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5"/>
  </p:notesMasterIdLst>
  <p:sldIdLst>
    <p:sldId id="256" r:id="rId2"/>
    <p:sldId id="257" r:id="rId3"/>
    <p:sldId id="258" r:id="rId4"/>
    <p:sldId id="259" r:id="rId5"/>
    <p:sldId id="260" r:id="rId6"/>
    <p:sldId id="261" r:id="rId7"/>
    <p:sldId id="264" r:id="rId8"/>
    <p:sldId id="265" r:id="rId9"/>
    <p:sldId id="268" r:id="rId10"/>
    <p:sldId id="269" r:id="rId11"/>
    <p:sldId id="270" r:id="rId12"/>
    <p:sldId id="266" r:id="rId13"/>
    <p:sldId id="267" r:id="rId14"/>
  </p:sldIdLst>
  <p:sldSz cx="18288000" cy="10287000"/>
  <p:notesSz cx="6858000" cy="9144000"/>
  <p:embeddedFontLst>
    <p:embeddedFont>
      <p:font typeface="Cormorant Garamond Bold Italics" panose="020B0604020202020204" charset="0"/>
      <p:regular r:id="rId16"/>
      <p:bold r:id="rId17"/>
      <p:italic r:id="rId18"/>
      <p:boldItalic r:id="rId19"/>
    </p:embeddedFont>
    <p:embeddedFont>
      <p:font typeface="Quicksand" panose="020B0604020202020204" charset="0"/>
      <p:regular r:id="rId20"/>
    </p:embeddedFont>
    <p:embeddedFont>
      <p:font typeface="Quicksand Bold" panose="020B0604020202020204" charset="0"/>
      <p:regular r:id="rId21"/>
      <p:bold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55" autoAdjust="0"/>
  </p:normalViewPr>
  <p:slideViewPr>
    <p:cSldViewPr>
      <p:cViewPr varScale="1">
        <p:scale>
          <a:sx n="50" d="100"/>
          <a:sy n="50" d="100"/>
        </p:scale>
        <p:origin x="974" y="3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r>
              <a:rPr lang="en-US" dirty="0">
                <a:solidFill>
                  <a:schemeClr val="accent6"/>
                </a:solidFill>
              </a:rPr>
              <a:t>Non-Binary Experience</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endParaRPr lang="en-NP"/>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Sales</c:v>
                </c:pt>
              </c:strCache>
            </c:strRef>
          </c:tx>
          <c:dPt>
            <c:idx val="0"/>
            <c:bubble3D val="0"/>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p3d/>
            </c:spPr>
            <c:extLst>
              <c:ext xmlns:c16="http://schemas.microsoft.com/office/drawing/2014/chart" uri="{C3380CC4-5D6E-409C-BE32-E72D297353CC}">
                <c16:uniqueId val="{00000001-241B-4707-954A-32B9B299B8FE}"/>
              </c:ext>
            </c:extLst>
          </c:dPt>
          <c:dPt>
            <c:idx val="1"/>
            <c:bubble3D val="0"/>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a:sp3d/>
            </c:spPr>
            <c:extLst>
              <c:ext xmlns:c16="http://schemas.microsoft.com/office/drawing/2014/chart" uri="{C3380CC4-5D6E-409C-BE32-E72D297353CC}">
                <c16:uniqueId val="{00000003-241B-4707-954A-32B9B299B8FE}"/>
              </c:ext>
            </c:extLst>
          </c:dPt>
          <c:dLbls>
            <c:numFmt formatCode="0.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NP"/>
              </a:p>
            </c:txPr>
            <c:showLegendKey val="0"/>
            <c:showVal val="0"/>
            <c:showCatName val="1"/>
            <c:showSerName val="0"/>
            <c:showPercent val="1"/>
            <c:showBubbleSize val="0"/>
            <c:showLeaderLines val="1"/>
            <c:leaderLines>
              <c:spPr>
                <a:ln w="9525">
                  <a:solidFill>
                    <a:schemeClr val="tx2">
                      <a:lumMod val="35000"/>
                      <a:lumOff val="65000"/>
                    </a:schemeClr>
                  </a:solidFill>
                </a:ln>
                <a:effectLst/>
              </c:spPr>
            </c:leaderLines>
            <c:extLst>
              <c:ext xmlns:c15="http://schemas.microsoft.com/office/drawing/2012/chart" uri="{CE6537A1-D6FC-4f65-9D91-7224C49458BB}"/>
            </c:extLst>
          </c:dLbls>
          <c:cat>
            <c:strRef>
              <c:f>Sheet1!$A$2:$A$3</c:f>
              <c:strCache>
                <c:ptCount val="2"/>
                <c:pt idx="0">
                  <c:v>YES</c:v>
                </c:pt>
                <c:pt idx="1">
                  <c:v>NO</c:v>
                </c:pt>
              </c:strCache>
            </c:strRef>
          </c:cat>
          <c:val>
            <c:numRef>
              <c:f>Sheet1!$B$2:$B$3</c:f>
              <c:numCache>
                <c:formatCode>General</c:formatCode>
                <c:ptCount val="2"/>
                <c:pt idx="0">
                  <c:v>50.7</c:v>
                </c:pt>
                <c:pt idx="1">
                  <c:v>49.3</c:v>
                </c:pt>
              </c:numCache>
            </c:numRef>
          </c:val>
          <c:extLst>
            <c:ext xmlns:c16="http://schemas.microsoft.com/office/drawing/2014/chart" uri="{C3380CC4-5D6E-409C-BE32-E72D297353CC}">
              <c16:uniqueId val="{00000000-9AF1-E849-888A-C4CF18F6E72D}"/>
            </c:ext>
          </c:extLst>
        </c:ser>
        <c:dLbls>
          <c:showLegendKey val="0"/>
          <c:showVal val="0"/>
          <c:showCatName val="1"/>
          <c:showSerName val="0"/>
          <c:showPercent val="1"/>
          <c:showBubbleSize val="0"/>
          <c:showLeaderLines val="1"/>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N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N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r>
              <a:rPr lang="en-US" dirty="0">
                <a:solidFill>
                  <a:schemeClr val="accent6"/>
                </a:solidFill>
              </a:rPr>
              <a:t>Female</a:t>
            </a:r>
            <a:r>
              <a:rPr lang="en-US" baseline="0" dirty="0">
                <a:solidFill>
                  <a:schemeClr val="accent6"/>
                </a:solidFill>
              </a:rPr>
              <a:t> Experience</a:t>
            </a:r>
            <a:endParaRPr lang="en-US" dirty="0">
              <a:solidFill>
                <a:schemeClr val="accent6"/>
              </a:solidFill>
            </a:endParaRP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endParaRPr lang="en-US"/>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Female Biasness</c:v>
                </c:pt>
              </c:strCache>
            </c:strRef>
          </c:tx>
          <c:dPt>
            <c:idx val="0"/>
            <c:bubble3D val="0"/>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p3d/>
            </c:spPr>
            <c:extLst>
              <c:ext xmlns:c16="http://schemas.microsoft.com/office/drawing/2014/chart" uri="{C3380CC4-5D6E-409C-BE32-E72D297353CC}">
                <c16:uniqueId val="{00000001-17BE-A845-B0DF-AA26541C5821}"/>
              </c:ext>
            </c:extLst>
          </c:dPt>
          <c:dPt>
            <c:idx val="1"/>
            <c:bubble3D val="0"/>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a:sp3d/>
            </c:spPr>
            <c:extLst>
              <c:ext xmlns:c16="http://schemas.microsoft.com/office/drawing/2014/chart" uri="{C3380CC4-5D6E-409C-BE32-E72D297353CC}">
                <c16:uniqueId val="{00000003-17BE-A845-B0DF-AA26541C5821}"/>
              </c:ext>
            </c:extLst>
          </c:dPt>
          <c:dLbls>
            <c:numFmt formatCode="0.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NP"/>
              </a:p>
            </c:txPr>
            <c:showLegendKey val="0"/>
            <c:showVal val="0"/>
            <c:showCatName val="1"/>
            <c:showSerName val="0"/>
            <c:showPercent val="1"/>
            <c:showBubbleSize val="0"/>
            <c:showLeaderLines val="1"/>
            <c:leaderLines>
              <c:spPr>
                <a:ln w="9525">
                  <a:solidFill>
                    <a:schemeClr val="tx2">
                      <a:lumMod val="35000"/>
                      <a:lumOff val="65000"/>
                    </a:schemeClr>
                  </a:solidFill>
                </a:ln>
                <a:effectLst/>
              </c:spPr>
            </c:leaderLines>
            <c:extLst>
              <c:ext xmlns:c15="http://schemas.microsoft.com/office/drawing/2012/chart" uri="{CE6537A1-D6FC-4f65-9D91-7224C49458BB}"/>
            </c:extLst>
          </c:dLbls>
          <c:cat>
            <c:strRef>
              <c:f>Sheet1!$A$2:$A$3</c:f>
              <c:strCache>
                <c:ptCount val="2"/>
                <c:pt idx="0">
                  <c:v>YES</c:v>
                </c:pt>
                <c:pt idx="1">
                  <c:v>NO</c:v>
                </c:pt>
              </c:strCache>
            </c:strRef>
          </c:cat>
          <c:val>
            <c:numRef>
              <c:f>Sheet1!$B$2:$B$3</c:f>
              <c:numCache>
                <c:formatCode>General</c:formatCode>
                <c:ptCount val="2"/>
                <c:pt idx="0">
                  <c:v>50</c:v>
                </c:pt>
                <c:pt idx="1">
                  <c:v>50</c:v>
                </c:pt>
              </c:numCache>
            </c:numRef>
          </c:val>
          <c:extLst>
            <c:ext xmlns:c16="http://schemas.microsoft.com/office/drawing/2014/chart" uri="{C3380CC4-5D6E-409C-BE32-E72D297353CC}">
              <c16:uniqueId val="{00000004-17BE-A845-B0DF-AA26541C5821}"/>
            </c:ext>
          </c:extLst>
        </c:ser>
        <c:dLbls>
          <c:showLegendKey val="0"/>
          <c:showVal val="0"/>
          <c:showCatName val="1"/>
          <c:showSerName val="0"/>
          <c:showPercent val="1"/>
          <c:showBubbleSize val="0"/>
          <c:showLeaderLines val="1"/>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N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NP"/>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r>
              <a:rPr lang="en-US" dirty="0">
                <a:solidFill>
                  <a:schemeClr val="accent6"/>
                </a:solidFill>
              </a:rPr>
              <a:t>Male Experience</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endParaRPr lang="en-NP"/>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Male Biasness</c:v>
                </c:pt>
              </c:strCache>
            </c:strRef>
          </c:tx>
          <c:dPt>
            <c:idx val="0"/>
            <c:bubble3D val="0"/>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p3d/>
            </c:spPr>
            <c:extLst>
              <c:ext xmlns:c16="http://schemas.microsoft.com/office/drawing/2014/chart" uri="{C3380CC4-5D6E-409C-BE32-E72D297353CC}">
                <c16:uniqueId val="{00000001-8405-8946-8184-094CB9A80C66}"/>
              </c:ext>
            </c:extLst>
          </c:dPt>
          <c:dPt>
            <c:idx val="1"/>
            <c:bubble3D val="0"/>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a:sp3d/>
            </c:spPr>
            <c:extLst>
              <c:ext xmlns:c16="http://schemas.microsoft.com/office/drawing/2014/chart" uri="{C3380CC4-5D6E-409C-BE32-E72D297353CC}">
                <c16:uniqueId val="{00000003-8405-8946-8184-094CB9A80C66}"/>
              </c:ext>
            </c:extLst>
          </c:dPt>
          <c:dLbls>
            <c:numFmt formatCode="0.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NP"/>
              </a:p>
            </c:txPr>
            <c:showLegendKey val="0"/>
            <c:showVal val="0"/>
            <c:showCatName val="1"/>
            <c:showSerName val="0"/>
            <c:showPercent val="1"/>
            <c:showBubbleSize val="0"/>
            <c:showLeaderLines val="1"/>
            <c:leaderLines>
              <c:spPr>
                <a:ln w="9525">
                  <a:solidFill>
                    <a:schemeClr val="tx2">
                      <a:lumMod val="35000"/>
                      <a:lumOff val="65000"/>
                    </a:schemeClr>
                  </a:solidFill>
                </a:ln>
                <a:effectLst/>
              </c:spPr>
            </c:leaderLines>
            <c:extLst>
              <c:ext xmlns:c15="http://schemas.microsoft.com/office/drawing/2012/chart" uri="{CE6537A1-D6FC-4f65-9D91-7224C49458BB}"/>
            </c:extLst>
          </c:dLbls>
          <c:cat>
            <c:strRef>
              <c:f>Sheet1!$A$2:$A$3</c:f>
              <c:strCache>
                <c:ptCount val="2"/>
                <c:pt idx="0">
                  <c:v>YES</c:v>
                </c:pt>
                <c:pt idx="1">
                  <c:v>NO</c:v>
                </c:pt>
              </c:strCache>
            </c:strRef>
          </c:cat>
          <c:val>
            <c:numRef>
              <c:f>Sheet1!$B$2:$B$3</c:f>
              <c:numCache>
                <c:formatCode>General</c:formatCode>
                <c:ptCount val="2"/>
                <c:pt idx="0">
                  <c:v>50.4</c:v>
                </c:pt>
                <c:pt idx="1">
                  <c:v>49.6</c:v>
                </c:pt>
              </c:numCache>
            </c:numRef>
          </c:val>
          <c:extLst>
            <c:ext xmlns:c16="http://schemas.microsoft.com/office/drawing/2014/chart" uri="{C3380CC4-5D6E-409C-BE32-E72D297353CC}">
              <c16:uniqueId val="{00000004-8405-8946-8184-094CB9A80C66}"/>
            </c:ext>
          </c:extLst>
        </c:ser>
        <c:dLbls>
          <c:showLegendKey val="0"/>
          <c:showVal val="0"/>
          <c:showCatName val="1"/>
          <c:showSerName val="0"/>
          <c:showPercent val="1"/>
          <c:showBubbleSize val="0"/>
          <c:showLeaderLines val="1"/>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N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NP"/>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Gender Vs</a:t>
            </a:r>
            <a:r>
              <a:rPr lang="en-US" baseline="0" dirty="0"/>
              <a:t> Stress Analysis</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Sheet1!$B$1</c:f>
              <c:strCache>
                <c:ptCount val="1"/>
                <c:pt idx="0">
                  <c:v>Lowest</c:v>
                </c:pt>
              </c:strCache>
            </c:strRef>
          </c:tx>
          <c:spPr>
            <a:solidFill>
              <a:schemeClr val="accent3">
                <a:lumMod val="60000"/>
                <a:lumOff val="40000"/>
              </a:schemeClr>
            </a:solidFill>
            <a:ln>
              <a:noFill/>
            </a:ln>
            <a:effectLst/>
            <a:sp3d/>
          </c:spPr>
          <c:invertIfNegative val="0"/>
          <c:cat>
            <c:strRef>
              <c:f>Sheet1!$A$2:$A$4</c:f>
              <c:strCache>
                <c:ptCount val="3"/>
                <c:pt idx="0">
                  <c:v>Male</c:v>
                </c:pt>
                <c:pt idx="1">
                  <c:v>Female</c:v>
                </c:pt>
                <c:pt idx="2">
                  <c:v>Non-Binary</c:v>
                </c:pt>
              </c:strCache>
            </c:strRef>
          </c:cat>
          <c:val>
            <c:numRef>
              <c:f>Sheet1!$B$2:$B$4</c:f>
              <c:numCache>
                <c:formatCode>General</c:formatCode>
                <c:ptCount val="3"/>
                <c:pt idx="0">
                  <c:v>4.3</c:v>
                </c:pt>
                <c:pt idx="1">
                  <c:v>2.5</c:v>
                </c:pt>
                <c:pt idx="2">
                  <c:v>3.5</c:v>
                </c:pt>
              </c:numCache>
            </c:numRef>
          </c:val>
          <c:extLst>
            <c:ext xmlns:c16="http://schemas.microsoft.com/office/drawing/2014/chart" uri="{C3380CC4-5D6E-409C-BE32-E72D297353CC}">
              <c16:uniqueId val="{00000000-2024-E64D-B058-97B531CC270C}"/>
            </c:ext>
          </c:extLst>
        </c:ser>
        <c:ser>
          <c:idx val="1"/>
          <c:order val="1"/>
          <c:tx>
            <c:strRef>
              <c:f>Sheet1!$C$1</c:f>
              <c:strCache>
                <c:ptCount val="1"/>
                <c:pt idx="0">
                  <c:v>Medium</c:v>
                </c:pt>
              </c:strCache>
            </c:strRef>
          </c:tx>
          <c:spPr>
            <a:solidFill>
              <a:schemeClr val="accent6">
                <a:lumMod val="60000"/>
                <a:lumOff val="40000"/>
              </a:schemeClr>
            </a:solidFill>
            <a:ln>
              <a:noFill/>
            </a:ln>
            <a:effectLst/>
            <a:sp3d/>
          </c:spPr>
          <c:invertIfNegative val="0"/>
          <c:cat>
            <c:strRef>
              <c:f>Sheet1!$A$2:$A$4</c:f>
              <c:strCache>
                <c:ptCount val="3"/>
                <c:pt idx="0">
                  <c:v>Male</c:v>
                </c:pt>
                <c:pt idx="1">
                  <c:v>Female</c:v>
                </c:pt>
                <c:pt idx="2">
                  <c:v>Non-Binary</c:v>
                </c:pt>
              </c:strCache>
            </c:strRef>
          </c:cat>
          <c:val>
            <c:numRef>
              <c:f>Sheet1!$C$2:$C$4</c:f>
              <c:numCache>
                <c:formatCode>General</c:formatCode>
                <c:ptCount val="3"/>
                <c:pt idx="0">
                  <c:v>2.4</c:v>
                </c:pt>
                <c:pt idx="1">
                  <c:v>4.4000000000000004</c:v>
                </c:pt>
                <c:pt idx="2">
                  <c:v>1.8</c:v>
                </c:pt>
              </c:numCache>
            </c:numRef>
          </c:val>
          <c:extLst>
            <c:ext xmlns:c16="http://schemas.microsoft.com/office/drawing/2014/chart" uri="{C3380CC4-5D6E-409C-BE32-E72D297353CC}">
              <c16:uniqueId val="{00000001-2024-E64D-B058-97B531CC270C}"/>
            </c:ext>
          </c:extLst>
        </c:ser>
        <c:ser>
          <c:idx val="2"/>
          <c:order val="2"/>
          <c:tx>
            <c:strRef>
              <c:f>Sheet1!$D$1</c:f>
              <c:strCache>
                <c:ptCount val="1"/>
                <c:pt idx="0">
                  <c:v>Highest</c:v>
                </c:pt>
              </c:strCache>
            </c:strRef>
          </c:tx>
          <c:spPr>
            <a:solidFill>
              <a:schemeClr val="accent2">
                <a:lumMod val="75000"/>
              </a:schemeClr>
            </a:solidFill>
            <a:ln>
              <a:noFill/>
            </a:ln>
            <a:effectLst/>
            <a:sp3d/>
          </c:spPr>
          <c:invertIfNegative val="0"/>
          <c:cat>
            <c:strRef>
              <c:f>Sheet1!$A$2:$A$4</c:f>
              <c:strCache>
                <c:ptCount val="3"/>
                <c:pt idx="0">
                  <c:v>Male</c:v>
                </c:pt>
                <c:pt idx="1">
                  <c:v>Female</c:v>
                </c:pt>
                <c:pt idx="2">
                  <c:v>Non-Binary</c:v>
                </c:pt>
              </c:strCache>
            </c:strRef>
          </c:cat>
          <c:val>
            <c:numRef>
              <c:f>Sheet1!$D$2:$D$4</c:f>
              <c:numCache>
                <c:formatCode>General</c:formatCode>
                <c:ptCount val="3"/>
                <c:pt idx="0">
                  <c:v>2</c:v>
                </c:pt>
                <c:pt idx="1">
                  <c:v>2</c:v>
                </c:pt>
                <c:pt idx="2">
                  <c:v>3</c:v>
                </c:pt>
              </c:numCache>
            </c:numRef>
          </c:val>
          <c:extLst>
            <c:ext xmlns:c16="http://schemas.microsoft.com/office/drawing/2014/chart" uri="{C3380CC4-5D6E-409C-BE32-E72D297353CC}">
              <c16:uniqueId val="{00000002-2024-E64D-B058-97B531CC270C}"/>
            </c:ext>
          </c:extLst>
        </c:ser>
        <c:dLbls>
          <c:showLegendKey val="0"/>
          <c:showVal val="0"/>
          <c:showCatName val="0"/>
          <c:showSerName val="0"/>
          <c:showPercent val="0"/>
          <c:showBubbleSize val="0"/>
        </c:dLbls>
        <c:gapWidth val="150"/>
        <c:shape val="box"/>
        <c:axId val="1704204864"/>
        <c:axId val="1862176928"/>
        <c:axId val="0"/>
      </c:bar3DChart>
      <c:catAx>
        <c:axId val="1704204864"/>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NP"/>
          </a:p>
        </c:txPr>
        <c:crossAx val="1862176928"/>
        <c:crosses val="autoZero"/>
        <c:auto val="1"/>
        <c:lblAlgn val="ctr"/>
        <c:lblOffset val="100"/>
        <c:noMultiLvlLbl val="0"/>
      </c:catAx>
      <c:valAx>
        <c:axId val="18621769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NP"/>
          </a:p>
        </c:txPr>
        <c:crossAx val="170420486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N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NP"/>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Impact of team size in work place stress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NP"/>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Sheet1!$B$1</c:f>
              <c:strCache>
                <c:ptCount val="1"/>
                <c:pt idx="0">
                  <c:v>Lowest</c:v>
                </c:pt>
              </c:strCache>
            </c:strRef>
          </c:tx>
          <c:spPr>
            <a:solidFill>
              <a:schemeClr val="accent3">
                <a:lumMod val="60000"/>
                <a:lumOff val="40000"/>
              </a:schemeClr>
            </a:solidFill>
            <a:ln>
              <a:noFill/>
            </a:ln>
            <a:effectLst/>
            <a:sp3d/>
          </c:spPr>
          <c:invertIfNegative val="0"/>
          <c:cat>
            <c:strRef>
              <c:f>Sheet1!$A$2:$A$3</c:f>
              <c:strCache>
                <c:ptCount val="2"/>
                <c:pt idx="0">
                  <c:v>Home</c:v>
                </c:pt>
                <c:pt idx="1">
                  <c:v>Office</c:v>
                </c:pt>
              </c:strCache>
            </c:strRef>
          </c:cat>
          <c:val>
            <c:numRef>
              <c:f>Sheet1!$B$2:$B$3</c:f>
              <c:numCache>
                <c:formatCode>General</c:formatCode>
                <c:ptCount val="2"/>
                <c:pt idx="0">
                  <c:v>4.3</c:v>
                </c:pt>
                <c:pt idx="1">
                  <c:v>2.5</c:v>
                </c:pt>
              </c:numCache>
            </c:numRef>
          </c:val>
          <c:extLst>
            <c:ext xmlns:c16="http://schemas.microsoft.com/office/drawing/2014/chart" uri="{C3380CC4-5D6E-409C-BE32-E72D297353CC}">
              <c16:uniqueId val="{00000000-2024-E64D-B058-97B531CC270C}"/>
            </c:ext>
          </c:extLst>
        </c:ser>
        <c:ser>
          <c:idx val="1"/>
          <c:order val="1"/>
          <c:tx>
            <c:strRef>
              <c:f>Sheet1!$C$1</c:f>
              <c:strCache>
                <c:ptCount val="1"/>
                <c:pt idx="0">
                  <c:v>Medium</c:v>
                </c:pt>
              </c:strCache>
            </c:strRef>
          </c:tx>
          <c:spPr>
            <a:solidFill>
              <a:schemeClr val="accent6">
                <a:lumMod val="60000"/>
                <a:lumOff val="40000"/>
              </a:schemeClr>
            </a:solidFill>
            <a:ln>
              <a:noFill/>
            </a:ln>
            <a:effectLst/>
            <a:sp3d/>
          </c:spPr>
          <c:invertIfNegative val="0"/>
          <c:cat>
            <c:strRef>
              <c:f>Sheet1!$A$2:$A$3</c:f>
              <c:strCache>
                <c:ptCount val="2"/>
                <c:pt idx="0">
                  <c:v>Home</c:v>
                </c:pt>
                <c:pt idx="1">
                  <c:v>Office</c:v>
                </c:pt>
              </c:strCache>
            </c:strRef>
          </c:cat>
          <c:val>
            <c:numRef>
              <c:f>Sheet1!$C$2:$C$3</c:f>
              <c:numCache>
                <c:formatCode>General</c:formatCode>
                <c:ptCount val="2"/>
                <c:pt idx="0">
                  <c:v>2.4</c:v>
                </c:pt>
                <c:pt idx="1">
                  <c:v>4.4000000000000004</c:v>
                </c:pt>
              </c:numCache>
            </c:numRef>
          </c:val>
          <c:extLst>
            <c:ext xmlns:c16="http://schemas.microsoft.com/office/drawing/2014/chart" uri="{C3380CC4-5D6E-409C-BE32-E72D297353CC}">
              <c16:uniqueId val="{00000001-2024-E64D-B058-97B531CC270C}"/>
            </c:ext>
          </c:extLst>
        </c:ser>
        <c:ser>
          <c:idx val="2"/>
          <c:order val="2"/>
          <c:tx>
            <c:strRef>
              <c:f>Sheet1!$D$1</c:f>
              <c:strCache>
                <c:ptCount val="1"/>
                <c:pt idx="0">
                  <c:v>Highest</c:v>
                </c:pt>
              </c:strCache>
            </c:strRef>
          </c:tx>
          <c:spPr>
            <a:solidFill>
              <a:schemeClr val="accent2">
                <a:lumMod val="75000"/>
              </a:schemeClr>
            </a:solidFill>
            <a:ln>
              <a:noFill/>
            </a:ln>
            <a:effectLst/>
            <a:sp3d/>
          </c:spPr>
          <c:invertIfNegative val="0"/>
          <c:cat>
            <c:strRef>
              <c:f>Sheet1!$A$2:$A$3</c:f>
              <c:strCache>
                <c:ptCount val="2"/>
                <c:pt idx="0">
                  <c:v>Home</c:v>
                </c:pt>
                <c:pt idx="1">
                  <c:v>Office</c:v>
                </c:pt>
              </c:strCache>
            </c:strRef>
          </c:cat>
          <c:val>
            <c:numRef>
              <c:f>Sheet1!$D$2:$D$3</c:f>
              <c:numCache>
                <c:formatCode>General</c:formatCode>
                <c:ptCount val="2"/>
                <c:pt idx="0">
                  <c:v>2</c:v>
                </c:pt>
                <c:pt idx="1">
                  <c:v>2</c:v>
                </c:pt>
              </c:numCache>
            </c:numRef>
          </c:val>
          <c:extLst>
            <c:ext xmlns:c16="http://schemas.microsoft.com/office/drawing/2014/chart" uri="{C3380CC4-5D6E-409C-BE32-E72D297353CC}">
              <c16:uniqueId val="{00000002-2024-E64D-B058-97B531CC270C}"/>
            </c:ext>
          </c:extLst>
        </c:ser>
        <c:dLbls>
          <c:showLegendKey val="0"/>
          <c:showVal val="0"/>
          <c:showCatName val="0"/>
          <c:showSerName val="0"/>
          <c:showPercent val="0"/>
          <c:showBubbleSize val="0"/>
        </c:dLbls>
        <c:gapWidth val="150"/>
        <c:shape val="box"/>
        <c:axId val="1704204864"/>
        <c:axId val="1862176928"/>
        <c:axId val="0"/>
      </c:bar3DChart>
      <c:catAx>
        <c:axId val="1704204864"/>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NP"/>
          </a:p>
        </c:txPr>
        <c:crossAx val="1862176928"/>
        <c:crosses val="autoZero"/>
        <c:auto val="1"/>
        <c:lblAlgn val="ctr"/>
        <c:lblOffset val="100"/>
        <c:noMultiLvlLbl val="0"/>
      </c:catAx>
      <c:valAx>
        <c:axId val="18621769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NP"/>
          </a:p>
        </c:txPr>
        <c:crossAx val="170420486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N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N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6">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2.xml><?xml version="1.0" encoding="utf-8"?>
<cs:chartStyle xmlns:cs="http://schemas.microsoft.com/office/drawing/2012/chartStyle" xmlns:a="http://schemas.openxmlformats.org/drawingml/2006/main" id="266">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3.xml><?xml version="1.0" encoding="utf-8"?>
<cs:chartStyle xmlns:cs="http://schemas.microsoft.com/office/drawing/2012/chartStyle" xmlns:a="http://schemas.openxmlformats.org/drawingml/2006/main" id="266">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4.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P"/>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C8271A-587F-034B-8529-5AC6F3852380}" type="datetimeFigureOut">
              <a:rPr lang="en-NP" smtClean="0"/>
              <a:t>02/11/2025</a:t>
            </a:fld>
            <a:endParaRPr lang="en-NP"/>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P"/>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P"/>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P"/>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DDF137-9ECF-634C-A761-D4F903A89923}" type="slidenum">
              <a:rPr lang="en-NP" smtClean="0"/>
              <a:t>‹#›</a:t>
            </a:fld>
            <a:endParaRPr lang="en-NP"/>
          </a:p>
        </p:txBody>
      </p:sp>
    </p:spTree>
    <p:extLst>
      <p:ext uri="{BB962C8B-B14F-4D97-AF65-F5344CB8AC3E}">
        <p14:creationId xmlns:p14="http://schemas.microsoft.com/office/powerpoint/2010/main" val="17944488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P" dirty="0"/>
          </a:p>
        </p:txBody>
      </p:sp>
      <p:sp>
        <p:nvSpPr>
          <p:cNvPr id="4" name="Slide Number Placeholder 3"/>
          <p:cNvSpPr>
            <a:spLocks noGrp="1"/>
          </p:cNvSpPr>
          <p:nvPr>
            <p:ph type="sldNum" sz="quarter" idx="5"/>
          </p:nvPr>
        </p:nvSpPr>
        <p:spPr/>
        <p:txBody>
          <a:bodyPr/>
          <a:lstStyle/>
          <a:p>
            <a:fld id="{9BDDF137-9ECF-634C-A761-D4F903A89923}" type="slidenum">
              <a:rPr lang="en-NP" smtClean="0"/>
              <a:t>4</a:t>
            </a:fld>
            <a:endParaRPr lang="en-NP"/>
          </a:p>
        </p:txBody>
      </p:sp>
    </p:spTree>
    <p:extLst>
      <p:ext uri="{BB962C8B-B14F-4D97-AF65-F5344CB8AC3E}">
        <p14:creationId xmlns:p14="http://schemas.microsoft.com/office/powerpoint/2010/main" val="42623492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2/11/2025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2/11/2025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2/11/2025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2/11/2025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2/11/2025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hyperlink" Target="https://www.wallpaperflare.com/venezuela-merida-flame-burning-fire-religion-glowing-wallpaper-gqxng" TargetMode="External"/><Relationship Id="rId3" Type="http://schemas.openxmlformats.org/officeDocument/2006/relationships/image" Target="../media/image1.png"/><Relationship Id="rId7" Type="http://schemas.openxmlformats.org/officeDocument/2006/relationships/image" Target="../media/image6.jpg"/><Relationship Id="rId2" Type="http://schemas.openxmlformats.org/officeDocument/2006/relationships/image" Target="../media/image3.jpe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2.svg"/><Relationship Id="rId9" Type="http://schemas.openxmlformats.org/officeDocument/2006/relationships/image" Target="../media/image7.jpeg"/></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8.jpeg"/><Relationship Id="rId4" Type="http://schemas.openxmlformats.org/officeDocument/2006/relationships/image" Target="../media/image2.svg"/></Relationships>
</file>

<file path=ppt/slides/_rels/slide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2.sv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7.xml"/><Relationship Id="rId4" Type="http://schemas.openxmlformats.org/officeDocument/2006/relationships/chart" Target="../charts/chart3.xml"/></Relationships>
</file>

<file path=ppt/slides/_rels/slide7.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TextBox 2"/>
          <p:cNvSpPr txBox="1"/>
          <p:nvPr/>
        </p:nvSpPr>
        <p:spPr>
          <a:xfrm>
            <a:off x="1043764" y="2478342"/>
            <a:ext cx="16229942" cy="3185722"/>
          </a:xfrm>
          <a:prstGeom prst="rect">
            <a:avLst/>
          </a:prstGeom>
        </p:spPr>
        <p:txBody>
          <a:bodyPr lIns="0" tIns="0" rIns="0" bIns="0" rtlCol="0" anchor="t">
            <a:spAutoFit/>
          </a:bodyPr>
          <a:lstStyle/>
          <a:p>
            <a:pPr marL="0" lvl="0" indent="0" algn="ctr">
              <a:lnSpc>
                <a:spcPts val="26009"/>
              </a:lnSpc>
              <a:spcBef>
                <a:spcPct val="0"/>
              </a:spcBef>
            </a:pPr>
            <a:r>
              <a:rPr lang="en-US" sz="18577" b="1" i="1" dirty="0">
                <a:solidFill>
                  <a:schemeClr val="accent6"/>
                </a:solidFill>
                <a:latin typeface="Cormorant Garamond Bold Italics"/>
                <a:ea typeface="Cormorant Garamond Bold Italics"/>
                <a:cs typeface="Cormorant Garamond Bold Italics"/>
                <a:sym typeface="Cormorant Garamond Bold Italics"/>
              </a:rPr>
              <a:t>Group Project</a:t>
            </a:r>
          </a:p>
        </p:txBody>
      </p:sp>
      <p:sp>
        <p:nvSpPr>
          <p:cNvPr id="3" name="AutoShape 3"/>
          <p:cNvSpPr/>
          <p:nvPr/>
        </p:nvSpPr>
        <p:spPr>
          <a:xfrm>
            <a:off x="9158735" y="990600"/>
            <a:ext cx="8114971" cy="0"/>
          </a:xfrm>
          <a:prstGeom prst="line">
            <a:avLst/>
          </a:prstGeom>
          <a:ln w="76200" cap="flat">
            <a:solidFill>
              <a:schemeClr val="accent6"/>
            </a:solidFill>
            <a:prstDash val="solid"/>
            <a:headEnd type="none" w="sm" len="sm"/>
            <a:tailEnd type="none" w="sm" len="sm"/>
          </a:ln>
        </p:spPr>
        <p:txBody>
          <a:bodyPr/>
          <a:lstStyle/>
          <a:p>
            <a:endParaRPr lang="en-NP"/>
          </a:p>
        </p:txBody>
      </p:sp>
      <p:sp>
        <p:nvSpPr>
          <p:cNvPr id="4" name="AutoShape 4"/>
          <p:cNvSpPr/>
          <p:nvPr/>
        </p:nvSpPr>
        <p:spPr>
          <a:xfrm>
            <a:off x="1043764" y="9296400"/>
            <a:ext cx="8114971" cy="0"/>
          </a:xfrm>
          <a:prstGeom prst="line">
            <a:avLst/>
          </a:prstGeom>
          <a:ln w="76200" cap="flat">
            <a:solidFill>
              <a:schemeClr val="accent6"/>
            </a:solidFill>
            <a:prstDash val="solid"/>
            <a:headEnd type="none" w="sm" len="sm"/>
            <a:tailEnd type="none" w="sm" len="sm"/>
          </a:ln>
        </p:spPr>
        <p:txBody>
          <a:bodyPr/>
          <a:lstStyle/>
          <a:p>
            <a:endParaRPr lang="en-NP"/>
          </a:p>
        </p:txBody>
      </p:sp>
      <p:sp>
        <p:nvSpPr>
          <p:cNvPr id="5" name="Freeform 5"/>
          <p:cNvSpPr/>
          <p:nvPr/>
        </p:nvSpPr>
        <p:spPr>
          <a:xfrm>
            <a:off x="9618706" y="9037492"/>
            <a:ext cx="2968854" cy="441617"/>
          </a:xfrm>
          <a:custGeom>
            <a:avLst/>
            <a:gdLst/>
            <a:ahLst/>
            <a:cxnLst/>
            <a:rect l="l" t="t" r="r" b="b"/>
            <a:pathLst>
              <a:path w="2968854" h="441617">
                <a:moveTo>
                  <a:pt x="0" y="0"/>
                </a:moveTo>
                <a:lnTo>
                  <a:pt x="2968854" y="0"/>
                </a:lnTo>
                <a:lnTo>
                  <a:pt x="2968854" y="441616"/>
                </a:lnTo>
                <a:lnTo>
                  <a:pt x="0" y="44161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NP"/>
          </a:p>
        </p:txBody>
      </p:sp>
      <p:sp>
        <p:nvSpPr>
          <p:cNvPr id="6" name="TextBox 6"/>
          <p:cNvSpPr txBox="1"/>
          <p:nvPr/>
        </p:nvSpPr>
        <p:spPr>
          <a:xfrm>
            <a:off x="2737539" y="5908475"/>
            <a:ext cx="12812922" cy="804516"/>
          </a:xfrm>
          <a:prstGeom prst="rect">
            <a:avLst/>
          </a:prstGeom>
        </p:spPr>
        <p:txBody>
          <a:bodyPr lIns="0" tIns="0" rIns="0" bIns="0" rtlCol="0" anchor="t">
            <a:spAutoFit/>
          </a:bodyPr>
          <a:lstStyle/>
          <a:p>
            <a:pPr marL="0" lvl="0" indent="0" algn="ctr">
              <a:lnSpc>
                <a:spcPts val="6844"/>
              </a:lnSpc>
              <a:spcBef>
                <a:spcPct val="0"/>
              </a:spcBef>
            </a:pPr>
            <a:r>
              <a:rPr lang="en-US" sz="4889" dirty="0">
                <a:solidFill>
                  <a:schemeClr val="accent6"/>
                </a:solidFill>
                <a:latin typeface="Quicksand"/>
                <a:ea typeface="Quicksand"/>
                <a:cs typeface="Quicksand"/>
                <a:sym typeface="Quicksand"/>
              </a:rPr>
              <a:t>Work and Stress</a:t>
            </a:r>
          </a:p>
        </p:txBody>
      </p:sp>
      <p:sp>
        <p:nvSpPr>
          <p:cNvPr id="7" name="TextBox 7"/>
          <p:cNvSpPr txBox="1"/>
          <p:nvPr/>
        </p:nvSpPr>
        <p:spPr>
          <a:xfrm>
            <a:off x="5649752" y="7032069"/>
            <a:ext cx="6988496" cy="525912"/>
          </a:xfrm>
          <a:prstGeom prst="rect">
            <a:avLst/>
          </a:prstGeom>
        </p:spPr>
        <p:txBody>
          <a:bodyPr lIns="0" tIns="0" rIns="0" bIns="0" rtlCol="0" anchor="t">
            <a:spAutoFit/>
          </a:bodyPr>
          <a:lstStyle/>
          <a:p>
            <a:pPr marL="0" lvl="0" indent="0" algn="ctr">
              <a:lnSpc>
                <a:spcPts val="4397"/>
              </a:lnSpc>
              <a:spcBef>
                <a:spcPct val="0"/>
              </a:spcBef>
            </a:pPr>
            <a:r>
              <a:rPr lang="en-US" sz="3141" dirty="0">
                <a:solidFill>
                  <a:schemeClr val="accent6"/>
                </a:solidFill>
                <a:latin typeface="Quicksand"/>
                <a:ea typeface="Quicksand"/>
                <a:cs typeface="Quicksand"/>
                <a:sym typeface="Quicksand"/>
              </a:rPr>
              <a:t>06 February 2025</a:t>
            </a:r>
          </a:p>
        </p:txBody>
      </p:sp>
      <p:sp>
        <p:nvSpPr>
          <p:cNvPr id="8" name="TextBox 8"/>
          <p:cNvSpPr txBox="1"/>
          <p:nvPr/>
        </p:nvSpPr>
        <p:spPr>
          <a:xfrm>
            <a:off x="3322179" y="1967581"/>
            <a:ext cx="11643643" cy="529811"/>
          </a:xfrm>
          <a:prstGeom prst="rect">
            <a:avLst/>
          </a:prstGeom>
        </p:spPr>
        <p:txBody>
          <a:bodyPr lIns="0" tIns="0" rIns="0" bIns="0" rtlCol="0" anchor="t">
            <a:spAutoFit/>
          </a:bodyPr>
          <a:lstStyle/>
          <a:p>
            <a:pPr marL="0" lvl="0" indent="0" algn="ctr">
              <a:lnSpc>
                <a:spcPts val="4397"/>
              </a:lnSpc>
              <a:spcBef>
                <a:spcPct val="0"/>
              </a:spcBef>
            </a:pPr>
            <a:r>
              <a:rPr lang="en-US" sz="3141" dirty="0">
                <a:solidFill>
                  <a:schemeClr val="accent6"/>
                </a:solidFill>
                <a:latin typeface="Quicksand"/>
                <a:ea typeface="Quicksand"/>
                <a:cs typeface="Quicksand"/>
                <a:sym typeface="Quicksand"/>
              </a:rPr>
              <a:t>Prepared by Group 3</a:t>
            </a:r>
          </a:p>
        </p:txBody>
      </p:sp>
      <p:sp>
        <p:nvSpPr>
          <p:cNvPr id="9" name="Freeform 9"/>
          <p:cNvSpPr/>
          <p:nvPr/>
        </p:nvSpPr>
        <p:spPr>
          <a:xfrm>
            <a:off x="5646742" y="807892"/>
            <a:ext cx="2968854" cy="441617"/>
          </a:xfrm>
          <a:custGeom>
            <a:avLst/>
            <a:gdLst/>
            <a:ahLst/>
            <a:cxnLst/>
            <a:rect l="l" t="t" r="r" b="b"/>
            <a:pathLst>
              <a:path w="2968854" h="441617">
                <a:moveTo>
                  <a:pt x="0" y="0"/>
                </a:moveTo>
                <a:lnTo>
                  <a:pt x="2968854" y="0"/>
                </a:lnTo>
                <a:lnTo>
                  <a:pt x="2968854" y="441616"/>
                </a:lnTo>
                <a:lnTo>
                  <a:pt x="0" y="44161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NP"/>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641285-99D6-67F9-C7A5-E1CF5DD3BB08}"/>
            </a:ext>
          </a:extLst>
        </p:cNvPr>
        <p:cNvGrpSpPr/>
        <p:nvPr/>
      </p:nvGrpSpPr>
      <p:grpSpPr>
        <a:xfrm>
          <a:off x="0" y="0"/>
          <a:ext cx="0" cy="0"/>
          <a:chOff x="0" y="0"/>
          <a:chExt cx="0" cy="0"/>
        </a:xfrm>
      </p:grpSpPr>
      <p:sp>
        <p:nvSpPr>
          <p:cNvPr id="10" name="TextBox 10">
            <a:extLst>
              <a:ext uri="{FF2B5EF4-FFF2-40B4-BE49-F238E27FC236}">
                <a16:creationId xmlns:a16="http://schemas.microsoft.com/office/drawing/2014/main" id="{67D96B4D-F129-418F-92AE-401264C07DBA}"/>
              </a:ext>
            </a:extLst>
          </p:cNvPr>
          <p:cNvSpPr txBox="1"/>
          <p:nvPr/>
        </p:nvSpPr>
        <p:spPr>
          <a:xfrm>
            <a:off x="2240911" y="599709"/>
            <a:ext cx="15430500" cy="1099019"/>
          </a:xfrm>
          <a:prstGeom prst="rect">
            <a:avLst/>
          </a:prstGeom>
        </p:spPr>
        <p:txBody>
          <a:bodyPr wrap="square" lIns="0" tIns="0" rIns="0" bIns="0" rtlCol="0" anchor="t">
            <a:spAutoFit/>
          </a:bodyPr>
          <a:lstStyle/>
          <a:p>
            <a:pPr marL="0" lvl="0" indent="0" algn="l">
              <a:lnSpc>
                <a:spcPts val="8959"/>
              </a:lnSpc>
              <a:spcBef>
                <a:spcPct val="0"/>
              </a:spcBef>
            </a:pPr>
            <a:r>
              <a:rPr lang="en-US" sz="6399" b="1" i="1" dirty="0">
                <a:solidFill>
                  <a:schemeClr val="accent6"/>
                </a:solidFill>
                <a:latin typeface="Cormorant Garamond Bold Italics"/>
                <a:ea typeface="Cormorant Garamond Bold Italics"/>
                <a:cs typeface="Cormorant Garamond Bold Italics"/>
                <a:sym typeface="Cormorant Garamond Bold Italics"/>
              </a:rPr>
              <a:t>Correlation between physical activity and stress</a:t>
            </a:r>
          </a:p>
        </p:txBody>
      </p:sp>
      <p:sp>
        <p:nvSpPr>
          <p:cNvPr id="11" name="TextBox 11">
            <a:extLst>
              <a:ext uri="{FF2B5EF4-FFF2-40B4-BE49-F238E27FC236}">
                <a16:creationId xmlns:a16="http://schemas.microsoft.com/office/drawing/2014/main" id="{385BD862-7EBC-BAB9-55F6-10149D2CD880}"/>
              </a:ext>
            </a:extLst>
          </p:cNvPr>
          <p:cNvSpPr txBox="1"/>
          <p:nvPr/>
        </p:nvSpPr>
        <p:spPr>
          <a:xfrm>
            <a:off x="838200" y="1698728"/>
            <a:ext cx="6743700" cy="7876002"/>
          </a:xfrm>
          <a:prstGeom prst="rect">
            <a:avLst/>
          </a:prstGeom>
        </p:spPr>
        <p:txBody>
          <a:bodyPr wrap="square" lIns="0" tIns="0" rIns="0" bIns="0" rtlCol="0" anchor="t">
            <a:spAutoFit/>
          </a:bodyPr>
          <a:lstStyle/>
          <a:p>
            <a:pPr marL="0" lvl="1" algn="ctr">
              <a:lnSpc>
                <a:spcPct val="150000"/>
              </a:lnSpc>
            </a:pPr>
            <a:r>
              <a:rPr lang="en-US" sz="2800" b="1" i="1" dirty="0">
                <a:solidFill>
                  <a:schemeClr val="accent6"/>
                </a:solidFill>
                <a:latin typeface="Quicksand Bold"/>
              </a:rPr>
              <a:t>Does the Gym help with </a:t>
            </a:r>
          </a:p>
          <a:p>
            <a:pPr marL="0" lvl="1" algn="ctr">
              <a:lnSpc>
                <a:spcPct val="150000"/>
              </a:lnSpc>
            </a:pPr>
            <a:r>
              <a:rPr lang="en-US" sz="2800" b="1" i="1" dirty="0">
                <a:solidFill>
                  <a:schemeClr val="accent6"/>
                </a:solidFill>
                <a:latin typeface="Quicksand Bold"/>
              </a:rPr>
              <a:t>workplace stress?</a:t>
            </a:r>
          </a:p>
          <a:p>
            <a:pPr marL="342900" lvl="1" indent="-342900">
              <a:lnSpc>
                <a:spcPct val="150000"/>
              </a:lnSpc>
              <a:buFont typeface="Arial" panose="020B0604020202020204" pitchFamily="34" charset="0"/>
              <a:buChar char="•"/>
            </a:pPr>
            <a:r>
              <a:rPr lang="en-US" sz="2400" dirty="0">
                <a:solidFill>
                  <a:srgbClr val="0F4662"/>
                </a:solidFill>
                <a:latin typeface="Quicksand"/>
              </a:rPr>
              <a:t>The chart shows average physical activity across different stress levels, but there is no measurable variance without stretching the numbers</a:t>
            </a:r>
          </a:p>
          <a:p>
            <a:pPr marL="342900" lvl="1" indent="-342900">
              <a:lnSpc>
                <a:spcPct val="150000"/>
              </a:lnSpc>
              <a:buFont typeface="Arial" panose="020B0604020202020204" pitchFamily="34" charset="0"/>
              <a:buChar char="•"/>
            </a:pPr>
            <a:endParaRPr lang="en-US" sz="2400" dirty="0">
              <a:solidFill>
                <a:srgbClr val="0F4662"/>
              </a:solidFill>
              <a:latin typeface="Quicksand"/>
            </a:endParaRPr>
          </a:p>
          <a:p>
            <a:pPr marL="342900" lvl="1" indent="-342900">
              <a:lnSpc>
                <a:spcPct val="150000"/>
              </a:lnSpc>
              <a:buFont typeface="Arial" panose="020B0604020202020204" pitchFamily="34" charset="0"/>
              <a:buChar char="•"/>
            </a:pPr>
            <a:r>
              <a:rPr lang="en-US" sz="2400" dirty="0">
                <a:solidFill>
                  <a:srgbClr val="0F4662"/>
                </a:solidFill>
                <a:latin typeface="Quicksand"/>
              </a:rPr>
              <a:t>This lack of fluctuation suggests that stress levels have no discernible impact on physical activity in this dataset, which is unusual.</a:t>
            </a:r>
          </a:p>
          <a:p>
            <a:pPr marL="342900" lvl="1" indent="-342900">
              <a:lnSpc>
                <a:spcPct val="150000"/>
              </a:lnSpc>
              <a:buFont typeface="Arial" panose="020B0604020202020204" pitchFamily="34" charset="0"/>
              <a:buChar char="•"/>
            </a:pPr>
            <a:endParaRPr lang="en-US" sz="2400" dirty="0">
              <a:solidFill>
                <a:srgbClr val="0F4662"/>
              </a:solidFill>
              <a:latin typeface="Quicksand"/>
            </a:endParaRPr>
          </a:p>
          <a:p>
            <a:pPr marL="342900" lvl="1" indent="-342900">
              <a:lnSpc>
                <a:spcPct val="150000"/>
              </a:lnSpc>
              <a:buFont typeface="Arial" panose="020B0604020202020204" pitchFamily="34" charset="0"/>
              <a:buChar char="•"/>
            </a:pPr>
            <a:r>
              <a:rPr lang="en-US" sz="2400" dirty="0">
                <a:solidFill>
                  <a:srgbClr val="0F4662"/>
                </a:solidFill>
                <a:latin typeface="Quicksand"/>
              </a:rPr>
              <a:t>The uniformity strongly indicates that the data may be artificially smoothed rather than naturally observed. </a:t>
            </a:r>
            <a:endParaRPr lang="en-US" sz="2400" dirty="0">
              <a:solidFill>
                <a:srgbClr val="0F4662"/>
              </a:solidFill>
              <a:latin typeface="Quicksand"/>
              <a:sym typeface="Quicksand"/>
            </a:endParaRPr>
          </a:p>
        </p:txBody>
      </p:sp>
      <p:pic>
        <p:nvPicPr>
          <p:cNvPr id="3" name="Picture 2">
            <a:extLst>
              <a:ext uri="{FF2B5EF4-FFF2-40B4-BE49-F238E27FC236}">
                <a16:creationId xmlns:a16="http://schemas.microsoft.com/office/drawing/2014/main" id="{B0FB6E75-48A1-9462-2E8F-DDACDE118121}"/>
              </a:ext>
            </a:extLst>
          </p:cNvPr>
          <p:cNvPicPr>
            <a:picLocks noChangeAspect="1"/>
          </p:cNvPicPr>
          <p:nvPr/>
        </p:nvPicPr>
        <p:blipFill>
          <a:blip r:embed="rId2"/>
          <a:stretch>
            <a:fillRect/>
          </a:stretch>
        </p:blipFill>
        <p:spPr>
          <a:xfrm>
            <a:off x="7772400" y="1698728"/>
            <a:ext cx="9944731" cy="7993921"/>
          </a:xfrm>
          <a:prstGeom prst="rect">
            <a:avLst/>
          </a:prstGeom>
        </p:spPr>
      </p:pic>
    </p:spTree>
    <p:extLst>
      <p:ext uri="{BB962C8B-B14F-4D97-AF65-F5344CB8AC3E}">
        <p14:creationId xmlns:p14="http://schemas.microsoft.com/office/powerpoint/2010/main" val="23654850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539B95-DDDA-1618-1DCA-12D7DDA0B5EB}"/>
            </a:ext>
          </a:extLst>
        </p:cNvPr>
        <p:cNvGrpSpPr/>
        <p:nvPr/>
      </p:nvGrpSpPr>
      <p:grpSpPr>
        <a:xfrm>
          <a:off x="0" y="0"/>
          <a:ext cx="0" cy="0"/>
          <a:chOff x="0" y="0"/>
          <a:chExt cx="0" cy="0"/>
        </a:xfrm>
      </p:grpSpPr>
      <p:sp>
        <p:nvSpPr>
          <p:cNvPr id="6" name="TextBox 6">
            <a:extLst>
              <a:ext uri="{FF2B5EF4-FFF2-40B4-BE49-F238E27FC236}">
                <a16:creationId xmlns:a16="http://schemas.microsoft.com/office/drawing/2014/main" id="{5409630B-9A42-9A2D-DD9C-64388056DEFA}"/>
              </a:ext>
            </a:extLst>
          </p:cNvPr>
          <p:cNvSpPr txBox="1"/>
          <p:nvPr/>
        </p:nvSpPr>
        <p:spPr>
          <a:xfrm>
            <a:off x="1028700" y="599709"/>
            <a:ext cx="11537525" cy="1099019"/>
          </a:xfrm>
          <a:prstGeom prst="rect">
            <a:avLst/>
          </a:prstGeom>
        </p:spPr>
        <p:txBody>
          <a:bodyPr lIns="0" tIns="0" rIns="0" bIns="0" rtlCol="0" anchor="t">
            <a:spAutoFit/>
          </a:bodyPr>
          <a:lstStyle/>
          <a:p>
            <a:pPr marL="0" lvl="0" indent="0" algn="l">
              <a:lnSpc>
                <a:spcPts val="8959"/>
              </a:lnSpc>
              <a:spcBef>
                <a:spcPct val="0"/>
              </a:spcBef>
            </a:pPr>
            <a:r>
              <a:rPr lang="en-US" sz="6399" b="1" i="1" dirty="0">
                <a:solidFill>
                  <a:schemeClr val="accent6"/>
                </a:solidFill>
                <a:latin typeface="Cormorant Garamond Bold Italics"/>
                <a:ea typeface="Cormorant Garamond Bold Italics"/>
                <a:cs typeface="Cormorant Garamond Bold Italics"/>
                <a:sym typeface="Cormorant Garamond Bold Italics"/>
              </a:rPr>
              <a:t>Work Model contribution to stress</a:t>
            </a:r>
          </a:p>
        </p:txBody>
      </p:sp>
      <p:sp>
        <p:nvSpPr>
          <p:cNvPr id="7" name="TextBox 7">
            <a:extLst>
              <a:ext uri="{FF2B5EF4-FFF2-40B4-BE49-F238E27FC236}">
                <a16:creationId xmlns:a16="http://schemas.microsoft.com/office/drawing/2014/main" id="{7093E2AB-644B-D0E3-1561-B8CB8A3F35FF}"/>
              </a:ext>
            </a:extLst>
          </p:cNvPr>
          <p:cNvSpPr txBox="1"/>
          <p:nvPr/>
        </p:nvSpPr>
        <p:spPr>
          <a:xfrm>
            <a:off x="11355291" y="1891916"/>
            <a:ext cx="5904009" cy="993990"/>
          </a:xfrm>
          <a:prstGeom prst="rect">
            <a:avLst/>
          </a:prstGeom>
        </p:spPr>
        <p:txBody>
          <a:bodyPr lIns="0" tIns="0" rIns="0" bIns="0" rtlCol="0" anchor="t">
            <a:spAutoFit/>
          </a:bodyPr>
          <a:lstStyle/>
          <a:p>
            <a:pPr marL="0" lvl="0" indent="0" algn="l">
              <a:lnSpc>
                <a:spcPts val="4079"/>
              </a:lnSpc>
            </a:pPr>
            <a:r>
              <a:rPr lang="en-US" sz="2400" b="1" dirty="0">
                <a:solidFill>
                  <a:schemeClr val="accent6"/>
                </a:solidFill>
                <a:latin typeface="Quicksand"/>
                <a:ea typeface="Quicksand"/>
                <a:cs typeface="Quicksand"/>
                <a:sym typeface="Quicksand"/>
              </a:rPr>
              <a:t>Stress Level were categorized into three different type based on the rating:</a:t>
            </a:r>
          </a:p>
        </p:txBody>
      </p:sp>
      <p:grpSp>
        <p:nvGrpSpPr>
          <p:cNvPr id="21" name="Group 20">
            <a:extLst>
              <a:ext uri="{FF2B5EF4-FFF2-40B4-BE49-F238E27FC236}">
                <a16:creationId xmlns:a16="http://schemas.microsoft.com/office/drawing/2014/main" id="{8B2B6164-BCFF-C562-5F5E-FFD93566E336}"/>
              </a:ext>
            </a:extLst>
          </p:cNvPr>
          <p:cNvGrpSpPr/>
          <p:nvPr/>
        </p:nvGrpSpPr>
        <p:grpSpPr>
          <a:xfrm>
            <a:off x="11374784" y="3314700"/>
            <a:ext cx="5904009" cy="3219650"/>
            <a:chOff x="11355291" y="6038650"/>
            <a:chExt cx="5904009" cy="3219650"/>
          </a:xfrm>
        </p:grpSpPr>
        <p:grpSp>
          <p:nvGrpSpPr>
            <p:cNvPr id="20" name="Group 19">
              <a:extLst>
                <a:ext uri="{FF2B5EF4-FFF2-40B4-BE49-F238E27FC236}">
                  <a16:creationId xmlns:a16="http://schemas.microsoft.com/office/drawing/2014/main" id="{16E8B539-C621-27E9-8FFF-2EEE439CA80C}"/>
                </a:ext>
              </a:extLst>
            </p:cNvPr>
            <p:cNvGrpSpPr/>
            <p:nvPr/>
          </p:nvGrpSpPr>
          <p:grpSpPr>
            <a:xfrm>
              <a:off x="11355291" y="6038650"/>
              <a:ext cx="5904009" cy="810923"/>
              <a:chOff x="11355291" y="6038650"/>
              <a:chExt cx="5904009" cy="810923"/>
            </a:xfrm>
          </p:grpSpPr>
          <p:grpSp>
            <p:nvGrpSpPr>
              <p:cNvPr id="3" name="Group 3">
                <a:extLst>
                  <a:ext uri="{FF2B5EF4-FFF2-40B4-BE49-F238E27FC236}">
                    <a16:creationId xmlns:a16="http://schemas.microsoft.com/office/drawing/2014/main" id="{CDC52355-BDB0-29CC-3B6B-5DC7CD7CD108}"/>
                  </a:ext>
                </a:extLst>
              </p:cNvPr>
              <p:cNvGrpSpPr/>
              <p:nvPr/>
            </p:nvGrpSpPr>
            <p:grpSpPr>
              <a:xfrm>
                <a:off x="11355291" y="6038650"/>
                <a:ext cx="810923" cy="810923"/>
                <a:chOff x="0" y="0"/>
                <a:chExt cx="812800" cy="812800"/>
              </a:xfrm>
            </p:grpSpPr>
            <p:sp>
              <p:nvSpPr>
                <p:cNvPr id="4" name="Freeform 4">
                  <a:extLst>
                    <a:ext uri="{FF2B5EF4-FFF2-40B4-BE49-F238E27FC236}">
                      <a16:creationId xmlns:a16="http://schemas.microsoft.com/office/drawing/2014/main" id="{A1EC59C3-2E32-8062-EB91-74515C59F5A1}"/>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chemeClr val="accent3">
                    <a:lumMod val="60000"/>
                    <a:lumOff val="40000"/>
                  </a:schemeClr>
                </a:solidFill>
              </p:spPr>
              <p:txBody>
                <a:bodyPr/>
                <a:lstStyle/>
                <a:p>
                  <a:endParaRPr lang="en-NP" dirty="0"/>
                </a:p>
              </p:txBody>
            </p:sp>
            <p:sp>
              <p:nvSpPr>
                <p:cNvPr id="5" name="TextBox 5">
                  <a:extLst>
                    <a:ext uri="{FF2B5EF4-FFF2-40B4-BE49-F238E27FC236}">
                      <a16:creationId xmlns:a16="http://schemas.microsoft.com/office/drawing/2014/main" id="{2BC905C6-15A9-6821-26CC-C80C81DB0882}"/>
                    </a:ext>
                  </a:extLst>
                </p:cNvPr>
                <p:cNvSpPr txBox="1"/>
                <p:nvPr/>
              </p:nvSpPr>
              <p:spPr>
                <a:xfrm>
                  <a:off x="76200" y="-47625"/>
                  <a:ext cx="660400" cy="784225"/>
                </a:xfrm>
                <a:prstGeom prst="rect">
                  <a:avLst/>
                </a:prstGeom>
              </p:spPr>
              <p:txBody>
                <a:bodyPr lIns="50800" tIns="50800" rIns="50800" bIns="50800" rtlCol="0" anchor="ctr"/>
                <a:lstStyle/>
                <a:p>
                  <a:pPr algn="ctr">
                    <a:lnSpc>
                      <a:spcPts val="4079"/>
                    </a:lnSpc>
                  </a:pPr>
                  <a:endParaRPr/>
                </a:p>
              </p:txBody>
            </p:sp>
          </p:grpSp>
          <p:sp>
            <p:nvSpPr>
              <p:cNvPr id="14" name="TextBox 14">
                <a:extLst>
                  <a:ext uri="{FF2B5EF4-FFF2-40B4-BE49-F238E27FC236}">
                    <a16:creationId xmlns:a16="http://schemas.microsoft.com/office/drawing/2014/main" id="{A6D78D7D-5090-9826-206E-BAB01EA290D1}"/>
                  </a:ext>
                </a:extLst>
              </p:cNvPr>
              <p:cNvSpPr txBox="1"/>
              <p:nvPr/>
            </p:nvSpPr>
            <p:spPr>
              <a:xfrm>
                <a:off x="12566225" y="6207891"/>
                <a:ext cx="4693075" cy="415290"/>
              </a:xfrm>
              <a:prstGeom prst="rect">
                <a:avLst/>
              </a:prstGeom>
            </p:spPr>
            <p:txBody>
              <a:bodyPr lIns="0" tIns="0" rIns="0" bIns="0" rtlCol="0" anchor="t">
                <a:spAutoFit/>
              </a:bodyPr>
              <a:lstStyle/>
              <a:p>
                <a:pPr algn="l">
                  <a:lnSpc>
                    <a:spcPts val="3359"/>
                  </a:lnSpc>
                </a:pPr>
                <a:r>
                  <a:rPr lang="en-US" sz="2400" dirty="0">
                    <a:solidFill>
                      <a:srgbClr val="0F4662"/>
                    </a:solidFill>
                    <a:latin typeface="Quicksand"/>
                    <a:ea typeface="Quicksand"/>
                    <a:cs typeface="Quicksand"/>
                    <a:sym typeface="Quicksand"/>
                  </a:rPr>
                  <a:t>Lowest : 0 - 4</a:t>
                </a:r>
              </a:p>
            </p:txBody>
          </p:sp>
        </p:grpSp>
        <p:grpSp>
          <p:nvGrpSpPr>
            <p:cNvPr id="19" name="Group 18">
              <a:extLst>
                <a:ext uri="{FF2B5EF4-FFF2-40B4-BE49-F238E27FC236}">
                  <a16:creationId xmlns:a16="http://schemas.microsoft.com/office/drawing/2014/main" id="{B9D8BF05-681B-933E-6C93-ED62ACB2F06F}"/>
                </a:ext>
              </a:extLst>
            </p:cNvPr>
            <p:cNvGrpSpPr/>
            <p:nvPr/>
          </p:nvGrpSpPr>
          <p:grpSpPr>
            <a:xfrm>
              <a:off x="11355291" y="7243014"/>
              <a:ext cx="5904009" cy="810923"/>
              <a:chOff x="11355291" y="7243014"/>
              <a:chExt cx="5904009" cy="810923"/>
            </a:xfrm>
          </p:grpSpPr>
          <p:grpSp>
            <p:nvGrpSpPr>
              <p:cNvPr id="8" name="Group 8">
                <a:extLst>
                  <a:ext uri="{FF2B5EF4-FFF2-40B4-BE49-F238E27FC236}">
                    <a16:creationId xmlns:a16="http://schemas.microsoft.com/office/drawing/2014/main" id="{FF6F72ED-2EAD-E511-3B47-5D79D1C188C0}"/>
                  </a:ext>
                </a:extLst>
              </p:cNvPr>
              <p:cNvGrpSpPr/>
              <p:nvPr/>
            </p:nvGrpSpPr>
            <p:grpSpPr>
              <a:xfrm>
                <a:off x="11355291" y="7243014"/>
                <a:ext cx="810923" cy="810923"/>
                <a:chOff x="0" y="0"/>
                <a:chExt cx="812800" cy="812800"/>
              </a:xfrm>
            </p:grpSpPr>
            <p:sp>
              <p:nvSpPr>
                <p:cNvPr id="9" name="Freeform 9">
                  <a:extLst>
                    <a:ext uri="{FF2B5EF4-FFF2-40B4-BE49-F238E27FC236}">
                      <a16:creationId xmlns:a16="http://schemas.microsoft.com/office/drawing/2014/main" id="{9A7F8507-FC20-5C02-3BEA-458999CCF452}"/>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chemeClr val="accent6">
                    <a:lumMod val="60000"/>
                    <a:lumOff val="40000"/>
                  </a:schemeClr>
                </a:solidFill>
              </p:spPr>
              <p:txBody>
                <a:bodyPr/>
                <a:lstStyle/>
                <a:p>
                  <a:endParaRPr lang="en-NP" dirty="0"/>
                </a:p>
              </p:txBody>
            </p:sp>
            <p:sp>
              <p:nvSpPr>
                <p:cNvPr id="10" name="TextBox 10">
                  <a:extLst>
                    <a:ext uri="{FF2B5EF4-FFF2-40B4-BE49-F238E27FC236}">
                      <a16:creationId xmlns:a16="http://schemas.microsoft.com/office/drawing/2014/main" id="{16EC4236-256D-0397-EFF9-8A9A7E2378B5}"/>
                    </a:ext>
                  </a:extLst>
                </p:cNvPr>
                <p:cNvSpPr txBox="1"/>
                <p:nvPr/>
              </p:nvSpPr>
              <p:spPr>
                <a:xfrm>
                  <a:off x="76200" y="-47625"/>
                  <a:ext cx="660400" cy="784225"/>
                </a:xfrm>
                <a:prstGeom prst="rect">
                  <a:avLst/>
                </a:prstGeom>
              </p:spPr>
              <p:txBody>
                <a:bodyPr lIns="50800" tIns="50800" rIns="50800" bIns="50800" rtlCol="0" anchor="ctr"/>
                <a:lstStyle/>
                <a:p>
                  <a:pPr algn="ctr">
                    <a:lnSpc>
                      <a:spcPts val="4079"/>
                    </a:lnSpc>
                  </a:pPr>
                  <a:endParaRPr/>
                </a:p>
              </p:txBody>
            </p:sp>
          </p:grpSp>
          <p:sp>
            <p:nvSpPr>
              <p:cNvPr id="15" name="TextBox 15">
                <a:extLst>
                  <a:ext uri="{FF2B5EF4-FFF2-40B4-BE49-F238E27FC236}">
                    <a16:creationId xmlns:a16="http://schemas.microsoft.com/office/drawing/2014/main" id="{66AE359D-FC53-3816-96F0-2BF3BC789383}"/>
                  </a:ext>
                </a:extLst>
              </p:cNvPr>
              <p:cNvSpPr txBox="1"/>
              <p:nvPr/>
            </p:nvSpPr>
            <p:spPr>
              <a:xfrm>
                <a:off x="12566225" y="7412255"/>
                <a:ext cx="4693075" cy="415290"/>
              </a:xfrm>
              <a:prstGeom prst="rect">
                <a:avLst/>
              </a:prstGeom>
            </p:spPr>
            <p:txBody>
              <a:bodyPr lIns="0" tIns="0" rIns="0" bIns="0" rtlCol="0" anchor="t">
                <a:spAutoFit/>
              </a:bodyPr>
              <a:lstStyle/>
              <a:p>
                <a:pPr algn="l">
                  <a:lnSpc>
                    <a:spcPts val="3359"/>
                  </a:lnSpc>
                </a:pPr>
                <a:r>
                  <a:rPr lang="en-US" sz="2400" dirty="0">
                    <a:solidFill>
                      <a:srgbClr val="0F4662"/>
                    </a:solidFill>
                    <a:latin typeface="Quicksand"/>
                    <a:ea typeface="Quicksand"/>
                    <a:cs typeface="Quicksand"/>
                    <a:sym typeface="Quicksand"/>
                  </a:rPr>
                  <a:t>Medium : 5 - 7</a:t>
                </a:r>
              </a:p>
            </p:txBody>
          </p:sp>
        </p:grpSp>
        <p:grpSp>
          <p:nvGrpSpPr>
            <p:cNvPr id="18" name="Group 17">
              <a:extLst>
                <a:ext uri="{FF2B5EF4-FFF2-40B4-BE49-F238E27FC236}">
                  <a16:creationId xmlns:a16="http://schemas.microsoft.com/office/drawing/2014/main" id="{918D1F59-0023-E5AA-32B2-71BF3613005C}"/>
                </a:ext>
              </a:extLst>
            </p:cNvPr>
            <p:cNvGrpSpPr/>
            <p:nvPr/>
          </p:nvGrpSpPr>
          <p:grpSpPr>
            <a:xfrm>
              <a:off x="11355291" y="8447377"/>
              <a:ext cx="5904009" cy="810923"/>
              <a:chOff x="11355291" y="8447377"/>
              <a:chExt cx="5904009" cy="810923"/>
            </a:xfrm>
          </p:grpSpPr>
          <p:grpSp>
            <p:nvGrpSpPr>
              <p:cNvPr id="11" name="Group 11">
                <a:extLst>
                  <a:ext uri="{FF2B5EF4-FFF2-40B4-BE49-F238E27FC236}">
                    <a16:creationId xmlns:a16="http://schemas.microsoft.com/office/drawing/2014/main" id="{8B61E3C8-9392-E570-431D-ADC67D59C210}"/>
                  </a:ext>
                </a:extLst>
              </p:cNvPr>
              <p:cNvGrpSpPr/>
              <p:nvPr/>
            </p:nvGrpSpPr>
            <p:grpSpPr>
              <a:xfrm>
                <a:off x="11355291" y="8447377"/>
                <a:ext cx="810923" cy="810923"/>
                <a:chOff x="0" y="0"/>
                <a:chExt cx="812800" cy="812800"/>
              </a:xfrm>
            </p:grpSpPr>
            <p:sp>
              <p:nvSpPr>
                <p:cNvPr id="12" name="Freeform 12">
                  <a:extLst>
                    <a:ext uri="{FF2B5EF4-FFF2-40B4-BE49-F238E27FC236}">
                      <a16:creationId xmlns:a16="http://schemas.microsoft.com/office/drawing/2014/main" id="{912765A7-E17E-DD45-BD19-D8F3EBEEC276}"/>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chemeClr val="accent2">
                    <a:lumMod val="75000"/>
                  </a:schemeClr>
                </a:solidFill>
              </p:spPr>
              <p:txBody>
                <a:bodyPr/>
                <a:lstStyle/>
                <a:p>
                  <a:endParaRPr lang="en-NP" dirty="0"/>
                </a:p>
              </p:txBody>
            </p:sp>
            <p:sp>
              <p:nvSpPr>
                <p:cNvPr id="13" name="TextBox 13">
                  <a:extLst>
                    <a:ext uri="{FF2B5EF4-FFF2-40B4-BE49-F238E27FC236}">
                      <a16:creationId xmlns:a16="http://schemas.microsoft.com/office/drawing/2014/main" id="{5B9BAA35-003C-FCF7-BC32-61C8EB499468}"/>
                    </a:ext>
                  </a:extLst>
                </p:cNvPr>
                <p:cNvSpPr txBox="1"/>
                <p:nvPr/>
              </p:nvSpPr>
              <p:spPr>
                <a:xfrm>
                  <a:off x="76200" y="-47625"/>
                  <a:ext cx="660400" cy="784225"/>
                </a:xfrm>
                <a:prstGeom prst="rect">
                  <a:avLst/>
                </a:prstGeom>
              </p:spPr>
              <p:txBody>
                <a:bodyPr lIns="50800" tIns="50800" rIns="50800" bIns="50800" rtlCol="0" anchor="ctr"/>
                <a:lstStyle/>
                <a:p>
                  <a:pPr algn="ctr">
                    <a:lnSpc>
                      <a:spcPts val="4079"/>
                    </a:lnSpc>
                  </a:pPr>
                  <a:endParaRPr/>
                </a:p>
              </p:txBody>
            </p:sp>
          </p:grpSp>
          <p:sp>
            <p:nvSpPr>
              <p:cNvPr id="16" name="TextBox 16">
                <a:extLst>
                  <a:ext uri="{FF2B5EF4-FFF2-40B4-BE49-F238E27FC236}">
                    <a16:creationId xmlns:a16="http://schemas.microsoft.com/office/drawing/2014/main" id="{0A758D8B-8667-2B91-2D4E-855AB777A2ED}"/>
                  </a:ext>
                </a:extLst>
              </p:cNvPr>
              <p:cNvSpPr txBox="1"/>
              <p:nvPr/>
            </p:nvSpPr>
            <p:spPr>
              <a:xfrm>
                <a:off x="12566225" y="8616619"/>
                <a:ext cx="4693075" cy="415290"/>
              </a:xfrm>
              <a:prstGeom prst="rect">
                <a:avLst/>
              </a:prstGeom>
            </p:spPr>
            <p:txBody>
              <a:bodyPr lIns="0" tIns="0" rIns="0" bIns="0" rtlCol="0" anchor="t">
                <a:spAutoFit/>
              </a:bodyPr>
              <a:lstStyle/>
              <a:p>
                <a:pPr algn="l">
                  <a:lnSpc>
                    <a:spcPts val="3359"/>
                  </a:lnSpc>
                </a:pPr>
                <a:r>
                  <a:rPr lang="en-US" sz="2400" dirty="0">
                    <a:solidFill>
                      <a:srgbClr val="0F4662"/>
                    </a:solidFill>
                    <a:latin typeface="Quicksand"/>
                    <a:ea typeface="Quicksand"/>
                    <a:cs typeface="Quicksand"/>
                    <a:sym typeface="Quicksand"/>
                  </a:rPr>
                  <a:t>Highest : 8 -10</a:t>
                </a:r>
              </a:p>
            </p:txBody>
          </p:sp>
        </p:grpSp>
      </p:grpSp>
      <p:graphicFrame>
        <p:nvGraphicFramePr>
          <p:cNvPr id="22" name="Chart 21">
            <a:extLst>
              <a:ext uri="{FF2B5EF4-FFF2-40B4-BE49-F238E27FC236}">
                <a16:creationId xmlns:a16="http://schemas.microsoft.com/office/drawing/2014/main" id="{5EC8073F-398D-6C90-B0B9-D93AF083FAAD}"/>
              </a:ext>
            </a:extLst>
          </p:cNvPr>
          <p:cNvGraphicFramePr/>
          <p:nvPr>
            <p:extLst>
              <p:ext uri="{D42A27DB-BD31-4B8C-83A1-F6EECF244321}">
                <p14:modId xmlns:p14="http://schemas.microsoft.com/office/powerpoint/2010/main" val="4157300557"/>
              </p:ext>
            </p:extLst>
          </p:nvPr>
        </p:nvGraphicFramePr>
        <p:xfrm>
          <a:off x="685800" y="3168850"/>
          <a:ext cx="9918236" cy="6731000"/>
        </p:xfrm>
        <a:graphic>
          <a:graphicData uri="http://schemas.openxmlformats.org/drawingml/2006/chart">
            <c:chart xmlns:c="http://schemas.openxmlformats.org/drawingml/2006/chart" xmlns:r="http://schemas.openxmlformats.org/officeDocument/2006/relationships" r:id="rId2"/>
          </a:graphicData>
        </a:graphic>
      </p:graphicFrame>
      <p:sp>
        <p:nvSpPr>
          <p:cNvPr id="2" name="TextBox 1">
            <a:extLst>
              <a:ext uri="{FF2B5EF4-FFF2-40B4-BE49-F238E27FC236}">
                <a16:creationId xmlns:a16="http://schemas.microsoft.com/office/drawing/2014/main" id="{F6B7714E-CFA7-D933-7707-031ABCCBC008}"/>
              </a:ext>
            </a:extLst>
          </p:cNvPr>
          <p:cNvSpPr txBox="1"/>
          <p:nvPr/>
        </p:nvSpPr>
        <p:spPr>
          <a:xfrm>
            <a:off x="7555832" y="12079705"/>
            <a:ext cx="184731" cy="369332"/>
          </a:xfrm>
          <a:prstGeom prst="rect">
            <a:avLst/>
          </a:prstGeom>
          <a:noFill/>
        </p:spPr>
        <p:txBody>
          <a:bodyPr wrap="none" rtlCol="0">
            <a:spAutoFit/>
          </a:bodyPr>
          <a:lstStyle/>
          <a:p>
            <a:endParaRPr lang="en-NP" dirty="0"/>
          </a:p>
        </p:txBody>
      </p:sp>
    </p:spTree>
    <p:extLst>
      <p:ext uri="{BB962C8B-B14F-4D97-AF65-F5344CB8AC3E}">
        <p14:creationId xmlns:p14="http://schemas.microsoft.com/office/powerpoint/2010/main" val="5339820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TextBox 2"/>
          <p:cNvSpPr txBox="1"/>
          <p:nvPr/>
        </p:nvSpPr>
        <p:spPr>
          <a:xfrm>
            <a:off x="1028700" y="599709"/>
            <a:ext cx="11534821" cy="1099019"/>
          </a:xfrm>
          <a:prstGeom prst="rect">
            <a:avLst/>
          </a:prstGeom>
        </p:spPr>
        <p:txBody>
          <a:bodyPr lIns="0" tIns="0" rIns="0" bIns="0" rtlCol="0" anchor="t">
            <a:spAutoFit/>
          </a:bodyPr>
          <a:lstStyle/>
          <a:p>
            <a:pPr marL="0" lvl="0" indent="0" algn="l">
              <a:lnSpc>
                <a:spcPts val="8959"/>
              </a:lnSpc>
              <a:spcBef>
                <a:spcPct val="0"/>
              </a:spcBef>
            </a:pPr>
            <a:r>
              <a:rPr lang="en-US" sz="6399" b="1" i="1" dirty="0">
                <a:solidFill>
                  <a:schemeClr val="accent6"/>
                </a:solidFill>
                <a:latin typeface="Cormorant Garamond Bold Italics"/>
                <a:ea typeface="Cormorant Garamond Bold Italics"/>
                <a:cs typeface="Cormorant Garamond Bold Italics"/>
                <a:sym typeface="Cormorant Garamond Bold Italics"/>
              </a:rPr>
              <a:t>Conclusion</a:t>
            </a:r>
          </a:p>
        </p:txBody>
      </p:sp>
      <p:sp>
        <p:nvSpPr>
          <p:cNvPr id="3" name="TextBox 3"/>
          <p:cNvSpPr txBox="1"/>
          <p:nvPr/>
        </p:nvSpPr>
        <p:spPr>
          <a:xfrm>
            <a:off x="3816256" y="4231184"/>
            <a:ext cx="10655487" cy="993990"/>
          </a:xfrm>
          <a:prstGeom prst="rect">
            <a:avLst/>
          </a:prstGeom>
        </p:spPr>
        <p:txBody>
          <a:bodyPr lIns="0" tIns="0" rIns="0" bIns="0" rtlCol="0" anchor="t">
            <a:spAutoFit/>
          </a:bodyPr>
          <a:lstStyle/>
          <a:p>
            <a:pPr marL="0" lvl="0" indent="0" algn="ctr">
              <a:lnSpc>
                <a:spcPts val="4079"/>
              </a:lnSpc>
            </a:pPr>
            <a:r>
              <a:rPr lang="en-US" sz="2400" dirty="0">
                <a:solidFill>
                  <a:schemeClr val="accent6"/>
                </a:solidFill>
                <a:latin typeface="Quicksand"/>
                <a:ea typeface="Quicksand"/>
                <a:cs typeface="Quicksand"/>
                <a:sym typeface="Quicksand"/>
              </a:rPr>
              <a:t>CONCLUSION</a:t>
            </a:r>
          </a:p>
          <a:p>
            <a:pPr marL="0" lvl="0" indent="0" algn="ctr">
              <a:lnSpc>
                <a:spcPts val="4079"/>
              </a:lnSpc>
            </a:pPr>
            <a:endParaRPr lang="en-US" sz="2400" dirty="0">
              <a:solidFill>
                <a:schemeClr val="accent6"/>
              </a:solidFill>
              <a:latin typeface="Quicksand"/>
              <a:ea typeface="Quicksand"/>
              <a:cs typeface="Quicksand"/>
              <a:sym typeface="Quicksand"/>
            </a:endParaRPr>
          </a:p>
        </p:txBody>
      </p:sp>
      <p:sp>
        <p:nvSpPr>
          <p:cNvPr id="4" name="AutoShape 4"/>
          <p:cNvSpPr/>
          <p:nvPr/>
        </p:nvSpPr>
        <p:spPr>
          <a:xfrm>
            <a:off x="5897880" y="3568974"/>
            <a:ext cx="6492240" cy="0"/>
          </a:xfrm>
          <a:prstGeom prst="line">
            <a:avLst/>
          </a:prstGeom>
          <a:ln w="76200" cap="flat">
            <a:solidFill>
              <a:schemeClr val="accent6"/>
            </a:solidFill>
            <a:prstDash val="solid"/>
            <a:headEnd type="none" w="sm" len="sm"/>
            <a:tailEnd type="none" w="sm" len="sm"/>
          </a:ln>
        </p:spPr>
        <p:txBody>
          <a:bodyPr/>
          <a:lstStyle/>
          <a:p>
            <a:endParaRPr lang="en-NP"/>
          </a:p>
        </p:txBody>
      </p:sp>
      <p:sp>
        <p:nvSpPr>
          <p:cNvPr id="5" name="AutoShape 5"/>
          <p:cNvSpPr/>
          <p:nvPr/>
        </p:nvSpPr>
        <p:spPr>
          <a:xfrm>
            <a:off x="5897880" y="7171009"/>
            <a:ext cx="6492240" cy="0"/>
          </a:xfrm>
          <a:prstGeom prst="line">
            <a:avLst/>
          </a:prstGeom>
          <a:ln w="76200" cap="flat">
            <a:solidFill>
              <a:schemeClr val="accent6"/>
            </a:solidFill>
            <a:prstDash val="solid"/>
            <a:headEnd type="none" w="sm" len="sm"/>
            <a:tailEnd type="none" w="sm" len="sm"/>
          </a:ln>
        </p:spPr>
        <p:txBody>
          <a:bodyPr/>
          <a:lstStyle/>
          <a:p>
            <a:endParaRPr lang="en-NP"/>
          </a:p>
        </p:txBody>
      </p:sp>
      <p:sp>
        <p:nvSpPr>
          <p:cNvPr id="6" name="Freeform 6"/>
          <p:cNvSpPr/>
          <p:nvPr/>
        </p:nvSpPr>
        <p:spPr>
          <a:xfrm>
            <a:off x="8304001" y="2470557"/>
            <a:ext cx="1679997" cy="249900"/>
          </a:xfrm>
          <a:custGeom>
            <a:avLst/>
            <a:gdLst/>
            <a:ahLst/>
            <a:cxnLst/>
            <a:rect l="l" t="t" r="r" b="b"/>
            <a:pathLst>
              <a:path w="1679997" h="249900">
                <a:moveTo>
                  <a:pt x="0" y="0"/>
                </a:moveTo>
                <a:lnTo>
                  <a:pt x="1679998" y="0"/>
                </a:lnTo>
                <a:lnTo>
                  <a:pt x="1679998" y="249899"/>
                </a:lnTo>
                <a:lnTo>
                  <a:pt x="0" y="24989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NP"/>
          </a:p>
        </p:txBody>
      </p:sp>
      <p:sp>
        <p:nvSpPr>
          <p:cNvPr id="7" name="Freeform 7"/>
          <p:cNvSpPr/>
          <p:nvPr/>
        </p:nvSpPr>
        <p:spPr>
          <a:xfrm>
            <a:off x="8304001" y="8019527"/>
            <a:ext cx="1679997" cy="249900"/>
          </a:xfrm>
          <a:custGeom>
            <a:avLst/>
            <a:gdLst/>
            <a:ahLst/>
            <a:cxnLst/>
            <a:rect l="l" t="t" r="r" b="b"/>
            <a:pathLst>
              <a:path w="1679997" h="249900">
                <a:moveTo>
                  <a:pt x="0" y="0"/>
                </a:moveTo>
                <a:lnTo>
                  <a:pt x="1679998" y="0"/>
                </a:lnTo>
                <a:lnTo>
                  <a:pt x="1679998" y="249900"/>
                </a:lnTo>
                <a:lnTo>
                  <a:pt x="0" y="2499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NP"/>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TextBox 2"/>
          <p:cNvSpPr txBox="1"/>
          <p:nvPr/>
        </p:nvSpPr>
        <p:spPr>
          <a:xfrm>
            <a:off x="3442710" y="3369664"/>
            <a:ext cx="11402580" cy="3185722"/>
          </a:xfrm>
          <a:prstGeom prst="rect">
            <a:avLst/>
          </a:prstGeom>
        </p:spPr>
        <p:txBody>
          <a:bodyPr lIns="0" tIns="0" rIns="0" bIns="0" rtlCol="0" anchor="t">
            <a:spAutoFit/>
          </a:bodyPr>
          <a:lstStyle/>
          <a:p>
            <a:pPr marL="0" lvl="0" indent="0" algn="ctr">
              <a:lnSpc>
                <a:spcPts val="26009"/>
              </a:lnSpc>
              <a:spcBef>
                <a:spcPct val="0"/>
              </a:spcBef>
            </a:pPr>
            <a:r>
              <a:rPr lang="en-US" sz="18577" b="1" i="1" dirty="0">
                <a:solidFill>
                  <a:schemeClr val="accent6"/>
                </a:solidFill>
                <a:latin typeface="Cormorant Garamond Bold Italics"/>
                <a:ea typeface="Cormorant Garamond Bold Italics"/>
                <a:cs typeface="Cormorant Garamond Bold Italics"/>
                <a:sym typeface="Cormorant Garamond Bold Italics"/>
              </a:rPr>
              <a:t>Thank you</a:t>
            </a:r>
          </a:p>
        </p:txBody>
      </p:sp>
      <p:sp>
        <p:nvSpPr>
          <p:cNvPr id="3" name="AutoShape 3"/>
          <p:cNvSpPr/>
          <p:nvPr/>
        </p:nvSpPr>
        <p:spPr>
          <a:xfrm>
            <a:off x="5897880" y="2215083"/>
            <a:ext cx="6492240" cy="0"/>
          </a:xfrm>
          <a:prstGeom prst="line">
            <a:avLst/>
          </a:prstGeom>
          <a:ln w="76200" cap="flat">
            <a:solidFill>
              <a:schemeClr val="accent6"/>
            </a:solidFill>
            <a:prstDash val="solid"/>
            <a:headEnd type="none" w="sm" len="sm"/>
            <a:tailEnd type="none" w="sm" len="sm"/>
          </a:ln>
        </p:spPr>
        <p:txBody>
          <a:bodyPr/>
          <a:lstStyle/>
          <a:p>
            <a:endParaRPr lang="en-NP"/>
          </a:p>
        </p:txBody>
      </p:sp>
      <p:sp>
        <p:nvSpPr>
          <p:cNvPr id="4" name="Freeform 4"/>
          <p:cNvSpPr/>
          <p:nvPr/>
        </p:nvSpPr>
        <p:spPr>
          <a:xfrm>
            <a:off x="8304001" y="1116666"/>
            <a:ext cx="1679997" cy="249900"/>
          </a:xfrm>
          <a:custGeom>
            <a:avLst/>
            <a:gdLst/>
            <a:ahLst/>
            <a:cxnLst/>
            <a:rect l="l" t="t" r="r" b="b"/>
            <a:pathLst>
              <a:path w="1679997" h="249900">
                <a:moveTo>
                  <a:pt x="0" y="0"/>
                </a:moveTo>
                <a:lnTo>
                  <a:pt x="1679998" y="0"/>
                </a:lnTo>
                <a:lnTo>
                  <a:pt x="1679998" y="249899"/>
                </a:lnTo>
                <a:lnTo>
                  <a:pt x="0" y="24989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NP"/>
          </a:p>
        </p:txBody>
      </p:sp>
      <p:sp>
        <p:nvSpPr>
          <p:cNvPr id="5" name="AutoShape 5"/>
          <p:cNvSpPr/>
          <p:nvPr/>
        </p:nvSpPr>
        <p:spPr>
          <a:xfrm>
            <a:off x="5897880" y="8159883"/>
            <a:ext cx="6492240" cy="0"/>
          </a:xfrm>
          <a:prstGeom prst="line">
            <a:avLst/>
          </a:prstGeom>
          <a:ln w="76200" cap="flat">
            <a:solidFill>
              <a:schemeClr val="accent6"/>
            </a:solidFill>
            <a:prstDash val="solid"/>
            <a:headEnd type="none" w="sm" len="sm"/>
            <a:tailEnd type="none" w="sm" len="sm"/>
          </a:ln>
        </p:spPr>
        <p:txBody>
          <a:bodyPr/>
          <a:lstStyle/>
          <a:p>
            <a:endParaRPr lang="en-NP"/>
          </a:p>
        </p:txBody>
      </p:sp>
      <p:sp>
        <p:nvSpPr>
          <p:cNvPr id="6" name="Freeform 6"/>
          <p:cNvSpPr/>
          <p:nvPr/>
        </p:nvSpPr>
        <p:spPr>
          <a:xfrm>
            <a:off x="8304001" y="9008400"/>
            <a:ext cx="1679997" cy="249900"/>
          </a:xfrm>
          <a:custGeom>
            <a:avLst/>
            <a:gdLst/>
            <a:ahLst/>
            <a:cxnLst/>
            <a:rect l="l" t="t" r="r" b="b"/>
            <a:pathLst>
              <a:path w="1679997" h="249900">
                <a:moveTo>
                  <a:pt x="0" y="0"/>
                </a:moveTo>
                <a:lnTo>
                  <a:pt x="1679998" y="0"/>
                </a:lnTo>
                <a:lnTo>
                  <a:pt x="1679998" y="249900"/>
                </a:lnTo>
                <a:lnTo>
                  <a:pt x="0" y="2499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NP"/>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18288000" cy="4099486"/>
            <a:chOff x="0" y="0"/>
            <a:chExt cx="4816593" cy="1079700"/>
          </a:xfrm>
          <a:solidFill>
            <a:schemeClr val="accent6"/>
          </a:solidFill>
        </p:grpSpPr>
        <p:sp>
          <p:nvSpPr>
            <p:cNvPr id="3" name="Freeform 3"/>
            <p:cNvSpPr/>
            <p:nvPr/>
          </p:nvSpPr>
          <p:spPr>
            <a:xfrm>
              <a:off x="0" y="0"/>
              <a:ext cx="4816592" cy="1079700"/>
            </a:xfrm>
            <a:custGeom>
              <a:avLst/>
              <a:gdLst/>
              <a:ahLst/>
              <a:cxnLst/>
              <a:rect l="l" t="t" r="r" b="b"/>
              <a:pathLst>
                <a:path w="4816592" h="1079700">
                  <a:moveTo>
                    <a:pt x="0" y="0"/>
                  </a:moveTo>
                  <a:lnTo>
                    <a:pt x="4816592" y="0"/>
                  </a:lnTo>
                  <a:lnTo>
                    <a:pt x="4816592" y="1079700"/>
                  </a:lnTo>
                  <a:lnTo>
                    <a:pt x="0" y="1079700"/>
                  </a:lnTo>
                  <a:close/>
                </a:path>
              </a:pathLst>
            </a:custGeom>
            <a:grpFill/>
          </p:spPr>
          <p:txBody>
            <a:bodyPr/>
            <a:lstStyle/>
            <a:p>
              <a:endParaRPr lang="en-NP"/>
            </a:p>
          </p:txBody>
        </p:sp>
        <p:sp>
          <p:nvSpPr>
            <p:cNvPr id="4" name="TextBox 4"/>
            <p:cNvSpPr txBox="1"/>
            <p:nvPr/>
          </p:nvSpPr>
          <p:spPr>
            <a:xfrm>
              <a:off x="0" y="-47625"/>
              <a:ext cx="4816593" cy="1127325"/>
            </a:xfrm>
            <a:prstGeom prst="rect">
              <a:avLst/>
            </a:prstGeom>
            <a:grpFill/>
          </p:spPr>
          <p:txBody>
            <a:bodyPr lIns="50800" tIns="50800" rIns="50800" bIns="50800" rtlCol="0" anchor="ctr"/>
            <a:lstStyle/>
            <a:p>
              <a:pPr algn="ctr">
                <a:lnSpc>
                  <a:spcPts val="3693"/>
                </a:lnSpc>
              </a:pPr>
              <a:endParaRPr/>
            </a:p>
          </p:txBody>
        </p:sp>
      </p:grpSp>
      <p:sp>
        <p:nvSpPr>
          <p:cNvPr id="11" name="TextBox 11"/>
          <p:cNvSpPr txBox="1"/>
          <p:nvPr/>
        </p:nvSpPr>
        <p:spPr>
          <a:xfrm>
            <a:off x="1028700" y="599709"/>
            <a:ext cx="9914964" cy="1099019"/>
          </a:xfrm>
          <a:prstGeom prst="rect">
            <a:avLst/>
          </a:prstGeom>
        </p:spPr>
        <p:txBody>
          <a:bodyPr lIns="0" tIns="0" rIns="0" bIns="0" rtlCol="0" anchor="t">
            <a:spAutoFit/>
          </a:bodyPr>
          <a:lstStyle/>
          <a:p>
            <a:pPr marL="0" lvl="0" indent="0" algn="l">
              <a:lnSpc>
                <a:spcPts val="8959"/>
              </a:lnSpc>
              <a:spcBef>
                <a:spcPct val="0"/>
              </a:spcBef>
            </a:pPr>
            <a:r>
              <a:rPr lang="en-US" sz="6399" b="1" i="1" dirty="0">
                <a:solidFill>
                  <a:schemeClr val="bg1"/>
                </a:solidFill>
                <a:latin typeface="Cormorant Garamond Bold Italics"/>
                <a:ea typeface="Cormorant Garamond Bold Italics"/>
                <a:cs typeface="Cormorant Garamond Bold Italics"/>
                <a:sym typeface="Cormorant Garamond Bold Italics"/>
              </a:rPr>
              <a:t>Team Members</a:t>
            </a:r>
          </a:p>
        </p:txBody>
      </p:sp>
      <p:grpSp>
        <p:nvGrpSpPr>
          <p:cNvPr id="20" name="Group 19">
            <a:extLst>
              <a:ext uri="{FF2B5EF4-FFF2-40B4-BE49-F238E27FC236}">
                <a16:creationId xmlns:a16="http://schemas.microsoft.com/office/drawing/2014/main" id="{346F231F-4085-7009-22B9-2913A01DD57E}"/>
              </a:ext>
            </a:extLst>
          </p:cNvPr>
          <p:cNvGrpSpPr/>
          <p:nvPr/>
        </p:nvGrpSpPr>
        <p:grpSpPr>
          <a:xfrm>
            <a:off x="1028700" y="3011085"/>
            <a:ext cx="3399617" cy="3271630"/>
            <a:chOff x="1028700" y="2523415"/>
            <a:chExt cx="5017320" cy="4828431"/>
          </a:xfrm>
        </p:grpSpPr>
        <p:grpSp>
          <p:nvGrpSpPr>
            <p:cNvPr id="5" name="Group 5"/>
            <p:cNvGrpSpPr/>
            <p:nvPr/>
          </p:nvGrpSpPr>
          <p:grpSpPr>
            <a:xfrm>
              <a:off x="1961289" y="2523415"/>
              <a:ext cx="3152142" cy="3152142"/>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2"/>
                <a:stretch>
                  <a:fillRect l="-24906" r="-24906"/>
                </a:stretch>
              </a:blipFill>
            </p:spPr>
            <p:txBody>
              <a:bodyPr/>
              <a:lstStyle/>
              <a:p>
                <a:endParaRPr lang="en-NP" dirty="0"/>
              </a:p>
            </p:txBody>
          </p:sp>
        </p:grpSp>
        <p:sp>
          <p:nvSpPr>
            <p:cNvPr id="16" name="TextBox 16"/>
            <p:cNvSpPr txBox="1"/>
            <p:nvPr/>
          </p:nvSpPr>
          <p:spPr>
            <a:xfrm>
              <a:off x="1028700" y="6132681"/>
              <a:ext cx="5017320" cy="680780"/>
            </a:xfrm>
            <a:prstGeom prst="rect">
              <a:avLst/>
            </a:prstGeom>
          </p:spPr>
          <p:txBody>
            <a:bodyPr lIns="0" tIns="0" rIns="0" bIns="0" rtlCol="0" anchor="t">
              <a:spAutoFit/>
            </a:bodyPr>
            <a:lstStyle/>
            <a:p>
              <a:pPr marL="0" lvl="0" indent="0" algn="ctr">
                <a:lnSpc>
                  <a:spcPts val="3919"/>
                </a:lnSpc>
                <a:spcBef>
                  <a:spcPct val="0"/>
                </a:spcBef>
              </a:pPr>
              <a:r>
                <a:rPr lang="en-US" sz="2799" b="1" dirty="0">
                  <a:solidFill>
                    <a:schemeClr val="accent6"/>
                  </a:solidFill>
                  <a:latin typeface="Quicksand Bold"/>
                  <a:ea typeface="Quicksand Bold"/>
                  <a:cs typeface="Quicksand Bold"/>
                  <a:sym typeface="Quicksand Bold"/>
                </a:rPr>
                <a:t>Chris Dobbin</a:t>
              </a:r>
            </a:p>
          </p:txBody>
        </p:sp>
        <p:sp>
          <p:nvSpPr>
            <p:cNvPr id="17" name="TextBox 17"/>
            <p:cNvSpPr txBox="1"/>
            <p:nvPr/>
          </p:nvSpPr>
          <p:spPr>
            <a:xfrm>
              <a:off x="1028700" y="6760209"/>
              <a:ext cx="5017320" cy="591637"/>
            </a:xfrm>
            <a:prstGeom prst="rect">
              <a:avLst/>
            </a:prstGeom>
          </p:spPr>
          <p:txBody>
            <a:bodyPr lIns="0" tIns="0" rIns="0" bIns="0" rtlCol="0" anchor="t">
              <a:spAutoFit/>
            </a:bodyPr>
            <a:lstStyle/>
            <a:p>
              <a:pPr marL="0" lvl="0" indent="0" algn="ctr">
                <a:lnSpc>
                  <a:spcPts val="3359"/>
                </a:lnSpc>
                <a:spcBef>
                  <a:spcPct val="0"/>
                </a:spcBef>
              </a:pPr>
              <a:r>
                <a:rPr lang="en-US" sz="2400" dirty="0">
                  <a:solidFill>
                    <a:schemeClr val="accent6"/>
                  </a:solidFill>
                  <a:latin typeface="Quicksand"/>
                  <a:ea typeface="Quicksand"/>
                  <a:cs typeface="Quicksand"/>
                  <a:sym typeface="Quicksand"/>
                </a:rPr>
                <a:t>Member</a:t>
              </a:r>
            </a:p>
          </p:txBody>
        </p:sp>
      </p:grpSp>
      <p:sp>
        <p:nvSpPr>
          <p:cNvPr id="18" name="AutoShape 18"/>
          <p:cNvSpPr/>
          <p:nvPr/>
        </p:nvSpPr>
        <p:spPr>
          <a:xfrm>
            <a:off x="5897880" y="8681205"/>
            <a:ext cx="6492240" cy="0"/>
          </a:xfrm>
          <a:prstGeom prst="line">
            <a:avLst/>
          </a:prstGeom>
          <a:ln w="76200" cap="flat">
            <a:solidFill>
              <a:schemeClr val="accent6"/>
            </a:solidFill>
            <a:prstDash val="solid"/>
            <a:headEnd type="none" w="sm" len="sm"/>
            <a:tailEnd type="none" w="sm" len="sm"/>
          </a:ln>
        </p:spPr>
        <p:txBody>
          <a:bodyPr/>
          <a:lstStyle/>
          <a:p>
            <a:endParaRPr lang="en-NP"/>
          </a:p>
        </p:txBody>
      </p:sp>
      <p:sp>
        <p:nvSpPr>
          <p:cNvPr id="19" name="Freeform 19"/>
          <p:cNvSpPr/>
          <p:nvPr/>
        </p:nvSpPr>
        <p:spPr>
          <a:xfrm>
            <a:off x="8304001" y="9529723"/>
            <a:ext cx="1679997" cy="249900"/>
          </a:xfrm>
          <a:custGeom>
            <a:avLst/>
            <a:gdLst/>
            <a:ahLst/>
            <a:cxnLst/>
            <a:rect l="l" t="t" r="r" b="b"/>
            <a:pathLst>
              <a:path w="1679997" h="249900">
                <a:moveTo>
                  <a:pt x="0" y="0"/>
                </a:moveTo>
                <a:lnTo>
                  <a:pt x="1679998" y="0"/>
                </a:lnTo>
                <a:lnTo>
                  <a:pt x="1679998" y="249900"/>
                </a:lnTo>
                <a:lnTo>
                  <a:pt x="0" y="2499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NP" dirty="0">
              <a:blipFill>
                <a:blip r:embed="rId5">
                  <a:extLst>
                    <a:ext uri="{96DAC541-7B7A-43D3-8B79-37D633B846F1}">
                      <asvg:svgBlip xmlns:asvg="http://schemas.microsoft.com/office/drawing/2016/SVG/main" r:embed="rId6"/>
                    </a:ext>
                  </a:extLst>
                </a:blip>
                <a:stretch>
                  <a:fillRect/>
                </a:stretch>
              </a:blipFill>
            </a:endParaRPr>
          </a:p>
        </p:txBody>
      </p:sp>
      <p:grpSp>
        <p:nvGrpSpPr>
          <p:cNvPr id="21" name="Group 20">
            <a:extLst>
              <a:ext uri="{FF2B5EF4-FFF2-40B4-BE49-F238E27FC236}">
                <a16:creationId xmlns:a16="http://schemas.microsoft.com/office/drawing/2014/main" id="{C896AD62-75EC-D22D-6BD5-8C904170A3ED}"/>
              </a:ext>
            </a:extLst>
          </p:cNvPr>
          <p:cNvGrpSpPr/>
          <p:nvPr/>
        </p:nvGrpSpPr>
        <p:grpSpPr>
          <a:xfrm>
            <a:off x="4038600" y="3011085"/>
            <a:ext cx="3399617" cy="3271630"/>
            <a:chOff x="1028700" y="2523415"/>
            <a:chExt cx="5017320" cy="4828431"/>
          </a:xfrm>
        </p:grpSpPr>
        <p:grpSp>
          <p:nvGrpSpPr>
            <p:cNvPr id="22" name="Group 5">
              <a:extLst>
                <a:ext uri="{FF2B5EF4-FFF2-40B4-BE49-F238E27FC236}">
                  <a16:creationId xmlns:a16="http://schemas.microsoft.com/office/drawing/2014/main" id="{39095617-26EA-F46D-94EF-626F4327E47F}"/>
                </a:ext>
              </a:extLst>
            </p:cNvPr>
            <p:cNvGrpSpPr/>
            <p:nvPr/>
          </p:nvGrpSpPr>
          <p:grpSpPr>
            <a:xfrm>
              <a:off x="1961289" y="2523415"/>
              <a:ext cx="3152142" cy="3152142"/>
              <a:chOff x="0" y="0"/>
              <a:chExt cx="812800" cy="812800"/>
            </a:xfrm>
          </p:grpSpPr>
          <p:sp>
            <p:nvSpPr>
              <p:cNvPr id="25" name="Freeform 6">
                <a:extLst>
                  <a:ext uri="{FF2B5EF4-FFF2-40B4-BE49-F238E27FC236}">
                    <a16:creationId xmlns:a16="http://schemas.microsoft.com/office/drawing/2014/main" id="{8AFB05D3-2CC3-E859-2EED-2874DD0FC490}"/>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2"/>
                <a:stretch>
                  <a:fillRect l="-24906" r="-24906"/>
                </a:stretch>
              </a:blipFill>
            </p:spPr>
            <p:txBody>
              <a:bodyPr/>
              <a:lstStyle/>
              <a:p>
                <a:endParaRPr lang="en-NP" dirty="0"/>
              </a:p>
            </p:txBody>
          </p:sp>
        </p:grpSp>
        <p:sp>
          <p:nvSpPr>
            <p:cNvPr id="23" name="TextBox 16">
              <a:extLst>
                <a:ext uri="{FF2B5EF4-FFF2-40B4-BE49-F238E27FC236}">
                  <a16:creationId xmlns:a16="http://schemas.microsoft.com/office/drawing/2014/main" id="{E2C9AA65-A906-2A03-35DA-15D0F96D555C}"/>
                </a:ext>
              </a:extLst>
            </p:cNvPr>
            <p:cNvSpPr txBox="1"/>
            <p:nvPr/>
          </p:nvSpPr>
          <p:spPr>
            <a:xfrm>
              <a:off x="1028700" y="6132681"/>
              <a:ext cx="5017320" cy="680780"/>
            </a:xfrm>
            <a:prstGeom prst="rect">
              <a:avLst/>
            </a:prstGeom>
          </p:spPr>
          <p:txBody>
            <a:bodyPr lIns="0" tIns="0" rIns="0" bIns="0" rtlCol="0" anchor="t">
              <a:spAutoFit/>
            </a:bodyPr>
            <a:lstStyle/>
            <a:p>
              <a:pPr marL="0" lvl="0" indent="0" algn="ctr">
                <a:lnSpc>
                  <a:spcPts val="3919"/>
                </a:lnSpc>
                <a:spcBef>
                  <a:spcPct val="0"/>
                </a:spcBef>
              </a:pPr>
              <a:r>
                <a:rPr lang="en-US" sz="2799" b="1" dirty="0">
                  <a:solidFill>
                    <a:schemeClr val="accent6"/>
                  </a:solidFill>
                  <a:latin typeface="Quicksand Bold"/>
                  <a:ea typeface="Quicksand Bold"/>
                  <a:cs typeface="Quicksand Bold"/>
                  <a:sym typeface="Quicksand Bold"/>
                </a:rPr>
                <a:t>Ellen Liu</a:t>
              </a:r>
            </a:p>
          </p:txBody>
        </p:sp>
        <p:sp>
          <p:nvSpPr>
            <p:cNvPr id="24" name="TextBox 17">
              <a:extLst>
                <a:ext uri="{FF2B5EF4-FFF2-40B4-BE49-F238E27FC236}">
                  <a16:creationId xmlns:a16="http://schemas.microsoft.com/office/drawing/2014/main" id="{DDF3407A-F41E-B81C-45DC-769ACA804ECE}"/>
                </a:ext>
              </a:extLst>
            </p:cNvPr>
            <p:cNvSpPr txBox="1"/>
            <p:nvPr/>
          </p:nvSpPr>
          <p:spPr>
            <a:xfrm>
              <a:off x="1028700" y="6760209"/>
              <a:ext cx="5017320" cy="591637"/>
            </a:xfrm>
            <a:prstGeom prst="rect">
              <a:avLst/>
            </a:prstGeom>
          </p:spPr>
          <p:txBody>
            <a:bodyPr lIns="0" tIns="0" rIns="0" bIns="0" rtlCol="0" anchor="t">
              <a:spAutoFit/>
            </a:bodyPr>
            <a:lstStyle/>
            <a:p>
              <a:pPr marL="0" lvl="0" indent="0" algn="ctr">
                <a:lnSpc>
                  <a:spcPts val="3359"/>
                </a:lnSpc>
                <a:spcBef>
                  <a:spcPct val="0"/>
                </a:spcBef>
              </a:pPr>
              <a:r>
                <a:rPr lang="en-US" sz="2400" dirty="0">
                  <a:solidFill>
                    <a:schemeClr val="accent6"/>
                  </a:solidFill>
                  <a:latin typeface="Quicksand"/>
                  <a:ea typeface="Quicksand"/>
                  <a:cs typeface="Quicksand"/>
                  <a:sym typeface="Quicksand"/>
                </a:rPr>
                <a:t>Member</a:t>
              </a:r>
            </a:p>
          </p:txBody>
        </p:sp>
      </p:grpSp>
      <p:grpSp>
        <p:nvGrpSpPr>
          <p:cNvPr id="26" name="Group 25">
            <a:extLst>
              <a:ext uri="{FF2B5EF4-FFF2-40B4-BE49-F238E27FC236}">
                <a16:creationId xmlns:a16="http://schemas.microsoft.com/office/drawing/2014/main" id="{25B094B6-F9B4-AEA3-C791-3655B5A30F82}"/>
              </a:ext>
            </a:extLst>
          </p:cNvPr>
          <p:cNvGrpSpPr/>
          <p:nvPr/>
        </p:nvGrpSpPr>
        <p:grpSpPr>
          <a:xfrm>
            <a:off x="7150796" y="3029310"/>
            <a:ext cx="3399617" cy="3311126"/>
            <a:chOff x="1028700" y="2465123"/>
            <a:chExt cx="5017320" cy="4886723"/>
          </a:xfrm>
        </p:grpSpPr>
        <p:sp>
          <p:nvSpPr>
            <p:cNvPr id="30" name="Freeform 6">
              <a:extLst>
                <a:ext uri="{FF2B5EF4-FFF2-40B4-BE49-F238E27FC236}">
                  <a16:creationId xmlns:a16="http://schemas.microsoft.com/office/drawing/2014/main" id="{8668D1A2-3A0C-969E-805B-4F932F679BAD}"/>
                </a:ext>
              </a:extLst>
            </p:cNvPr>
            <p:cNvSpPr/>
            <p:nvPr/>
          </p:nvSpPr>
          <p:spPr>
            <a:xfrm>
              <a:off x="1986462" y="2465123"/>
              <a:ext cx="3152143" cy="3152142"/>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7">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a:blipFill>
          </p:spPr>
          <p:txBody>
            <a:bodyPr/>
            <a:lstStyle/>
            <a:p>
              <a:endParaRPr lang="en-NP" dirty="0"/>
            </a:p>
          </p:txBody>
        </p:sp>
        <p:sp>
          <p:nvSpPr>
            <p:cNvPr id="28" name="TextBox 16">
              <a:extLst>
                <a:ext uri="{FF2B5EF4-FFF2-40B4-BE49-F238E27FC236}">
                  <a16:creationId xmlns:a16="http://schemas.microsoft.com/office/drawing/2014/main" id="{85F77E63-4BAB-ABE3-0FF3-BD15FF8E7AF0}"/>
                </a:ext>
              </a:extLst>
            </p:cNvPr>
            <p:cNvSpPr txBox="1"/>
            <p:nvPr/>
          </p:nvSpPr>
          <p:spPr>
            <a:xfrm>
              <a:off x="1028700" y="6132681"/>
              <a:ext cx="5017320" cy="680780"/>
            </a:xfrm>
            <a:prstGeom prst="rect">
              <a:avLst/>
            </a:prstGeom>
          </p:spPr>
          <p:txBody>
            <a:bodyPr lIns="0" tIns="0" rIns="0" bIns="0" rtlCol="0" anchor="t">
              <a:spAutoFit/>
            </a:bodyPr>
            <a:lstStyle/>
            <a:p>
              <a:pPr marL="0" lvl="0" indent="0" algn="ctr">
                <a:lnSpc>
                  <a:spcPts val="3919"/>
                </a:lnSpc>
                <a:spcBef>
                  <a:spcPct val="0"/>
                </a:spcBef>
              </a:pPr>
              <a:r>
                <a:rPr lang="en-US" sz="2799" b="1" dirty="0">
                  <a:solidFill>
                    <a:schemeClr val="accent6"/>
                  </a:solidFill>
                  <a:latin typeface="Quicksand Bold"/>
                  <a:ea typeface="Quicksand Bold"/>
                  <a:cs typeface="Quicksand Bold"/>
                  <a:sym typeface="Quicksand Bold"/>
                </a:rPr>
                <a:t>Pratishtha </a:t>
              </a:r>
              <a:r>
                <a:rPr lang="en-US" sz="2799" b="1" dirty="0" err="1">
                  <a:solidFill>
                    <a:schemeClr val="accent6"/>
                  </a:solidFill>
                  <a:latin typeface="Quicksand Bold"/>
                  <a:ea typeface="Quicksand Bold"/>
                  <a:cs typeface="Quicksand Bold"/>
                  <a:sym typeface="Quicksand Bold"/>
                </a:rPr>
                <a:t>Theeng</a:t>
              </a:r>
              <a:endParaRPr lang="en-US" sz="2799" b="1" dirty="0">
                <a:solidFill>
                  <a:schemeClr val="accent6"/>
                </a:solidFill>
                <a:latin typeface="Quicksand Bold"/>
                <a:ea typeface="Quicksand Bold"/>
                <a:cs typeface="Quicksand Bold"/>
                <a:sym typeface="Quicksand Bold"/>
              </a:endParaRPr>
            </a:p>
          </p:txBody>
        </p:sp>
        <p:sp>
          <p:nvSpPr>
            <p:cNvPr id="29" name="TextBox 17">
              <a:extLst>
                <a:ext uri="{FF2B5EF4-FFF2-40B4-BE49-F238E27FC236}">
                  <a16:creationId xmlns:a16="http://schemas.microsoft.com/office/drawing/2014/main" id="{3B046FD6-08F5-45A7-F7DC-26C1D2C78B99}"/>
                </a:ext>
              </a:extLst>
            </p:cNvPr>
            <p:cNvSpPr txBox="1"/>
            <p:nvPr/>
          </p:nvSpPr>
          <p:spPr>
            <a:xfrm>
              <a:off x="1028700" y="6760209"/>
              <a:ext cx="5017320" cy="591637"/>
            </a:xfrm>
            <a:prstGeom prst="rect">
              <a:avLst/>
            </a:prstGeom>
          </p:spPr>
          <p:txBody>
            <a:bodyPr lIns="0" tIns="0" rIns="0" bIns="0" rtlCol="0" anchor="t">
              <a:spAutoFit/>
            </a:bodyPr>
            <a:lstStyle/>
            <a:p>
              <a:pPr marL="0" lvl="0" indent="0" algn="ctr">
                <a:lnSpc>
                  <a:spcPts val="3359"/>
                </a:lnSpc>
                <a:spcBef>
                  <a:spcPct val="0"/>
                </a:spcBef>
              </a:pPr>
              <a:r>
                <a:rPr lang="en-US" sz="2400" dirty="0">
                  <a:solidFill>
                    <a:schemeClr val="accent6"/>
                  </a:solidFill>
                  <a:latin typeface="Quicksand"/>
                  <a:ea typeface="Quicksand"/>
                  <a:cs typeface="Quicksand"/>
                  <a:sym typeface="Quicksand"/>
                </a:rPr>
                <a:t>Member</a:t>
              </a:r>
            </a:p>
          </p:txBody>
        </p:sp>
      </p:grpSp>
      <p:grpSp>
        <p:nvGrpSpPr>
          <p:cNvPr id="31" name="Group 30">
            <a:extLst>
              <a:ext uri="{FF2B5EF4-FFF2-40B4-BE49-F238E27FC236}">
                <a16:creationId xmlns:a16="http://schemas.microsoft.com/office/drawing/2014/main" id="{6888CFF7-827D-31EE-6B7A-4AA84DFC5B4A}"/>
              </a:ext>
            </a:extLst>
          </p:cNvPr>
          <p:cNvGrpSpPr/>
          <p:nvPr/>
        </p:nvGrpSpPr>
        <p:grpSpPr>
          <a:xfrm>
            <a:off x="10602498" y="3068808"/>
            <a:ext cx="3399617" cy="3271630"/>
            <a:chOff x="1028700" y="2523415"/>
            <a:chExt cx="5017320" cy="4828431"/>
          </a:xfrm>
        </p:grpSpPr>
        <p:grpSp>
          <p:nvGrpSpPr>
            <p:cNvPr id="32" name="Group 5">
              <a:extLst>
                <a:ext uri="{FF2B5EF4-FFF2-40B4-BE49-F238E27FC236}">
                  <a16:creationId xmlns:a16="http://schemas.microsoft.com/office/drawing/2014/main" id="{D5C9AED3-FF38-AA59-6E86-B06FB666ED49}"/>
                </a:ext>
              </a:extLst>
            </p:cNvPr>
            <p:cNvGrpSpPr/>
            <p:nvPr/>
          </p:nvGrpSpPr>
          <p:grpSpPr>
            <a:xfrm>
              <a:off x="1961289" y="2523415"/>
              <a:ext cx="3152142" cy="3152142"/>
              <a:chOff x="0" y="0"/>
              <a:chExt cx="812800" cy="812800"/>
            </a:xfrm>
          </p:grpSpPr>
          <p:sp>
            <p:nvSpPr>
              <p:cNvPr id="35" name="Freeform 6">
                <a:extLst>
                  <a:ext uri="{FF2B5EF4-FFF2-40B4-BE49-F238E27FC236}">
                    <a16:creationId xmlns:a16="http://schemas.microsoft.com/office/drawing/2014/main" id="{17F23619-017C-0328-7A80-38AEF4C5DA48}"/>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2"/>
                <a:stretch>
                  <a:fillRect l="-24906" r="-24906"/>
                </a:stretch>
              </a:blipFill>
            </p:spPr>
            <p:txBody>
              <a:bodyPr/>
              <a:lstStyle/>
              <a:p>
                <a:endParaRPr lang="en-NP"/>
              </a:p>
            </p:txBody>
          </p:sp>
        </p:grpSp>
        <p:sp>
          <p:nvSpPr>
            <p:cNvPr id="33" name="TextBox 16">
              <a:extLst>
                <a:ext uri="{FF2B5EF4-FFF2-40B4-BE49-F238E27FC236}">
                  <a16:creationId xmlns:a16="http://schemas.microsoft.com/office/drawing/2014/main" id="{01EA9770-41EE-42C6-5B38-679F51A8D01B}"/>
                </a:ext>
              </a:extLst>
            </p:cNvPr>
            <p:cNvSpPr txBox="1"/>
            <p:nvPr/>
          </p:nvSpPr>
          <p:spPr>
            <a:xfrm>
              <a:off x="1028700" y="6132681"/>
              <a:ext cx="5017320" cy="680780"/>
            </a:xfrm>
            <a:prstGeom prst="rect">
              <a:avLst/>
            </a:prstGeom>
          </p:spPr>
          <p:txBody>
            <a:bodyPr lIns="0" tIns="0" rIns="0" bIns="0" rtlCol="0" anchor="t">
              <a:spAutoFit/>
            </a:bodyPr>
            <a:lstStyle/>
            <a:p>
              <a:pPr marL="0" lvl="0" indent="0" algn="ctr">
                <a:lnSpc>
                  <a:spcPts val="3919"/>
                </a:lnSpc>
                <a:spcBef>
                  <a:spcPct val="0"/>
                </a:spcBef>
              </a:pPr>
              <a:r>
                <a:rPr lang="en-US" sz="2799" b="1" dirty="0">
                  <a:solidFill>
                    <a:schemeClr val="accent6"/>
                  </a:solidFill>
                  <a:latin typeface="Quicksand Bold"/>
                  <a:ea typeface="Quicksand Bold"/>
                  <a:cs typeface="Quicksand Bold"/>
                  <a:sym typeface="Quicksand Bold"/>
                </a:rPr>
                <a:t>Sarah Burnap</a:t>
              </a:r>
            </a:p>
          </p:txBody>
        </p:sp>
        <p:sp>
          <p:nvSpPr>
            <p:cNvPr id="34" name="TextBox 17">
              <a:extLst>
                <a:ext uri="{FF2B5EF4-FFF2-40B4-BE49-F238E27FC236}">
                  <a16:creationId xmlns:a16="http://schemas.microsoft.com/office/drawing/2014/main" id="{AD315D12-5625-F262-F7B0-19E1DC8B5D72}"/>
                </a:ext>
              </a:extLst>
            </p:cNvPr>
            <p:cNvSpPr txBox="1"/>
            <p:nvPr/>
          </p:nvSpPr>
          <p:spPr>
            <a:xfrm>
              <a:off x="1028700" y="6760209"/>
              <a:ext cx="5017320" cy="591637"/>
            </a:xfrm>
            <a:prstGeom prst="rect">
              <a:avLst/>
            </a:prstGeom>
          </p:spPr>
          <p:txBody>
            <a:bodyPr lIns="0" tIns="0" rIns="0" bIns="0" rtlCol="0" anchor="t">
              <a:spAutoFit/>
            </a:bodyPr>
            <a:lstStyle/>
            <a:p>
              <a:pPr marL="0" lvl="0" indent="0" algn="ctr">
                <a:lnSpc>
                  <a:spcPts val="3359"/>
                </a:lnSpc>
                <a:spcBef>
                  <a:spcPct val="0"/>
                </a:spcBef>
              </a:pPr>
              <a:r>
                <a:rPr lang="en-US" sz="2400" dirty="0">
                  <a:solidFill>
                    <a:schemeClr val="accent6"/>
                  </a:solidFill>
                  <a:latin typeface="Quicksand"/>
                  <a:ea typeface="Quicksand"/>
                  <a:cs typeface="Quicksand"/>
                  <a:sym typeface="Quicksand"/>
                </a:rPr>
                <a:t>Member</a:t>
              </a:r>
            </a:p>
          </p:txBody>
        </p:sp>
      </p:grpSp>
      <p:grpSp>
        <p:nvGrpSpPr>
          <p:cNvPr id="36" name="Group 35">
            <a:extLst>
              <a:ext uri="{FF2B5EF4-FFF2-40B4-BE49-F238E27FC236}">
                <a16:creationId xmlns:a16="http://schemas.microsoft.com/office/drawing/2014/main" id="{BA38D443-1DA0-725D-380E-452BDC5C325C}"/>
              </a:ext>
            </a:extLst>
          </p:cNvPr>
          <p:cNvGrpSpPr/>
          <p:nvPr/>
        </p:nvGrpSpPr>
        <p:grpSpPr>
          <a:xfrm>
            <a:off x="14054201" y="3056608"/>
            <a:ext cx="3399617" cy="3271630"/>
            <a:chOff x="1028700" y="2523415"/>
            <a:chExt cx="5017320" cy="4828431"/>
          </a:xfrm>
        </p:grpSpPr>
        <p:grpSp>
          <p:nvGrpSpPr>
            <p:cNvPr id="37" name="Group 5">
              <a:extLst>
                <a:ext uri="{FF2B5EF4-FFF2-40B4-BE49-F238E27FC236}">
                  <a16:creationId xmlns:a16="http://schemas.microsoft.com/office/drawing/2014/main" id="{AD6493D5-0013-1B23-201B-0E3E08538D4A}"/>
                </a:ext>
              </a:extLst>
            </p:cNvPr>
            <p:cNvGrpSpPr/>
            <p:nvPr/>
          </p:nvGrpSpPr>
          <p:grpSpPr>
            <a:xfrm>
              <a:off x="1961289" y="2523415"/>
              <a:ext cx="3152142" cy="3152142"/>
              <a:chOff x="0" y="0"/>
              <a:chExt cx="812800" cy="812800"/>
            </a:xfrm>
          </p:grpSpPr>
          <p:sp>
            <p:nvSpPr>
              <p:cNvPr id="40" name="Freeform 6">
                <a:extLst>
                  <a:ext uri="{FF2B5EF4-FFF2-40B4-BE49-F238E27FC236}">
                    <a16:creationId xmlns:a16="http://schemas.microsoft.com/office/drawing/2014/main" id="{19120253-B82F-DDA2-50A8-7BBAE8790DAD}"/>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2"/>
                <a:stretch>
                  <a:fillRect l="-24906" r="-24906"/>
                </a:stretch>
              </a:blipFill>
            </p:spPr>
            <p:txBody>
              <a:bodyPr/>
              <a:lstStyle/>
              <a:p>
                <a:endParaRPr lang="en-NP" dirty="0"/>
              </a:p>
            </p:txBody>
          </p:sp>
        </p:grpSp>
        <p:sp>
          <p:nvSpPr>
            <p:cNvPr id="38" name="TextBox 16">
              <a:extLst>
                <a:ext uri="{FF2B5EF4-FFF2-40B4-BE49-F238E27FC236}">
                  <a16:creationId xmlns:a16="http://schemas.microsoft.com/office/drawing/2014/main" id="{3B211CA2-0C9F-E041-EA81-B2604F5A18AA}"/>
                </a:ext>
              </a:extLst>
            </p:cNvPr>
            <p:cNvSpPr txBox="1"/>
            <p:nvPr/>
          </p:nvSpPr>
          <p:spPr>
            <a:xfrm>
              <a:off x="1028700" y="6132681"/>
              <a:ext cx="5017320" cy="680780"/>
            </a:xfrm>
            <a:prstGeom prst="rect">
              <a:avLst/>
            </a:prstGeom>
          </p:spPr>
          <p:txBody>
            <a:bodyPr lIns="0" tIns="0" rIns="0" bIns="0" rtlCol="0" anchor="t">
              <a:spAutoFit/>
            </a:bodyPr>
            <a:lstStyle/>
            <a:p>
              <a:pPr marL="0" lvl="0" indent="0" algn="ctr">
                <a:lnSpc>
                  <a:spcPts val="3919"/>
                </a:lnSpc>
                <a:spcBef>
                  <a:spcPct val="0"/>
                </a:spcBef>
              </a:pPr>
              <a:r>
                <a:rPr lang="en-US" sz="2799" b="1" dirty="0">
                  <a:solidFill>
                    <a:schemeClr val="accent6"/>
                  </a:solidFill>
                  <a:latin typeface="Quicksand Bold"/>
                  <a:ea typeface="Quicksand Bold"/>
                  <a:cs typeface="Quicksand Bold"/>
                  <a:sym typeface="Quicksand Bold"/>
                </a:rPr>
                <a:t>Jordan Dreyer</a:t>
              </a:r>
            </a:p>
          </p:txBody>
        </p:sp>
        <p:sp>
          <p:nvSpPr>
            <p:cNvPr id="39" name="TextBox 17">
              <a:extLst>
                <a:ext uri="{FF2B5EF4-FFF2-40B4-BE49-F238E27FC236}">
                  <a16:creationId xmlns:a16="http://schemas.microsoft.com/office/drawing/2014/main" id="{F0C17D3E-BB2D-6DAD-AAA6-13C35869DE18}"/>
                </a:ext>
              </a:extLst>
            </p:cNvPr>
            <p:cNvSpPr txBox="1"/>
            <p:nvPr/>
          </p:nvSpPr>
          <p:spPr>
            <a:xfrm>
              <a:off x="1028700" y="6760209"/>
              <a:ext cx="5017320" cy="591637"/>
            </a:xfrm>
            <a:prstGeom prst="rect">
              <a:avLst/>
            </a:prstGeom>
          </p:spPr>
          <p:txBody>
            <a:bodyPr lIns="0" tIns="0" rIns="0" bIns="0" rtlCol="0" anchor="t">
              <a:spAutoFit/>
            </a:bodyPr>
            <a:lstStyle/>
            <a:p>
              <a:pPr marL="0" lvl="0" indent="0" algn="ctr">
                <a:lnSpc>
                  <a:spcPts val="3359"/>
                </a:lnSpc>
                <a:spcBef>
                  <a:spcPct val="0"/>
                </a:spcBef>
              </a:pPr>
              <a:r>
                <a:rPr lang="en-US" sz="2400" dirty="0">
                  <a:solidFill>
                    <a:schemeClr val="accent6"/>
                  </a:solidFill>
                  <a:latin typeface="Quicksand"/>
                  <a:ea typeface="Quicksand"/>
                  <a:cs typeface="Quicksand"/>
                  <a:sym typeface="Quicksand"/>
                </a:rPr>
                <a:t>Member</a:t>
              </a:r>
            </a:p>
          </p:txBody>
        </p:sp>
      </p:grpSp>
      <p:pic>
        <p:nvPicPr>
          <p:cNvPr id="8" name="Picture 7" descr="A person with a beard and glasses smiling&#10;&#10;AI-generated content may be incorrect.">
            <a:extLst>
              <a:ext uri="{FF2B5EF4-FFF2-40B4-BE49-F238E27FC236}">
                <a16:creationId xmlns:a16="http://schemas.microsoft.com/office/drawing/2014/main" id="{E9829BE3-722D-193E-734E-92D98303D954}"/>
              </a:ext>
            </a:extLst>
          </p:cNvPr>
          <p:cNvPicPr>
            <a:picLocks noChangeAspect="1"/>
          </p:cNvPicPr>
          <p:nvPr/>
        </p:nvPicPr>
        <p:blipFill rotWithShape="1">
          <a:blip r:embed="rId9" cstate="print">
            <a:extLst>
              <a:ext uri="{28A0092B-C50C-407E-A947-70E740481C1C}">
                <a14:useLocalDpi xmlns:a14="http://schemas.microsoft.com/office/drawing/2010/main" val="0"/>
              </a:ext>
            </a:extLst>
          </a:blip>
          <a:srcRect l="-17" t="9207" r="17" b="15805"/>
          <a:stretch/>
        </p:blipFill>
        <p:spPr>
          <a:xfrm>
            <a:off x="1660600" y="3029310"/>
            <a:ext cx="2135817" cy="2135817"/>
          </a:xfrm>
          <a:prstGeom prst="ellipse">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TextBox 2"/>
          <p:cNvSpPr txBox="1"/>
          <p:nvPr/>
        </p:nvSpPr>
        <p:spPr>
          <a:xfrm>
            <a:off x="4163754" y="4293667"/>
            <a:ext cx="9960491" cy="2045560"/>
          </a:xfrm>
          <a:prstGeom prst="rect">
            <a:avLst/>
          </a:prstGeom>
        </p:spPr>
        <p:txBody>
          <a:bodyPr lIns="0" tIns="0" rIns="0" bIns="0" rtlCol="0" anchor="t">
            <a:spAutoFit/>
          </a:bodyPr>
          <a:lstStyle/>
          <a:p>
            <a:pPr marL="0" lvl="0" indent="0" algn="ctr">
              <a:lnSpc>
                <a:spcPts val="4079"/>
              </a:lnSpc>
            </a:pPr>
            <a:r>
              <a:rPr lang="en-US" sz="2400" dirty="0">
                <a:solidFill>
                  <a:schemeClr val="accent6"/>
                </a:solidFill>
                <a:latin typeface="Quicksand"/>
                <a:ea typeface="Quicksand"/>
                <a:cs typeface="Quicksand"/>
                <a:sym typeface="Quicksand"/>
              </a:rPr>
              <a:t>Work-related stress is physical and emotional strain experienced by individuals due to pressures and challenges in the workplace, such as heavy workloads, tight deadlines, job insecurity, and lack of support, which can negatively impact their health and job performance.</a:t>
            </a:r>
          </a:p>
        </p:txBody>
      </p:sp>
      <p:sp>
        <p:nvSpPr>
          <p:cNvPr id="3" name="AutoShape 3"/>
          <p:cNvSpPr/>
          <p:nvPr/>
        </p:nvSpPr>
        <p:spPr>
          <a:xfrm>
            <a:off x="5897880" y="3568974"/>
            <a:ext cx="6492240" cy="0"/>
          </a:xfrm>
          <a:prstGeom prst="line">
            <a:avLst/>
          </a:prstGeom>
          <a:ln w="76200" cap="flat">
            <a:solidFill>
              <a:schemeClr val="accent6"/>
            </a:solidFill>
            <a:prstDash val="solid"/>
            <a:headEnd type="none" w="sm" len="sm"/>
            <a:tailEnd type="none" w="sm" len="sm"/>
          </a:ln>
        </p:spPr>
        <p:txBody>
          <a:bodyPr/>
          <a:lstStyle/>
          <a:p>
            <a:endParaRPr lang="en-NP"/>
          </a:p>
        </p:txBody>
      </p:sp>
      <p:sp>
        <p:nvSpPr>
          <p:cNvPr id="4" name="AutoShape 4"/>
          <p:cNvSpPr/>
          <p:nvPr/>
        </p:nvSpPr>
        <p:spPr>
          <a:xfrm>
            <a:off x="5897880" y="7171009"/>
            <a:ext cx="6492240" cy="0"/>
          </a:xfrm>
          <a:prstGeom prst="line">
            <a:avLst/>
          </a:prstGeom>
          <a:ln w="76200" cap="flat">
            <a:solidFill>
              <a:schemeClr val="accent6"/>
            </a:solidFill>
            <a:prstDash val="solid"/>
            <a:headEnd type="none" w="sm" len="sm"/>
            <a:tailEnd type="none" w="sm" len="sm"/>
          </a:ln>
        </p:spPr>
        <p:txBody>
          <a:bodyPr/>
          <a:lstStyle/>
          <a:p>
            <a:endParaRPr lang="en-NP"/>
          </a:p>
        </p:txBody>
      </p:sp>
      <p:sp>
        <p:nvSpPr>
          <p:cNvPr id="5" name="Freeform 5"/>
          <p:cNvSpPr/>
          <p:nvPr/>
        </p:nvSpPr>
        <p:spPr>
          <a:xfrm>
            <a:off x="8304001" y="2470557"/>
            <a:ext cx="1679997" cy="249900"/>
          </a:xfrm>
          <a:custGeom>
            <a:avLst/>
            <a:gdLst/>
            <a:ahLst/>
            <a:cxnLst/>
            <a:rect l="l" t="t" r="r" b="b"/>
            <a:pathLst>
              <a:path w="1679997" h="249900">
                <a:moveTo>
                  <a:pt x="0" y="0"/>
                </a:moveTo>
                <a:lnTo>
                  <a:pt x="1679998" y="0"/>
                </a:lnTo>
                <a:lnTo>
                  <a:pt x="1679998" y="249899"/>
                </a:lnTo>
                <a:lnTo>
                  <a:pt x="0" y="24989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NP" dirty="0"/>
          </a:p>
        </p:txBody>
      </p:sp>
      <p:sp>
        <p:nvSpPr>
          <p:cNvPr id="6" name="TextBox 6"/>
          <p:cNvSpPr txBox="1"/>
          <p:nvPr/>
        </p:nvSpPr>
        <p:spPr>
          <a:xfrm>
            <a:off x="1028700" y="599709"/>
            <a:ext cx="8048163" cy="1099019"/>
          </a:xfrm>
          <a:prstGeom prst="rect">
            <a:avLst/>
          </a:prstGeom>
        </p:spPr>
        <p:txBody>
          <a:bodyPr lIns="0" tIns="0" rIns="0" bIns="0" rtlCol="0" anchor="t">
            <a:spAutoFit/>
          </a:bodyPr>
          <a:lstStyle/>
          <a:p>
            <a:pPr marL="0" lvl="0" indent="0" algn="l">
              <a:lnSpc>
                <a:spcPts val="8959"/>
              </a:lnSpc>
              <a:spcBef>
                <a:spcPct val="0"/>
              </a:spcBef>
            </a:pPr>
            <a:r>
              <a:rPr lang="en-US" sz="6399" b="1" i="1" dirty="0">
                <a:solidFill>
                  <a:schemeClr val="accent6"/>
                </a:solidFill>
                <a:latin typeface="Cormorant Garamond Bold Italics"/>
                <a:ea typeface="Cormorant Garamond Bold Italics"/>
                <a:cs typeface="Cormorant Garamond Bold Italics"/>
                <a:sym typeface="Cormorant Garamond Bold Italics"/>
              </a:rPr>
              <a:t>Introduction</a:t>
            </a:r>
          </a:p>
        </p:txBody>
      </p:sp>
      <p:sp>
        <p:nvSpPr>
          <p:cNvPr id="7" name="Freeform 7"/>
          <p:cNvSpPr/>
          <p:nvPr/>
        </p:nvSpPr>
        <p:spPr>
          <a:xfrm>
            <a:off x="8304001" y="8019527"/>
            <a:ext cx="1679997" cy="249900"/>
          </a:xfrm>
          <a:custGeom>
            <a:avLst/>
            <a:gdLst/>
            <a:ahLst/>
            <a:cxnLst/>
            <a:rect l="l" t="t" r="r" b="b"/>
            <a:pathLst>
              <a:path w="1679997" h="249900">
                <a:moveTo>
                  <a:pt x="0" y="0"/>
                </a:moveTo>
                <a:lnTo>
                  <a:pt x="1679998" y="0"/>
                </a:lnTo>
                <a:lnTo>
                  <a:pt x="1679998" y="249900"/>
                </a:lnTo>
                <a:lnTo>
                  <a:pt x="0" y="2499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NP"/>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grpSp>
        <p:nvGrpSpPr>
          <p:cNvPr id="2" name="Group 2"/>
          <p:cNvGrpSpPr/>
          <p:nvPr/>
        </p:nvGrpSpPr>
        <p:grpSpPr>
          <a:xfrm>
            <a:off x="14093893" y="15849"/>
            <a:ext cx="4194107" cy="10271151"/>
            <a:chOff x="0" y="0"/>
            <a:chExt cx="1104621" cy="2705159"/>
          </a:xfrm>
          <a:solidFill>
            <a:schemeClr val="accent6"/>
          </a:solidFill>
        </p:grpSpPr>
        <p:sp>
          <p:nvSpPr>
            <p:cNvPr id="3" name="Freeform 3"/>
            <p:cNvSpPr/>
            <p:nvPr/>
          </p:nvSpPr>
          <p:spPr>
            <a:xfrm>
              <a:off x="0" y="0"/>
              <a:ext cx="1104621" cy="2705159"/>
            </a:xfrm>
            <a:custGeom>
              <a:avLst/>
              <a:gdLst/>
              <a:ahLst/>
              <a:cxnLst/>
              <a:rect l="l" t="t" r="r" b="b"/>
              <a:pathLst>
                <a:path w="1104621" h="2705159">
                  <a:moveTo>
                    <a:pt x="0" y="0"/>
                  </a:moveTo>
                  <a:lnTo>
                    <a:pt x="1104621" y="0"/>
                  </a:lnTo>
                  <a:lnTo>
                    <a:pt x="1104621" y="2705159"/>
                  </a:lnTo>
                  <a:lnTo>
                    <a:pt x="0" y="2705159"/>
                  </a:lnTo>
                  <a:close/>
                </a:path>
              </a:pathLst>
            </a:custGeom>
            <a:grpFill/>
          </p:spPr>
          <p:txBody>
            <a:bodyPr/>
            <a:lstStyle/>
            <a:p>
              <a:endParaRPr lang="en-NP"/>
            </a:p>
          </p:txBody>
        </p:sp>
        <p:sp>
          <p:nvSpPr>
            <p:cNvPr id="4" name="TextBox 4"/>
            <p:cNvSpPr txBox="1"/>
            <p:nvPr/>
          </p:nvSpPr>
          <p:spPr>
            <a:xfrm>
              <a:off x="0" y="-47625"/>
              <a:ext cx="1104621" cy="2752784"/>
            </a:xfrm>
            <a:prstGeom prst="rect">
              <a:avLst/>
            </a:prstGeom>
            <a:grpFill/>
          </p:spPr>
          <p:txBody>
            <a:bodyPr lIns="50800" tIns="50800" rIns="50800" bIns="50800" rtlCol="0" anchor="ctr"/>
            <a:lstStyle/>
            <a:p>
              <a:pPr algn="ctr">
                <a:lnSpc>
                  <a:spcPts val="3693"/>
                </a:lnSpc>
              </a:pPr>
              <a:endParaRPr/>
            </a:p>
          </p:txBody>
        </p:sp>
      </p:grpSp>
      <p:sp>
        <p:nvSpPr>
          <p:cNvPr id="7" name="Freeform 7"/>
          <p:cNvSpPr/>
          <p:nvPr/>
        </p:nvSpPr>
        <p:spPr>
          <a:xfrm>
            <a:off x="1028700" y="8974931"/>
            <a:ext cx="1905000" cy="283369"/>
          </a:xfrm>
          <a:custGeom>
            <a:avLst/>
            <a:gdLst/>
            <a:ahLst/>
            <a:cxnLst/>
            <a:rect l="l" t="t" r="r" b="b"/>
            <a:pathLst>
              <a:path w="1905000" h="283369">
                <a:moveTo>
                  <a:pt x="0" y="0"/>
                </a:moveTo>
                <a:lnTo>
                  <a:pt x="1905000" y="0"/>
                </a:lnTo>
                <a:lnTo>
                  <a:pt x="1905000" y="283369"/>
                </a:lnTo>
                <a:lnTo>
                  <a:pt x="0" y="28336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NP"/>
          </a:p>
        </p:txBody>
      </p:sp>
      <p:sp>
        <p:nvSpPr>
          <p:cNvPr id="8" name="TextBox 8"/>
          <p:cNvSpPr txBox="1"/>
          <p:nvPr/>
        </p:nvSpPr>
        <p:spPr>
          <a:xfrm>
            <a:off x="1028700" y="599709"/>
            <a:ext cx="9390243" cy="1099019"/>
          </a:xfrm>
          <a:prstGeom prst="rect">
            <a:avLst/>
          </a:prstGeom>
        </p:spPr>
        <p:txBody>
          <a:bodyPr lIns="0" tIns="0" rIns="0" bIns="0" rtlCol="0" anchor="t">
            <a:spAutoFit/>
          </a:bodyPr>
          <a:lstStyle/>
          <a:p>
            <a:pPr marL="0" lvl="0" indent="0" algn="l">
              <a:lnSpc>
                <a:spcPts val="8959"/>
              </a:lnSpc>
              <a:spcBef>
                <a:spcPct val="0"/>
              </a:spcBef>
            </a:pPr>
            <a:r>
              <a:rPr lang="en-US" sz="6399" b="1" i="1" dirty="0">
                <a:solidFill>
                  <a:schemeClr val="accent6"/>
                </a:solidFill>
                <a:latin typeface="Cormorant Garamond Bold Italics"/>
                <a:ea typeface="Cormorant Garamond Bold Italics"/>
                <a:cs typeface="Cormorant Garamond Bold Italics"/>
                <a:sym typeface="Cormorant Garamond Bold Italics"/>
              </a:rPr>
              <a:t>Analysis Objectives</a:t>
            </a:r>
          </a:p>
        </p:txBody>
      </p:sp>
      <p:sp>
        <p:nvSpPr>
          <p:cNvPr id="9" name="TextBox 9"/>
          <p:cNvSpPr txBox="1"/>
          <p:nvPr/>
        </p:nvSpPr>
        <p:spPr>
          <a:xfrm>
            <a:off x="1022838" y="2781300"/>
            <a:ext cx="6938067" cy="5726055"/>
          </a:xfrm>
          <a:prstGeom prst="rect">
            <a:avLst/>
          </a:prstGeom>
        </p:spPr>
        <p:txBody>
          <a:bodyPr lIns="0" tIns="0" rIns="0" bIns="0" rtlCol="0" anchor="t">
            <a:spAutoFit/>
          </a:bodyPr>
          <a:lstStyle/>
          <a:p>
            <a:pPr marL="342900" lvl="0" indent="-342900" algn="l">
              <a:lnSpc>
                <a:spcPts val="4079"/>
              </a:lnSpc>
              <a:buFont typeface="Arial" panose="020B0604020202020204" pitchFamily="34" charset="0"/>
              <a:buChar char="•"/>
            </a:pPr>
            <a:r>
              <a:rPr lang="en-US" sz="2800" b="1" dirty="0">
                <a:solidFill>
                  <a:schemeClr val="accent6">
                    <a:lumMod val="75000"/>
                  </a:schemeClr>
                </a:solidFill>
                <a:latin typeface="Quicksand"/>
                <a:ea typeface="Quicksand"/>
                <a:cs typeface="Quicksand"/>
                <a:sym typeface="Quicksand"/>
              </a:rPr>
              <a:t>Exploring the impact of Work-related Stress</a:t>
            </a:r>
          </a:p>
          <a:p>
            <a:pPr marL="800100" lvl="1" indent="-342900">
              <a:lnSpc>
                <a:spcPts val="4079"/>
              </a:lnSpc>
              <a:buFont typeface="Arial" panose="020B0604020202020204" pitchFamily="34" charset="0"/>
              <a:buChar char="•"/>
            </a:pPr>
            <a:r>
              <a:rPr lang="en-US" sz="2400" dirty="0">
                <a:solidFill>
                  <a:schemeClr val="accent6"/>
                </a:solidFill>
                <a:latin typeface="Quicksand"/>
                <a:ea typeface="Quicksand"/>
                <a:cs typeface="Quicksand"/>
                <a:sym typeface="Quicksand"/>
              </a:rPr>
              <a:t>Investigating how stress in the workplace affects employees` well-being, productivity, and overall job satisfaction</a:t>
            </a:r>
          </a:p>
          <a:p>
            <a:pPr marL="342900" lvl="0" indent="-342900" algn="l">
              <a:lnSpc>
                <a:spcPts val="4079"/>
              </a:lnSpc>
              <a:buFont typeface="Arial" panose="020B0604020202020204" pitchFamily="34" charset="0"/>
              <a:buChar char="•"/>
            </a:pPr>
            <a:r>
              <a:rPr lang="en-US" sz="2800" b="1" dirty="0">
                <a:solidFill>
                  <a:schemeClr val="accent6">
                    <a:lumMod val="75000"/>
                  </a:schemeClr>
                </a:solidFill>
                <a:latin typeface="Quicksand"/>
                <a:ea typeface="Quicksand"/>
                <a:cs typeface="Quicksand"/>
                <a:sym typeface="Quicksand"/>
              </a:rPr>
              <a:t>Understanding the Sources of Work Stress</a:t>
            </a:r>
          </a:p>
          <a:p>
            <a:pPr marL="800100" lvl="1" indent="-342900">
              <a:lnSpc>
                <a:spcPts val="4079"/>
              </a:lnSpc>
              <a:buFont typeface="Arial" panose="020B0604020202020204" pitchFamily="34" charset="0"/>
              <a:buChar char="•"/>
            </a:pPr>
            <a:r>
              <a:rPr lang="en-US" sz="2400" b="1" dirty="0">
                <a:solidFill>
                  <a:schemeClr val="accent6"/>
                </a:solidFill>
                <a:latin typeface="Quicksand"/>
                <a:ea typeface="Quicksand"/>
                <a:cs typeface="Quicksand"/>
                <a:sym typeface="Quicksand"/>
              </a:rPr>
              <a:t>Analyzing key stressors, such as workload, company size, and work-life balance, and their correlation with performance and mental health</a:t>
            </a:r>
          </a:p>
        </p:txBody>
      </p:sp>
      <p:pic>
        <p:nvPicPr>
          <p:cNvPr id="12" name="Picture 11" descr="Stressed businessman">
            <a:extLst>
              <a:ext uri="{FF2B5EF4-FFF2-40B4-BE49-F238E27FC236}">
                <a16:creationId xmlns:a16="http://schemas.microsoft.com/office/drawing/2014/main" id="{C450C6A1-9855-ECD2-3ECC-C4BA59036A7C}"/>
              </a:ext>
            </a:extLst>
          </p:cNvPr>
          <p:cNvPicPr>
            <a:picLocks noChangeAspect="1"/>
          </p:cNvPicPr>
          <p:nvPr/>
        </p:nvPicPr>
        <p:blipFill>
          <a:blip r:embed="rId5" cstate="print">
            <a:alphaModFix/>
            <a:extLst>
              <a:ext uri="{28A0092B-C50C-407E-A947-70E740481C1C}">
                <a14:useLocalDpi xmlns:a14="http://schemas.microsoft.com/office/drawing/2010/main" val="0"/>
              </a:ext>
            </a:extLst>
          </a:blip>
          <a:stretch>
            <a:fillRect/>
          </a:stretch>
        </p:blipFill>
        <p:spPr>
          <a:xfrm>
            <a:off x="10058400" y="2781300"/>
            <a:ext cx="7772400" cy="5063016"/>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Freeform 2"/>
          <p:cNvSpPr/>
          <p:nvPr/>
        </p:nvSpPr>
        <p:spPr>
          <a:xfrm>
            <a:off x="7038622" y="4099272"/>
            <a:ext cx="4210757" cy="3273864"/>
          </a:xfrm>
          <a:custGeom>
            <a:avLst/>
            <a:gdLst/>
            <a:ahLst/>
            <a:cxnLst/>
            <a:rect l="l" t="t" r="r" b="b"/>
            <a:pathLst>
              <a:path w="4210757" h="3273864">
                <a:moveTo>
                  <a:pt x="0" y="0"/>
                </a:moveTo>
                <a:lnTo>
                  <a:pt x="4210756" y="0"/>
                </a:lnTo>
                <a:lnTo>
                  <a:pt x="4210756" y="3273864"/>
                </a:lnTo>
                <a:lnTo>
                  <a:pt x="0" y="327386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NP"/>
          </a:p>
        </p:txBody>
      </p:sp>
      <p:sp>
        <p:nvSpPr>
          <p:cNvPr id="3" name="AutoShape 3"/>
          <p:cNvSpPr/>
          <p:nvPr/>
        </p:nvSpPr>
        <p:spPr>
          <a:xfrm>
            <a:off x="2027699" y="5114925"/>
            <a:ext cx="4344915" cy="0"/>
          </a:xfrm>
          <a:prstGeom prst="line">
            <a:avLst/>
          </a:prstGeom>
          <a:ln w="57150" cap="flat">
            <a:solidFill>
              <a:schemeClr val="accent6">
                <a:alpha val="50000"/>
              </a:schemeClr>
            </a:solidFill>
            <a:prstDash val="solid"/>
            <a:headEnd type="none" w="sm" len="sm"/>
            <a:tailEnd type="none" w="sm" len="sm"/>
          </a:ln>
        </p:spPr>
        <p:txBody>
          <a:bodyPr/>
          <a:lstStyle/>
          <a:p>
            <a:endParaRPr lang="en-NP" dirty="0"/>
          </a:p>
        </p:txBody>
      </p:sp>
      <p:sp>
        <p:nvSpPr>
          <p:cNvPr id="4" name="AutoShape 4"/>
          <p:cNvSpPr/>
          <p:nvPr/>
        </p:nvSpPr>
        <p:spPr>
          <a:xfrm>
            <a:off x="11911071" y="7344561"/>
            <a:ext cx="4346753" cy="0"/>
          </a:xfrm>
          <a:prstGeom prst="line">
            <a:avLst/>
          </a:prstGeom>
          <a:ln w="57150" cap="flat">
            <a:solidFill>
              <a:schemeClr val="accent6">
                <a:alpha val="50000"/>
              </a:schemeClr>
            </a:solidFill>
            <a:prstDash val="solid"/>
            <a:headEnd type="none" w="sm" len="sm"/>
            <a:tailEnd type="none" w="sm" len="sm"/>
          </a:ln>
        </p:spPr>
        <p:txBody>
          <a:bodyPr/>
          <a:lstStyle/>
          <a:p>
            <a:endParaRPr lang="en-NP"/>
          </a:p>
        </p:txBody>
      </p:sp>
      <p:sp>
        <p:nvSpPr>
          <p:cNvPr id="5" name="AutoShape 5"/>
          <p:cNvSpPr/>
          <p:nvPr/>
        </p:nvSpPr>
        <p:spPr>
          <a:xfrm flipV="1">
            <a:off x="1660540" y="8483796"/>
            <a:ext cx="4716390" cy="0"/>
          </a:xfrm>
          <a:prstGeom prst="line">
            <a:avLst/>
          </a:prstGeom>
          <a:ln w="57150" cap="flat">
            <a:solidFill>
              <a:schemeClr val="accent6">
                <a:alpha val="50000"/>
              </a:schemeClr>
            </a:solidFill>
            <a:prstDash val="solid"/>
            <a:headEnd type="none" w="sm" len="sm"/>
            <a:tailEnd type="none" w="sm" len="sm"/>
          </a:ln>
        </p:spPr>
        <p:txBody>
          <a:bodyPr/>
          <a:lstStyle/>
          <a:p>
            <a:endParaRPr lang="en-NP"/>
          </a:p>
        </p:txBody>
      </p:sp>
      <p:sp>
        <p:nvSpPr>
          <p:cNvPr id="6" name="TextBox 6"/>
          <p:cNvSpPr txBox="1"/>
          <p:nvPr/>
        </p:nvSpPr>
        <p:spPr>
          <a:xfrm>
            <a:off x="1024384" y="599709"/>
            <a:ext cx="14072064" cy="2253181"/>
          </a:xfrm>
          <a:prstGeom prst="rect">
            <a:avLst/>
          </a:prstGeom>
        </p:spPr>
        <p:txBody>
          <a:bodyPr lIns="0" tIns="0" rIns="0" bIns="0" rtlCol="0" anchor="t">
            <a:spAutoFit/>
          </a:bodyPr>
          <a:lstStyle/>
          <a:p>
            <a:pPr marL="0" lvl="0" indent="0" algn="l">
              <a:lnSpc>
                <a:spcPts val="8959"/>
              </a:lnSpc>
              <a:spcBef>
                <a:spcPct val="0"/>
              </a:spcBef>
            </a:pPr>
            <a:r>
              <a:rPr lang="en-US" sz="6399" b="1" i="1" dirty="0">
                <a:solidFill>
                  <a:schemeClr val="accent6">
                    <a:lumMod val="75000"/>
                  </a:schemeClr>
                </a:solidFill>
                <a:latin typeface="Cormorant Garamond Bold Italics"/>
                <a:ea typeface="Cormorant Garamond Bold Italics"/>
                <a:cs typeface="Cormorant Garamond Bold Italics"/>
                <a:sym typeface="Cormorant Garamond Bold Italics"/>
              </a:rPr>
              <a:t>Key Factors Influencing Corporate Workplace Stress</a:t>
            </a:r>
          </a:p>
        </p:txBody>
      </p:sp>
      <p:sp>
        <p:nvSpPr>
          <p:cNvPr id="7" name="TextBox 7"/>
          <p:cNvSpPr txBox="1"/>
          <p:nvPr/>
        </p:nvSpPr>
        <p:spPr>
          <a:xfrm>
            <a:off x="1024384" y="3595524"/>
            <a:ext cx="5348229" cy="400879"/>
          </a:xfrm>
          <a:prstGeom prst="rect">
            <a:avLst/>
          </a:prstGeom>
        </p:spPr>
        <p:txBody>
          <a:bodyPr lIns="0" tIns="0" rIns="0" bIns="0" rtlCol="0" anchor="t">
            <a:spAutoFit/>
          </a:bodyPr>
          <a:lstStyle/>
          <a:p>
            <a:pPr marL="0" lvl="0" indent="0" algn="r">
              <a:lnSpc>
                <a:spcPts val="3359"/>
              </a:lnSpc>
              <a:spcBef>
                <a:spcPct val="0"/>
              </a:spcBef>
            </a:pPr>
            <a:r>
              <a:rPr lang="en-US" sz="2400" dirty="0">
                <a:solidFill>
                  <a:schemeClr val="accent6">
                    <a:lumMod val="75000"/>
                  </a:schemeClr>
                </a:solidFill>
                <a:latin typeface="Quicksand"/>
                <a:ea typeface="Quicksand"/>
                <a:cs typeface="Quicksand"/>
                <a:sym typeface="Quicksand"/>
              </a:rPr>
              <a:t>Lorem……..</a:t>
            </a:r>
          </a:p>
        </p:txBody>
      </p:sp>
      <p:sp>
        <p:nvSpPr>
          <p:cNvPr id="8" name="TextBox 8"/>
          <p:cNvSpPr txBox="1"/>
          <p:nvPr/>
        </p:nvSpPr>
        <p:spPr>
          <a:xfrm>
            <a:off x="1024384" y="3161819"/>
            <a:ext cx="5348229" cy="461280"/>
          </a:xfrm>
          <a:prstGeom prst="rect">
            <a:avLst/>
          </a:prstGeom>
        </p:spPr>
        <p:txBody>
          <a:bodyPr lIns="0" tIns="0" rIns="0" bIns="0" rtlCol="0" anchor="t">
            <a:spAutoFit/>
          </a:bodyPr>
          <a:lstStyle/>
          <a:p>
            <a:pPr marL="0" lvl="0" indent="0" algn="r">
              <a:lnSpc>
                <a:spcPts val="3919"/>
              </a:lnSpc>
              <a:spcBef>
                <a:spcPct val="0"/>
              </a:spcBef>
            </a:pPr>
            <a:r>
              <a:rPr lang="en-US" sz="2799" b="1" dirty="0">
                <a:solidFill>
                  <a:schemeClr val="accent6">
                    <a:lumMod val="75000"/>
                  </a:schemeClr>
                </a:solidFill>
                <a:latin typeface="Quicksand Bold"/>
                <a:ea typeface="Quicksand Bold"/>
                <a:cs typeface="Quicksand Bold"/>
                <a:sym typeface="Quicksand Bold"/>
              </a:rPr>
              <a:t>Point I</a:t>
            </a:r>
          </a:p>
        </p:txBody>
      </p:sp>
      <p:sp>
        <p:nvSpPr>
          <p:cNvPr id="9" name="TextBox 9"/>
          <p:cNvSpPr txBox="1"/>
          <p:nvPr/>
        </p:nvSpPr>
        <p:spPr>
          <a:xfrm>
            <a:off x="11911071" y="4912933"/>
            <a:ext cx="5348229" cy="400879"/>
          </a:xfrm>
          <a:prstGeom prst="rect">
            <a:avLst/>
          </a:prstGeom>
        </p:spPr>
        <p:txBody>
          <a:bodyPr lIns="0" tIns="0" rIns="0" bIns="0" rtlCol="0" anchor="t">
            <a:spAutoFit/>
          </a:bodyPr>
          <a:lstStyle/>
          <a:p>
            <a:pPr marL="0" lvl="0" indent="0" algn="l">
              <a:lnSpc>
                <a:spcPts val="3359"/>
              </a:lnSpc>
              <a:spcBef>
                <a:spcPct val="0"/>
              </a:spcBef>
            </a:pPr>
            <a:r>
              <a:rPr lang="en-US" sz="2400" dirty="0">
                <a:solidFill>
                  <a:schemeClr val="accent6">
                    <a:lumMod val="75000"/>
                  </a:schemeClr>
                </a:solidFill>
                <a:latin typeface="Quicksand"/>
                <a:ea typeface="Quicksand"/>
                <a:cs typeface="Quicksand"/>
                <a:sym typeface="Quicksand"/>
              </a:rPr>
              <a:t>lorem</a:t>
            </a:r>
          </a:p>
        </p:txBody>
      </p:sp>
      <p:sp>
        <p:nvSpPr>
          <p:cNvPr id="10" name="TextBox 10"/>
          <p:cNvSpPr txBox="1"/>
          <p:nvPr/>
        </p:nvSpPr>
        <p:spPr>
          <a:xfrm>
            <a:off x="11911071" y="4507360"/>
            <a:ext cx="5348229" cy="461280"/>
          </a:xfrm>
          <a:prstGeom prst="rect">
            <a:avLst/>
          </a:prstGeom>
        </p:spPr>
        <p:txBody>
          <a:bodyPr lIns="0" tIns="0" rIns="0" bIns="0" rtlCol="0" anchor="t">
            <a:spAutoFit/>
          </a:bodyPr>
          <a:lstStyle/>
          <a:p>
            <a:pPr marL="0" lvl="0" indent="0" algn="l">
              <a:lnSpc>
                <a:spcPts val="3919"/>
              </a:lnSpc>
              <a:spcBef>
                <a:spcPct val="0"/>
              </a:spcBef>
            </a:pPr>
            <a:r>
              <a:rPr lang="en-US" sz="2799" b="1" dirty="0">
                <a:solidFill>
                  <a:schemeClr val="accent6">
                    <a:lumMod val="75000"/>
                  </a:schemeClr>
                </a:solidFill>
                <a:latin typeface="Quicksand Bold"/>
                <a:ea typeface="Quicksand Bold"/>
                <a:cs typeface="Quicksand Bold"/>
                <a:sym typeface="Quicksand Bold"/>
              </a:rPr>
              <a:t>Point III:</a:t>
            </a:r>
          </a:p>
        </p:txBody>
      </p:sp>
      <p:sp>
        <p:nvSpPr>
          <p:cNvPr id="11" name="TextBox 11"/>
          <p:cNvSpPr txBox="1"/>
          <p:nvPr/>
        </p:nvSpPr>
        <p:spPr>
          <a:xfrm>
            <a:off x="1024384" y="6990424"/>
            <a:ext cx="5352545" cy="400879"/>
          </a:xfrm>
          <a:prstGeom prst="rect">
            <a:avLst/>
          </a:prstGeom>
        </p:spPr>
        <p:txBody>
          <a:bodyPr lIns="0" tIns="0" rIns="0" bIns="0" rtlCol="0" anchor="t">
            <a:spAutoFit/>
          </a:bodyPr>
          <a:lstStyle/>
          <a:p>
            <a:pPr marL="0" lvl="0" indent="0" algn="r">
              <a:lnSpc>
                <a:spcPts val="3359"/>
              </a:lnSpc>
              <a:spcBef>
                <a:spcPct val="0"/>
              </a:spcBef>
            </a:pPr>
            <a:r>
              <a:rPr lang="en-US" sz="2400" dirty="0">
                <a:solidFill>
                  <a:schemeClr val="accent6">
                    <a:lumMod val="75000"/>
                  </a:schemeClr>
                </a:solidFill>
                <a:latin typeface="Quicksand"/>
                <a:ea typeface="Quicksand"/>
                <a:cs typeface="Quicksand"/>
                <a:sym typeface="Quicksand"/>
              </a:rPr>
              <a:t>lorem</a:t>
            </a:r>
          </a:p>
        </p:txBody>
      </p:sp>
      <p:sp>
        <p:nvSpPr>
          <p:cNvPr id="12" name="TextBox 12"/>
          <p:cNvSpPr txBox="1"/>
          <p:nvPr/>
        </p:nvSpPr>
        <p:spPr>
          <a:xfrm>
            <a:off x="1024384" y="6556719"/>
            <a:ext cx="5352545" cy="461280"/>
          </a:xfrm>
          <a:prstGeom prst="rect">
            <a:avLst/>
          </a:prstGeom>
        </p:spPr>
        <p:txBody>
          <a:bodyPr lIns="0" tIns="0" rIns="0" bIns="0" rtlCol="0" anchor="t">
            <a:spAutoFit/>
          </a:bodyPr>
          <a:lstStyle/>
          <a:p>
            <a:pPr marL="0" lvl="0" indent="0" algn="r">
              <a:lnSpc>
                <a:spcPts val="3919"/>
              </a:lnSpc>
              <a:spcBef>
                <a:spcPct val="0"/>
              </a:spcBef>
            </a:pPr>
            <a:r>
              <a:rPr lang="en-US" sz="2799" b="1" dirty="0">
                <a:solidFill>
                  <a:schemeClr val="accent6">
                    <a:lumMod val="75000"/>
                  </a:schemeClr>
                </a:solidFill>
                <a:latin typeface="Quicksand Bold"/>
                <a:ea typeface="Quicksand Bold"/>
                <a:cs typeface="Quicksand Bold"/>
                <a:sym typeface="Quicksand Bold"/>
              </a:rPr>
              <a:t>Point II</a:t>
            </a:r>
          </a:p>
        </p:txBody>
      </p:sp>
      <p:sp>
        <p:nvSpPr>
          <p:cNvPr id="13" name="Freeform 13"/>
          <p:cNvSpPr/>
          <p:nvPr/>
        </p:nvSpPr>
        <p:spPr>
          <a:xfrm>
            <a:off x="15579303" y="714009"/>
            <a:ext cx="1679997" cy="249900"/>
          </a:xfrm>
          <a:custGeom>
            <a:avLst/>
            <a:gdLst/>
            <a:ahLst/>
            <a:cxnLst/>
            <a:rect l="l" t="t" r="r" b="b"/>
            <a:pathLst>
              <a:path w="1679997" h="249900">
                <a:moveTo>
                  <a:pt x="0" y="0"/>
                </a:moveTo>
                <a:lnTo>
                  <a:pt x="1679997" y="0"/>
                </a:lnTo>
                <a:lnTo>
                  <a:pt x="1679997" y="249900"/>
                </a:lnTo>
                <a:lnTo>
                  <a:pt x="0" y="2499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NP"/>
          </a:p>
        </p:txBody>
      </p:sp>
      <p:sp>
        <p:nvSpPr>
          <p:cNvPr id="14" name="Freeform 14"/>
          <p:cNvSpPr/>
          <p:nvPr/>
        </p:nvSpPr>
        <p:spPr>
          <a:xfrm>
            <a:off x="1024384" y="9529723"/>
            <a:ext cx="1679997" cy="249900"/>
          </a:xfrm>
          <a:custGeom>
            <a:avLst/>
            <a:gdLst/>
            <a:ahLst/>
            <a:cxnLst/>
            <a:rect l="l" t="t" r="r" b="b"/>
            <a:pathLst>
              <a:path w="1679997" h="249900">
                <a:moveTo>
                  <a:pt x="0" y="0"/>
                </a:moveTo>
                <a:lnTo>
                  <a:pt x="1679997" y="0"/>
                </a:lnTo>
                <a:lnTo>
                  <a:pt x="1679997" y="249900"/>
                </a:lnTo>
                <a:lnTo>
                  <a:pt x="0" y="2499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NP"/>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14" name="TextBox 14"/>
          <p:cNvSpPr txBox="1"/>
          <p:nvPr/>
        </p:nvSpPr>
        <p:spPr>
          <a:xfrm>
            <a:off x="1028700" y="599709"/>
            <a:ext cx="8115300" cy="1099019"/>
          </a:xfrm>
          <a:prstGeom prst="rect">
            <a:avLst/>
          </a:prstGeom>
        </p:spPr>
        <p:txBody>
          <a:bodyPr lIns="0" tIns="0" rIns="0" bIns="0" rtlCol="0" anchor="t">
            <a:spAutoFit/>
          </a:bodyPr>
          <a:lstStyle/>
          <a:p>
            <a:pPr marL="0" lvl="0" indent="0" algn="l">
              <a:lnSpc>
                <a:spcPts val="8959"/>
              </a:lnSpc>
              <a:spcBef>
                <a:spcPct val="0"/>
              </a:spcBef>
            </a:pPr>
            <a:r>
              <a:rPr lang="en-US" sz="6399" b="1" i="1" dirty="0">
                <a:solidFill>
                  <a:schemeClr val="accent6">
                    <a:lumMod val="75000"/>
                  </a:schemeClr>
                </a:solidFill>
                <a:latin typeface="Cormorant Garamond Bold Italics"/>
                <a:ea typeface="Cormorant Garamond Bold Italics"/>
                <a:cs typeface="Cormorant Garamond Bold Italics"/>
                <a:sym typeface="Cormorant Garamond Bold Italics"/>
              </a:rPr>
              <a:t>Exploring Gender Biasness</a:t>
            </a:r>
          </a:p>
        </p:txBody>
      </p:sp>
      <p:sp>
        <p:nvSpPr>
          <p:cNvPr id="21" name="AutoShape 21"/>
          <p:cNvSpPr/>
          <p:nvPr/>
        </p:nvSpPr>
        <p:spPr>
          <a:xfrm>
            <a:off x="10767060" y="990600"/>
            <a:ext cx="6492240" cy="0"/>
          </a:xfrm>
          <a:prstGeom prst="line">
            <a:avLst/>
          </a:prstGeom>
          <a:ln w="76200" cap="flat">
            <a:solidFill>
              <a:schemeClr val="accent6"/>
            </a:solidFill>
            <a:prstDash val="solid"/>
            <a:headEnd type="none" w="sm" len="sm"/>
            <a:tailEnd type="none" w="sm" len="sm"/>
          </a:ln>
        </p:spPr>
        <p:txBody>
          <a:bodyPr/>
          <a:lstStyle/>
          <a:p>
            <a:endParaRPr lang="en-NP"/>
          </a:p>
        </p:txBody>
      </p:sp>
      <p:grpSp>
        <p:nvGrpSpPr>
          <p:cNvPr id="28" name="Group 27">
            <a:extLst>
              <a:ext uri="{FF2B5EF4-FFF2-40B4-BE49-F238E27FC236}">
                <a16:creationId xmlns:a16="http://schemas.microsoft.com/office/drawing/2014/main" id="{27D9174B-6089-150A-1004-B998C428F957}"/>
              </a:ext>
            </a:extLst>
          </p:cNvPr>
          <p:cNvGrpSpPr/>
          <p:nvPr/>
        </p:nvGrpSpPr>
        <p:grpSpPr>
          <a:xfrm>
            <a:off x="670379" y="1986547"/>
            <a:ext cx="6062768" cy="6896812"/>
            <a:chOff x="670379" y="1986547"/>
            <a:chExt cx="6062768" cy="6896812"/>
          </a:xfrm>
        </p:grpSpPr>
        <p:grpSp>
          <p:nvGrpSpPr>
            <p:cNvPr id="2" name="Group 2"/>
            <p:cNvGrpSpPr/>
            <p:nvPr/>
          </p:nvGrpSpPr>
          <p:grpSpPr>
            <a:xfrm>
              <a:off x="886761" y="1986547"/>
              <a:ext cx="5385764" cy="6896812"/>
              <a:chOff x="0" y="-123825"/>
              <a:chExt cx="1418473" cy="1816444"/>
            </a:xfrm>
          </p:grpSpPr>
          <p:sp>
            <p:nvSpPr>
              <p:cNvPr id="3" name="Freeform 3"/>
              <p:cNvSpPr/>
              <p:nvPr/>
            </p:nvSpPr>
            <p:spPr>
              <a:xfrm>
                <a:off x="0" y="0"/>
                <a:ext cx="1418473" cy="1692619"/>
              </a:xfrm>
              <a:custGeom>
                <a:avLst/>
                <a:gdLst/>
                <a:ahLst/>
                <a:cxnLst/>
                <a:rect l="l" t="t" r="r" b="b"/>
                <a:pathLst>
                  <a:path w="1418473" h="1692619">
                    <a:moveTo>
                      <a:pt x="73311" y="0"/>
                    </a:moveTo>
                    <a:lnTo>
                      <a:pt x="1345161" y="0"/>
                    </a:lnTo>
                    <a:cubicBezTo>
                      <a:pt x="1364605" y="0"/>
                      <a:pt x="1383252" y="7724"/>
                      <a:pt x="1397000" y="21472"/>
                    </a:cubicBezTo>
                    <a:cubicBezTo>
                      <a:pt x="1410749" y="35221"/>
                      <a:pt x="1418473" y="53868"/>
                      <a:pt x="1418473" y="73311"/>
                    </a:cubicBezTo>
                    <a:lnTo>
                      <a:pt x="1418473" y="1619308"/>
                    </a:lnTo>
                    <a:cubicBezTo>
                      <a:pt x="1418473" y="1638751"/>
                      <a:pt x="1410749" y="1657398"/>
                      <a:pt x="1397000" y="1671147"/>
                    </a:cubicBezTo>
                    <a:cubicBezTo>
                      <a:pt x="1383252" y="1684896"/>
                      <a:pt x="1364605" y="1692619"/>
                      <a:pt x="1345161" y="1692619"/>
                    </a:cubicBezTo>
                    <a:lnTo>
                      <a:pt x="73311" y="1692619"/>
                    </a:lnTo>
                    <a:cubicBezTo>
                      <a:pt x="32823" y="1692619"/>
                      <a:pt x="0" y="1659797"/>
                      <a:pt x="0" y="1619308"/>
                    </a:cubicBezTo>
                    <a:lnTo>
                      <a:pt x="0" y="73311"/>
                    </a:lnTo>
                    <a:cubicBezTo>
                      <a:pt x="0" y="53868"/>
                      <a:pt x="7724" y="35221"/>
                      <a:pt x="21472" y="21472"/>
                    </a:cubicBezTo>
                    <a:cubicBezTo>
                      <a:pt x="35221" y="7724"/>
                      <a:pt x="53868" y="0"/>
                      <a:pt x="73311" y="0"/>
                    </a:cubicBezTo>
                    <a:close/>
                  </a:path>
                </a:pathLst>
              </a:custGeom>
              <a:solidFill>
                <a:schemeClr val="accent6">
                  <a:lumMod val="40000"/>
                  <a:lumOff val="60000"/>
                </a:schemeClr>
              </a:solidFill>
            </p:spPr>
            <p:txBody>
              <a:bodyPr/>
              <a:lstStyle/>
              <a:p>
                <a:endParaRPr lang="en-NP"/>
              </a:p>
            </p:txBody>
          </p:sp>
          <p:sp>
            <p:nvSpPr>
              <p:cNvPr id="4" name="TextBox 4"/>
              <p:cNvSpPr txBox="1"/>
              <p:nvPr/>
            </p:nvSpPr>
            <p:spPr>
              <a:xfrm>
                <a:off x="0" y="-123825"/>
                <a:ext cx="1418473" cy="1816444"/>
              </a:xfrm>
              <a:prstGeom prst="rect">
                <a:avLst/>
              </a:prstGeom>
            </p:spPr>
            <p:txBody>
              <a:bodyPr lIns="50800" tIns="50800" rIns="50800" bIns="50800" rtlCol="0" anchor="ctr"/>
              <a:lstStyle/>
              <a:p>
                <a:pPr algn="ctr">
                  <a:lnSpc>
                    <a:spcPts val="4079"/>
                  </a:lnSpc>
                </a:pPr>
                <a:endParaRPr/>
              </a:p>
            </p:txBody>
          </p:sp>
        </p:grpSp>
        <p:sp>
          <p:nvSpPr>
            <p:cNvPr id="15" name="TextBox 15"/>
            <p:cNvSpPr txBox="1"/>
            <p:nvPr/>
          </p:nvSpPr>
          <p:spPr>
            <a:xfrm>
              <a:off x="1028700" y="7070417"/>
              <a:ext cx="5101887" cy="1519775"/>
            </a:xfrm>
            <a:prstGeom prst="rect">
              <a:avLst/>
            </a:prstGeom>
          </p:spPr>
          <p:txBody>
            <a:bodyPr lIns="0" tIns="0" rIns="0" bIns="0" rtlCol="0" anchor="t">
              <a:spAutoFit/>
            </a:bodyPr>
            <a:lstStyle/>
            <a:p>
              <a:pPr marL="518160" lvl="1" indent="-259080" algn="l">
                <a:lnSpc>
                  <a:spcPts val="4079"/>
                </a:lnSpc>
                <a:buFont typeface="Arial"/>
                <a:buChar char="•"/>
              </a:pPr>
              <a:r>
                <a:rPr lang="en-US" sz="2400" dirty="0">
                  <a:solidFill>
                    <a:schemeClr val="accent6"/>
                  </a:solidFill>
                  <a:latin typeface="Quicksand"/>
                  <a:ea typeface="Quicksand"/>
                  <a:cs typeface="Quicksand"/>
                  <a:sym typeface="Quicksand"/>
                </a:rPr>
                <a:t>50.70% of Non-binary experiences gender biasness at workplace</a:t>
              </a:r>
            </a:p>
          </p:txBody>
        </p:sp>
        <p:sp>
          <p:nvSpPr>
            <p:cNvPr id="16" name="TextBox 16"/>
            <p:cNvSpPr txBox="1"/>
            <p:nvPr/>
          </p:nvSpPr>
          <p:spPr>
            <a:xfrm>
              <a:off x="1631260" y="6439688"/>
              <a:ext cx="5101887" cy="461280"/>
            </a:xfrm>
            <a:prstGeom prst="rect">
              <a:avLst/>
            </a:prstGeom>
          </p:spPr>
          <p:txBody>
            <a:bodyPr lIns="0" tIns="0" rIns="0" bIns="0" rtlCol="0" anchor="t">
              <a:spAutoFit/>
            </a:bodyPr>
            <a:lstStyle/>
            <a:p>
              <a:pPr marL="0" lvl="0" indent="0" algn="l">
                <a:lnSpc>
                  <a:spcPts val="3919"/>
                </a:lnSpc>
                <a:spcBef>
                  <a:spcPct val="0"/>
                </a:spcBef>
              </a:pPr>
              <a:endParaRPr lang="en-US" sz="2799" b="1" dirty="0">
                <a:solidFill>
                  <a:schemeClr val="accent6"/>
                </a:solidFill>
                <a:latin typeface="Quicksand Bold"/>
                <a:ea typeface="Quicksand Bold"/>
                <a:cs typeface="Quicksand Bold"/>
                <a:sym typeface="Quicksand Bold"/>
              </a:endParaRPr>
            </a:p>
          </p:txBody>
        </p:sp>
        <p:graphicFrame>
          <p:nvGraphicFramePr>
            <p:cNvPr id="23" name="Chart 22">
              <a:extLst>
                <a:ext uri="{FF2B5EF4-FFF2-40B4-BE49-F238E27FC236}">
                  <a16:creationId xmlns:a16="http://schemas.microsoft.com/office/drawing/2014/main" id="{3B5B87F2-D58A-BDE3-F0B3-61C4314EE063}"/>
                </a:ext>
              </a:extLst>
            </p:cNvPr>
            <p:cNvGraphicFramePr/>
            <p:nvPr>
              <p:extLst>
                <p:ext uri="{D42A27DB-BD31-4B8C-83A1-F6EECF244321}">
                  <p14:modId xmlns:p14="http://schemas.microsoft.com/office/powerpoint/2010/main" val="3020690827"/>
                </p:ext>
              </p:extLst>
            </p:nvPr>
          </p:nvGraphicFramePr>
          <p:xfrm>
            <a:off x="670379" y="2675827"/>
            <a:ext cx="5638800" cy="3627006"/>
          </p:xfrm>
          <a:graphic>
            <a:graphicData uri="http://schemas.openxmlformats.org/drawingml/2006/chart">
              <c:chart xmlns:c="http://schemas.openxmlformats.org/drawingml/2006/chart" xmlns:r="http://schemas.openxmlformats.org/officeDocument/2006/relationships" r:id="rId2"/>
            </a:graphicData>
          </a:graphic>
        </p:graphicFrame>
      </p:grpSp>
      <p:grpSp>
        <p:nvGrpSpPr>
          <p:cNvPr id="29" name="Group 28">
            <a:extLst>
              <a:ext uri="{FF2B5EF4-FFF2-40B4-BE49-F238E27FC236}">
                <a16:creationId xmlns:a16="http://schemas.microsoft.com/office/drawing/2014/main" id="{9E9B08C8-C65E-00AF-557E-485717C4AA9D}"/>
              </a:ext>
            </a:extLst>
          </p:cNvPr>
          <p:cNvGrpSpPr/>
          <p:nvPr/>
        </p:nvGrpSpPr>
        <p:grpSpPr>
          <a:xfrm>
            <a:off x="6360776" y="2002779"/>
            <a:ext cx="5638800" cy="6896812"/>
            <a:chOff x="670379" y="1986547"/>
            <a:chExt cx="5638800" cy="6896812"/>
          </a:xfrm>
        </p:grpSpPr>
        <p:grpSp>
          <p:nvGrpSpPr>
            <p:cNvPr id="30" name="Group 2">
              <a:extLst>
                <a:ext uri="{FF2B5EF4-FFF2-40B4-BE49-F238E27FC236}">
                  <a16:creationId xmlns:a16="http://schemas.microsoft.com/office/drawing/2014/main" id="{63A68EA3-1808-13FD-C87F-CEFE7D5A5CD2}"/>
                </a:ext>
              </a:extLst>
            </p:cNvPr>
            <p:cNvGrpSpPr/>
            <p:nvPr/>
          </p:nvGrpSpPr>
          <p:grpSpPr>
            <a:xfrm>
              <a:off x="886761" y="1986547"/>
              <a:ext cx="5385764" cy="6896812"/>
              <a:chOff x="0" y="-123825"/>
              <a:chExt cx="1418473" cy="1816444"/>
            </a:xfrm>
          </p:grpSpPr>
          <p:sp>
            <p:nvSpPr>
              <p:cNvPr id="34" name="Freeform 3">
                <a:extLst>
                  <a:ext uri="{FF2B5EF4-FFF2-40B4-BE49-F238E27FC236}">
                    <a16:creationId xmlns:a16="http://schemas.microsoft.com/office/drawing/2014/main" id="{47F2E525-97E6-F41C-288B-53A079FC3671}"/>
                  </a:ext>
                </a:extLst>
              </p:cNvPr>
              <p:cNvSpPr/>
              <p:nvPr/>
            </p:nvSpPr>
            <p:spPr>
              <a:xfrm>
                <a:off x="0" y="0"/>
                <a:ext cx="1418473" cy="1692619"/>
              </a:xfrm>
              <a:custGeom>
                <a:avLst/>
                <a:gdLst/>
                <a:ahLst/>
                <a:cxnLst/>
                <a:rect l="l" t="t" r="r" b="b"/>
                <a:pathLst>
                  <a:path w="1418473" h="1692619">
                    <a:moveTo>
                      <a:pt x="73311" y="0"/>
                    </a:moveTo>
                    <a:lnTo>
                      <a:pt x="1345161" y="0"/>
                    </a:lnTo>
                    <a:cubicBezTo>
                      <a:pt x="1364605" y="0"/>
                      <a:pt x="1383252" y="7724"/>
                      <a:pt x="1397000" y="21472"/>
                    </a:cubicBezTo>
                    <a:cubicBezTo>
                      <a:pt x="1410749" y="35221"/>
                      <a:pt x="1418473" y="53868"/>
                      <a:pt x="1418473" y="73311"/>
                    </a:cubicBezTo>
                    <a:lnTo>
                      <a:pt x="1418473" y="1619308"/>
                    </a:lnTo>
                    <a:cubicBezTo>
                      <a:pt x="1418473" y="1638751"/>
                      <a:pt x="1410749" y="1657398"/>
                      <a:pt x="1397000" y="1671147"/>
                    </a:cubicBezTo>
                    <a:cubicBezTo>
                      <a:pt x="1383252" y="1684896"/>
                      <a:pt x="1364605" y="1692619"/>
                      <a:pt x="1345161" y="1692619"/>
                    </a:cubicBezTo>
                    <a:lnTo>
                      <a:pt x="73311" y="1692619"/>
                    </a:lnTo>
                    <a:cubicBezTo>
                      <a:pt x="32823" y="1692619"/>
                      <a:pt x="0" y="1659797"/>
                      <a:pt x="0" y="1619308"/>
                    </a:cubicBezTo>
                    <a:lnTo>
                      <a:pt x="0" y="73311"/>
                    </a:lnTo>
                    <a:cubicBezTo>
                      <a:pt x="0" y="53868"/>
                      <a:pt x="7724" y="35221"/>
                      <a:pt x="21472" y="21472"/>
                    </a:cubicBezTo>
                    <a:cubicBezTo>
                      <a:pt x="35221" y="7724"/>
                      <a:pt x="53868" y="0"/>
                      <a:pt x="73311" y="0"/>
                    </a:cubicBezTo>
                    <a:close/>
                  </a:path>
                </a:pathLst>
              </a:custGeom>
              <a:solidFill>
                <a:schemeClr val="accent6">
                  <a:lumMod val="40000"/>
                  <a:lumOff val="60000"/>
                </a:schemeClr>
              </a:solidFill>
            </p:spPr>
            <p:txBody>
              <a:bodyPr/>
              <a:lstStyle/>
              <a:p>
                <a:endParaRPr lang="en-NP"/>
              </a:p>
            </p:txBody>
          </p:sp>
          <p:sp>
            <p:nvSpPr>
              <p:cNvPr id="35" name="TextBox 4">
                <a:extLst>
                  <a:ext uri="{FF2B5EF4-FFF2-40B4-BE49-F238E27FC236}">
                    <a16:creationId xmlns:a16="http://schemas.microsoft.com/office/drawing/2014/main" id="{D3F62567-0CEC-32D7-8DC5-0713C37D4104}"/>
                  </a:ext>
                </a:extLst>
              </p:cNvPr>
              <p:cNvSpPr txBox="1"/>
              <p:nvPr/>
            </p:nvSpPr>
            <p:spPr>
              <a:xfrm>
                <a:off x="0" y="-123825"/>
                <a:ext cx="1418473" cy="1816444"/>
              </a:xfrm>
              <a:prstGeom prst="rect">
                <a:avLst/>
              </a:prstGeom>
            </p:spPr>
            <p:txBody>
              <a:bodyPr lIns="50800" tIns="50800" rIns="50800" bIns="50800" rtlCol="0" anchor="ctr"/>
              <a:lstStyle/>
              <a:p>
                <a:pPr algn="ctr">
                  <a:lnSpc>
                    <a:spcPts val="4079"/>
                  </a:lnSpc>
                </a:pPr>
                <a:endParaRPr/>
              </a:p>
            </p:txBody>
          </p:sp>
        </p:grpSp>
        <p:sp>
          <p:nvSpPr>
            <p:cNvPr id="31" name="TextBox 15">
              <a:extLst>
                <a:ext uri="{FF2B5EF4-FFF2-40B4-BE49-F238E27FC236}">
                  <a16:creationId xmlns:a16="http://schemas.microsoft.com/office/drawing/2014/main" id="{CC6BB5C1-C249-9544-3F39-65548138FA41}"/>
                </a:ext>
              </a:extLst>
            </p:cNvPr>
            <p:cNvSpPr txBox="1"/>
            <p:nvPr/>
          </p:nvSpPr>
          <p:spPr>
            <a:xfrm>
              <a:off x="1028700" y="7070417"/>
              <a:ext cx="5101887" cy="993990"/>
            </a:xfrm>
            <a:prstGeom prst="rect">
              <a:avLst/>
            </a:prstGeom>
          </p:spPr>
          <p:txBody>
            <a:bodyPr lIns="0" tIns="0" rIns="0" bIns="0" rtlCol="0" anchor="t">
              <a:spAutoFit/>
            </a:bodyPr>
            <a:lstStyle/>
            <a:p>
              <a:pPr marL="518160" lvl="1" indent="-259080" algn="l">
                <a:lnSpc>
                  <a:spcPts val="4079"/>
                </a:lnSpc>
                <a:buFont typeface="Arial"/>
                <a:buChar char="•"/>
              </a:pPr>
              <a:r>
                <a:rPr lang="en-US" sz="2400" dirty="0">
                  <a:solidFill>
                    <a:schemeClr val="accent6"/>
                  </a:solidFill>
                  <a:latin typeface="Quicksand"/>
                  <a:ea typeface="Quicksand"/>
                  <a:cs typeface="Quicksand"/>
                  <a:sym typeface="Quicksand"/>
                </a:rPr>
                <a:t>50% of Female experiences gender biasness at workplace</a:t>
              </a:r>
            </a:p>
          </p:txBody>
        </p:sp>
        <p:graphicFrame>
          <p:nvGraphicFramePr>
            <p:cNvPr id="33" name="Chart 32">
              <a:extLst>
                <a:ext uri="{FF2B5EF4-FFF2-40B4-BE49-F238E27FC236}">
                  <a16:creationId xmlns:a16="http://schemas.microsoft.com/office/drawing/2014/main" id="{4F7AA619-A80B-AC68-8E98-38656812F416}"/>
                </a:ext>
              </a:extLst>
            </p:cNvPr>
            <p:cNvGraphicFramePr/>
            <p:nvPr>
              <p:extLst>
                <p:ext uri="{D42A27DB-BD31-4B8C-83A1-F6EECF244321}">
                  <p14:modId xmlns:p14="http://schemas.microsoft.com/office/powerpoint/2010/main" val="137441064"/>
                </p:ext>
              </p:extLst>
            </p:nvPr>
          </p:nvGraphicFramePr>
          <p:xfrm>
            <a:off x="670379" y="2675827"/>
            <a:ext cx="5638800" cy="3627006"/>
          </p:xfrm>
          <a:graphic>
            <a:graphicData uri="http://schemas.openxmlformats.org/drawingml/2006/chart">
              <c:chart xmlns:c="http://schemas.openxmlformats.org/drawingml/2006/chart" xmlns:r="http://schemas.openxmlformats.org/officeDocument/2006/relationships" r:id="rId3"/>
            </a:graphicData>
          </a:graphic>
        </p:graphicFrame>
      </p:grpSp>
      <p:grpSp>
        <p:nvGrpSpPr>
          <p:cNvPr id="36" name="Group 35">
            <a:extLst>
              <a:ext uri="{FF2B5EF4-FFF2-40B4-BE49-F238E27FC236}">
                <a16:creationId xmlns:a16="http://schemas.microsoft.com/office/drawing/2014/main" id="{151203C1-ED69-4602-BCF1-BFB74DF9E90E}"/>
              </a:ext>
            </a:extLst>
          </p:cNvPr>
          <p:cNvGrpSpPr/>
          <p:nvPr/>
        </p:nvGrpSpPr>
        <p:grpSpPr>
          <a:xfrm>
            <a:off x="12104861" y="2021067"/>
            <a:ext cx="5638800" cy="6896812"/>
            <a:chOff x="670379" y="1986547"/>
            <a:chExt cx="5638800" cy="6896812"/>
          </a:xfrm>
        </p:grpSpPr>
        <p:grpSp>
          <p:nvGrpSpPr>
            <p:cNvPr id="37" name="Group 2">
              <a:extLst>
                <a:ext uri="{FF2B5EF4-FFF2-40B4-BE49-F238E27FC236}">
                  <a16:creationId xmlns:a16="http://schemas.microsoft.com/office/drawing/2014/main" id="{1F2C5FCB-725B-D0D3-C5EE-B842BEE5E33F}"/>
                </a:ext>
              </a:extLst>
            </p:cNvPr>
            <p:cNvGrpSpPr/>
            <p:nvPr/>
          </p:nvGrpSpPr>
          <p:grpSpPr>
            <a:xfrm>
              <a:off x="886761" y="1986547"/>
              <a:ext cx="5385764" cy="6896812"/>
              <a:chOff x="0" y="-123825"/>
              <a:chExt cx="1418473" cy="1816444"/>
            </a:xfrm>
          </p:grpSpPr>
          <p:sp>
            <p:nvSpPr>
              <p:cNvPr id="41" name="Freeform 3">
                <a:extLst>
                  <a:ext uri="{FF2B5EF4-FFF2-40B4-BE49-F238E27FC236}">
                    <a16:creationId xmlns:a16="http://schemas.microsoft.com/office/drawing/2014/main" id="{17ECEA91-78BA-B030-DDCB-F6873918AC90}"/>
                  </a:ext>
                </a:extLst>
              </p:cNvPr>
              <p:cNvSpPr/>
              <p:nvPr/>
            </p:nvSpPr>
            <p:spPr>
              <a:xfrm>
                <a:off x="0" y="0"/>
                <a:ext cx="1418473" cy="1692619"/>
              </a:xfrm>
              <a:custGeom>
                <a:avLst/>
                <a:gdLst/>
                <a:ahLst/>
                <a:cxnLst/>
                <a:rect l="l" t="t" r="r" b="b"/>
                <a:pathLst>
                  <a:path w="1418473" h="1692619">
                    <a:moveTo>
                      <a:pt x="73311" y="0"/>
                    </a:moveTo>
                    <a:lnTo>
                      <a:pt x="1345161" y="0"/>
                    </a:lnTo>
                    <a:cubicBezTo>
                      <a:pt x="1364605" y="0"/>
                      <a:pt x="1383252" y="7724"/>
                      <a:pt x="1397000" y="21472"/>
                    </a:cubicBezTo>
                    <a:cubicBezTo>
                      <a:pt x="1410749" y="35221"/>
                      <a:pt x="1418473" y="53868"/>
                      <a:pt x="1418473" y="73311"/>
                    </a:cubicBezTo>
                    <a:lnTo>
                      <a:pt x="1418473" y="1619308"/>
                    </a:lnTo>
                    <a:cubicBezTo>
                      <a:pt x="1418473" y="1638751"/>
                      <a:pt x="1410749" y="1657398"/>
                      <a:pt x="1397000" y="1671147"/>
                    </a:cubicBezTo>
                    <a:cubicBezTo>
                      <a:pt x="1383252" y="1684896"/>
                      <a:pt x="1364605" y="1692619"/>
                      <a:pt x="1345161" y="1692619"/>
                    </a:cubicBezTo>
                    <a:lnTo>
                      <a:pt x="73311" y="1692619"/>
                    </a:lnTo>
                    <a:cubicBezTo>
                      <a:pt x="32823" y="1692619"/>
                      <a:pt x="0" y="1659797"/>
                      <a:pt x="0" y="1619308"/>
                    </a:cubicBezTo>
                    <a:lnTo>
                      <a:pt x="0" y="73311"/>
                    </a:lnTo>
                    <a:cubicBezTo>
                      <a:pt x="0" y="53868"/>
                      <a:pt x="7724" y="35221"/>
                      <a:pt x="21472" y="21472"/>
                    </a:cubicBezTo>
                    <a:cubicBezTo>
                      <a:pt x="35221" y="7724"/>
                      <a:pt x="53868" y="0"/>
                      <a:pt x="73311" y="0"/>
                    </a:cubicBezTo>
                    <a:close/>
                  </a:path>
                </a:pathLst>
              </a:custGeom>
              <a:solidFill>
                <a:schemeClr val="accent6">
                  <a:lumMod val="40000"/>
                  <a:lumOff val="60000"/>
                </a:schemeClr>
              </a:solidFill>
            </p:spPr>
            <p:txBody>
              <a:bodyPr/>
              <a:lstStyle/>
              <a:p>
                <a:endParaRPr lang="en-NP"/>
              </a:p>
            </p:txBody>
          </p:sp>
          <p:sp>
            <p:nvSpPr>
              <p:cNvPr id="42" name="TextBox 4">
                <a:extLst>
                  <a:ext uri="{FF2B5EF4-FFF2-40B4-BE49-F238E27FC236}">
                    <a16:creationId xmlns:a16="http://schemas.microsoft.com/office/drawing/2014/main" id="{A4B4711B-728B-3B09-4D3F-E698F820E09A}"/>
                  </a:ext>
                </a:extLst>
              </p:cNvPr>
              <p:cNvSpPr txBox="1"/>
              <p:nvPr/>
            </p:nvSpPr>
            <p:spPr>
              <a:xfrm>
                <a:off x="0" y="-123825"/>
                <a:ext cx="1418473" cy="1816444"/>
              </a:xfrm>
              <a:prstGeom prst="rect">
                <a:avLst/>
              </a:prstGeom>
            </p:spPr>
            <p:txBody>
              <a:bodyPr lIns="50800" tIns="50800" rIns="50800" bIns="50800" rtlCol="0" anchor="ctr"/>
              <a:lstStyle/>
              <a:p>
                <a:pPr algn="ctr">
                  <a:lnSpc>
                    <a:spcPts val="4079"/>
                  </a:lnSpc>
                </a:pPr>
                <a:endParaRPr/>
              </a:p>
            </p:txBody>
          </p:sp>
        </p:grpSp>
        <p:sp>
          <p:nvSpPr>
            <p:cNvPr id="38" name="TextBox 15">
              <a:extLst>
                <a:ext uri="{FF2B5EF4-FFF2-40B4-BE49-F238E27FC236}">
                  <a16:creationId xmlns:a16="http://schemas.microsoft.com/office/drawing/2014/main" id="{33780638-3307-C690-DB48-0A5B11894C80}"/>
                </a:ext>
              </a:extLst>
            </p:cNvPr>
            <p:cNvSpPr txBox="1"/>
            <p:nvPr/>
          </p:nvSpPr>
          <p:spPr>
            <a:xfrm>
              <a:off x="1028700" y="7070417"/>
              <a:ext cx="5101887" cy="993990"/>
            </a:xfrm>
            <a:prstGeom prst="rect">
              <a:avLst/>
            </a:prstGeom>
          </p:spPr>
          <p:txBody>
            <a:bodyPr lIns="0" tIns="0" rIns="0" bIns="0" rtlCol="0" anchor="t">
              <a:spAutoFit/>
            </a:bodyPr>
            <a:lstStyle/>
            <a:p>
              <a:pPr marL="518160" lvl="1" indent="-259080" algn="l">
                <a:lnSpc>
                  <a:spcPts val="4079"/>
                </a:lnSpc>
                <a:buFont typeface="Arial"/>
                <a:buChar char="•"/>
              </a:pPr>
              <a:r>
                <a:rPr lang="en-US" sz="2400" dirty="0">
                  <a:solidFill>
                    <a:schemeClr val="accent6"/>
                  </a:solidFill>
                  <a:latin typeface="Quicksand"/>
                  <a:ea typeface="Quicksand"/>
                  <a:cs typeface="Quicksand"/>
                  <a:sym typeface="Quicksand"/>
                </a:rPr>
                <a:t>50.40% of Male experiences gender biasness at workplace</a:t>
              </a:r>
            </a:p>
          </p:txBody>
        </p:sp>
        <p:graphicFrame>
          <p:nvGraphicFramePr>
            <p:cNvPr id="40" name="Chart 39">
              <a:extLst>
                <a:ext uri="{FF2B5EF4-FFF2-40B4-BE49-F238E27FC236}">
                  <a16:creationId xmlns:a16="http://schemas.microsoft.com/office/drawing/2014/main" id="{9B8D0780-ED4C-4331-C94F-9E23820495A1}"/>
                </a:ext>
              </a:extLst>
            </p:cNvPr>
            <p:cNvGraphicFramePr/>
            <p:nvPr>
              <p:extLst>
                <p:ext uri="{D42A27DB-BD31-4B8C-83A1-F6EECF244321}">
                  <p14:modId xmlns:p14="http://schemas.microsoft.com/office/powerpoint/2010/main" val="3066527017"/>
                </p:ext>
              </p:extLst>
            </p:nvPr>
          </p:nvGraphicFramePr>
          <p:xfrm>
            <a:off x="670379" y="2675827"/>
            <a:ext cx="5638800" cy="3627006"/>
          </p:xfrm>
          <a:graphic>
            <a:graphicData uri="http://schemas.openxmlformats.org/drawingml/2006/chart">
              <c:chart xmlns:c="http://schemas.openxmlformats.org/drawingml/2006/chart" xmlns:r="http://schemas.openxmlformats.org/officeDocument/2006/relationships" r:id="rId4"/>
            </a:graphicData>
          </a:graphic>
        </p:graphicFrame>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6" name="TextBox 6"/>
          <p:cNvSpPr txBox="1"/>
          <p:nvPr/>
        </p:nvSpPr>
        <p:spPr>
          <a:xfrm>
            <a:off x="1028700" y="599709"/>
            <a:ext cx="11537525" cy="1099019"/>
          </a:xfrm>
          <a:prstGeom prst="rect">
            <a:avLst/>
          </a:prstGeom>
        </p:spPr>
        <p:txBody>
          <a:bodyPr lIns="0" tIns="0" rIns="0" bIns="0" rtlCol="0" anchor="t">
            <a:spAutoFit/>
          </a:bodyPr>
          <a:lstStyle/>
          <a:p>
            <a:pPr marL="0" lvl="0" indent="0" algn="l">
              <a:lnSpc>
                <a:spcPts val="8959"/>
              </a:lnSpc>
              <a:spcBef>
                <a:spcPct val="0"/>
              </a:spcBef>
            </a:pPr>
            <a:r>
              <a:rPr lang="en-US" sz="6399" b="1" i="1" dirty="0">
                <a:solidFill>
                  <a:schemeClr val="accent6"/>
                </a:solidFill>
                <a:latin typeface="Cormorant Garamond Bold Italics"/>
                <a:ea typeface="Cormorant Garamond Bold Italics"/>
                <a:cs typeface="Cormorant Garamond Bold Italics"/>
                <a:sym typeface="Cormorant Garamond Bold Italics"/>
              </a:rPr>
              <a:t>Gender VS Stress Analysis</a:t>
            </a:r>
          </a:p>
        </p:txBody>
      </p:sp>
      <p:sp>
        <p:nvSpPr>
          <p:cNvPr id="7" name="TextBox 7"/>
          <p:cNvSpPr txBox="1"/>
          <p:nvPr/>
        </p:nvSpPr>
        <p:spPr>
          <a:xfrm>
            <a:off x="11355291" y="1891916"/>
            <a:ext cx="5904009" cy="993990"/>
          </a:xfrm>
          <a:prstGeom prst="rect">
            <a:avLst/>
          </a:prstGeom>
        </p:spPr>
        <p:txBody>
          <a:bodyPr lIns="0" tIns="0" rIns="0" bIns="0" rtlCol="0" anchor="t">
            <a:spAutoFit/>
          </a:bodyPr>
          <a:lstStyle/>
          <a:p>
            <a:pPr marL="0" lvl="0" indent="0" algn="l">
              <a:lnSpc>
                <a:spcPts val="4079"/>
              </a:lnSpc>
            </a:pPr>
            <a:r>
              <a:rPr lang="en-US" sz="2400" b="1" dirty="0">
                <a:solidFill>
                  <a:schemeClr val="accent6"/>
                </a:solidFill>
                <a:latin typeface="Quicksand"/>
                <a:ea typeface="Quicksand"/>
                <a:cs typeface="Quicksand"/>
                <a:sym typeface="Quicksand"/>
              </a:rPr>
              <a:t>Stress Level were categorized into three different type based on the rating:</a:t>
            </a:r>
          </a:p>
        </p:txBody>
      </p:sp>
      <p:grpSp>
        <p:nvGrpSpPr>
          <p:cNvPr id="21" name="Group 20">
            <a:extLst>
              <a:ext uri="{FF2B5EF4-FFF2-40B4-BE49-F238E27FC236}">
                <a16:creationId xmlns:a16="http://schemas.microsoft.com/office/drawing/2014/main" id="{59335414-3976-7618-2AAD-58F3E0B76B9D}"/>
              </a:ext>
            </a:extLst>
          </p:cNvPr>
          <p:cNvGrpSpPr/>
          <p:nvPr/>
        </p:nvGrpSpPr>
        <p:grpSpPr>
          <a:xfrm>
            <a:off x="11374784" y="3314700"/>
            <a:ext cx="5904009" cy="3219650"/>
            <a:chOff x="11355291" y="6038650"/>
            <a:chExt cx="5904009" cy="3219650"/>
          </a:xfrm>
        </p:grpSpPr>
        <p:grpSp>
          <p:nvGrpSpPr>
            <p:cNvPr id="20" name="Group 19">
              <a:extLst>
                <a:ext uri="{FF2B5EF4-FFF2-40B4-BE49-F238E27FC236}">
                  <a16:creationId xmlns:a16="http://schemas.microsoft.com/office/drawing/2014/main" id="{B31CAD2E-752D-C440-2978-BBA0511DDD45}"/>
                </a:ext>
              </a:extLst>
            </p:cNvPr>
            <p:cNvGrpSpPr/>
            <p:nvPr/>
          </p:nvGrpSpPr>
          <p:grpSpPr>
            <a:xfrm>
              <a:off x="11355291" y="6038650"/>
              <a:ext cx="5904009" cy="810923"/>
              <a:chOff x="11355291" y="6038650"/>
              <a:chExt cx="5904009" cy="810923"/>
            </a:xfrm>
          </p:grpSpPr>
          <p:grpSp>
            <p:nvGrpSpPr>
              <p:cNvPr id="3" name="Group 3"/>
              <p:cNvGrpSpPr/>
              <p:nvPr/>
            </p:nvGrpSpPr>
            <p:grpSpPr>
              <a:xfrm>
                <a:off x="11355291" y="6038650"/>
                <a:ext cx="810923" cy="810923"/>
                <a:chOff x="0" y="0"/>
                <a:chExt cx="812800" cy="812800"/>
              </a:xfrm>
            </p:grpSpPr>
            <p:sp>
              <p:nvSpPr>
                <p:cNvPr id="4" name="Freeform 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chemeClr val="accent3">
                    <a:lumMod val="60000"/>
                    <a:lumOff val="40000"/>
                  </a:schemeClr>
                </a:solidFill>
              </p:spPr>
              <p:txBody>
                <a:bodyPr/>
                <a:lstStyle/>
                <a:p>
                  <a:endParaRPr lang="en-NP" dirty="0"/>
                </a:p>
              </p:txBody>
            </p:sp>
            <p:sp>
              <p:nvSpPr>
                <p:cNvPr id="5" name="TextBox 5"/>
                <p:cNvSpPr txBox="1"/>
                <p:nvPr/>
              </p:nvSpPr>
              <p:spPr>
                <a:xfrm>
                  <a:off x="76200" y="-47625"/>
                  <a:ext cx="660400" cy="784225"/>
                </a:xfrm>
                <a:prstGeom prst="rect">
                  <a:avLst/>
                </a:prstGeom>
              </p:spPr>
              <p:txBody>
                <a:bodyPr lIns="50800" tIns="50800" rIns="50800" bIns="50800" rtlCol="0" anchor="ctr"/>
                <a:lstStyle/>
                <a:p>
                  <a:pPr algn="ctr">
                    <a:lnSpc>
                      <a:spcPts val="4079"/>
                    </a:lnSpc>
                  </a:pPr>
                  <a:endParaRPr/>
                </a:p>
              </p:txBody>
            </p:sp>
          </p:grpSp>
          <p:sp>
            <p:nvSpPr>
              <p:cNvPr id="14" name="TextBox 14"/>
              <p:cNvSpPr txBox="1"/>
              <p:nvPr/>
            </p:nvSpPr>
            <p:spPr>
              <a:xfrm>
                <a:off x="12566225" y="6207891"/>
                <a:ext cx="4693075" cy="415290"/>
              </a:xfrm>
              <a:prstGeom prst="rect">
                <a:avLst/>
              </a:prstGeom>
            </p:spPr>
            <p:txBody>
              <a:bodyPr lIns="0" tIns="0" rIns="0" bIns="0" rtlCol="0" anchor="t">
                <a:spAutoFit/>
              </a:bodyPr>
              <a:lstStyle/>
              <a:p>
                <a:pPr algn="l">
                  <a:lnSpc>
                    <a:spcPts val="3359"/>
                  </a:lnSpc>
                </a:pPr>
                <a:r>
                  <a:rPr lang="en-US" sz="2400" dirty="0">
                    <a:solidFill>
                      <a:srgbClr val="0F4662"/>
                    </a:solidFill>
                    <a:latin typeface="Quicksand"/>
                    <a:ea typeface="Quicksand"/>
                    <a:cs typeface="Quicksand"/>
                    <a:sym typeface="Quicksand"/>
                  </a:rPr>
                  <a:t>Lowest : 0 - 4</a:t>
                </a:r>
              </a:p>
            </p:txBody>
          </p:sp>
        </p:grpSp>
        <p:grpSp>
          <p:nvGrpSpPr>
            <p:cNvPr id="19" name="Group 18">
              <a:extLst>
                <a:ext uri="{FF2B5EF4-FFF2-40B4-BE49-F238E27FC236}">
                  <a16:creationId xmlns:a16="http://schemas.microsoft.com/office/drawing/2014/main" id="{4366B30F-FF7B-42E1-F5C8-D7E2585C7768}"/>
                </a:ext>
              </a:extLst>
            </p:cNvPr>
            <p:cNvGrpSpPr/>
            <p:nvPr/>
          </p:nvGrpSpPr>
          <p:grpSpPr>
            <a:xfrm>
              <a:off x="11355291" y="7243014"/>
              <a:ext cx="5904009" cy="810923"/>
              <a:chOff x="11355291" y="7243014"/>
              <a:chExt cx="5904009" cy="810923"/>
            </a:xfrm>
          </p:grpSpPr>
          <p:grpSp>
            <p:nvGrpSpPr>
              <p:cNvPr id="8" name="Group 8"/>
              <p:cNvGrpSpPr/>
              <p:nvPr/>
            </p:nvGrpSpPr>
            <p:grpSpPr>
              <a:xfrm>
                <a:off x="11355291" y="7243014"/>
                <a:ext cx="810923" cy="810923"/>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chemeClr val="accent6">
                    <a:lumMod val="60000"/>
                    <a:lumOff val="40000"/>
                  </a:schemeClr>
                </a:solidFill>
              </p:spPr>
              <p:txBody>
                <a:bodyPr/>
                <a:lstStyle/>
                <a:p>
                  <a:endParaRPr lang="en-NP" dirty="0"/>
                </a:p>
              </p:txBody>
            </p:sp>
            <p:sp>
              <p:nvSpPr>
                <p:cNvPr id="10" name="TextBox 10"/>
                <p:cNvSpPr txBox="1"/>
                <p:nvPr/>
              </p:nvSpPr>
              <p:spPr>
                <a:xfrm>
                  <a:off x="76200" y="-47625"/>
                  <a:ext cx="660400" cy="784225"/>
                </a:xfrm>
                <a:prstGeom prst="rect">
                  <a:avLst/>
                </a:prstGeom>
              </p:spPr>
              <p:txBody>
                <a:bodyPr lIns="50800" tIns="50800" rIns="50800" bIns="50800" rtlCol="0" anchor="ctr"/>
                <a:lstStyle/>
                <a:p>
                  <a:pPr algn="ctr">
                    <a:lnSpc>
                      <a:spcPts val="4079"/>
                    </a:lnSpc>
                  </a:pPr>
                  <a:endParaRPr/>
                </a:p>
              </p:txBody>
            </p:sp>
          </p:grpSp>
          <p:sp>
            <p:nvSpPr>
              <p:cNvPr id="15" name="TextBox 15"/>
              <p:cNvSpPr txBox="1"/>
              <p:nvPr/>
            </p:nvSpPr>
            <p:spPr>
              <a:xfrm>
                <a:off x="12566225" y="7412255"/>
                <a:ext cx="4693075" cy="415290"/>
              </a:xfrm>
              <a:prstGeom prst="rect">
                <a:avLst/>
              </a:prstGeom>
            </p:spPr>
            <p:txBody>
              <a:bodyPr lIns="0" tIns="0" rIns="0" bIns="0" rtlCol="0" anchor="t">
                <a:spAutoFit/>
              </a:bodyPr>
              <a:lstStyle/>
              <a:p>
                <a:pPr algn="l">
                  <a:lnSpc>
                    <a:spcPts val="3359"/>
                  </a:lnSpc>
                </a:pPr>
                <a:r>
                  <a:rPr lang="en-US" sz="2400" dirty="0">
                    <a:solidFill>
                      <a:srgbClr val="0F4662"/>
                    </a:solidFill>
                    <a:latin typeface="Quicksand"/>
                    <a:ea typeface="Quicksand"/>
                    <a:cs typeface="Quicksand"/>
                    <a:sym typeface="Quicksand"/>
                  </a:rPr>
                  <a:t>Moderate : 5 - 7</a:t>
                </a:r>
              </a:p>
            </p:txBody>
          </p:sp>
        </p:grpSp>
        <p:grpSp>
          <p:nvGrpSpPr>
            <p:cNvPr id="18" name="Group 17">
              <a:extLst>
                <a:ext uri="{FF2B5EF4-FFF2-40B4-BE49-F238E27FC236}">
                  <a16:creationId xmlns:a16="http://schemas.microsoft.com/office/drawing/2014/main" id="{1BEC7CD2-9114-E61C-3AB7-AA4A646AEF3D}"/>
                </a:ext>
              </a:extLst>
            </p:cNvPr>
            <p:cNvGrpSpPr/>
            <p:nvPr/>
          </p:nvGrpSpPr>
          <p:grpSpPr>
            <a:xfrm>
              <a:off x="11355291" y="8447377"/>
              <a:ext cx="5904009" cy="810923"/>
              <a:chOff x="11355291" y="8447377"/>
              <a:chExt cx="5904009" cy="810923"/>
            </a:xfrm>
          </p:grpSpPr>
          <p:grpSp>
            <p:nvGrpSpPr>
              <p:cNvPr id="11" name="Group 11"/>
              <p:cNvGrpSpPr/>
              <p:nvPr/>
            </p:nvGrpSpPr>
            <p:grpSpPr>
              <a:xfrm>
                <a:off x="11355291" y="8447377"/>
                <a:ext cx="810923" cy="810923"/>
                <a:chOff x="0" y="0"/>
                <a:chExt cx="812800" cy="812800"/>
              </a:xfrm>
            </p:grpSpPr>
            <p:sp>
              <p:nvSpPr>
                <p:cNvPr id="12" name="Freeform 1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chemeClr val="accent2">
                    <a:lumMod val="75000"/>
                  </a:schemeClr>
                </a:solidFill>
              </p:spPr>
              <p:txBody>
                <a:bodyPr/>
                <a:lstStyle/>
                <a:p>
                  <a:endParaRPr lang="en-NP" dirty="0"/>
                </a:p>
              </p:txBody>
            </p:sp>
            <p:sp>
              <p:nvSpPr>
                <p:cNvPr id="13" name="TextBox 13"/>
                <p:cNvSpPr txBox="1"/>
                <p:nvPr/>
              </p:nvSpPr>
              <p:spPr>
                <a:xfrm>
                  <a:off x="76200" y="-47625"/>
                  <a:ext cx="660400" cy="784225"/>
                </a:xfrm>
                <a:prstGeom prst="rect">
                  <a:avLst/>
                </a:prstGeom>
              </p:spPr>
              <p:txBody>
                <a:bodyPr lIns="50800" tIns="50800" rIns="50800" bIns="50800" rtlCol="0" anchor="ctr"/>
                <a:lstStyle/>
                <a:p>
                  <a:pPr algn="ctr">
                    <a:lnSpc>
                      <a:spcPts val="4079"/>
                    </a:lnSpc>
                  </a:pPr>
                  <a:endParaRPr/>
                </a:p>
              </p:txBody>
            </p:sp>
          </p:grpSp>
          <p:sp>
            <p:nvSpPr>
              <p:cNvPr id="16" name="TextBox 16"/>
              <p:cNvSpPr txBox="1"/>
              <p:nvPr/>
            </p:nvSpPr>
            <p:spPr>
              <a:xfrm>
                <a:off x="12566225" y="8616619"/>
                <a:ext cx="4693075" cy="415290"/>
              </a:xfrm>
              <a:prstGeom prst="rect">
                <a:avLst/>
              </a:prstGeom>
            </p:spPr>
            <p:txBody>
              <a:bodyPr lIns="0" tIns="0" rIns="0" bIns="0" rtlCol="0" anchor="t">
                <a:spAutoFit/>
              </a:bodyPr>
              <a:lstStyle/>
              <a:p>
                <a:pPr algn="l">
                  <a:lnSpc>
                    <a:spcPts val="3359"/>
                  </a:lnSpc>
                </a:pPr>
                <a:r>
                  <a:rPr lang="en-US" sz="2400" dirty="0">
                    <a:solidFill>
                      <a:srgbClr val="0F4662"/>
                    </a:solidFill>
                    <a:latin typeface="Quicksand"/>
                    <a:ea typeface="Quicksand"/>
                    <a:cs typeface="Quicksand"/>
                    <a:sym typeface="Quicksand"/>
                  </a:rPr>
                  <a:t>Highest : 8 -10</a:t>
                </a:r>
              </a:p>
            </p:txBody>
          </p:sp>
        </p:grpSp>
      </p:grpSp>
      <p:graphicFrame>
        <p:nvGraphicFramePr>
          <p:cNvPr id="22" name="Chart 21">
            <a:extLst>
              <a:ext uri="{FF2B5EF4-FFF2-40B4-BE49-F238E27FC236}">
                <a16:creationId xmlns:a16="http://schemas.microsoft.com/office/drawing/2014/main" id="{34BF3AA2-FC9E-B302-1173-622E13D4E875}"/>
              </a:ext>
            </a:extLst>
          </p:cNvPr>
          <p:cNvGraphicFramePr/>
          <p:nvPr>
            <p:extLst>
              <p:ext uri="{D42A27DB-BD31-4B8C-83A1-F6EECF244321}">
                <p14:modId xmlns:p14="http://schemas.microsoft.com/office/powerpoint/2010/main" val="544645642"/>
              </p:ext>
            </p:extLst>
          </p:nvPr>
        </p:nvGraphicFramePr>
        <p:xfrm>
          <a:off x="838200" y="2095500"/>
          <a:ext cx="9918236" cy="67310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10" name="TextBox 10"/>
          <p:cNvSpPr txBox="1"/>
          <p:nvPr/>
        </p:nvSpPr>
        <p:spPr>
          <a:xfrm>
            <a:off x="2057400" y="480036"/>
            <a:ext cx="10326591" cy="1099019"/>
          </a:xfrm>
          <a:prstGeom prst="rect">
            <a:avLst/>
          </a:prstGeom>
        </p:spPr>
        <p:txBody>
          <a:bodyPr lIns="0" tIns="0" rIns="0" bIns="0" rtlCol="0" anchor="t">
            <a:spAutoFit/>
          </a:bodyPr>
          <a:lstStyle/>
          <a:p>
            <a:pPr marL="0" lvl="0" indent="0" algn="l">
              <a:lnSpc>
                <a:spcPts val="8959"/>
              </a:lnSpc>
              <a:spcBef>
                <a:spcPct val="0"/>
              </a:spcBef>
            </a:pPr>
            <a:r>
              <a:rPr lang="en-US" sz="6399" b="1" i="1" dirty="0">
                <a:solidFill>
                  <a:schemeClr val="accent6"/>
                </a:solidFill>
                <a:latin typeface="Cormorant Garamond Bold Italics"/>
                <a:ea typeface="Cormorant Garamond Bold Italics"/>
                <a:cs typeface="Cormorant Garamond Bold Italics"/>
                <a:sym typeface="Cormorant Garamond Bold Italics"/>
              </a:rPr>
              <a:t>Average Sleep and Stress</a:t>
            </a:r>
          </a:p>
        </p:txBody>
      </p:sp>
      <p:sp>
        <p:nvSpPr>
          <p:cNvPr id="11" name="TextBox 11"/>
          <p:cNvSpPr txBox="1"/>
          <p:nvPr/>
        </p:nvSpPr>
        <p:spPr>
          <a:xfrm>
            <a:off x="10439400" y="480036"/>
            <a:ext cx="7162800" cy="8983998"/>
          </a:xfrm>
          <a:prstGeom prst="rect">
            <a:avLst/>
          </a:prstGeom>
        </p:spPr>
        <p:txBody>
          <a:bodyPr wrap="square" lIns="0" tIns="0" rIns="0" bIns="0" rtlCol="0" anchor="t">
            <a:spAutoFit/>
          </a:bodyPr>
          <a:lstStyle/>
          <a:p>
            <a:pPr algn="ctr">
              <a:lnSpc>
                <a:spcPct val="150000"/>
              </a:lnSpc>
            </a:pPr>
            <a:endParaRPr lang="en-US" sz="2400" dirty="0">
              <a:solidFill>
                <a:schemeClr val="accent6"/>
              </a:solidFill>
              <a:latin typeface="Quicksand" panose="020B0604020202020204" charset="0"/>
            </a:endParaRPr>
          </a:p>
          <a:p>
            <a:pPr algn="ctr">
              <a:lnSpc>
                <a:spcPct val="150000"/>
              </a:lnSpc>
            </a:pPr>
            <a:r>
              <a:rPr lang="en-US" sz="2800" b="1" i="1" dirty="0">
                <a:solidFill>
                  <a:schemeClr val="accent6"/>
                </a:solidFill>
                <a:latin typeface="Quicksand Bold"/>
              </a:rPr>
              <a:t>How does sleep affect stress levels at work?</a:t>
            </a:r>
            <a:endParaRPr lang="en-US" sz="2400" dirty="0">
              <a:solidFill>
                <a:schemeClr val="accent6"/>
              </a:solidFill>
              <a:latin typeface="Quicksand" panose="020B0604020202020204" charset="0"/>
            </a:endParaRPr>
          </a:p>
          <a:p>
            <a:pPr marL="342900" indent="-342900">
              <a:lnSpc>
                <a:spcPct val="150000"/>
              </a:lnSpc>
              <a:buFont typeface="Arial" panose="020B0604020202020204" pitchFamily="34" charset="0"/>
              <a:buChar char="•"/>
            </a:pPr>
            <a:r>
              <a:rPr lang="en-US" sz="2400" dirty="0">
                <a:solidFill>
                  <a:srgbClr val="0F4662"/>
                </a:solidFill>
                <a:latin typeface="Quicksand"/>
              </a:rPr>
              <a:t>Our initial though was that less sleep would raise stress levels.</a:t>
            </a:r>
          </a:p>
          <a:p>
            <a:pPr>
              <a:lnSpc>
                <a:spcPct val="150000"/>
              </a:lnSpc>
            </a:pPr>
            <a:endParaRPr lang="en-US" sz="2400" dirty="0">
              <a:solidFill>
                <a:srgbClr val="0F4662"/>
              </a:solidFill>
              <a:latin typeface="Quicksand"/>
            </a:endParaRPr>
          </a:p>
          <a:p>
            <a:pPr marL="342900" indent="-342900">
              <a:lnSpc>
                <a:spcPct val="150000"/>
              </a:lnSpc>
              <a:buFont typeface="Arial" panose="020B0604020202020204" pitchFamily="34" charset="0"/>
              <a:buChar char="•"/>
            </a:pPr>
            <a:r>
              <a:rPr lang="en-US" sz="2400" dirty="0">
                <a:solidFill>
                  <a:srgbClr val="0F4662"/>
                </a:solidFill>
                <a:latin typeface="Quicksand"/>
              </a:rPr>
              <a:t>Surprisingly, the bars are almost the same height, which isn’t what we’d expect in real-world data.</a:t>
            </a:r>
          </a:p>
          <a:p>
            <a:pPr marL="342900" indent="-342900">
              <a:lnSpc>
                <a:spcPct val="150000"/>
              </a:lnSpc>
              <a:buFont typeface="Arial" panose="020B0604020202020204" pitchFamily="34" charset="0"/>
              <a:buChar char="•"/>
            </a:pPr>
            <a:endParaRPr lang="en-US" sz="2400" dirty="0">
              <a:solidFill>
                <a:srgbClr val="0F4662"/>
              </a:solidFill>
              <a:latin typeface="Quicksand"/>
            </a:endParaRPr>
          </a:p>
          <a:p>
            <a:pPr marL="342900" indent="-342900">
              <a:lnSpc>
                <a:spcPct val="150000"/>
              </a:lnSpc>
              <a:buFont typeface="Arial" panose="020B0604020202020204" pitchFamily="34" charset="0"/>
              <a:buChar char="•"/>
            </a:pPr>
            <a:r>
              <a:rPr lang="en-US" sz="2400" dirty="0">
                <a:solidFill>
                  <a:srgbClr val="0F4662"/>
                </a:solidFill>
                <a:latin typeface="Quicksand"/>
              </a:rPr>
              <a:t>This consistency leads us to the data missing natural variations. </a:t>
            </a:r>
          </a:p>
          <a:p>
            <a:pPr marL="342900" indent="-342900">
              <a:lnSpc>
                <a:spcPct val="150000"/>
              </a:lnSpc>
              <a:buFont typeface="Arial" panose="020B0604020202020204" pitchFamily="34" charset="0"/>
              <a:buChar char="•"/>
            </a:pPr>
            <a:endParaRPr lang="en-US" sz="2400" dirty="0">
              <a:solidFill>
                <a:srgbClr val="0F4662"/>
              </a:solidFill>
              <a:latin typeface="Quicksand"/>
            </a:endParaRPr>
          </a:p>
          <a:p>
            <a:pPr marL="342900" indent="-342900">
              <a:lnSpc>
                <a:spcPct val="150000"/>
              </a:lnSpc>
              <a:buFont typeface="Arial" panose="020B0604020202020204" pitchFamily="34" charset="0"/>
              <a:buChar char="•"/>
            </a:pPr>
            <a:r>
              <a:rPr lang="en-US" sz="2400" dirty="0">
                <a:solidFill>
                  <a:srgbClr val="0F4662"/>
                </a:solidFill>
                <a:latin typeface="Quicksand"/>
              </a:rPr>
              <a:t>To make sure the data is reliable, we’d need to check how it was collected to capture real differences in sleep patterns.</a:t>
            </a:r>
          </a:p>
        </p:txBody>
      </p:sp>
      <p:pic>
        <p:nvPicPr>
          <p:cNvPr id="3" name="Picture 2">
            <a:extLst>
              <a:ext uri="{FF2B5EF4-FFF2-40B4-BE49-F238E27FC236}">
                <a16:creationId xmlns:a16="http://schemas.microsoft.com/office/drawing/2014/main" id="{568AB875-88FE-CF68-8D15-DDAC9491968B}"/>
              </a:ext>
            </a:extLst>
          </p:cNvPr>
          <p:cNvPicPr>
            <a:picLocks noChangeAspect="1"/>
          </p:cNvPicPr>
          <p:nvPr/>
        </p:nvPicPr>
        <p:blipFill>
          <a:blip r:embed="rId2"/>
          <a:stretch>
            <a:fillRect/>
          </a:stretch>
        </p:blipFill>
        <p:spPr>
          <a:xfrm>
            <a:off x="1028700" y="2095500"/>
            <a:ext cx="8909734" cy="716195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A8CD54-95B2-8CE1-87C7-1A5DE9066ABD}"/>
            </a:ext>
          </a:extLst>
        </p:cNvPr>
        <p:cNvGrpSpPr/>
        <p:nvPr/>
      </p:nvGrpSpPr>
      <p:grpSpPr>
        <a:xfrm>
          <a:off x="0" y="0"/>
          <a:ext cx="0" cy="0"/>
          <a:chOff x="0" y="0"/>
          <a:chExt cx="0" cy="0"/>
        </a:xfrm>
      </p:grpSpPr>
      <p:sp>
        <p:nvSpPr>
          <p:cNvPr id="6" name="TextBox 6">
            <a:extLst>
              <a:ext uri="{FF2B5EF4-FFF2-40B4-BE49-F238E27FC236}">
                <a16:creationId xmlns:a16="http://schemas.microsoft.com/office/drawing/2014/main" id="{2634589E-4EA3-20B8-1D7C-00592896FA95}"/>
              </a:ext>
            </a:extLst>
          </p:cNvPr>
          <p:cNvSpPr txBox="1"/>
          <p:nvPr/>
        </p:nvSpPr>
        <p:spPr>
          <a:xfrm>
            <a:off x="1028700" y="599709"/>
            <a:ext cx="12382500" cy="1099019"/>
          </a:xfrm>
          <a:prstGeom prst="rect">
            <a:avLst/>
          </a:prstGeom>
        </p:spPr>
        <p:txBody>
          <a:bodyPr wrap="square" lIns="0" tIns="0" rIns="0" bIns="0" rtlCol="0" anchor="t">
            <a:spAutoFit/>
          </a:bodyPr>
          <a:lstStyle/>
          <a:p>
            <a:pPr marL="0" lvl="0" indent="0" algn="l">
              <a:lnSpc>
                <a:spcPts val="8959"/>
              </a:lnSpc>
              <a:spcBef>
                <a:spcPct val="0"/>
              </a:spcBef>
            </a:pPr>
            <a:r>
              <a:rPr lang="en-US" sz="6399" b="1" i="1" dirty="0">
                <a:solidFill>
                  <a:schemeClr val="accent6"/>
                </a:solidFill>
                <a:latin typeface="Cormorant Garamond Bold Italics"/>
                <a:ea typeface="Cormorant Garamond Bold Italics"/>
                <a:cs typeface="Cormorant Garamond Bold Italics"/>
                <a:sym typeface="Cormorant Garamond Bold Italics"/>
              </a:rPr>
              <a:t>Impact of team size in Workplace stress</a:t>
            </a:r>
          </a:p>
        </p:txBody>
      </p:sp>
      <p:sp>
        <p:nvSpPr>
          <p:cNvPr id="7" name="TextBox 7">
            <a:extLst>
              <a:ext uri="{FF2B5EF4-FFF2-40B4-BE49-F238E27FC236}">
                <a16:creationId xmlns:a16="http://schemas.microsoft.com/office/drawing/2014/main" id="{32DB330E-0296-B89F-2E00-88306A3727E4}"/>
              </a:ext>
            </a:extLst>
          </p:cNvPr>
          <p:cNvSpPr txBox="1"/>
          <p:nvPr/>
        </p:nvSpPr>
        <p:spPr>
          <a:xfrm>
            <a:off x="11049000" y="1698728"/>
            <a:ext cx="6553200" cy="7322004"/>
          </a:xfrm>
          <a:prstGeom prst="rect">
            <a:avLst/>
          </a:prstGeom>
        </p:spPr>
        <p:txBody>
          <a:bodyPr wrap="square" lIns="0" tIns="0" rIns="0" bIns="0" rtlCol="0" anchor="t">
            <a:spAutoFit/>
          </a:bodyPr>
          <a:lstStyle/>
          <a:p>
            <a:pPr algn="ctr">
              <a:lnSpc>
                <a:spcPct val="150000"/>
              </a:lnSpc>
            </a:pPr>
            <a:r>
              <a:rPr lang="en-US" sz="2800" b="1" i="1" dirty="0">
                <a:solidFill>
                  <a:schemeClr val="accent6"/>
                </a:solidFill>
                <a:latin typeface="Quicksand Bold"/>
              </a:rPr>
              <a:t>Does team size really impact </a:t>
            </a:r>
          </a:p>
          <a:p>
            <a:pPr algn="ctr">
              <a:lnSpc>
                <a:spcPct val="150000"/>
              </a:lnSpc>
            </a:pPr>
            <a:r>
              <a:rPr lang="en-US" sz="2800" b="1" i="1" dirty="0">
                <a:solidFill>
                  <a:schemeClr val="accent6"/>
                </a:solidFill>
                <a:latin typeface="Quicksand Bold"/>
              </a:rPr>
              <a:t>stress levels?</a:t>
            </a:r>
          </a:p>
          <a:p>
            <a:pPr marL="342900" indent="-342900">
              <a:lnSpc>
                <a:spcPct val="150000"/>
              </a:lnSpc>
              <a:buFont typeface="Arial" panose="020B0604020202020204" pitchFamily="34" charset="0"/>
              <a:buChar char="•"/>
            </a:pPr>
            <a:r>
              <a:rPr lang="en-US" sz="2400" dirty="0">
                <a:solidFill>
                  <a:srgbClr val="0F4662"/>
                </a:solidFill>
                <a:latin typeface="Quicksand"/>
              </a:rPr>
              <a:t>The scatter plot shows stress levels aligning in horizontal bands, suggesting little to no variation.</a:t>
            </a:r>
          </a:p>
          <a:p>
            <a:pPr>
              <a:lnSpc>
                <a:spcPct val="150000"/>
              </a:lnSpc>
              <a:buFont typeface="Arial" panose="020B0604020202020204" pitchFamily="34" charset="0"/>
              <a:buChar char="•"/>
            </a:pPr>
            <a:endParaRPr lang="en-US" sz="2400" dirty="0">
              <a:solidFill>
                <a:srgbClr val="0F4662"/>
              </a:solidFill>
              <a:latin typeface="Quicksand"/>
            </a:endParaRPr>
          </a:p>
          <a:p>
            <a:pPr marL="342900" indent="-342900">
              <a:lnSpc>
                <a:spcPct val="150000"/>
              </a:lnSpc>
              <a:buFont typeface="Arial" panose="020B0604020202020204" pitchFamily="34" charset="0"/>
              <a:buChar char="•"/>
            </a:pPr>
            <a:r>
              <a:rPr lang="en-US" sz="2400" dirty="0">
                <a:solidFill>
                  <a:srgbClr val="0F4662"/>
                </a:solidFill>
                <a:latin typeface="Quicksand"/>
              </a:rPr>
              <a:t>In real-world data, we’d expect more spread, as stress levels differ among individuals.</a:t>
            </a:r>
          </a:p>
          <a:p>
            <a:pPr>
              <a:lnSpc>
                <a:spcPct val="150000"/>
              </a:lnSpc>
              <a:buFont typeface="Arial" panose="020B0604020202020204" pitchFamily="34" charset="0"/>
              <a:buChar char="•"/>
            </a:pPr>
            <a:endParaRPr lang="en-US" sz="2400" dirty="0">
              <a:solidFill>
                <a:srgbClr val="0F4662"/>
              </a:solidFill>
              <a:latin typeface="Quicksand"/>
            </a:endParaRPr>
          </a:p>
          <a:p>
            <a:pPr marL="342900" indent="-342900">
              <a:lnSpc>
                <a:spcPct val="150000"/>
              </a:lnSpc>
              <a:buFont typeface="Arial" panose="020B0604020202020204" pitchFamily="34" charset="0"/>
              <a:buChar char="•"/>
            </a:pPr>
            <a:r>
              <a:rPr lang="en-US" sz="2400" dirty="0">
                <a:solidFill>
                  <a:srgbClr val="0F4662"/>
                </a:solidFill>
                <a:latin typeface="Quicksand"/>
              </a:rPr>
              <a:t>Uniformity of the data reveals inconsistency Reviewing the data collection process might help clarify.</a:t>
            </a:r>
          </a:p>
        </p:txBody>
      </p:sp>
      <p:pic>
        <p:nvPicPr>
          <p:cNvPr id="17" name="Picture 16">
            <a:extLst>
              <a:ext uri="{FF2B5EF4-FFF2-40B4-BE49-F238E27FC236}">
                <a16:creationId xmlns:a16="http://schemas.microsoft.com/office/drawing/2014/main" id="{96980D7B-8298-2D0F-684E-9A9A07F81CD5}"/>
              </a:ext>
            </a:extLst>
          </p:cNvPr>
          <p:cNvPicPr>
            <a:picLocks noChangeAspect="1"/>
          </p:cNvPicPr>
          <p:nvPr/>
        </p:nvPicPr>
        <p:blipFill>
          <a:blip r:embed="rId2"/>
          <a:stretch>
            <a:fillRect/>
          </a:stretch>
        </p:blipFill>
        <p:spPr>
          <a:xfrm>
            <a:off x="914400" y="1875199"/>
            <a:ext cx="9847537" cy="7812092"/>
          </a:xfrm>
          <a:prstGeom prst="rect">
            <a:avLst/>
          </a:prstGeom>
        </p:spPr>
      </p:pic>
    </p:spTree>
    <p:extLst>
      <p:ext uri="{BB962C8B-B14F-4D97-AF65-F5344CB8AC3E}">
        <p14:creationId xmlns:p14="http://schemas.microsoft.com/office/powerpoint/2010/main" val="42161526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336</TotalTime>
  <Words>480</Words>
  <Application>Microsoft Office PowerPoint</Application>
  <PresentationFormat>Custom</PresentationFormat>
  <Paragraphs>78</Paragraphs>
  <Slides>13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Quicksand</vt:lpstr>
      <vt:lpstr>Cormorant Garamond Bold Italics</vt:lpstr>
      <vt:lpstr>Quicksand Bold</vt:lpstr>
      <vt:lpstr>Arial</vt:lpstr>
      <vt:lpstr>Calibri</vt:lpstr>
      <vt:lpstr>Aptos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admin</dc:creator>
  <cp:lastModifiedBy>chris d</cp:lastModifiedBy>
  <cp:revision>23</cp:revision>
  <dcterms:created xsi:type="dcterms:W3CDTF">2006-08-16T00:00:00Z</dcterms:created>
  <dcterms:modified xsi:type="dcterms:W3CDTF">2025-02-12T01:28:02Z</dcterms:modified>
  <dc:identifier>DAGeVV6oy7M</dc:identifier>
</cp:coreProperties>
</file>