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2128" b="1" strike="noStrike" spc="-1">
                <a:solidFill>
                  <a:srgbClr val="F79646"/>
                </a:solidFill>
                <a:latin typeface="Calibri"/>
              </a:defRPr>
            </a:pPr>
            <a:r>
              <a:rPr lang="en-US" sz="2128" b="1" strike="noStrike" spc="-1">
                <a:solidFill>
                  <a:srgbClr val="F79646"/>
                </a:solidFill>
                <a:latin typeface="Calibri"/>
              </a:rPr>
              <a:t>Non-Binary Experience</a:t>
            </a:r>
          </a:p>
        </c:rich>
      </c:tx>
      <c:overlay val="0"/>
      <c:spPr>
        <a:noFill/>
        <a:ln w="0">
          <a:noFill/>
        </a:ln>
      </c:spPr>
    </c:title>
    <c:autoTitleDeleted val="0"/>
    <c:view3D>
      <c:rotX val="30"/>
      <c:rotY val="0"/>
      <c:rAngAx val="0"/>
    </c:view3D>
    <c:floor>
      <c:thickness val="0"/>
      <c:spPr>
        <a:solidFill>
          <a:srgbClr val="D9D9D9"/>
        </a:solidFill>
        <a:ln w="0">
          <a:noFill/>
        </a:ln>
      </c:spPr>
    </c:floor>
    <c:sideWall>
      <c:thickness val="0"/>
      <c:spPr>
        <a:solidFill>
          <a:srgbClr val="D9D9D9"/>
        </a:solidFill>
        <a:ln w="0">
          <a:noFill/>
        </a:ln>
      </c:spPr>
    </c:sideWall>
    <c:backWall>
      <c:thickness val="0"/>
      <c:spPr>
        <a:solidFill>
          <a:srgbClr val="D9D9D9"/>
        </a:solidFill>
        <a:ln w="0">
          <a:noFill/>
        </a:ln>
      </c:spPr>
    </c:backWall>
    <c:plotArea>
      <c:layout/>
      <c:pie3DChart>
        <c:varyColors val="1"/>
        <c:ser>
          <c:idx val="0"/>
          <c:order val="0"/>
          <c:tx>
            <c:strRef>
              <c:f>label 0</c:f>
              <c:strCache>
                <c:ptCount val="1"/>
                <c:pt idx="0">
                  <c:v>Sales</c:v>
                </c:pt>
              </c:strCache>
            </c:strRef>
          </c:tx>
          <c:spPr>
            <a:solidFill>
              <a:srgbClr val="4F81BD"/>
            </a:solidFill>
            <a:ln w="0">
              <a:noFill/>
            </a:ln>
          </c:spPr>
          <c:dPt>
            <c:idx val="0"/>
            <c:bubble3D val="0"/>
            <c:spPr>
              <a:gradFill>
                <a:gsLst>
                  <a:gs pos="0">
                    <a:srgbClr val="2E5F99"/>
                  </a:gs>
                  <a:gs pos="100000">
                    <a:srgbClr val="3C7AC7"/>
                  </a:gs>
                </a:gsLst>
                <a:lin ang="16200000"/>
              </a:gradFill>
              <a:ln w="0">
                <a:noFill/>
              </a:ln>
            </c:spPr>
            <c:extLst>
              <c:ext xmlns:c16="http://schemas.microsoft.com/office/drawing/2014/chart" uri="{C3380CC4-5D6E-409C-BE32-E72D297353CC}">
                <c16:uniqueId val="{00000001-61AD-40A2-813A-2EF7F7F10AF6}"/>
              </c:ext>
            </c:extLst>
          </c:dPt>
          <c:dPt>
            <c:idx val="1"/>
            <c:bubble3D val="0"/>
            <c:spPr>
              <a:gradFill>
                <a:gsLst>
                  <a:gs pos="0">
                    <a:srgbClr val="9C2F2C"/>
                  </a:gs>
                  <a:gs pos="100000">
                    <a:srgbClr val="CB3D39"/>
                  </a:gs>
                </a:gsLst>
                <a:lin ang="16200000"/>
              </a:gradFill>
              <a:ln w="0">
                <a:noFill/>
              </a:ln>
            </c:spPr>
            <c:extLst>
              <c:ext xmlns:c16="http://schemas.microsoft.com/office/drawing/2014/chart" uri="{C3380CC4-5D6E-409C-BE32-E72D297353CC}">
                <c16:uniqueId val="{00000003-61AD-40A2-813A-2EF7F7F10AF6}"/>
              </c:ext>
            </c:extLst>
          </c:dPt>
          <c:dLbls>
            <c:dLbl>
              <c:idx val="0"/>
              <c:numFmt formatCode="0.00%" sourceLinked="0"/>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extLst>
                <c:ext xmlns:c15="http://schemas.microsoft.com/office/drawing/2012/chart" uri="{CE6537A1-D6FC-4f65-9D91-7224C49458BB}"/>
                <c:ext xmlns:c16="http://schemas.microsoft.com/office/drawing/2014/chart" uri="{C3380CC4-5D6E-409C-BE32-E72D297353CC}">
                  <c16:uniqueId val="{00000001-61AD-40A2-813A-2EF7F7F10AF6}"/>
                </c:ext>
              </c:extLst>
            </c:dLbl>
            <c:dLbl>
              <c:idx val="1"/>
              <c:numFmt formatCode="0.00%" sourceLinked="0"/>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extLst>
                <c:ext xmlns:c15="http://schemas.microsoft.com/office/drawing/2012/chart" uri="{CE6537A1-D6FC-4f65-9D91-7224C49458BB}"/>
                <c:ext xmlns:c16="http://schemas.microsoft.com/office/drawing/2014/chart" uri="{C3380CC4-5D6E-409C-BE32-E72D297353CC}">
                  <c16:uniqueId val="{00000003-61AD-40A2-813A-2EF7F7F10AF6}"/>
                </c:ext>
              </c:extLst>
            </c:dLbl>
            <c:numFmt formatCode="0.00%" sourceLinked="0"/>
            <c:spPr>
              <a:noFill/>
              <a:ln>
                <a:noFill/>
              </a:ln>
              <a:effectLst/>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separator>
</c:separator>
            <c:showLeaderLines val="1"/>
            <c:extLst>
              <c:ext xmlns:c15="http://schemas.microsoft.com/office/drawing/2012/chart" uri="{CE6537A1-D6FC-4f65-9D91-7224C49458BB}"/>
            </c:extLst>
          </c:dLbls>
          <c:cat>
            <c:strRef>
              <c:f>categories</c:f>
              <c:strCache>
                <c:ptCount val="2"/>
                <c:pt idx="0">
                  <c:v>YES</c:v>
                </c:pt>
                <c:pt idx="1">
                  <c:v>NO</c:v>
                </c:pt>
              </c:strCache>
            </c:strRef>
          </c:cat>
          <c:val>
            <c:numRef>
              <c:f>0</c:f>
              <c:numCache>
                <c:formatCode>General</c:formatCode>
                <c:ptCount val="2"/>
                <c:pt idx="0">
                  <c:v>50.7</c:v>
                </c:pt>
                <c:pt idx="1">
                  <c:v>49.3</c:v>
                </c:pt>
              </c:numCache>
            </c:numRef>
          </c:val>
          <c:extLst>
            <c:ext xmlns:c16="http://schemas.microsoft.com/office/drawing/2014/chart" uri="{C3380CC4-5D6E-409C-BE32-E72D297353CC}">
              <c16:uniqueId val="{00000004-61AD-40A2-813A-2EF7F7F10AF6}"/>
            </c:ext>
          </c:extLst>
        </c:ser>
        <c:dLbls>
          <c:showLegendKey val="0"/>
          <c:showVal val="0"/>
          <c:showCatName val="0"/>
          <c:showSerName val="0"/>
          <c:showPercent val="0"/>
          <c:showBubbleSize val="0"/>
          <c:showLeaderLines val="1"/>
        </c:dLbls>
      </c:pie3DChart>
    </c:plotArea>
    <c:legend>
      <c:legendPos val="b"/>
      <c:overlay val="0"/>
      <c:spPr>
        <a:noFill/>
        <a:ln w="0">
          <a:noFill/>
        </a:ln>
      </c:spPr>
      <c:txPr>
        <a:bodyPr/>
        <a:lstStyle/>
        <a:p>
          <a:pPr>
            <a:defRPr sz="1197" b="0" strike="noStrike" spc="-1">
              <a:solidFill>
                <a:srgbClr val="1F497D"/>
              </a:solidFill>
              <a:latin typeface="Calibri"/>
            </a:defRPr>
          </a:pPr>
          <a:endParaRPr lang="en-US"/>
        </a:p>
      </c:txPr>
    </c:legend>
    <c:plotVisOnly val="1"/>
    <c:dispBlanksAs val="gap"/>
    <c:showDLblsOverMax val="1"/>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2128" b="1" strike="noStrike" spc="-1">
                <a:solidFill>
                  <a:srgbClr val="F79646"/>
                </a:solidFill>
                <a:latin typeface="Calibri"/>
              </a:defRPr>
            </a:pPr>
            <a:r>
              <a:rPr lang="en-US" sz="2128" b="1" strike="noStrike" spc="-1">
                <a:solidFill>
                  <a:srgbClr val="F79646"/>
                </a:solidFill>
                <a:latin typeface="Calibri"/>
              </a:rPr>
              <a:t>Female Experience</a:t>
            </a:r>
          </a:p>
        </c:rich>
      </c:tx>
      <c:overlay val="0"/>
      <c:spPr>
        <a:noFill/>
        <a:ln w="0">
          <a:noFill/>
        </a:ln>
      </c:spPr>
    </c:title>
    <c:autoTitleDeleted val="0"/>
    <c:view3D>
      <c:rotX val="30"/>
      <c:rotY val="0"/>
      <c:rAngAx val="0"/>
    </c:view3D>
    <c:floor>
      <c:thickness val="0"/>
      <c:spPr>
        <a:solidFill>
          <a:srgbClr val="D9D9D9"/>
        </a:solidFill>
        <a:ln w="0">
          <a:noFill/>
        </a:ln>
      </c:spPr>
    </c:floor>
    <c:sideWall>
      <c:thickness val="0"/>
      <c:spPr>
        <a:solidFill>
          <a:srgbClr val="D9D9D9"/>
        </a:solidFill>
        <a:ln w="0">
          <a:noFill/>
        </a:ln>
      </c:spPr>
    </c:sideWall>
    <c:backWall>
      <c:thickness val="0"/>
      <c:spPr>
        <a:solidFill>
          <a:srgbClr val="D9D9D9"/>
        </a:solidFill>
        <a:ln w="0">
          <a:noFill/>
        </a:ln>
      </c:spPr>
    </c:backWall>
    <c:plotArea>
      <c:layout/>
      <c:pie3DChart>
        <c:varyColors val="1"/>
        <c:ser>
          <c:idx val="0"/>
          <c:order val="0"/>
          <c:tx>
            <c:strRef>
              <c:f>label 0</c:f>
              <c:strCache>
                <c:ptCount val="1"/>
                <c:pt idx="0">
                  <c:v>Female Biasness</c:v>
                </c:pt>
              </c:strCache>
            </c:strRef>
          </c:tx>
          <c:spPr>
            <a:solidFill>
              <a:srgbClr val="4F81BD"/>
            </a:solidFill>
            <a:ln w="0">
              <a:noFill/>
            </a:ln>
          </c:spPr>
          <c:dPt>
            <c:idx val="0"/>
            <c:bubble3D val="0"/>
            <c:spPr>
              <a:gradFill>
                <a:gsLst>
                  <a:gs pos="0">
                    <a:srgbClr val="2E5F99"/>
                  </a:gs>
                  <a:gs pos="100000">
                    <a:srgbClr val="3C7AC7"/>
                  </a:gs>
                </a:gsLst>
                <a:lin ang="16200000"/>
              </a:gradFill>
              <a:ln w="0">
                <a:noFill/>
              </a:ln>
            </c:spPr>
            <c:extLst>
              <c:ext xmlns:c16="http://schemas.microsoft.com/office/drawing/2014/chart" uri="{C3380CC4-5D6E-409C-BE32-E72D297353CC}">
                <c16:uniqueId val="{00000001-B10C-48E6-A8E5-6E837BFE089B}"/>
              </c:ext>
            </c:extLst>
          </c:dPt>
          <c:dPt>
            <c:idx val="1"/>
            <c:bubble3D val="0"/>
            <c:spPr>
              <a:gradFill>
                <a:gsLst>
                  <a:gs pos="0">
                    <a:srgbClr val="9C2F2C"/>
                  </a:gs>
                  <a:gs pos="100000">
                    <a:srgbClr val="CB3D39"/>
                  </a:gs>
                </a:gsLst>
                <a:lin ang="16200000"/>
              </a:gradFill>
              <a:ln w="0">
                <a:noFill/>
              </a:ln>
            </c:spPr>
            <c:extLst>
              <c:ext xmlns:c16="http://schemas.microsoft.com/office/drawing/2014/chart" uri="{C3380CC4-5D6E-409C-BE32-E72D297353CC}">
                <c16:uniqueId val="{00000003-B10C-48E6-A8E5-6E837BFE089B}"/>
              </c:ext>
            </c:extLst>
          </c:dPt>
          <c:dLbls>
            <c:dLbl>
              <c:idx val="0"/>
              <c:numFmt formatCode="0.00%" sourceLinked="0"/>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extLst>
                <c:ext xmlns:c15="http://schemas.microsoft.com/office/drawing/2012/chart" uri="{CE6537A1-D6FC-4f65-9D91-7224C49458BB}"/>
                <c:ext xmlns:c16="http://schemas.microsoft.com/office/drawing/2014/chart" uri="{C3380CC4-5D6E-409C-BE32-E72D297353CC}">
                  <c16:uniqueId val="{00000001-B10C-48E6-A8E5-6E837BFE089B}"/>
                </c:ext>
              </c:extLst>
            </c:dLbl>
            <c:dLbl>
              <c:idx val="1"/>
              <c:numFmt formatCode="0.00%" sourceLinked="0"/>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extLst>
                <c:ext xmlns:c15="http://schemas.microsoft.com/office/drawing/2012/chart" uri="{CE6537A1-D6FC-4f65-9D91-7224C49458BB}"/>
                <c:ext xmlns:c16="http://schemas.microsoft.com/office/drawing/2014/chart" uri="{C3380CC4-5D6E-409C-BE32-E72D297353CC}">
                  <c16:uniqueId val="{00000003-B10C-48E6-A8E5-6E837BFE089B}"/>
                </c:ext>
              </c:extLst>
            </c:dLbl>
            <c:numFmt formatCode="0.00%" sourceLinked="0"/>
            <c:spPr>
              <a:noFill/>
              <a:ln>
                <a:noFill/>
              </a:ln>
              <a:effectLst/>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separator>
</c:separator>
            <c:showLeaderLines val="1"/>
            <c:extLst>
              <c:ext xmlns:c15="http://schemas.microsoft.com/office/drawing/2012/chart" uri="{CE6537A1-D6FC-4f65-9D91-7224C49458BB}"/>
            </c:extLst>
          </c:dLbls>
          <c:cat>
            <c:strRef>
              <c:f>categories</c:f>
              <c:strCache>
                <c:ptCount val="2"/>
                <c:pt idx="0">
                  <c:v>YES</c:v>
                </c:pt>
                <c:pt idx="1">
                  <c:v>NO</c:v>
                </c:pt>
              </c:strCache>
            </c:strRef>
          </c:cat>
          <c:val>
            <c:numRef>
              <c:f>0</c:f>
              <c:numCache>
                <c:formatCode>General</c:formatCode>
                <c:ptCount val="2"/>
                <c:pt idx="0">
                  <c:v>50</c:v>
                </c:pt>
                <c:pt idx="1">
                  <c:v>50</c:v>
                </c:pt>
              </c:numCache>
            </c:numRef>
          </c:val>
          <c:extLst>
            <c:ext xmlns:c16="http://schemas.microsoft.com/office/drawing/2014/chart" uri="{C3380CC4-5D6E-409C-BE32-E72D297353CC}">
              <c16:uniqueId val="{00000004-B10C-48E6-A8E5-6E837BFE089B}"/>
            </c:ext>
          </c:extLst>
        </c:ser>
        <c:dLbls>
          <c:showLegendKey val="0"/>
          <c:showVal val="0"/>
          <c:showCatName val="0"/>
          <c:showSerName val="0"/>
          <c:showPercent val="0"/>
          <c:showBubbleSize val="0"/>
          <c:showLeaderLines val="1"/>
        </c:dLbls>
      </c:pie3DChart>
    </c:plotArea>
    <c:legend>
      <c:legendPos val="b"/>
      <c:overlay val="0"/>
      <c:spPr>
        <a:noFill/>
        <a:ln w="0">
          <a:noFill/>
        </a:ln>
      </c:spPr>
      <c:txPr>
        <a:bodyPr/>
        <a:lstStyle/>
        <a:p>
          <a:pPr>
            <a:defRPr sz="1197" b="0" strike="noStrike" spc="-1">
              <a:solidFill>
                <a:srgbClr val="1F497D"/>
              </a:solidFill>
              <a:latin typeface="Calibri"/>
            </a:defRPr>
          </a:pPr>
          <a:endParaRPr lang="en-US"/>
        </a:p>
      </c:txPr>
    </c:legend>
    <c:plotVisOnly val="1"/>
    <c:dispBlanksAs val="gap"/>
    <c:showDLblsOverMax val="1"/>
  </c:chart>
  <c:spPr>
    <a:noFill/>
    <a:ln w="0">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2128" b="1" strike="noStrike" spc="-1">
                <a:solidFill>
                  <a:srgbClr val="F79646"/>
                </a:solidFill>
                <a:latin typeface="Calibri"/>
              </a:defRPr>
            </a:pPr>
            <a:r>
              <a:rPr lang="en-US" sz="2128" b="1" strike="noStrike" spc="-1">
                <a:solidFill>
                  <a:srgbClr val="F79646"/>
                </a:solidFill>
                <a:latin typeface="Calibri"/>
              </a:rPr>
              <a:t>Male Experience</a:t>
            </a:r>
          </a:p>
        </c:rich>
      </c:tx>
      <c:overlay val="0"/>
      <c:spPr>
        <a:noFill/>
        <a:ln w="0">
          <a:noFill/>
        </a:ln>
      </c:spPr>
    </c:title>
    <c:autoTitleDeleted val="0"/>
    <c:view3D>
      <c:rotX val="30"/>
      <c:rotY val="0"/>
      <c:rAngAx val="0"/>
    </c:view3D>
    <c:floor>
      <c:thickness val="0"/>
      <c:spPr>
        <a:solidFill>
          <a:srgbClr val="D9D9D9"/>
        </a:solidFill>
        <a:ln w="0">
          <a:noFill/>
        </a:ln>
      </c:spPr>
    </c:floor>
    <c:sideWall>
      <c:thickness val="0"/>
      <c:spPr>
        <a:solidFill>
          <a:srgbClr val="D9D9D9"/>
        </a:solidFill>
        <a:ln w="0">
          <a:noFill/>
        </a:ln>
      </c:spPr>
    </c:sideWall>
    <c:backWall>
      <c:thickness val="0"/>
      <c:spPr>
        <a:solidFill>
          <a:srgbClr val="D9D9D9"/>
        </a:solidFill>
        <a:ln w="0">
          <a:noFill/>
        </a:ln>
      </c:spPr>
    </c:backWall>
    <c:plotArea>
      <c:layout/>
      <c:pie3DChart>
        <c:varyColors val="1"/>
        <c:ser>
          <c:idx val="0"/>
          <c:order val="0"/>
          <c:tx>
            <c:strRef>
              <c:f>label 0</c:f>
              <c:strCache>
                <c:ptCount val="1"/>
                <c:pt idx="0">
                  <c:v>Male Biasness</c:v>
                </c:pt>
              </c:strCache>
            </c:strRef>
          </c:tx>
          <c:spPr>
            <a:solidFill>
              <a:srgbClr val="4F81BD"/>
            </a:solidFill>
            <a:ln w="0">
              <a:noFill/>
            </a:ln>
          </c:spPr>
          <c:dPt>
            <c:idx val="0"/>
            <c:bubble3D val="0"/>
            <c:spPr>
              <a:gradFill>
                <a:gsLst>
                  <a:gs pos="0">
                    <a:srgbClr val="2E5F99"/>
                  </a:gs>
                  <a:gs pos="100000">
                    <a:srgbClr val="3C7AC7"/>
                  </a:gs>
                </a:gsLst>
                <a:lin ang="16200000"/>
              </a:gradFill>
              <a:ln w="0">
                <a:noFill/>
              </a:ln>
            </c:spPr>
            <c:extLst>
              <c:ext xmlns:c16="http://schemas.microsoft.com/office/drawing/2014/chart" uri="{C3380CC4-5D6E-409C-BE32-E72D297353CC}">
                <c16:uniqueId val="{00000001-0A9A-4E6F-97F7-E886ED52C84A}"/>
              </c:ext>
            </c:extLst>
          </c:dPt>
          <c:dPt>
            <c:idx val="1"/>
            <c:bubble3D val="0"/>
            <c:spPr>
              <a:gradFill>
                <a:gsLst>
                  <a:gs pos="0">
                    <a:srgbClr val="9C2F2C"/>
                  </a:gs>
                  <a:gs pos="100000">
                    <a:srgbClr val="CB3D39"/>
                  </a:gs>
                </a:gsLst>
                <a:lin ang="16200000"/>
              </a:gradFill>
              <a:ln w="0">
                <a:noFill/>
              </a:ln>
            </c:spPr>
            <c:extLst>
              <c:ext xmlns:c16="http://schemas.microsoft.com/office/drawing/2014/chart" uri="{C3380CC4-5D6E-409C-BE32-E72D297353CC}">
                <c16:uniqueId val="{00000003-0A9A-4E6F-97F7-E886ED52C84A}"/>
              </c:ext>
            </c:extLst>
          </c:dPt>
          <c:dLbls>
            <c:dLbl>
              <c:idx val="0"/>
              <c:numFmt formatCode="0.00%" sourceLinked="0"/>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extLst>
                <c:ext xmlns:c15="http://schemas.microsoft.com/office/drawing/2012/chart" uri="{CE6537A1-D6FC-4f65-9D91-7224C49458BB}"/>
                <c:ext xmlns:c16="http://schemas.microsoft.com/office/drawing/2014/chart" uri="{C3380CC4-5D6E-409C-BE32-E72D297353CC}">
                  <c16:uniqueId val="{00000001-0A9A-4E6F-97F7-E886ED52C84A}"/>
                </c:ext>
              </c:extLst>
            </c:dLbl>
            <c:dLbl>
              <c:idx val="1"/>
              <c:numFmt formatCode="0.00%" sourceLinked="0"/>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extLst>
                <c:ext xmlns:c15="http://schemas.microsoft.com/office/drawing/2012/chart" uri="{CE6537A1-D6FC-4f65-9D91-7224C49458BB}"/>
                <c:ext xmlns:c16="http://schemas.microsoft.com/office/drawing/2014/chart" uri="{C3380CC4-5D6E-409C-BE32-E72D297353CC}">
                  <c16:uniqueId val="{00000003-0A9A-4E6F-97F7-E886ED52C84A}"/>
                </c:ext>
              </c:extLst>
            </c:dLbl>
            <c:numFmt formatCode="0.00%" sourceLinked="0"/>
            <c:spPr>
              <a:noFill/>
              <a:ln>
                <a:noFill/>
              </a:ln>
              <a:effectLst/>
            </c:spPr>
            <c:txPr>
              <a:bodyPr wrap="square"/>
              <a:lstStyle/>
              <a:p>
                <a:pPr>
                  <a:defRPr sz="1197" b="0" strike="noStrike" spc="-1">
                    <a:solidFill>
                      <a:srgbClr val="1F497D"/>
                    </a:solidFill>
                    <a:latin typeface="Calibri"/>
                  </a:defRPr>
                </a:pPr>
                <a:endParaRPr lang="en-US"/>
              </a:p>
            </c:txPr>
            <c:dLblPos val="bestFit"/>
            <c:showLegendKey val="0"/>
            <c:showVal val="0"/>
            <c:showCatName val="1"/>
            <c:showSerName val="0"/>
            <c:showPercent val="1"/>
            <c:showBubbleSize val="1"/>
            <c:separator>
</c:separator>
            <c:showLeaderLines val="1"/>
            <c:extLst>
              <c:ext xmlns:c15="http://schemas.microsoft.com/office/drawing/2012/chart" uri="{CE6537A1-D6FC-4f65-9D91-7224C49458BB}"/>
            </c:extLst>
          </c:dLbls>
          <c:cat>
            <c:strRef>
              <c:f>categories</c:f>
              <c:strCache>
                <c:ptCount val="2"/>
                <c:pt idx="0">
                  <c:v>YES</c:v>
                </c:pt>
                <c:pt idx="1">
                  <c:v>NO</c:v>
                </c:pt>
              </c:strCache>
            </c:strRef>
          </c:cat>
          <c:val>
            <c:numRef>
              <c:f>0</c:f>
              <c:numCache>
                <c:formatCode>General</c:formatCode>
                <c:ptCount val="2"/>
                <c:pt idx="0">
                  <c:v>50.4</c:v>
                </c:pt>
                <c:pt idx="1">
                  <c:v>49.6</c:v>
                </c:pt>
              </c:numCache>
            </c:numRef>
          </c:val>
          <c:extLst>
            <c:ext xmlns:c16="http://schemas.microsoft.com/office/drawing/2014/chart" uri="{C3380CC4-5D6E-409C-BE32-E72D297353CC}">
              <c16:uniqueId val="{00000004-0A9A-4E6F-97F7-E886ED52C84A}"/>
            </c:ext>
          </c:extLst>
        </c:ser>
        <c:dLbls>
          <c:showLegendKey val="0"/>
          <c:showVal val="0"/>
          <c:showCatName val="0"/>
          <c:showSerName val="0"/>
          <c:showPercent val="0"/>
          <c:showBubbleSize val="0"/>
          <c:showLeaderLines val="1"/>
        </c:dLbls>
      </c:pie3DChart>
    </c:plotArea>
    <c:legend>
      <c:legendPos val="b"/>
      <c:overlay val="0"/>
      <c:spPr>
        <a:noFill/>
        <a:ln w="0">
          <a:noFill/>
        </a:ln>
      </c:spPr>
      <c:txPr>
        <a:bodyPr/>
        <a:lstStyle/>
        <a:p>
          <a:pPr>
            <a:defRPr sz="1197" b="0" strike="noStrike" spc="-1">
              <a:solidFill>
                <a:srgbClr val="1F497D"/>
              </a:solidFill>
              <a:latin typeface="Calibri"/>
            </a:defRPr>
          </a:pPr>
          <a:endParaRPr lang="en-US"/>
        </a:p>
      </c:txPr>
    </c:legend>
    <c:plotVisOnly val="1"/>
    <c:dispBlanksAs val="gap"/>
    <c:showDLblsOverMax val="1"/>
  </c:chart>
  <c:spPr>
    <a:noFill/>
    <a:ln w="0">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595959"/>
                </a:solidFill>
                <a:latin typeface="Calibri"/>
              </a:defRPr>
            </a:pPr>
            <a:r>
              <a:rPr lang="en-US" sz="1862" b="0" strike="noStrike" spc="-1">
                <a:solidFill>
                  <a:srgbClr val="595959"/>
                </a:solidFill>
                <a:latin typeface="Calibri"/>
              </a:rPr>
              <a:t>Gender Vs Stress Analysis</a:t>
            </a:r>
          </a:p>
        </c:rich>
      </c:tx>
      <c:overlay val="0"/>
      <c:spPr>
        <a:noFill/>
        <a:ln w="0">
          <a:noFill/>
        </a:ln>
      </c:spPr>
    </c:title>
    <c:autoTitleDeleted val="0"/>
    <c:view3D>
      <c:rotX val="15"/>
      <c:rotY val="20"/>
      <c:rAngAx val="1"/>
    </c:view3D>
    <c:floor>
      <c:thickness val="0"/>
      <c:spPr>
        <a:noFill/>
        <a:ln w="9360">
          <a:noFill/>
        </a:ln>
      </c:spPr>
    </c:floor>
    <c:sideWall>
      <c:thickness val="0"/>
      <c:spPr>
        <a:noFill/>
        <a:ln w="9360">
          <a:noFill/>
        </a:ln>
      </c:spPr>
    </c:sideWall>
    <c:backWall>
      <c:thickness val="0"/>
      <c:spPr>
        <a:noFill/>
        <a:ln w="9360">
          <a:noFill/>
        </a:ln>
      </c:spPr>
    </c:backWall>
    <c:plotArea>
      <c:layout/>
      <c:bar3DChart>
        <c:barDir val="col"/>
        <c:grouping val="clustered"/>
        <c:varyColors val="0"/>
        <c:ser>
          <c:idx val="0"/>
          <c:order val="0"/>
          <c:tx>
            <c:strRef>
              <c:f>label 0</c:f>
              <c:strCache>
                <c:ptCount val="1"/>
                <c:pt idx="0">
                  <c:v>Lowest</c:v>
                </c:pt>
              </c:strCache>
            </c:strRef>
          </c:tx>
          <c:spPr>
            <a:solidFill>
              <a:srgbClr val="C3D69B"/>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3"/>
                <c:pt idx="0">
                  <c:v>Male</c:v>
                </c:pt>
                <c:pt idx="1">
                  <c:v>Female</c:v>
                </c:pt>
                <c:pt idx="2">
                  <c:v>Non-Binary</c:v>
                </c:pt>
              </c:strCache>
            </c:strRef>
          </c:cat>
          <c:val>
            <c:numRef>
              <c:f>0</c:f>
              <c:numCache>
                <c:formatCode>General</c:formatCode>
                <c:ptCount val="3"/>
                <c:pt idx="0">
                  <c:v>4.3</c:v>
                </c:pt>
                <c:pt idx="1">
                  <c:v>2.5</c:v>
                </c:pt>
                <c:pt idx="2">
                  <c:v>3.5</c:v>
                </c:pt>
              </c:numCache>
            </c:numRef>
          </c:val>
          <c:extLst>
            <c:ext xmlns:c16="http://schemas.microsoft.com/office/drawing/2014/chart" uri="{C3380CC4-5D6E-409C-BE32-E72D297353CC}">
              <c16:uniqueId val="{00000000-7D77-4821-9C4F-70B5BAEA649B}"/>
            </c:ext>
          </c:extLst>
        </c:ser>
        <c:ser>
          <c:idx val="1"/>
          <c:order val="1"/>
          <c:tx>
            <c:strRef>
              <c:f>label 1</c:f>
              <c:strCache>
                <c:ptCount val="1"/>
                <c:pt idx="0">
                  <c:v>Medium</c:v>
                </c:pt>
              </c:strCache>
            </c:strRef>
          </c:tx>
          <c:spPr>
            <a:solidFill>
              <a:srgbClr val="FAC09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3"/>
                <c:pt idx="0">
                  <c:v>Male</c:v>
                </c:pt>
                <c:pt idx="1">
                  <c:v>Female</c:v>
                </c:pt>
                <c:pt idx="2">
                  <c:v>Non-Binary</c:v>
                </c:pt>
              </c:strCache>
            </c:strRef>
          </c:cat>
          <c:val>
            <c:numRef>
              <c:f>1</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D77-4821-9C4F-70B5BAEA649B}"/>
            </c:ext>
          </c:extLst>
        </c:ser>
        <c:ser>
          <c:idx val="2"/>
          <c:order val="2"/>
          <c:tx>
            <c:strRef>
              <c:f>label 2</c:f>
              <c:strCache>
                <c:ptCount val="1"/>
                <c:pt idx="0">
                  <c:v>Highest</c:v>
                </c:pt>
              </c:strCache>
            </c:strRef>
          </c:tx>
          <c:spPr>
            <a:solidFill>
              <a:srgbClr val="95373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3"/>
                <c:pt idx="0">
                  <c:v>Male</c:v>
                </c:pt>
                <c:pt idx="1">
                  <c:v>Female</c:v>
                </c:pt>
                <c:pt idx="2">
                  <c:v>Non-Binary</c:v>
                </c:pt>
              </c:strCache>
            </c:strRef>
          </c:cat>
          <c:val>
            <c:numRef>
              <c:f>2</c:f>
              <c:numCache>
                <c:formatCode>General</c:formatCode>
                <c:ptCount val="3"/>
                <c:pt idx="0">
                  <c:v>2</c:v>
                </c:pt>
                <c:pt idx="1">
                  <c:v>2</c:v>
                </c:pt>
                <c:pt idx="2">
                  <c:v>3</c:v>
                </c:pt>
              </c:numCache>
            </c:numRef>
          </c:val>
          <c:extLst>
            <c:ext xmlns:c16="http://schemas.microsoft.com/office/drawing/2014/chart" uri="{C3380CC4-5D6E-409C-BE32-E72D297353CC}">
              <c16:uniqueId val="{00000002-7D77-4821-9C4F-70B5BAEA649B}"/>
            </c:ext>
          </c:extLst>
        </c:ser>
        <c:dLbls>
          <c:showLegendKey val="0"/>
          <c:showVal val="0"/>
          <c:showCatName val="0"/>
          <c:showSerName val="0"/>
          <c:showPercent val="0"/>
          <c:showBubbleSize val="0"/>
        </c:dLbls>
        <c:gapWidth val="150"/>
        <c:shape val="box"/>
        <c:axId val="30602426"/>
        <c:axId val="25264262"/>
        <c:axId val="0"/>
      </c:bar3DChart>
      <c:catAx>
        <c:axId val="30602426"/>
        <c:scaling>
          <c:orientation val="minMax"/>
        </c:scaling>
        <c:delete val="0"/>
        <c:axPos val="b"/>
        <c:numFmt formatCode="General" sourceLinked="0"/>
        <c:majorTickMark val="none"/>
        <c:minorTickMark val="none"/>
        <c:tickLblPos val="nextTo"/>
        <c:spPr>
          <a:ln w="9360">
            <a:noFill/>
          </a:ln>
        </c:spPr>
        <c:txPr>
          <a:bodyPr/>
          <a:lstStyle/>
          <a:p>
            <a:pPr>
              <a:defRPr sz="1197" b="0" strike="noStrike" spc="-1">
                <a:solidFill>
                  <a:srgbClr val="595959"/>
                </a:solidFill>
                <a:latin typeface="Calibri"/>
              </a:defRPr>
            </a:pPr>
            <a:endParaRPr lang="en-US"/>
          </a:p>
        </c:txPr>
        <c:crossAx val="25264262"/>
        <c:crosses val="autoZero"/>
        <c:auto val="1"/>
        <c:lblAlgn val="ctr"/>
        <c:lblOffset val="100"/>
        <c:noMultiLvlLbl val="0"/>
      </c:catAx>
      <c:valAx>
        <c:axId val="25264262"/>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latin typeface="Calibri"/>
              </a:defRPr>
            </a:pPr>
            <a:endParaRPr lang="en-US"/>
          </a:p>
        </c:txPr>
        <c:crossAx val="30602426"/>
        <c:crosses val="autoZero"/>
        <c:crossBetween val="between"/>
      </c:valAx>
    </c:plotArea>
    <c:legend>
      <c:legendPos val="b"/>
      <c:overlay val="0"/>
      <c:spPr>
        <a:noFill/>
        <a:ln w="0">
          <a:noFill/>
        </a:ln>
      </c:spPr>
      <c:txPr>
        <a:bodyPr/>
        <a:lstStyle/>
        <a:p>
          <a:pPr>
            <a:defRPr sz="1197" b="0" strike="noStrike" spc="-1">
              <a:solidFill>
                <a:srgbClr val="595959"/>
              </a:solidFill>
              <a:latin typeface="Calibri"/>
            </a:defRPr>
          </a:pPr>
          <a:endParaRPr lang="en-US"/>
        </a:p>
      </c:txPr>
    </c:legend>
    <c:plotVisOnly val="1"/>
    <c:dispBlanksAs val="gap"/>
    <c:showDLblsOverMax val="1"/>
  </c:chart>
  <c:spPr>
    <a:noFill/>
    <a:ln w="0">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28" b="0" strike="noStrike" spc="69">
                <a:solidFill>
                  <a:srgbClr val="808080"/>
                </a:solidFill>
                <a:latin typeface="Calibri"/>
              </a:defRPr>
            </a:pPr>
            <a:r>
              <a:rPr lang="en-US" sz="2128" b="0" strike="noStrike" spc="69">
                <a:solidFill>
                  <a:srgbClr val="808080"/>
                </a:solidFill>
                <a:latin typeface="Calibri"/>
              </a:rPr>
              <a:t>Familial Support</a:t>
            </a:r>
          </a:p>
        </c:rich>
      </c:tx>
      <c:overlay val="0"/>
      <c:spPr>
        <a:noFill/>
        <a:ln w="0">
          <a:noFill/>
        </a:ln>
      </c:spPr>
    </c:title>
    <c:autoTitleDeleted val="0"/>
    <c:plotArea>
      <c:layout/>
      <c:scatterChart>
        <c:scatterStyle val="lineMarker"/>
        <c:varyColors val="0"/>
        <c:ser>
          <c:idx val="0"/>
          <c:order val="0"/>
          <c:tx>
            <c:strRef>
              <c:f>label 0</c:f>
              <c:strCache>
                <c:ptCount val="1"/>
                <c:pt idx="0">
                  <c:v>Familial Support</c:v>
                </c:pt>
              </c:strCache>
            </c:strRef>
          </c:tx>
          <c:spPr>
            <a:ln w="25560">
              <a:noFill/>
            </a:ln>
          </c:spPr>
          <c:marker>
            <c:symbol val="circle"/>
            <c:size val="4"/>
            <c:spPr>
              <a:solidFill>
                <a:srgbClr val="4F81BD"/>
              </a:solidFill>
            </c:spPr>
          </c:marker>
          <c:dLbls>
            <c:spPr>
              <a:noFill/>
              <a:ln>
                <a:noFill/>
              </a:ln>
              <a:effectLst/>
            </c:spPr>
            <c:txPr>
              <a:bodyPr wrap="squar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xVal>
            <c:numRef>
              <c:f>1</c:f>
              <c:numCache>
                <c:formatCode>General</c:formatCode>
                <c:ptCount val="3"/>
                <c:pt idx="0">
                  <c:v>0.7</c:v>
                </c:pt>
                <c:pt idx="1">
                  <c:v>1.8</c:v>
                </c:pt>
                <c:pt idx="2">
                  <c:v>2.6</c:v>
                </c:pt>
              </c:numCache>
            </c:numRef>
          </c:xVal>
          <c:yVal>
            <c:numRef>
              <c:f>0</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CAA7-4B17-B182-DFF30B8C02E9}"/>
            </c:ext>
          </c:extLst>
        </c:ser>
        <c:dLbls>
          <c:showLegendKey val="0"/>
          <c:showVal val="0"/>
          <c:showCatName val="0"/>
          <c:showSerName val="0"/>
          <c:showPercent val="0"/>
          <c:showBubbleSize val="0"/>
        </c:dLbls>
        <c:axId val="99045826"/>
        <c:axId val="44202510"/>
      </c:scatterChart>
      <c:valAx>
        <c:axId val="99045826"/>
        <c:scaling>
          <c:orientation val="minMax"/>
        </c:scaling>
        <c:delete val="0"/>
        <c:axPos val="b"/>
        <c:majorGridlines>
          <c:spPr>
            <a:ln w="9360">
              <a:solidFill>
                <a:srgbClr val="D9D9D9"/>
              </a:solidFill>
              <a:round/>
            </a:ln>
          </c:spPr>
        </c:majorGridlines>
        <c:title>
          <c:tx>
            <c:rich>
              <a:bodyPr rot="0"/>
              <a:lstStyle/>
              <a:p>
                <a:pPr>
                  <a:defRPr sz="1197" b="1" strike="noStrike" spc="-1">
                    <a:solidFill>
                      <a:srgbClr val="808080"/>
                    </a:solidFill>
                    <a:latin typeface="Calibri"/>
                  </a:defRPr>
                </a:pPr>
                <a:r>
                  <a:rPr lang="en-US" sz="1197" b="1" strike="noStrike" spc="-1">
                    <a:solidFill>
                      <a:srgbClr val="808080"/>
                    </a:solidFill>
                    <a:latin typeface="Calibri"/>
                  </a:rPr>
                  <a:t>Axis Title</a:t>
                </a:r>
              </a:p>
            </c:rich>
          </c:tx>
          <c:overlay val="0"/>
          <c:spPr>
            <a:noFill/>
            <a:ln w="0">
              <a:noFill/>
            </a:ln>
          </c:spPr>
        </c:title>
        <c:numFmt formatCode="General" sourceLinked="0"/>
        <c:majorTickMark val="none"/>
        <c:minorTickMark val="none"/>
        <c:tickLblPos val="nextTo"/>
        <c:spPr>
          <a:ln w="9360">
            <a:solidFill>
              <a:srgbClr val="D9D9D9"/>
            </a:solidFill>
            <a:round/>
          </a:ln>
        </c:spPr>
        <c:txPr>
          <a:bodyPr/>
          <a:lstStyle/>
          <a:p>
            <a:pPr>
              <a:defRPr sz="1197" b="0" strike="noStrike" spc="-1">
                <a:solidFill>
                  <a:srgbClr val="808080"/>
                </a:solidFill>
                <a:latin typeface="Calibri"/>
              </a:defRPr>
            </a:pPr>
            <a:endParaRPr lang="en-US"/>
          </a:p>
        </c:txPr>
        <c:crossAx val="44202510"/>
        <c:crosses val="autoZero"/>
        <c:crossBetween val="midCat"/>
      </c:valAx>
      <c:valAx>
        <c:axId val="44202510"/>
        <c:scaling>
          <c:orientation val="minMax"/>
        </c:scaling>
        <c:delete val="0"/>
        <c:axPos val="l"/>
        <c:majorGridlines>
          <c:spPr>
            <a:ln w="9360">
              <a:solidFill>
                <a:srgbClr val="D9D9D9"/>
              </a:solidFill>
              <a:round/>
            </a:ln>
          </c:spPr>
        </c:majorGridlines>
        <c:title>
          <c:tx>
            <c:rich>
              <a:bodyPr rot="-5400000"/>
              <a:lstStyle/>
              <a:p>
                <a:pPr>
                  <a:defRPr sz="1197" b="1" strike="noStrike" spc="-1">
                    <a:solidFill>
                      <a:srgbClr val="808080"/>
                    </a:solidFill>
                    <a:latin typeface="Calibri"/>
                  </a:defRPr>
                </a:pPr>
                <a:r>
                  <a:rPr lang="en-US" sz="1197" b="1" strike="noStrike" spc="-1">
                    <a:solidFill>
                      <a:srgbClr val="808080"/>
                    </a:solidFill>
                    <a:latin typeface="Calibri"/>
                  </a:rPr>
                  <a:t>Axis Title</a:t>
                </a:r>
              </a:p>
            </c:rich>
          </c:tx>
          <c:overlay val="0"/>
          <c:spPr>
            <a:noFill/>
            <a:ln w="0">
              <a:noFill/>
            </a:ln>
          </c:spPr>
        </c:title>
        <c:numFmt formatCode="General" sourceLinked="0"/>
        <c:majorTickMark val="none"/>
        <c:minorTickMark val="none"/>
        <c:tickLblPos val="nextTo"/>
        <c:spPr>
          <a:ln w="9360">
            <a:noFill/>
          </a:ln>
        </c:spPr>
        <c:txPr>
          <a:bodyPr/>
          <a:lstStyle/>
          <a:p>
            <a:pPr>
              <a:defRPr sz="1197" b="0" strike="noStrike" spc="-1">
                <a:solidFill>
                  <a:srgbClr val="808080"/>
                </a:solidFill>
                <a:latin typeface="Calibri"/>
              </a:defRPr>
            </a:pPr>
            <a:endParaRPr lang="en-US"/>
          </a:p>
        </c:txPr>
        <c:crossAx val="99045826"/>
        <c:crosses val="autoZero"/>
        <c:crossBetween val="midCat"/>
      </c:valAx>
      <c:spPr>
        <a:noFill/>
        <a:ln w="0">
          <a:noFill/>
        </a:ln>
      </c:spPr>
    </c:plotArea>
    <c:legend>
      <c:legendPos val="t"/>
      <c:overlay val="0"/>
      <c:spPr>
        <a:noFill/>
        <a:ln w="0">
          <a:noFill/>
        </a:ln>
      </c:spPr>
      <c:txPr>
        <a:bodyPr/>
        <a:lstStyle/>
        <a:p>
          <a:pPr>
            <a:defRPr sz="1197" b="0" strike="noStrike" spc="-1">
              <a:solidFill>
                <a:srgbClr val="808080"/>
              </a:solidFill>
              <a:latin typeface="Calibri"/>
            </a:defRPr>
          </a:pPr>
          <a:endParaRPr lang="en-US"/>
        </a:p>
      </c:txPr>
    </c:legend>
    <c:plotVisOnly val="1"/>
    <c:dispBlanksAs val="gap"/>
    <c:showDLblsOverMax val="1"/>
  </c:chart>
  <c:spPr>
    <a:gradFill>
      <a:gsLst>
        <a:gs pos="0">
          <a:srgbClr val="FFFFFF"/>
        </a:gs>
        <a:gs pos="100000">
          <a:srgbClr val="F2F2F2"/>
        </a:gs>
      </a:gsLst>
      <a:path path="circle">
        <a:fillToRect l="50000" t="50000" r="50000" b="50000"/>
      </a:path>
    </a:gradFill>
    <a:ln w="9360">
      <a:solidFill>
        <a:srgbClr val="D9D9D9"/>
      </a:solidFill>
      <a:round/>
    </a:ln>
  </c:sp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595959"/>
                </a:solidFill>
                <a:latin typeface="Calibri"/>
              </a:defRPr>
            </a:pPr>
            <a:r>
              <a:rPr lang="en-US" sz="1862" b="0" strike="noStrike" spc="-1">
                <a:solidFill>
                  <a:srgbClr val="595959"/>
                </a:solidFill>
                <a:latin typeface="Calibri"/>
              </a:rPr>
              <a:t>Impact of team size in work place stress</a:t>
            </a:r>
          </a:p>
        </c:rich>
      </c:tx>
      <c:overlay val="0"/>
      <c:spPr>
        <a:noFill/>
        <a:ln w="0">
          <a:noFill/>
        </a:ln>
      </c:spPr>
    </c:title>
    <c:autoTitleDeleted val="0"/>
    <c:view3D>
      <c:rotX val="15"/>
      <c:rotY val="20"/>
      <c:rAngAx val="1"/>
    </c:view3D>
    <c:floor>
      <c:thickness val="0"/>
      <c:spPr>
        <a:noFill/>
        <a:ln w="9360">
          <a:noFill/>
        </a:ln>
      </c:spPr>
    </c:floor>
    <c:sideWall>
      <c:thickness val="0"/>
      <c:spPr>
        <a:noFill/>
        <a:ln w="9360">
          <a:noFill/>
        </a:ln>
      </c:spPr>
    </c:sideWall>
    <c:backWall>
      <c:thickness val="0"/>
      <c:spPr>
        <a:noFill/>
        <a:ln w="9360">
          <a:noFill/>
        </a:ln>
      </c:spPr>
    </c:backWall>
    <c:plotArea>
      <c:layout/>
      <c:bar3DChart>
        <c:barDir val="col"/>
        <c:grouping val="clustered"/>
        <c:varyColors val="0"/>
        <c:ser>
          <c:idx val="0"/>
          <c:order val="0"/>
          <c:tx>
            <c:strRef>
              <c:f>label 0</c:f>
              <c:strCache>
                <c:ptCount val="1"/>
                <c:pt idx="0">
                  <c:v>Lowest</c:v>
                </c:pt>
              </c:strCache>
            </c:strRef>
          </c:tx>
          <c:spPr>
            <a:solidFill>
              <a:srgbClr val="C3D69B"/>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3"/>
                <c:pt idx="0">
                  <c:v>Small</c:v>
                </c:pt>
                <c:pt idx="1">
                  <c:v>Medium</c:v>
                </c:pt>
                <c:pt idx="2">
                  <c:v>Big</c:v>
                </c:pt>
              </c:strCache>
            </c:strRef>
          </c:cat>
          <c:val>
            <c:numRef>
              <c:f>0</c:f>
              <c:numCache>
                <c:formatCode>General</c:formatCode>
                <c:ptCount val="3"/>
                <c:pt idx="0">
                  <c:v>4.3</c:v>
                </c:pt>
                <c:pt idx="1">
                  <c:v>2.5</c:v>
                </c:pt>
                <c:pt idx="2">
                  <c:v>3.5</c:v>
                </c:pt>
              </c:numCache>
            </c:numRef>
          </c:val>
          <c:extLst>
            <c:ext xmlns:c16="http://schemas.microsoft.com/office/drawing/2014/chart" uri="{C3380CC4-5D6E-409C-BE32-E72D297353CC}">
              <c16:uniqueId val="{00000000-5157-4D4C-996A-46DFF7136B6B}"/>
            </c:ext>
          </c:extLst>
        </c:ser>
        <c:ser>
          <c:idx val="1"/>
          <c:order val="1"/>
          <c:tx>
            <c:strRef>
              <c:f>label 1</c:f>
              <c:strCache>
                <c:ptCount val="1"/>
                <c:pt idx="0">
                  <c:v>Moderate</c:v>
                </c:pt>
              </c:strCache>
            </c:strRef>
          </c:tx>
          <c:spPr>
            <a:solidFill>
              <a:srgbClr val="FAC09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3"/>
                <c:pt idx="0">
                  <c:v>Small</c:v>
                </c:pt>
                <c:pt idx="1">
                  <c:v>Medium</c:v>
                </c:pt>
                <c:pt idx="2">
                  <c:v>Big</c:v>
                </c:pt>
              </c:strCache>
            </c:strRef>
          </c:cat>
          <c:val>
            <c:numRef>
              <c:f>1</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5157-4D4C-996A-46DFF7136B6B}"/>
            </c:ext>
          </c:extLst>
        </c:ser>
        <c:ser>
          <c:idx val="2"/>
          <c:order val="2"/>
          <c:tx>
            <c:strRef>
              <c:f>label 2</c:f>
              <c:strCache>
                <c:ptCount val="1"/>
                <c:pt idx="0">
                  <c:v>Highest</c:v>
                </c:pt>
              </c:strCache>
            </c:strRef>
          </c:tx>
          <c:spPr>
            <a:solidFill>
              <a:srgbClr val="95373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3"/>
                <c:pt idx="0">
                  <c:v>Small</c:v>
                </c:pt>
                <c:pt idx="1">
                  <c:v>Medium</c:v>
                </c:pt>
                <c:pt idx="2">
                  <c:v>Big</c:v>
                </c:pt>
              </c:strCache>
            </c:strRef>
          </c:cat>
          <c:val>
            <c:numRef>
              <c:f>2</c:f>
              <c:numCache>
                <c:formatCode>General</c:formatCode>
                <c:ptCount val="3"/>
                <c:pt idx="0">
                  <c:v>2</c:v>
                </c:pt>
                <c:pt idx="1">
                  <c:v>2</c:v>
                </c:pt>
                <c:pt idx="2">
                  <c:v>3</c:v>
                </c:pt>
              </c:numCache>
            </c:numRef>
          </c:val>
          <c:extLst>
            <c:ext xmlns:c16="http://schemas.microsoft.com/office/drawing/2014/chart" uri="{C3380CC4-5D6E-409C-BE32-E72D297353CC}">
              <c16:uniqueId val="{00000002-5157-4D4C-996A-46DFF7136B6B}"/>
            </c:ext>
          </c:extLst>
        </c:ser>
        <c:dLbls>
          <c:showLegendKey val="0"/>
          <c:showVal val="0"/>
          <c:showCatName val="0"/>
          <c:showSerName val="0"/>
          <c:showPercent val="0"/>
          <c:showBubbleSize val="0"/>
        </c:dLbls>
        <c:gapWidth val="150"/>
        <c:shape val="box"/>
        <c:axId val="65955317"/>
        <c:axId val="85527303"/>
        <c:axId val="0"/>
      </c:bar3DChart>
      <c:catAx>
        <c:axId val="65955317"/>
        <c:scaling>
          <c:orientation val="minMax"/>
        </c:scaling>
        <c:delete val="0"/>
        <c:axPos val="b"/>
        <c:numFmt formatCode="General" sourceLinked="0"/>
        <c:majorTickMark val="none"/>
        <c:minorTickMark val="none"/>
        <c:tickLblPos val="nextTo"/>
        <c:spPr>
          <a:ln w="9360">
            <a:noFill/>
          </a:ln>
        </c:spPr>
        <c:txPr>
          <a:bodyPr/>
          <a:lstStyle/>
          <a:p>
            <a:pPr>
              <a:defRPr sz="1197" b="0" strike="noStrike" spc="-1">
                <a:solidFill>
                  <a:srgbClr val="595959"/>
                </a:solidFill>
                <a:latin typeface="Calibri"/>
              </a:defRPr>
            </a:pPr>
            <a:endParaRPr lang="en-US"/>
          </a:p>
        </c:txPr>
        <c:crossAx val="85527303"/>
        <c:crosses val="autoZero"/>
        <c:auto val="1"/>
        <c:lblAlgn val="ctr"/>
        <c:lblOffset val="100"/>
        <c:noMultiLvlLbl val="0"/>
      </c:catAx>
      <c:valAx>
        <c:axId val="85527303"/>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latin typeface="Calibri"/>
              </a:defRPr>
            </a:pPr>
            <a:endParaRPr lang="en-US"/>
          </a:p>
        </c:txPr>
        <c:crossAx val="65955317"/>
        <c:crosses val="autoZero"/>
        <c:crossBetween val="between"/>
      </c:valAx>
    </c:plotArea>
    <c:legend>
      <c:legendPos val="b"/>
      <c:overlay val="0"/>
      <c:spPr>
        <a:noFill/>
        <a:ln w="0">
          <a:noFill/>
        </a:ln>
      </c:spPr>
      <c:txPr>
        <a:bodyPr/>
        <a:lstStyle/>
        <a:p>
          <a:pPr>
            <a:defRPr sz="1197" b="0" strike="noStrike" spc="-1">
              <a:solidFill>
                <a:srgbClr val="595959"/>
              </a:solidFill>
              <a:latin typeface="Calibri"/>
            </a:defRPr>
          </a:pPr>
          <a:endParaRPr lang="en-US"/>
        </a:p>
      </c:txPr>
    </c:legend>
    <c:plotVisOnly val="1"/>
    <c:dispBlanksAs val="gap"/>
    <c:showDLblsOverMax val="1"/>
  </c:chart>
  <c:spPr>
    <a:noFill/>
    <a:ln w="0">
      <a:noFill/>
    </a:ln>
  </c:spPr>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28" b="0" strike="noStrike" spc="69">
                <a:solidFill>
                  <a:srgbClr val="808080"/>
                </a:solidFill>
                <a:latin typeface="Calibri"/>
              </a:defRPr>
            </a:pPr>
            <a:r>
              <a:rPr lang="en-US" sz="2128" b="0" strike="noStrike" spc="69">
                <a:solidFill>
                  <a:srgbClr val="808080"/>
                </a:solidFill>
                <a:latin typeface="Calibri"/>
              </a:rPr>
              <a:t>Familial Support</a:t>
            </a:r>
          </a:p>
        </c:rich>
      </c:tx>
      <c:overlay val="0"/>
      <c:spPr>
        <a:noFill/>
        <a:ln w="0">
          <a:noFill/>
        </a:ln>
      </c:spPr>
    </c:title>
    <c:autoTitleDeleted val="0"/>
    <c:plotArea>
      <c:layout/>
      <c:scatterChart>
        <c:scatterStyle val="lineMarker"/>
        <c:varyColors val="0"/>
        <c:ser>
          <c:idx val="0"/>
          <c:order val="0"/>
          <c:tx>
            <c:strRef>
              <c:f>label 0</c:f>
              <c:strCache>
                <c:ptCount val="1"/>
                <c:pt idx="0">
                  <c:v>Familial Support</c:v>
                </c:pt>
              </c:strCache>
            </c:strRef>
          </c:tx>
          <c:spPr>
            <a:ln w="28440">
              <a:solidFill>
                <a:srgbClr val="4F81BD">
                  <a:alpha val="20000"/>
                </a:srgbClr>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xVal>
            <c:numRef>
              <c:f>1</c:f>
              <c:numCache>
                <c:formatCode>General</c:formatCode>
                <c:ptCount val="3"/>
                <c:pt idx="0">
                  <c:v>0.7</c:v>
                </c:pt>
                <c:pt idx="1">
                  <c:v>1.8</c:v>
                </c:pt>
                <c:pt idx="2">
                  <c:v>2.6</c:v>
                </c:pt>
              </c:numCache>
            </c:numRef>
          </c:xVal>
          <c:yVal>
            <c:numRef>
              <c:f>0</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E951-4292-9EB6-E4009FDD79E1}"/>
            </c:ext>
          </c:extLst>
        </c:ser>
        <c:dLbls>
          <c:showLegendKey val="0"/>
          <c:showVal val="0"/>
          <c:showCatName val="0"/>
          <c:showSerName val="0"/>
          <c:showPercent val="0"/>
          <c:showBubbleSize val="0"/>
        </c:dLbls>
        <c:axId val="63911271"/>
        <c:axId val="40873014"/>
      </c:scatterChart>
      <c:valAx>
        <c:axId val="63911271"/>
        <c:scaling>
          <c:orientation val="minMax"/>
        </c:scaling>
        <c:delete val="0"/>
        <c:axPos val="b"/>
        <c:majorGridlines>
          <c:spPr>
            <a:ln w="9360">
              <a:solidFill>
                <a:srgbClr val="D9D9D9"/>
              </a:solidFill>
              <a:round/>
            </a:ln>
          </c:spPr>
        </c:majorGridlines>
        <c:title>
          <c:tx>
            <c:rich>
              <a:bodyPr rot="0"/>
              <a:lstStyle/>
              <a:p>
                <a:pPr>
                  <a:defRPr sz="1197" b="1" strike="noStrike" spc="-1">
                    <a:solidFill>
                      <a:srgbClr val="808080"/>
                    </a:solidFill>
                    <a:latin typeface="Calibri"/>
                  </a:defRPr>
                </a:pPr>
                <a:r>
                  <a:rPr lang="en-US" sz="1197" b="1" strike="noStrike" spc="-1">
                    <a:solidFill>
                      <a:srgbClr val="808080"/>
                    </a:solidFill>
                    <a:latin typeface="Calibri"/>
                  </a:rPr>
                  <a:t>Axis Title</a:t>
                </a:r>
              </a:p>
            </c:rich>
          </c:tx>
          <c:overlay val="0"/>
          <c:spPr>
            <a:noFill/>
            <a:ln w="0">
              <a:noFill/>
            </a:ln>
          </c:spPr>
        </c:title>
        <c:numFmt formatCode="General" sourceLinked="0"/>
        <c:majorTickMark val="none"/>
        <c:minorTickMark val="none"/>
        <c:tickLblPos val="nextTo"/>
        <c:spPr>
          <a:ln w="9360">
            <a:solidFill>
              <a:srgbClr val="D9D9D9"/>
            </a:solidFill>
            <a:round/>
          </a:ln>
        </c:spPr>
        <c:txPr>
          <a:bodyPr/>
          <a:lstStyle/>
          <a:p>
            <a:pPr>
              <a:defRPr sz="1197" b="0" strike="noStrike" spc="-1">
                <a:solidFill>
                  <a:srgbClr val="808080"/>
                </a:solidFill>
                <a:latin typeface="Calibri"/>
              </a:defRPr>
            </a:pPr>
            <a:endParaRPr lang="en-US"/>
          </a:p>
        </c:txPr>
        <c:crossAx val="40873014"/>
        <c:crosses val="autoZero"/>
        <c:crossBetween val="midCat"/>
      </c:valAx>
      <c:valAx>
        <c:axId val="40873014"/>
        <c:scaling>
          <c:orientation val="minMax"/>
        </c:scaling>
        <c:delete val="0"/>
        <c:axPos val="l"/>
        <c:majorGridlines>
          <c:spPr>
            <a:ln w="9360">
              <a:solidFill>
                <a:srgbClr val="D9D9D9"/>
              </a:solidFill>
              <a:round/>
            </a:ln>
          </c:spPr>
        </c:majorGridlines>
        <c:title>
          <c:tx>
            <c:rich>
              <a:bodyPr rot="-5400000"/>
              <a:lstStyle/>
              <a:p>
                <a:pPr>
                  <a:defRPr sz="1197" b="1" strike="noStrike" spc="-1">
                    <a:solidFill>
                      <a:srgbClr val="808080"/>
                    </a:solidFill>
                    <a:latin typeface="Calibri"/>
                  </a:defRPr>
                </a:pPr>
                <a:r>
                  <a:rPr lang="en-US" sz="1197" b="1" strike="noStrike" spc="-1">
                    <a:solidFill>
                      <a:srgbClr val="808080"/>
                    </a:solidFill>
                    <a:latin typeface="Calibri"/>
                  </a:rPr>
                  <a:t>Axis Title</a:t>
                </a:r>
              </a:p>
            </c:rich>
          </c:tx>
          <c:overlay val="0"/>
          <c:spPr>
            <a:noFill/>
            <a:ln w="0">
              <a:noFill/>
            </a:ln>
          </c:spPr>
        </c:title>
        <c:numFmt formatCode="General" sourceLinked="0"/>
        <c:majorTickMark val="none"/>
        <c:minorTickMark val="none"/>
        <c:tickLblPos val="nextTo"/>
        <c:spPr>
          <a:ln w="9360">
            <a:noFill/>
          </a:ln>
        </c:spPr>
        <c:txPr>
          <a:bodyPr/>
          <a:lstStyle/>
          <a:p>
            <a:pPr>
              <a:defRPr sz="1197" b="0" strike="noStrike" spc="-1">
                <a:solidFill>
                  <a:srgbClr val="808080"/>
                </a:solidFill>
                <a:latin typeface="Calibri"/>
              </a:defRPr>
            </a:pPr>
            <a:endParaRPr lang="en-US"/>
          </a:p>
        </c:txPr>
        <c:crossAx val="63911271"/>
        <c:crosses val="autoZero"/>
        <c:crossBetween val="midCat"/>
      </c:valAx>
      <c:spPr>
        <a:noFill/>
        <a:ln w="0">
          <a:noFill/>
        </a:ln>
      </c:spPr>
    </c:plotArea>
    <c:legend>
      <c:legendPos val="t"/>
      <c:overlay val="0"/>
      <c:spPr>
        <a:noFill/>
        <a:ln w="0">
          <a:noFill/>
        </a:ln>
      </c:spPr>
      <c:txPr>
        <a:bodyPr/>
        <a:lstStyle/>
        <a:p>
          <a:pPr>
            <a:defRPr sz="1197" b="0" strike="noStrike" spc="-1">
              <a:solidFill>
                <a:srgbClr val="808080"/>
              </a:solidFill>
              <a:latin typeface="Calibri"/>
            </a:defRPr>
          </a:pPr>
          <a:endParaRPr lang="en-US"/>
        </a:p>
      </c:txPr>
    </c:legend>
    <c:plotVisOnly val="1"/>
    <c:dispBlanksAs val="gap"/>
    <c:showDLblsOverMax val="1"/>
  </c:chart>
  <c:spPr>
    <a:gradFill>
      <a:gsLst>
        <a:gs pos="0">
          <a:srgbClr val="FFFFFF"/>
        </a:gs>
        <a:gs pos="100000">
          <a:srgbClr val="F2F2F2"/>
        </a:gs>
      </a:gsLst>
      <a:path path="circle">
        <a:fillToRect l="50000" t="50000" r="50000" b="50000"/>
      </a:path>
    </a:gradFill>
    <a:ln w="9360">
      <a:solidFill>
        <a:srgbClr val="D9D9D9"/>
      </a:solidFill>
      <a:round/>
    </a:ln>
  </c:sp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595959"/>
                </a:solidFill>
                <a:latin typeface="Calibri"/>
              </a:defRPr>
            </a:pPr>
            <a:r>
              <a:rPr lang="en-US" sz="1862" b="0" strike="noStrike" spc="-1">
                <a:solidFill>
                  <a:srgbClr val="595959"/>
                </a:solidFill>
                <a:latin typeface="Calibri"/>
              </a:rPr>
              <a:t>Impact of team size in work place stress</a:t>
            </a:r>
          </a:p>
        </c:rich>
      </c:tx>
      <c:overlay val="0"/>
      <c:spPr>
        <a:noFill/>
        <a:ln w="0">
          <a:noFill/>
        </a:ln>
      </c:spPr>
    </c:title>
    <c:autoTitleDeleted val="0"/>
    <c:view3D>
      <c:rotX val="15"/>
      <c:rotY val="20"/>
      <c:rAngAx val="1"/>
    </c:view3D>
    <c:floor>
      <c:thickness val="0"/>
      <c:spPr>
        <a:noFill/>
        <a:ln w="9360">
          <a:noFill/>
        </a:ln>
      </c:spPr>
    </c:floor>
    <c:sideWall>
      <c:thickness val="0"/>
      <c:spPr>
        <a:noFill/>
        <a:ln w="9360">
          <a:noFill/>
        </a:ln>
      </c:spPr>
    </c:sideWall>
    <c:backWall>
      <c:thickness val="0"/>
      <c:spPr>
        <a:noFill/>
        <a:ln w="9360">
          <a:noFill/>
        </a:ln>
      </c:spPr>
    </c:backWall>
    <c:plotArea>
      <c:layout/>
      <c:bar3DChart>
        <c:barDir val="col"/>
        <c:grouping val="clustered"/>
        <c:varyColors val="0"/>
        <c:ser>
          <c:idx val="0"/>
          <c:order val="0"/>
          <c:tx>
            <c:strRef>
              <c:f>label 0</c:f>
              <c:strCache>
                <c:ptCount val="1"/>
                <c:pt idx="0">
                  <c:v>Lowest</c:v>
                </c:pt>
              </c:strCache>
            </c:strRef>
          </c:tx>
          <c:spPr>
            <a:solidFill>
              <a:srgbClr val="C3D69B"/>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Home</c:v>
                </c:pt>
                <c:pt idx="1">
                  <c:v>Office</c:v>
                </c:pt>
              </c:strCache>
            </c:strRef>
          </c:cat>
          <c:val>
            <c:numRef>
              <c:f>0</c:f>
              <c:numCache>
                <c:formatCode>General</c:formatCode>
                <c:ptCount val="2"/>
                <c:pt idx="0">
                  <c:v>4.3</c:v>
                </c:pt>
                <c:pt idx="1">
                  <c:v>2.5</c:v>
                </c:pt>
              </c:numCache>
            </c:numRef>
          </c:val>
          <c:extLst>
            <c:ext xmlns:c16="http://schemas.microsoft.com/office/drawing/2014/chart" uri="{C3380CC4-5D6E-409C-BE32-E72D297353CC}">
              <c16:uniqueId val="{00000000-1507-4D08-8991-2DD443E75BA9}"/>
            </c:ext>
          </c:extLst>
        </c:ser>
        <c:ser>
          <c:idx val="1"/>
          <c:order val="1"/>
          <c:tx>
            <c:strRef>
              <c:f>label 1</c:f>
              <c:strCache>
                <c:ptCount val="1"/>
                <c:pt idx="0">
                  <c:v>Medium</c:v>
                </c:pt>
              </c:strCache>
            </c:strRef>
          </c:tx>
          <c:spPr>
            <a:solidFill>
              <a:srgbClr val="FAC09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Home</c:v>
                </c:pt>
                <c:pt idx="1">
                  <c:v>Office</c:v>
                </c:pt>
              </c:strCache>
            </c:strRef>
          </c:cat>
          <c:val>
            <c:numRef>
              <c:f>1</c:f>
              <c:numCache>
                <c:formatCode>General</c:formatCode>
                <c:ptCount val="2"/>
                <c:pt idx="0">
                  <c:v>2.4</c:v>
                </c:pt>
                <c:pt idx="1">
                  <c:v>4.4000000000000004</c:v>
                </c:pt>
              </c:numCache>
            </c:numRef>
          </c:val>
          <c:extLst>
            <c:ext xmlns:c16="http://schemas.microsoft.com/office/drawing/2014/chart" uri="{C3380CC4-5D6E-409C-BE32-E72D297353CC}">
              <c16:uniqueId val="{00000001-1507-4D08-8991-2DD443E75BA9}"/>
            </c:ext>
          </c:extLst>
        </c:ser>
        <c:ser>
          <c:idx val="2"/>
          <c:order val="2"/>
          <c:tx>
            <c:strRef>
              <c:f>label 2</c:f>
              <c:strCache>
                <c:ptCount val="1"/>
                <c:pt idx="0">
                  <c:v>Highest</c:v>
                </c:pt>
              </c:strCache>
            </c:strRef>
          </c:tx>
          <c:spPr>
            <a:solidFill>
              <a:srgbClr val="95373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Home</c:v>
                </c:pt>
                <c:pt idx="1">
                  <c:v>Office</c:v>
                </c:pt>
              </c:strCache>
            </c:strRef>
          </c:cat>
          <c:val>
            <c:numRef>
              <c:f>2</c:f>
              <c:numCache>
                <c:formatCode>General</c:formatCode>
                <c:ptCount val="2"/>
                <c:pt idx="0">
                  <c:v>2</c:v>
                </c:pt>
                <c:pt idx="1">
                  <c:v>2</c:v>
                </c:pt>
              </c:numCache>
            </c:numRef>
          </c:val>
          <c:extLst>
            <c:ext xmlns:c16="http://schemas.microsoft.com/office/drawing/2014/chart" uri="{C3380CC4-5D6E-409C-BE32-E72D297353CC}">
              <c16:uniqueId val="{00000002-1507-4D08-8991-2DD443E75BA9}"/>
            </c:ext>
          </c:extLst>
        </c:ser>
        <c:dLbls>
          <c:showLegendKey val="0"/>
          <c:showVal val="0"/>
          <c:showCatName val="0"/>
          <c:showSerName val="0"/>
          <c:showPercent val="0"/>
          <c:showBubbleSize val="0"/>
        </c:dLbls>
        <c:gapWidth val="150"/>
        <c:shape val="box"/>
        <c:axId val="63763647"/>
        <c:axId val="44703785"/>
        <c:axId val="0"/>
      </c:bar3DChart>
      <c:catAx>
        <c:axId val="63763647"/>
        <c:scaling>
          <c:orientation val="minMax"/>
        </c:scaling>
        <c:delete val="0"/>
        <c:axPos val="b"/>
        <c:numFmt formatCode="General" sourceLinked="0"/>
        <c:majorTickMark val="none"/>
        <c:minorTickMark val="none"/>
        <c:tickLblPos val="nextTo"/>
        <c:spPr>
          <a:ln w="9360">
            <a:noFill/>
          </a:ln>
        </c:spPr>
        <c:txPr>
          <a:bodyPr/>
          <a:lstStyle/>
          <a:p>
            <a:pPr>
              <a:defRPr sz="1197" b="0" strike="noStrike" spc="-1">
                <a:solidFill>
                  <a:srgbClr val="595959"/>
                </a:solidFill>
                <a:latin typeface="Calibri"/>
              </a:defRPr>
            </a:pPr>
            <a:endParaRPr lang="en-US"/>
          </a:p>
        </c:txPr>
        <c:crossAx val="44703785"/>
        <c:crosses val="autoZero"/>
        <c:auto val="1"/>
        <c:lblAlgn val="ctr"/>
        <c:lblOffset val="100"/>
        <c:noMultiLvlLbl val="0"/>
      </c:catAx>
      <c:valAx>
        <c:axId val="44703785"/>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latin typeface="Calibri"/>
              </a:defRPr>
            </a:pPr>
            <a:endParaRPr lang="en-US"/>
          </a:p>
        </c:txPr>
        <c:crossAx val="63763647"/>
        <c:crosses val="autoZero"/>
        <c:crossBetween val="between"/>
      </c:valAx>
    </c:plotArea>
    <c:legend>
      <c:legendPos val="b"/>
      <c:overlay val="0"/>
      <c:spPr>
        <a:noFill/>
        <a:ln w="0">
          <a:noFill/>
        </a:ln>
      </c:spPr>
      <c:txPr>
        <a:bodyPr/>
        <a:lstStyle/>
        <a:p>
          <a:pPr>
            <a:defRPr sz="1197" b="0" strike="noStrike" spc="-1">
              <a:solidFill>
                <a:srgbClr val="595959"/>
              </a:solidFill>
              <a:latin typeface="Calibri"/>
            </a:defRPr>
          </a:pPr>
          <a:endParaRPr lang="en-US"/>
        </a:p>
      </c:txPr>
    </c:legend>
    <c:plotVisOnly val="1"/>
    <c:dispBlanksAs val="gap"/>
    <c:showDLblsOverMax val="1"/>
  </c:chart>
  <c:spPr>
    <a:noFill/>
    <a:ln w="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4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4" name="PlaceHolder 4"/>
          <p:cNvSpPr>
            <a:spLocks noGrp="1"/>
          </p:cNvSpPr>
          <p:nvPr>
            <p:ph type="dt" idx="4"/>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558CB026-E00A-4607-8536-78CA775F701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noRot="1" noChangeAspect="1"/>
          </p:cNvSpPr>
          <p:nvPr>
            <p:ph type="sldImg"/>
          </p:nvPr>
        </p:nvSpPr>
        <p:spPr>
          <a:xfrm>
            <a:off x="685800" y="1143000"/>
            <a:ext cx="5486040" cy="3085920"/>
          </a:xfrm>
          <a:prstGeom prst="rect">
            <a:avLst/>
          </a:prstGeom>
          <a:ln w="0">
            <a:noFill/>
          </a:ln>
        </p:spPr>
      </p:sp>
      <p:sp>
        <p:nvSpPr>
          <p:cNvPr id="21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218"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lang="en-NP" sz="1200" b="0" strike="noStrike" spc="-1">
                <a:solidFill>
                  <a:srgbClr val="000000"/>
                </a:solidFill>
                <a:latin typeface="Times New Roman"/>
              </a:defRPr>
            </a:lvl1pPr>
          </a:lstStyle>
          <a:p>
            <a:pPr indent="0" algn="r">
              <a:lnSpc>
                <a:spcPct val="100000"/>
              </a:lnSpc>
              <a:buNone/>
            </a:pPr>
            <a:fld id="{CC9CD850-5687-4D5D-A82C-7A9439054EE0}" type="slidenum">
              <a:rPr lang="en-NP"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393E9B1-790F-4312-B66E-6CA050F08932}"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04D4F-3C9B-4FD2-AD8E-5F9398583CF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F4769B9B-D9E0-4BCA-9007-0582D922AFC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4DCB3E6-155E-4647-B1C6-38E7E5C8160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DCB123AB-FB41-4849-B554-B309D8D42898}"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C366E7A-F6B6-47DD-B824-8E4BCDB9017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DF7BFB3-B4C6-4C94-B700-B013152B3E2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F18BBC2-F508-4B67-891C-EA53D2A173C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561C9E5-1722-4FA6-9693-3ACCEF780EF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ACA930C-AEE4-4818-96F7-638A1C04578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DE06F15-DDC1-48C3-92FE-5CEF22AD2C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9290D19-2A02-4511-B077-816C60724B9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&lt;date/time&gt;</a:t>
            </a:r>
            <a:endParaRPr lang="en-US" sz="1200" b="0" strike="noStrike" spc="-1">
              <a:solidFill>
                <a:srgbClr val="000000"/>
              </a:solidFill>
              <a:latin typeface="Times New Roman"/>
            </a:endParaRPr>
          </a:p>
        </p:txBody>
      </p:sp>
      <p:sp>
        <p:nvSpPr>
          <p:cNvPr id="6"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B7A16BC6-DE0D-4CF7-A518-2BDE10E4BBAE}" type="slidenum">
              <a:rPr lang="en-US" sz="1200" b="0" strike="noStrike" spc="-1">
                <a:solidFill>
                  <a:srgbClr val="8B8B8B"/>
                </a:solidFill>
                <a:latin typeface="Calibri"/>
              </a:rPr>
              <a:t>‹#›</a:t>
            </a:fld>
            <a:endParaRPr lang="en-US" sz="1200" b="0" strike="noStrike" spc="-1">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7" name="TextBox 2"/>
          <p:cNvSpPr/>
          <p:nvPr/>
        </p:nvSpPr>
        <p:spPr>
          <a:xfrm>
            <a:off x="1043640" y="2478240"/>
            <a:ext cx="16229520" cy="660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6008"/>
              </a:lnSpc>
              <a:tabLst>
                <a:tab pos="0" algn="l"/>
              </a:tabLst>
            </a:pPr>
            <a:r>
              <a:rPr lang="en-US" sz="18580" b="1" i="1" strike="noStrike" spc="-1">
                <a:solidFill>
                  <a:schemeClr val="accent6"/>
                </a:solidFill>
                <a:latin typeface="Cormorant Garamond Bold Italics"/>
                <a:ea typeface="Cormorant Garamond Bold Italics"/>
              </a:rPr>
              <a:t>Group Project</a:t>
            </a:r>
            <a:endParaRPr lang="en-US" sz="18580" b="0" strike="noStrike" spc="-1">
              <a:solidFill>
                <a:srgbClr val="000000"/>
              </a:solidFill>
              <a:latin typeface="Arial"/>
            </a:endParaRPr>
          </a:p>
        </p:txBody>
      </p:sp>
      <p:sp>
        <p:nvSpPr>
          <p:cNvPr id="48" name="AutoShape 3"/>
          <p:cNvSpPr/>
          <p:nvPr/>
        </p:nvSpPr>
        <p:spPr>
          <a:xfrm>
            <a:off x="9158400" y="990360"/>
            <a:ext cx="811512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49" name="AutoShape 4"/>
          <p:cNvSpPr/>
          <p:nvPr/>
        </p:nvSpPr>
        <p:spPr>
          <a:xfrm>
            <a:off x="1043640" y="9296280"/>
            <a:ext cx="811476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50" name="Freeform 5"/>
          <p:cNvSpPr/>
          <p:nvPr/>
        </p:nvSpPr>
        <p:spPr>
          <a:xfrm>
            <a:off x="9618840" y="9037440"/>
            <a:ext cx="2968560" cy="441360"/>
          </a:xfrm>
          <a:custGeom>
            <a:avLst/>
            <a:gdLst>
              <a:gd name="textAreaLeft" fmla="*/ 0 w 2968560"/>
              <a:gd name="textAreaRight" fmla="*/ 2968920 w 2968560"/>
              <a:gd name="textAreaTop" fmla="*/ 0 h 441360"/>
              <a:gd name="textAreaBottom" fmla="*/ 441720 h 441360"/>
            </a:gdLst>
            <a:ahLst/>
            <a:cxnLst/>
            <a:rect l="textAreaLeft" t="textAreaTop" r="textAreaRight" b="textAreaBottom"/>
            <a:pathLst>
              <a:path w="2968854" h="441617">
                <a:moveTo>
                  <a:pt x="0" y="0"/>
                </a:moveTo>
                <a:lnTo>
                  <a:pt x="2968854" y="0"/>
                </a:lnTo>
                <a:lnTo>
                  <a:pt x="2968854" y="441616"/>
                </a:lnTo>
                <a:lnTo>
                  <a:pt x="0" y="44161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51" name="TextBox 6"/>
          <p:cNvSpPr/>
          <p:nvPr/>
        </p:nvSpPr>
        <p:spPr>
          <a:xfrm>
            <a:off x="2737440" y="5908320"/>
            <a:ext cx="12812400" cy="868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6843"/>
              </a:lnSpc>
              <a:tabLst>
                <a:tab pos="0" algn="l"/>
              </a:tabLst>
            </a:pPr>
            <a:r>
              <a:rPr lang="en-US" sz="4890" b="0" strike="noStrike" spc="-1">
                <a:solidFill>
                  <a:schemeClr val="accent6"/>
                </a:solidFill>
                <a:latin typeface="Quicksand"/>
                <a:ea typeface="Quicksand"/>
              </a:rPr>
              <a:t>Work and Stress</a:t>
            </a:r>
            <a:endParaRPr lang="en-US" sz="4890" b="0" strike="noStrike" spc="-1">
              <a:solidFill>
                <a:srgbClr val="000000"/>
              </a:solidFill>
              <a:latin typeface="Arial"/>
            </a:endParaRPr>
          </a:p>
        </p:txBody>
      </p:sp>
      <p:sp>
        <p:nvSpPr>
          <p:cNvPr id="52" name="TextBox 7"/>
          <p:cNvSpPr/>
          <p:nvPr/>
        </p:nvSpPr>
        <p:spPr>
          <a:xfrm>
            <a:off x="5649840" y="7032240"/>
            <a:ext cx="6987960" cy="558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397"/>
              </a:lnSpc>
              <a:tabLst>
                <a:tab pos="0" algn="l"/>
              </a:tabLst>
            </a:pPr>
            <a:r>
              <a:rPr lang="en-US" sz="3140" b="0" strike="noStrike" spc="-1">
                <a:solidFill>
                  <a:schemeClr val="accent6"/>
                </a:solidFill>
                <a:latin typeface="Quicksand"/>
                <a:ea typeface="Quicksand"/>
              </a:rPr>
              <a:t>06 February 2025</a:t>
            </a:r>
            <a:endParaRPr lang="en-US" sz="3140" b="0" strike="noStrike" spc="-1">
              <a:solidFill>
                <a:srgbClr val="000000"/>
              </a:solidFill>
              <a:latin typeface="Arial"/>
            </a:endParaRPr>
          </a:p>
        </p:txBody>
      </p:sp>
      <p:sp>
        <p:nvSpPr>
          <p:cNvPr id="53" name="TextBox 8"/>
          <p:cNvSpPr/>
          <p:nvPr/>
        </p:nvSpPr>
        <p:spPr>
          <a:xfrm>
            <a:off x="3322080" y="1967760"/>
            <a:ext cx="11643120" cy="558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397"/>
              </a:lnSpc>
              <a:tabLst>
                <a:tab pos="0" algn="l"/>
              </a:tabLst>
            </a:pPr>
            <a:r>
              <a:rPr lang="en-US" sz="3140" b="0" strike="noStrike" spc="-1">
                <a:solidFill>
                  <a:schemeClr val="accent6"/>
                </a:solidFill>
                <a:latin typeface="Quicksand"/>
                <a:ea typeface="Quicksand"/>
              </a:rPr>
              <a:t>Prepared by Group 3</a:t>
            </a:r>
            <a:endParaRPr lang="en-US" sz="3140" b="0" strike="noStrike" spc="-1">
              <a:solidFill>
                <a:srgbClr val="000000"/>
              </a:solidFill>
              <a:latin typeface="Arial"/>
            </a:endParaRPr>
          </a:p>
        </p:txBody>
      </p:sp>
      <p:sp>
        <p:nvSpPr>
          <p:cNvPr id="54" name="Freeform 9"/>
          <p:cNvSpPr/>
          <p:nvPr/>
        </p:nvSpPr>
        <p:spPr>
          <a:xfrm>
            <a:off x="5646600" y="807840"/>
            <a:ext cx="2968560" cy="441360"/>
          </a:xfrm>
          <a:custGeom>
            <a:avLst/>
            <a:gdLst>
              <a:gd name="textAreaLeft" fmla="*/ 0 w 2968560"/>
              <a:gd name="textAreaRight" fmla="*/ 2968920 w 2968560"/>
              <a:gd name="textAreaTop" fmla="*/ 0 h 441360"/>
              <a:gd name="textAreaBottom" fmla="*/ 441720 h 441360"/>
            </a:gdLst>
            <a:ahLst/>
            <a:cxnLst/>
            <a:rect l="textAreaLeft" t="textAreaTop" r="textAreaRight" b="textAreaBottom"/>
            <a:pathLst>
              <a:path w="2968854" h="441617">
                <a:moveTo>
                  <a:pt x="0" y="0"/>
                </a:moveTo>
                <a:lnTo>
                  <a:pt x="2968854" y="0"/>
                </a:lnTo>
                <a:lnTo>
                  <a:pt x="2968854" y="441616"/>
                </a:lnTo>
                <a:lnTo>
                  <a:pt x="0" y="44161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57" name="TextBox 22"/>
          <p:cNvSpPr/>
          <p:nvPr/>
        </p:nvSpPr>
        <p:spPr>
          <a:xfrm>
            <a:off x="1028880" y="599760"/>
            <a:ext cx="16615176" cy="227556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5400" b="1" i="1" strike="noStrike" spc="-1" dirty="0">
                <a:solidFill>
                  <a:schemeClr val="accent6"/>
                </a:solidFill>
                <a:latin typeface="Cormorant Garamond Bold Italics"/>
                <a:ea typeface="Cormorant Garamond Bold Italics"/>
              </a:rPr>
              <a:t>Proportion of individuals who have experienced gender bias by gender</a:t>
            </a:r>
            <a:endParaRPr lang="en-US" sz="5400" b="0" strike="noStrike" spc="-1" dirty="0">
              <a:solidFill>
                <a:srgbClr val="000000"/>
              </a:solidFill>
              <a:latin typeface="Arial"/>
            </a:endParaRPr>
          </a:p>
        </p:txBody>
      </p:sp>
      <p:sp>
        <p:nvSpPr>
          <p:cNvPr id="158" name="TextBox 23"/>
          <p:cNvSpPr/>
          <p:nvPr/>
        </p:nvSpPr>
        <p:spPr>
          <a:xfrm>
            <a:off x="11355480" y="3235817"/>
            <a:ext cx="5903640" cy="415370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buClr>
                <a:srgbClr val="F79646"/>
              </a:buClr>
              <a:tabLst>
                <a:tab pos="0" algn="l"/>
              </a:tabLst>
            </a:pPr>
            <a:r>
              <a:rPr lang="en-US" sz="2400" b="1" strike="noStrike" spc="-1" dirty="0">
                <a:solidFill>
                  <a:schemeClr val="accent6"/>
                </a:solidFill>
                <a:latin typeface="Quicksand"/>
                <a:ea typeface="Quicksand"/>
              </a:rPr>
              <a:t>This pie chart visualizes the percentage distribution of each gender among individuals who reported they have experienced gender bias.</a:t>
            </a:r>
          </a:p>
          <a:p>
            <a:pPr>
              <a:lnSpc>
                <a:spcPts val="4079"/>
              </a:lnSpc>
              <a:buClr>
                <a:srgbClr val="F79646"/>
              </a:buClr>
              <a:tabLst>
                <a:tab pos="0" algn="l"/>
              </a:tabLst>
            </a:pPr>
            <a:r>
              <a:rPr lang="en-US" sz="2400" b="1" spc="-1" dirty="0">
                <a:solidFill>
                  <a:schemeClr val="accent6"/>
                </a:solidFill>
                <a:latin typeface="Quicksand"/>
              </a:rPr>
              <a:t>According to this pie chart, individuals who identify as male make up a slightly higher proportion of those who reported they have experienced gender bias.</a:t>
            </a:r>
            <a:endParaRPr lang="en-US" sz="2400" b="0" strike="noStrike" spc="-1" dirty="0">
              <a:solidFill>
                <a:srgbClr val="000000"/>
              </a:solidFill>
              <a:latin typeface="Arial"/>
            </a:endParaRPr>
          </a:p>
        </p:txBody>
      </p:sp>
      <p:pic>
        <p:nvPicPr>
          <p:cNvPr id="159" name="Picture 158"/>
          <p:cNvPicPr/>
          <p:nvPr/>
        </p:nvPicPr>
        <p:blipFill>
          <a:blip r:embed="rId2"/>
          <a:stretch/>
        </p:blipFill>
        <p:spPr>
          <a:xfrm>
            <a:off x="1028880" y="2875320"/>
            <a:ext cx="9486720" cy="71150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60" name="TextBox 10"/>
          <p:cNvSpPr/>
          <p:nvPr/>
        </p:nvSpPr>
        <p:spPr>
          <a:xfrm>
            <a:off x="1028880" y="599760"/>
            <a:ext cx="1032624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Familial Support and Stress</a:t>
            </a:r>
            <a:endParaRPr lang="en-US" sz="6400" b="0" strike="noStrike" spc="-1">
              <a:solidFill>
                <a:srgbClr val="000000"/>
              </a:solidFill>
              <a:latin typeface="Arial"/>
            </a:endParaRPr>
          </a:p>
        </p:txBody>
      </p:sp>
      <p:sp>
        <p:nvSpPr>
          <p:cNvPr id="161" name="TextBox 11"/>
          <p:cNvSpPr/>
          <p:nvPr/>
        </p:nvSpPr>
        <p:spPr>
          <a:xfrm>
            <a:off x="1028880" y="1935000"/>
            <a:ext cx="16230240" cy="517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tabLst>
                <a:tab pos="0" algn="l"/>
              </a:tabLst>
            </a:pPr>
            <a:r>
              <a:rPr lang="en-US" sz="2400" b="0" strike="noStrike" spc="-1">
                <a:solidFill>
                  <a:schemeClr val="accent6"/>
                </a:solidFill>
                <a:latin typeface="Quicksand"/>
                <a:ea typeface="Quicksand"/>
              </a:rPr>
              <a:t>Familial Support have played significant impact on underlying the stress level</a:t>
            </a:r>
            <a:endParaRPr lang="en-US" sz="2400" b="0" strike="noStrike" spc="-1">
              <a:solidFill>
                <a:srgbClr val="000000"/>
              </a:solidFill>
              <a:latin typeface="Arial"/>
            </a:endParaRPr>
          </a:p>
        </p:txBody>
      </p:sp>
      <p:graphicFrame>
        <p:nvGraphicFramePr>
          <p:cNvPr id="162" name="Chart 11"/>
          <p:cNvGraphicFramePr/>
          <p:nvPr/>
        </p:nvGraphicFramePr>
        <p:xfrm>
          <a:off x="3048120" y="3004200"/>
          <a:ext cx="11581920" cy="66826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6"/>
          <p:cNvSpPr/>
          <p:nvPr/>
        </p:nvSpPr>
        <p:spPr>
          <a:xfrm>
            <a:off x="1028880" y="599760"/>
            <a:ext cx="1153728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Impact of team size in Work place stress</a:t>
            </a:r>
            <a:endParaRPr lang="en-US" sz="6400" b="0" strike="noStrike" spc="-1">
              <a:solidFill>
                <a:srgbClr val="000000"/>
              </a:solidFill>
              <a:latin typeface="Arial"/>
            </a:endParaRPr>
          </a:p>
        </p:txBody>
      </p:sp>
      <p:sp>
        <p:nvSpPr>
          <p:cNvPr id="164" name="TextBox 7"/>
          <p:cNvSpPr/>
          <p:nvPr/>
        </p:nvSpPr>
        <p:spPr>
          <a:xfrm>
            <a:off x="11355120" y="1891800"/>
            <a:ext cx="5903640" cy="155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tabLst>
                <a:tab pos="0" algn="l"/>
              </a:tabLst>
            </a:pPr>
            <a:r>
              <a:rPr lang="en-US" sz="2400" b="1" strike="noStrike" spc="-1">
                <a:solidFill>
                  <a:schemeClr val="accent6"/>
                </a:solidFill>
                <a:latin typeface="Quicksand"/>
                <a:ea typeface="Quicksand"/>
              </a:rPr>
              <a:t>Stress Level were categorized into three different type based on the rating:</a:t>
            </a:r>
            <a:endParaRPr lang="en-US" sz="2400" b="0" strike="noStrike" spc="-1">
              <a:solidFill>
                <a:srgbClr val="000000"/>
              </a:solidFill>
              <a:latin typeface="Arial"/>
            </a:endParaRPr>
          </a:p>
        </p:txBody>
      </p:sp>
      <p:grpSp>
        <p:nvGrpSpPr>
          <p:cNvPr id="165" name="Group 20"/>
          <p:cNvGrpSpPr/>
          <p:nvPr/>
        </p:nvGrpSpPr>
        <p:grpSpPr>
          <a:xfrm>
            <a:off x="11374920" y="3267360"/>
            <a:ext cx="5903280" cy="3266640"/>
            <a:chOff x="11374920" y="3267360"/>
            <a:chExt cx="5903280" cy="3266640"/>
          </a:xfrm>
        </p:grpSpPr>
        <p:grpSp>
          <p:nvGrpSpPr>
            <p:cNvPr id="166" name="Group 19"/>
            <p:cNvGrpSpPr/>
            <p:nvPr/>
          </p:nvGrpSpPr>
          <p:grpSpPr>
            <a:xfrm>
              <a:off x="11374920" y="3267360"/>
              <a:ext cx="5903280" cy="858240"/>
              <a:chOff x="11374920" y="3267360"/>
              <a:chExt cx="5903280" cy="858240"/>
            </a:xfrm>
          </p:grpSpPr>
          <p:grpSp>
            <p:nvGrpSpPr>
              <p:cNvPr id="167" name="Group 3"/>
              <p:cNvGrpSpPr/>
              <p:nvPr/>
            </p:nvGrpSpPr>
            <p:grpSpPr>
              <a:xfrm>
                <a:off x="11374920" y="3267360"/>
                <a:ext cx="810720" cy="858240"/>
                <a:chOff x="11374920" y="3267360"/>
                <a:chExt cx="810720" cy="858240"/>
              </a:xfrm>
            </p:grpSpPr>
            <p:sp>
              <p:nvSpPr>
                <p:cNvPr id="168" name="Freeform 4"/>
                <p:cNvSpPr/>
                <p:nvPr/>
              </p:nvSpPr>
              <p:spPr>
                <a:xfrm>
                  <a:off x="11374920" y="33148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69" name="TextBox 5"/>
                <p:cNvSpPr/>
                <p:nvPr/>
              </p:nvSpPr>
              <p:spPr>
                <a:xfrm>
                  <a:off x="11450880" y="32673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70" name="TextBox 14"/>
              <p:cNvSpPr/>
              <p:nvPr/>
            </p:nvSpPr>
            <p:spPr>
              <a:xfrm>
                <a:off x="12585600" y="348408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Lowest : 0 - 4</a:t>
                </a:r>
                <a:endParaRPr lang="en-US" sz="2400" b="0" strike="noStrike" spc="-1">
                  <a:solidFill>
                    <a:srgbClr val="000000"/>
                  </a:solidFill>
                  <a:latin typeface="Arial"/>
                </a:endParaRPr>
              </a:p>
            </p:txBody>
          </p:sp>
        </p:grpSp>
        <p:grpSp>
          <p:nvGrpSpPr>
            <p:cNvPr id="171" name="Group 18"/>
            <p:cNvGrpSpPr/>
            <p:nvPr/>
          </p:nvGrpSpPr>
          <p:grpSpPr>
            <a:xfrm>
              <a:off x="11374920" y="4471560"/>
              <a:ext cx="5903280" cy="858240"/>
              <a:chOff x="11374920" y="4471560"/>
              <a:chExt cx="5903280" cy="858240"/>
            </a:xfrm>
          </p:grpSpPr>
          <p:grpSp>
            <p:nvGrpSpPr>
              <p:cNvPr id="172" name="Group 8"/>
              <p:cNvGrpSpPr/>
              <p:nvPr/>
            </p:nvGrpSpPr>
            <p:grpSpPr>
              <a:xfrm>
                <a:off x="11374920" y="4471560"/>
                <a:ext cx="810720" cy="858240"/>
                <a:chOff x="11374920" y="4471560"/>
                <a:chExt cx="810720" cy="858240"/>
              </a:xfrm>
            </p:grpSpPr>
            <p:sp>
              <p:nvSpPr>
                <p:cNvPr id="173" name="Freeform 9"/>
                <p:cNvSpPr/>
                <p:nvPr/>
              </p:nvSpPr>
              <p:spPr>
                <a:xfrm>
                  <a:off x="11374920" y="45190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74" name="TextBox 10"/>
                <p:cNvSpPr/>
                <p:nvPr/>
              </p:nvSpPr>
              <p:spPr>
                <a:xfrm>
                  <a:off x="11450880" y="44715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75" name="TextBox 15"/>
              <p:cNvSpPr/>
              <p:nvPr/>
            </p:nvSpPr>
            <p:spPr>
              <a:xfrm>
                <a:off x="12585600" y="468828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Moderate : 5 - 7</a:t>
                </a:r>
                <a:endParaRPr lang="en-US" sz="2400" b="0" strike="noStrike" spc="-1">
                  <a:solidFill>
                    <a:srgbClr val="000000"/>
                  </a:solidFill>
                  <a:latin typeface="Arial"/>
                </a:endParaRPr>
              </a:p>
            </p:txBody>
          </p:sp>
        </p:grpSp>
        <p:grpSp>
          <p:nvGrpSpPr>
            <p:cNvPr id="176" name="Group 17"/>
            <p:cNvGrpSpPr/>
            <p:nvPr/>
          </p:nvGrpSpPr>
          <p:grpSpPr>
            <a:xfrm>
              <a:off x="11374920" y="5675760"/>
              <a:ext cx="5903280" cy="858240"/>
              <a:chOff x="11374920" y="5675760"/>
              <a:chExt cx="5903280" cy="858240"/>
            </a:xfrm>
          </p:grpSpPr>
          <p:grpSp>
            <p:nvGrpSpPr>
              <p:cNvPr id="177" name="Group 11"/>
              <p:cNvGrpSpPr/>
              <p:nvPr/>
            </p:nvGrpSpPr>
            <p:grpSpPr>
              <a:xfrm>
                <a:off x="11374920" y="5675760"/>
                <a:ext cx="810720" cy="858240"/>
                <a:chOff x="11374920" y="5675760"/>
                <a:chExt cx="810720" cy="858240"/>
              </a:xfrm>
            </p:grpSpPr>
            <p:sp>
              <p:nvSpPr>
                <p:cNvPr id="178" name="Freeform 12"/>
                <p:cNvSpPr/>
                <p:nvPr/>
              </p:nvSpPr>
              <p:spPr>
                <a:xfrm>
                  <a:off x="11374920" y="57232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79" name="TextBox 13"/>
                <p:cNvSpPr/>
                <p:nvPr/>
              </p:nvSpPr>
              <p:spPr>
                <a:xfrm>
                  <a:off x="11450880" y="56757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80" name="TextBox 16"/>
              <p:cNvSpPr/>
              <p:nvPr/>
            </p:nvSpPr>
            <p:spPr>
              <a:xfrm>
                <a:off x="12585600" y="589284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Highest : 8 -10</a:t>
                </a:r>
                <a:endParaRPr lang="en-US" sz="2400" b="0" strike="noStrike" spc="-1">
                  <a:solidFill>
                    <a:srgbClr val="000000"/>
                  </a:solidFill>
                  <a:latin typeface="Arial"/>
                </a:endParaRPr>
              </a:p>
            </p:txBody>
          </p:sp>
        </p:grpSp>
      </p:grpSp>
      <p:graphicFrame>
        <p:nvGraphicFramePr>
          <p:cNvPr id="181" name="Chart 21"/>
          <p:cNvGraphicFramePr/>
          <p:nvPr/>
        </p:nvGraphicFramePr>
        <p:xfrm>
          <a:off x="685800" y="3168720"/>
          <a:ext cx="9918000" cy="67305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0"/>
          <p:cNvSpPr/>
          <p:nvPr/>
        </p:nvSpPr>
        <p:spPr>
          <a:xfrm>
            <a:off x="1028880" y="599760"/>
            <a:ext cx="1543032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Correlation between physical activity and stress</a:t>
            </a:r>
            <a:endParaRPr lang="en-US" sz="6400" b="0" strike="noStrike" spc="-1">
              <a:solidFill>
                <a:srgbClr val="000000"/>
              </a:solidFill>
              <a:latin typeface="Arial"/>
            </a:endParaRPr>
          </a:p>
        </p:txBody>
      </p:sp>
      <p:sp>
        <p:nvSpPr>
          <p:cNvPr id="183" name="TextBox 11"/>
          <p:cNvSpPr/>
          <p:nvPr/>
        </p:nvSpPr>
        <p:spPr>
          <a:xfrm>
            <a:off x="1028880" y="1935000"/>
            <a:ext cx="16230240" cy="517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tabLst>
                <a:tab pos="0" algn="l"/>
              </a:tabLst>
            </a:pPr>
            <a:r>
              <a:rPr lang="en-US" sz="2400" b="0" strike="noStrike" spc="-1">
                <a:solidFill>
                  <a:schemeClr val="accent6"/>
                </a:solidFill>
                <a:latin typeface="Quicksand"/>
                <a:ea typeface="Quicksand"/>
              </a:rPr>
              <a:t>Write descritipin</a:t>
            </a:r>
            <a:endParaRPr lang="en-US" sz="2400" b="0" strike="noStrike" spc="-1">
              <a:solidFill>
                <a:srgbClr val="000000"/>
              </a:solidFill>
              <a:latin typeface="Arial"/>
            </a:endParaRPr>
          </a:p>
        </p:txBody>
      </p:sp>
      <p:graphicFrame>
        <p:nvGraphicFramePr>
          <p:cNvPr id="184" name="Chart 11"/>
          <p:cNvGraphicFramePr/>
          <p:nvPr/>
        </p:nvGraphicFramePr>
        <p:xfrm>
          <a:off x="3048120" y="3004200"/>
          <a:ext cx="11581920" cy="66826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Box 6"/>
          <p:cNvSpPr/>
          <p:nvPr/>
        </p:nvSpPr>
        <p:spPr>
          <a:xfrm>
            <a:off x="1028880" y="599760"/>
            <a:ext cx="1153728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Work Model contribution to stress</a:t>
            </a:r>
            <a:endParaRPr lang="en-US" sz="6400" b="0" strike="noStrike" spc="-1">
              <a:solidFill>
                <a:srgbClr val="000000"/>
              </a:solidFill>
              <a:latin typeface="Arial"/>
            </a:endParaRPr>
          </a:p>
        </p:txBody>
      </p:sp>
      <p:sp>
        <p:nvSpPr>
          <p:cNvPr id="186" name="TextBox 7"/>
          <p:cNvSpPr/>
          <p:nvPr/>
        </p:nvSpPr>
        <p:spPr>
          <a:xfrm>
            <a:off x="11355120" y="1891800"/>
            <a:ext cx="5903640" cy="155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tabLst>
                <a:tab pos="0" algn="l"/>
              </a:tabLst>
            </a:pPr>
            <a:r>
              <a:rPr lang="en-US" sz="2400" b="1" strike="noStrike" spc="-1">
                <a:solidFill>
                  <a:schemeClr val="accent6"/>
                </a:solidFill>
                <a:latin typeface="Quicksand"/>
                <a:ea typeface="Quicksand"/>
              </a:rPr>
              <a:t>Stress Level were categorized into three different type based on the rating:</a:t>
            </a:r>
            <a:endParaRPr lang="en-US" sz="2400" b="0" strike="noStrike" spc="-1">
              <a:solidFill>
                <a:srgbClr val="000000"/>
              </a:solidFill>
              <a:latin typeface="Arial"/>
            </a:endParaRPr>
          </a:p>
        </p:txBody>
      </p:sp>
      <p:grpSp>
        <p:nvGrpSpPr>
          <p:cNvPr id="187" name="Group 20"/>
          <p:cNvGrpSpPr/>
          <p:nvPr/>
        </p:nvGrpSpPr>
        <p:grpSpPr>
          <a:xfrm>
            <a:off x="11374920" y="3267360"/>
            <a:ext cx="5903280" cy="3266640"/>
            <a:chOff x="11374920" y="3267360"/>
            <a:chExt cx="5903280" cy="3266640"/>
          </a:xfrm>
        </p:grpSpPr>
        <p:grpSp>
          <p:nvGrpSpPr>
            <p:cNvPr id="188" name="Group 19"/>
            <p:cNvGrpSpPr/>
            <p:nvPr/>
          </p:nvGrpSpPr>
          <p:grpSpPr>
            <a:xfrm>
              <a:off x="11374920" y="3267360"/>
              <a:ext cx="5903280" cy="858240"/>
              <a:chOff x="11374920" y="3267360"/>
              <a:chExt cx="5903280" cy="858240"/>
            </a:xfrm>
          </p:grpSpPr>
          <p:grpSp>
            <p:nvGrpSpPr>
              <p:cNvPr id="189" name="Group 3"/>
              <p:cNvGrpSpPr/>
              <p:nvPr/>
            </p:nvGrpSpPr>
            <p:grpSpPr>
              <a:xfrm>
                <a:off x="11374920" y="3267360"/>
                <a:ext cx="810720" cy="858240"/>
                <a:chOff x="11374920" y="3267360"/>
                <a:chExt cx="810720" cy="858240"/>
              </a:xfrm>
            </p:grpSpPr>
            <p:sp>
              <p:nvSpPr>
                <p:cNvPr id="190" name="Freeform 4"/>
                <p:cNvSpPr/>
                <p:nvPr/>
              </p:nvSpPr>
              <p:spPr>
                <a:xfrm>
                  <a:off x="11374920" y="33148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91" name="TextBox 5"/>
                <p:cNvSpPr/>
                <p:nvPr/>
              </p:nvSpPr>
              <p:spPr>
                <a:xfrm>
                  <a:off x="11450880" y="32673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92" name="TextBox 14"/>
              <p:cNvSpPr/>
              <p:nvPr/>
            </p:nvSpPr>
            <p:spPr>
              <a:xfrm>
                <a:off x="12585600" y="348408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Lowest : 0 - 4</a:t>
                </a:r>
                <a:endParaRPr lang="en-US" sz="2400" b="0" strike="noStrike" spc="-1">
                  <a:solidFill>
                    <a:srgbClr val="000000"/>
                  </a:solidFill>
                  <a:latin typeface="Arial"/>
                </a:endParaRPr>
              </a:p>
            </p:txBody>
          </p:sp>
        </p:grpSp>
        <p:grpSp>
          <p:nvGrpSpPr>
            <p:cNvPr id="193" name="Group 18"/>
            <p:cNvGrpSpPr/>
            <p:nvPr/>
          </p:nvGrpSpPr>
          <p:grpSpPr>
            <a:xfrm>
              <a:off x="11374920" y="4471560"/>
              <a:ext cx="5903280" cy="858240"/>
              <a:chOff x="11374920" y="4471560"/>
              <a:chExt cx="5903280" cy="858240"/>
            </a:xfrm>
          </p:grpSpPr>
          <p:grpSp>
            <p:nvGrpSpPr>
              <p:cNvPr id="194" name="Group 8"/>
              <p:cNvGrpSpPr/>
              <p:nvPr/>
            </p:nvGrpSpPr>
            <p:grpSpPr>
              <a:xfrm>
                <a:off x="11374920" y="4471560"/>
                <a:ext cx="810720" cy="858240"/>
                <a:chOff x="11374920" y="4471560"/>
                <a:chExt cx="810720" cy="858240"/>
              </a:xfrm>
            </p:grpSpPr>
            <p:sp>
              <p:nvSpPr>
                <p:cNvPr id="195" name="Freeform 9"/>
                <p:cNvSpPr/>
                <p:nvPr/>
              </p:nvSpPr>
              <p:spPr>
                <a:xfrm>
                  <a:off x="11374920" y="45190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96" name="TextBox 10"/>
                <p:cNvSpPr/>
                <p:nvPr/>
              </p:nvSpPr>
              <p:spPr>
                <a:xfrm>
                  <a:off x="11450880" y="44715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97" name="TextBox 15"/>
              <p:cNvSpPr/>
              <p:nvPr/>
            </p:nvSpPr>
            <p:spPr>
              <a:xfrm>
                <a:off x="12585600" y="468828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Medium : 5 - 7</a:t>
                </a:r>
                <a:endParaRPr lang="en-US" sz="2400" b="0" strike="noStrike" spc="-1">
                  <a:solidFill>
                    <a:srgbClr val="000000"/>
                  </a:solidFill>
                  <a:latin typeface="Arial"/>
                </a:endParaRPr>
              </a:p>
            </p:txBody>
          </p:sp>
        </p:grpSp>
        <p:grpSp>
          <p:nvGrpSpPr>
            <p:cNvPr id="198" name="Group 17"/>
            <p:cNvGrpSpPr/>
            <p:nvPr/>
          </p:nvGrpSpPr>
          <p:grpSpPr>
            <a:xfrm>
              <a:off x="11374920" y="5675760"/>
              <a:ext cx="5903280" cy="858240"/>
              <a:chOff x="11374920" y="5675760"/>
              <a:chExt cx="5903280" cy="858240"/>
            </a:xfrm>
          </p:grpSpPr>
          <p:grpSp>
            <p:nvGrpSpPr>
              <p:cNvPr id="199" name="Group 11"/>
              <p:cNvGrpSpPr/>
              <p:nvPr/>
            </p:nvGrpSpPr>
            <p:grpSpPr>
              <a:xfrm>
                <a:off x="11374920" y="5675760"/>
                <a:ext cx="810720" cy="858240"/>
                <a:chOff x="11374920" y="5675760"/>
                <a:chExt cx="810720" cy="858240"/>
              </a:xfrm>
            </p:grpSpPr>
            <p:sp>
              <p:nvSpPr>
                <p:cNvPr id="200" name="Freeform 12"/>
                <p:cNvSpPr/>
                <p:nvPr/>
              </p:nvSpPr>
              <p:spPr>
                <a:xfrm>
                  <a:off x="11374920" y="57232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201" name="TextBox 13"/>
                <p:cNvSpPr/>
                <p:nvPr/>
              </p:nvSpPr>
              <p:spPr>
                <a:xfrm>
                  <a:off x="11450880" y="56757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202" name="TextBox 16"/>
              <p:cNvSpPr/>
              <p:nvPr/>
            </p:nvSpPr>
            <p:spPr>
              <a:xfrm>
                <a:off x="12585600" y="589284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Highest : 8 -10</a:t>
                </a:r>
                <a:endParaRPr lang="en-US" sz="2400" b="0" strike="noStrike" spc="-1">
                  <a:solidFill>
                    <a:srgbClr val="000000"/>
                  </a:solidFill>
                  <a:latin typeface="Arial"/>
                </a:endParaRPr>
              </a:p>
            </p:txBody>
          </p:sp>
        </p:grpSp>
      </p:grpSp>
      <p:graphicFrame>
        <p:nvGraphicFramePr>
          <p:cNvPr id="203" name="Chart 21"/>
          <p:cNvGraphicFramePr/>
          <p:nvPr/>
        </p:nvGraphicFramePr>
        <p:xfrm>
          <a:off x="685800" y="3168720"/>
          <a:ext cx="9918000" cy="6730560"/>
        </p:xfrm>
        <a:graphic>
          <a:graphicData uri="http://schemas.openxmlformats.org/drawingml/2006/chart">
            <c:chart xmlns:c="http://schemas.openxmlformats.org/drawingml/2006/chart" xmlns:r="http://schemas.openxmlformats.org/officeDocument/2006/relationships" r:id="rId2"/>
          </a:graphicData>
        </a:graphic>
      </p:graphicFrame>
      <p:sp>
        <p:nvSpPr>
          <p:cNvPr id="204" name="TextBox 1"/>
          <p:cNvSpPr/>
          <p:nvPr/>
        </p:nvSpPr>
        <p:spPr>
          <a:xfrm>
            <a:off x="7555680" y="12079800"/>
            <a:ext cx="184320" cy="36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en-NP" sz="18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05" name="TextBox 2"/>
          <p:cNvSpPr/>
          <p:nvPr/>
        </p:nvSpPr>
        <p:spPr>
          <a:xfrm>
            <a:off x="1028880" y="599760"/>
            <a:ext cx="11534400" cy="113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Conclusion</a:t>
            </a:r>
            <a:endParaRPr lang="en-US" sz="6400" b="0" strike="noStrike" spc="-1">
              <a:solidFill>
                <a:srgbClr val="000000"/>
              </a:solidFill>
              <a:latin typeface="Arial"/>
            </a:endParaRPr>
          </a:p>
        </p:txBody>
      </p:sp>
      <p:sp>
        <p:nvSpPr>
          <p:cNvPr id="206" name="TextBox 3"/>
          <p:cNvSpPr/>
          <p:nvPr/>
        </p:nvSpPr>
        <p:spPr>
          <a:xfrm>
            <a:off x="3816360" y="4231080"/>
            <a:ext cx="10655280" cy="103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079"/>
              </a:lnSpc>
              <a:tabLst>
                <a:tab pos="0" algn="l"/>
              </a:tabLst>
            </a:pPr>
            <a:r>
              <a:rPr lang="en-US" sz="2400" b="0" strike="noStrike" spc="-1">
                <a:solidFill>
                  <a:schemeClr val="accent6"/>
                </a:solidFill>
                <a:latin typeface="Quicksand"/>
                <a:ea typeface="Quicksand"/>
              </a:rPr>
              <a:t>CONCLUSION</a:t>
            </a:r>
            <a:endParaRPr lang="en-US" sz="2400" b="0" strike="noStrike" spc="-1">
              <a:solidFill>
                <a:srgbClr val="000000"/>
              </a:solidFill>
              <a:latin typeface="Arial"/>
            </a:endParaRPr>
          </a:p>
          <a:p>
            <a:pPr algn="ctr">
              <a:lnSpc>
                <a:spcPts val="4079"/>
              </a:lnSpc>
              <a:tabLst>
                <a:tab pos="0" algn="l"/>
              </a:tabLst>
            </a:pPr>
            <a:endParaRPr lang="en-US" sz="2400" b="0" strike="noStrike" spc="-1">
              <a:solidFill>
                <a:srgbClr val="000000"/>
              </a:solidFill>
              <a:latin typeface="Arial"/>
            </a:endParaRPr>
          </a:p>
        </p:txBody>
      </p:sp>
      <p:sp>
        <p:nvSpPr>
          <p:cNvPr id="207" name="AutoShape 4"/>
          <p:cNvSpPr/>
          <p:nvPr/>
        </p:nvSpPr>
        <p:spPr>
          <a:xfrm>
            <a:off x="5897880" y="356868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208" name="AutoShape 5"/>
          <p:cNvSpPr/>
          <p:nvPr/>
        </p:nvSpPr>
        <p:spPr>
          <a:xfrm>
            <a:off x="5897880" y="717084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209" name="Freeform 6"/>
          <p:cNvSpPr/>
          <p:nvPr/>
        </p:nvSpPr>
        <p:spPr>
          <a:xfrm>
            <a:off x="8304120" y="247068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899"/>
                </a:lnTo>
                <a:lnTo>
                  <a:pt x="0" y="249899"/>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210" name="Freeform 7"/>
          <p:cNvSpPr/>
          <p:nvPr/>
        </p:nvSpPr>
        <p:spPr>
          <a:xfrm>
            <a:off x="8304120" y="801936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900"/>
                </a:lnTo>
                <a:lnTo>
                  <a:pt x="0" y="24990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11" name="TextBox 2"/>
          <p:cNvSpPr/>
          <p:nvPr/>
        </p:nvSpPr>
        <p:spPr>
          <a:xfrm>
            <a:off x="3442680" y="3369600"/>
            <a:ext cx="11402280" cy="660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6008"/>
              </a:lnSpc>
              <a:tabLst>
                <a:tab pos="0" algn="l"/>
              </a:tabLst>
            </a:pPr>
            <a:r>
              <a:rPr lang="en-US" sz="18580" b="1" i="1" strike="noStrike" spc="-1">
                <a:solidFill>
                  <a:schemeClr val="accent6"/>
                </a:solidFill>
                <a:latin typeface="Cormorant Garamond Bold Italics"/>
                <a:ea typeface="Cormorant Garamond Bold Italics"/>
              </a:rPr>
              <a:t>Thank you</a:t>
            </a:r>
            <a:endParaRPr lang="en-US" sz="18580" b="0" strike="noStrike" spc="-1">
              <a:solidFill>
                <a:srgbClr val="000000"/>
              </a:solidFill>
              <a:latin typeface="Arial"/>
            </a:endParaRPr>
          </a:p>
        </p:txBody>
      </p:sp>
      <p:sp>
        <p:nvSpPr>
          <p:cNvPr id="212" name="AutoShape 3"/>
          <p:cNvSpPr/>
          <p:nvPr/>
        </p:nvSpPr>
        <p:spPr>
          <a:xfrm>
            <a:off x="5897880" y="221508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213" name="Freeform 4"/>
          <p:cNvSpPr/>
          <p:nvPr/>
        </p:nvSpPr>
        <p:spPr>
          <a:xfrm>
            <a:off x="8304120" y="111672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899"/>
                </a:lnTo>
                <a:lnTo>
                  <a:pt x="0" y="249899"/>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214" name="AutoShape 5"/>
          <p:cNvSpPr/>
          <p:nvPr/>
        </p:nvSpPr>
        <p:spPr>
          <a:xfrm>
            <a:off x="5897880" y="815976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215" name="Freeform 6"/>
          <p:cNvSpPr/>
          <p:nvPr/>
        </p:nvSpPr>
        <p:spPr>
          <a:xfrm>
            <a:off x="8304120" y="900828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900"/>
                </a:lnTo>
                <a:lnTo>
                  <a:pt x="0" y="24990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55" name="Group 2"/>
          <p:cNvGrpSpPr/>
          <p:nvPr/>
        </p:nvGrpSpPr>
        <p:grpSpPr>
          <a:xfrm>
            <a:off x="0" y="-180720"/>
            <a:ext cx="18287640" cy="4280040"/>
            <a:chOff x="0" y="-180720"/>
            <a:chExt cx="18287640" cy="4280040"/>
          </a:xfrm>
        </p:grpSpPr>
        <p:sp>
          <p:nvSpPr>
            <p:cNvPr id="56" name="Freeform 3"/>
            <p:cNvSpPr/>
            <p:nvPr/>
          </p:nvSpPr>
          <p:spPr>
            <a:xfrm>
              <a:off x="0" y="0"/>
              <a:ext cx="18287640" cy="4098960"/>
            </a:xfrm>
            <a:custGeom>
              <a:avLst/>
              <a:gdLst>
                <a:gd name="textAreaLeft" fmla="*/ 0 w 18287640"/>
                <a:gd name="textAreaRight" fmla="*/ 18288000 w 18287640"/>
                <a:gd name="textAreaTop" fmla="*/ 0 h 4098960"/>
                <a:gd name="textAreaBottom" fmla="*/ 4099320 h 4098960"/>
              </a:gdLst>
              <a:ahLst/>
              <a:cxnLst/>
              <a:rect l="textAreaLeft" t="textAreaTop" r="textAreaRight" b="textAreaBottom"/>
              <a:pathLst>
                <a:path w="4816592" h="1079700">
                  <a:moveTo>
                    <a:pt x="0" y="0"/>
                  </a:moveTo>
                  <a:lnTo>
                    <a:pt x="4816592" y="0"/>
                  </a:lnTo>
                  <a:lnTo>
                    <a:pt x="4816592" y="1079700"/>
                  </a:lnTo>
                  <a:lnTo>
                    <a:pt x="0" y="107970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57" name="TextBox 4"/>
            <p:cNvSpPr/>
            <p:nvPr/>
          </p:nvSpPr>
          <p:spPr>
            <a:xfrm>
              <a:off x="0" y="-180720"/>
              <a:ext cx="18287640" cy="42800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3694"/>
                </a:lnSpc>
              </a:pPr>
              <a:endParaRPr lang="en-US" sz="1800" b="0" strike="noStrike" spc="-1">
                <a:solidFill>
                  <a:srgbClr val="000000"/>
                </a:solidFill>
                <a:latin typeface="Calibri"/>
              </a:endParaRPr>
            </a:p>
          </p:txBody>
        </p:sp>
      </p:grpSp>
      <p:sp>
        <p:nvSpPr>
          <p:cNvPr id="58" name="TextBox 11"/>
          <p:cNvSpPr/>
          <p:nvPr/>
        </p:nvSpPr>
        <p:spPr>
          <a:xfrm>
            <a:off x="1028880" y="599760"/>
            <a:ext cx="9914760" cy="113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rgbClr val="FFFFFF"/>
                </a:solidFill>
                <a:latin typeface="Cormorant Garamond Bold Italics"/>
                <a:ea typeface="Cormorant Garamond Bold Italics"/>
              </a:rPr>
              <a:t>Team Members</a:t>
            </a:r>
            <a:endParaRPr lang="en-US" sz="6400" b="0" strike="noStrike" spc="-1">
              <a:solidFill>
                <a:srgbClr val="000000"/>
              </a:solidFill>
              <a:latin typeface="Arial"/>
            </a:endParaRPr>
          </a:p>
        </p:txBody>
      </p:sp>
      <p:grpSp>
        <p:nvGrpSpPr>
          <p:cNvPr id="59" name="Group 19"/>
          <p:cNvGrpSpPr/>
          <p:nvPr/>
        </p:nvGrpSpPr>
        <p:grpSpPr>
          <a:xfrm>
            <a:off x="1028880" y="3011040"/>
            <a:ext cx="3399120" cy="3296880"/>
            <a:chOff x="1028880" y="3011040"/>
            <a:chExt cx="3399120" cy="3296880"/>
          </a:xfrm>
        </p:grpSpPr>
        <p:grpSp>
          <p:nvGrpSpPr>
            <p:cNvPr id="60" name="Group 5"/>
            <p:cNvGrpSpPr/>
            <p:nvPr/>
          </p:nvGrpSpPr>
          <p:grpSpPr>
            <a:xfrm>
              <a:off x="1660680" y="3011040"/>
              <a:ext cx="2135520" cy="2135520"/>
              <a:chOff x="1660680" y="3011040"/>
              <a:chExt cx="2135520" cy="2135520"/>
            </a:xfrm>
          </p:grpSpPr>
          <p:sp>
            <p:nvSpPr>
              <p:cNvPr id="61" name="Freeform 6"/>
              <p:cNvSpPr/>
              <p:nvPr/>
            </p:nvSpPr>
            <p:spPr>
              <a:xfrm>
                <a:off x="1660680" y="3011040"/>
                <a:ext cx="2135520" cy="2135520"/>
              </a:xfrm>
              <a:custGeom>
                <a:avLst/>
                <a:gdLst>
                  <a:gd name="textAreaLeft" fmla="*/ 0 w 2135520"/>
                  <a:gd name="textAreaRight" fmla="*/ 2135880 w 2135520"/>
                  <a:gd name="textAreaTop" fmla="*/ 0 h 2135520"/>
                  <a:gd name="textAreaBottom" fmla="*/ 2135880 h 21355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grpSp>
        <p:sp>
          <p:nvSpPr>
            <p:cNvPr id="62" name="TextBox 16"/>
            <p:cNvSpPr/>
            <p:nvPr/>
          </p:nvSpPr>
          <p:spPr>
            <a:xfrm>
              <a:off x="1028880" y="5456520"/>
              <a:ext cx="339912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920"/>
                </a:lnSpc>
                <a:tabLst>
                  <a:tab pos="0" algn="l"/>
                </a:tabLst>
              </a:pPr>
              <a:r>
                <a:rPr lang="en-US" sz="2800" b="1" strike="noStrike" spc="-1">
                  <a:solidFill>
                    <a:schemeClr val="accent6"/>
                  </a:solidFill>
                  <a:latin typeface="Quicksand Bold"/>
                  <a:ea typeface="Quicksand Bold"/>
                </a:rPr>
                <a:t>Chris Dobbin</a:t>
              </a:r>
              <a:endParaRPr lang="en-US" sz="2800" b="0" strike="noStrike" spc="-1">
                <a:solidFill>
                  <a:srgbClr val="000000"/>
                </a:solidFill>
                <a:latin typeface="Arial"/>
              </a:endParaRPr>
            </a:p>
          </p:txBody>
        </p:sp>
        <p:sp>
          <p:nvSpPr>
            <p:cNvPr id="63" name="TextBox 17"/>
            <p:cNvSpPr/>
            <p:nvPr/>
          </p:nvSpPr>
          <p:spPr>
            <a:xfrm>
              <a:off x="1028880" y="5881680"/>
              <a:ext cx="339912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359"/>
                </a:lnSpc>
                <a:tabLst>
                  <a:tab pos="0" algn="l"/>
                </a:tabLst>
              </a:pPr>
              <a:r>
                <a:rPr lang="en-US" sz="2400" b="0" strike="noStrike" spc="-1">
                  <a:solidFill>
                    <a:schemeClr val="accent6"/>
                  </a:solidFill>
                  <a:latin typeface="Quicksand"/>
                  <a:ea typeface="Quicksand"/>
                </a:rPr>
                <a:t>Member</a:t>
              </a:r>
              <a:endParaRPr lang="en-US" sz="2400" b="0" strike="noStrike" spc="-1">
                <a:solidFill>
                  <a:srgbClr val="000000"/>
                </a:solidFill>
                <a:latin typeface="Arial"/>
              </a:endParaRPr>
            </a:p>
          </p:txBody>
        </p:sp>
      </p:grpSp>
      <p:sp>
        <p:nvSpPr>
          <p:cNvPr id="64" name="AutoShape 18"/>
          <p:cNvSpPr/>
          <p:nvPr/>
        </p:nvSpPr>
        <p:spPr>
          <a:xfrm>
            <a:off x="5897880" y="868104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65" name="Freeform 19"/>
          <p:cNvSpPr/>
          <p:nvPr/>
        </p:nvSpPr>
        <p:spPr>
          <a:xfrm>
            <a:off x="8304120" y="952956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900"/>
                </a:lnTo>
                <a:lnTo>
                  <a:pt x="0" y="24990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grpSp>
        <p:nvGrpSpPr>
          <p:cNvPr id="66" name="Group 20"/>
          <p:cNvGrpSpPr/>
          <p:nvPr/>
        </p:nvGrpSpPr>
        <p:grpSpPr>
          <a:xfrm>
            <a:off x="4089780" y="3029400"/>
            <a:ext cx="3399120" cy="3296880"/>
            <a:chOff x="4038480" y="3011040"/>
            <a:chExt cx="3399120" cy="3296880"/>
          </a:xfrm>
        </p:grpSpPr>
        <p:grpSp>
          <p:nvGrpSpPr>
            <p:cNvPr id="67" name="Group 5"/>
            <p:cNvGrpSpPr/>
            <p:nvPr/>
          </p:nvGrpSpPr>
          <p:grpSpPr>
            <a:xfrm>
              <a:off x="4670640" y="3011040"/>
              <a:ext cx="2135520" cy="2135520"/>
              <a:chOff x="4670640" y="3011040"/>
              <a:chExt cx="2135520" cy="2135520"/>
            </a:xfrm>
          </p:grpSpPr>
          <p:sp>
            <p:nvSpPr>
              <p:cNvPr id="68" name="Freeform 6"/>
              <p:cNvSpPr/>
              <p:nvPr/>
            </p:nvSpPr>
            <p:spPr>
              <a:xfrm>
                <a:off x="4670640" y="3011040"/>
                <a:ext cx="2135520" cy="2135520"/>
              </a:xfrm>
              <a:custGeom>
                <a:avLst/>
                <a:gdLst>
                  <a:gd name="textAreaLeft" fmla="*/ 0 w 2135520"/>
                  <a:gd name="textAreaRight" fmla="*/ 2135880 w 2135520"/>
                  <a:gd name="textAreaTop" fmla="*/ 0 h 2135520"/>
                  <a:gd name="textAreaBottom" fmla="*/ 2135880 h 21355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grpSp>
        <p:sp>
          <p:nvSpPr>
            <p:cNvPr id="69" name="TextBox 16"/>
            <p:cNvSpPr/>
            <p:nvPr/>
          </p:nvSpPr>
          <p:spPr>
            <a:xfrm>
              <a:off x="4038480" y="5456520"/>
              <a:ext cx="339912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920"/>
                </a:lnSpc>
                <a:tabLst>
                  <a:tab pos="0" algn="l"/>
                </a:tabLst>
              </a:pPr>
              <a:r>
                <a:rPr lang="en-US" sz="2800" b="1" strike="noStrike" spc="-1">
                  <a:solidFill>
                    <a:schemeClr val="accent6"/>
                  </a:solidFill>
                  <a:latin typeface="Quicksand Bold"/>
                  <a:ea typeface="Quicksand Bold"/>
                </a:rPr>
                <a:t>Ellen Liu</a:t>
              </a:r>
              <a:endParaRPr lang="en-US" sz="2800" b="0" strike="noStrike" spc="-1">
                <a:solidFill>
                  <a:srgbClr val="000000"/>
                </a:solidFill>
                <a:latin typeface="Arial"/>
              </a:endParaRPr>
            </a:p>
          </p:txBody>
        </p:sp>
        <p:sp>
          <p:nvSpPr>
            <p:cNvPr id="70" name="TextBox 17"/>
            <p:cNvSpPr/>
            <p:nvPr/>
          </p:nvSpPr>
          <p:spPr>
            <a:xfrm>
              <a:off x="4038480" y="5881680"/>
              <a:ext cx="339912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359"/>
                </a:lnSpc>
                <a:tabLst>
                  <a:tab pos="0" algn="l"/>
                </a:tabLst>
              </a:pPr>
              <a:r>
                <a:rPr lang="en-US" sz="2400" b="0" strike="noStrike" spc="-1">
                  <a:solidFill>
                    <a:schemeClr val="accent6"/>
                  </a:solidFill>
                  <a:latin typeface="Quicksand"/>
                  <a:ea typeface="Quicksand"/>
                </a:rPr>
                <a:t>Member</a:t>
              </a:r>
              <a:endParaRPr lang="en-US" sz="2400" b="0" strike="noStrike" spc="-1">
                <a:solidFill>
                  <a:srgbClr val="000000"/>
                </a:solidFill>
                <a:latin typeface="Arial"/>
              </a:endParaRPr>
            </a:p>
          </p:txBody>
        </p:sp>
      </p:grpSp>
      <p:grpSp>
        <p:nvGrpSpPr>
          <p:cNvPr id="71" name="Group 25"/>
          <p:cNvGrpSpPr/>
          <p:nvPr/>
        </p:nvGrpSpPr>
        <p:grpSpPr>
          <a:xfrm>
            <a:off x="7150680" y="3029400"/>
            <a:ext cx="3399120" cy="3480480"/>
            <a:chOff x="7150680" y="3029400"/>
            <a:chExt cx="3399120" cy="3480480"/>
          </a:xfrm>
        </p:grpSpPr>
        <p:sp>
          <p:nvSpPr>
            <p:cNvPr id="72" name="Freeform 6"/>
            <p:cNvSpPr/>
            <p:nvPr/>
          </p:nvSpPr>
          <p:spPr>
            <a:xfrm>
              <a:off x="7799760" y="3029400"/>
              <a:ext cx="2135520" cy="2135520"/>
            </a:xfrm>
            <a:custGeom>
              <a:avLst/>
              <a:gdLst>
                <a:gd name="textAreaLeft" fmla="*/ 0 w 2135520"/>
                <a:gd name="textAreaRight" fmla="*/ 2135880 w 2135520"/>
                <a:gd name="textAreaTop" fmla="*/ 0 h 2135520"/>
                <a:gd name="textAreaBottom" fmla="*/ 2135880 h 21355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73" name="TextBox 16"/>
            <p:cNvSpPr/>
            <p:nvPr/>
          </p:nvSpPr>
          <p:spPr>
            <a:xfrm>
              <a:off x="7150680" y="5514480"/>
              <a:ext cx="3399120" cy="995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920"/>
                </a:lnSpc>
                <a:tabLst>
                  <a:tab pos="0" algn="l"/>
                </a:tabLst>
              </a:pPr>
              <a:r>
                <a:rPr lang="en-US" sz="2800" b="1" strike="noStrike" spc="-1">
                  <a:solidFill>
                    <a:schemeClr val="accent6"/>
                  </a:solidFill>
                  <a:latin typeface="Quicksand Bold"/>
                  <a:ea typeface="Quicksand Bold"/>
                </a:rPr>
                <a:t>Pratishtha Theeng</a:t>
              </a:r>
              <a:endParaRPr lang="en-US" sz="2800" b="0" strike="noStrike" spc="-1">
                <a:solidFill>
                  <a:srgbClr val="000000"/>
                </a:solidFill>
                <a:latin typeface="Arial"/>
              </a:endParaRPr>
            </a:p>
          </p:txBody>
        </p:sp>
        <p:sp>
          <p:nvSpPr>
            <p:cNvPr id="74" name="TextBox 17"/>
            <p:cNvSpPr/>
            <p:nvPr/>
          </p:nvSpPr>
          <p:spPr>
            <a:xfrm>
              <a:off x="7150680" y="5939640"/>
              <a:ext cx="339912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359"/>
                </a:lnSpc>
                <a:tabLst>
                  <a:tab pos="0" algn="l"/>
                </a:tabLst>
              </a:pPr>
              <a:r>
                <a:rPr lang="en-US" sz="2400" b="0" strike="noStrike" spc="-1">
                  <a:solidFill>
                    <a:schemeClr val="accent6"/>
                  </a:solidFill>
                  <a:latin typeface="Quicksand"/>
                  <a:ea typeface="Quicksand"/>
                </a:rPr>
                <a:t>Member</a:t>
              </a:r>
              <a:endParaRPr lang="en-US" sz="2400" b="0" strike="noStrike" spc="-1">
                <a:solidFill>
                  <a:srgbClr val="000000"/>
                </a:solidFill>
                <a:latin typeface="Arial"/>
              </a:endParaRPr>
            </a:p>
          </p:txBody>
        </p:sp>
      </p:grpSp>
      <p:grpSp>
        <p:nvGrpSpPr>
          <p:cNvPr id="75" name="Group 30"/>
          <p:cNvGrpSpPr/>
          <p:nvPr/>
        </p:nvGrpSpPr>
        <p:grpSpPr>
          <a:xfrm>
            <a:off x="10602360" y="3068640"/>
            <a:ext cx="3399120" cy="3297240"/>
            <a:chOff x="10602360" y="3068640"/>
            <a:chExt cx="3399120" cy="3297240"/>
          </a:xfrm>
        </p:grpSpPr>
        <p:grpSp>
          <p:nvGrpSpPr>
            <p:cNvPr id="76" name="Group 5"/>
            <p:cNvGrpSpPr/>
            <p:nvPr/>
          </p:nvGrpSpPr>
          <p:grpSpPr>
            <a:xfrm>
              <a:off x="11234520" y="3068640"/>
              <a:ext cx="2135520" cy="2135520"/>
              <a:chOff x="11234520" y="3068640"/>
              <a:chExt cx="2135520" cy="2135520"/>
            </a:xfrm>
          </p:grpSpPr>
          <p:sp>
            <p:nvSpPr>
              <p:cNvPr id="77" name="Freeform 6"/>
              <p:cNvSpPr/>
              <p:nvPr/>
            </p:nvSpPr>
            <p:spPr>
              <a:xfrm>
                <a:off x="11234520" y="3068640"/>
                <a:ext cx="2135520" cy="2135520"/>
              </a:xfrm>
              <a:custGeom>
                <a:avLst/>
                <a:gdLst>
                  <a:gd name="textAreaLeft" fmla="*/ 0 w 2135520"/>
                  <a:gd name="textAreaRight" fmla="*/ 2135880 w 2135520"/>
                  <a:gd name="textAreaTop" fmla="*/ 0 h 2135520"/>
                  <a:gd name="textAreaBottom" fmla="*/ 2135880 h 21355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grpSp>
        <p:sp>
          <p:nvSpPr>
            <p:cNvPr id="78" name="TextBox 16"/>
            <p:cNvSpPr/>
            <p:nvPr/>
          </p:nvSpPr>
          <p:spPr>
            <a:xfrm>
              <a:off x="10602360" y="5514480"/>
              <a:ext cx="339912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920"/>
                </a:lnSpc>
                <a:tabLst>
                  <a:tab pos="0" algn="l"/>
                </a:tabLst>
              </a:pPr>
              <a:r>
                <a:rPr lang="en-US" sz="2800" b="1" strike="noStrike" spc="-1">
                  <a:solidFill>
                    <a:schemeClr val="accent6"/>
                  </a:solidFill>
                  <a:latin typeface="Quicksand Bold"/>
                  <a:ea typeface="Quicksand Bold"/>
                </a:rPr>
                <a:t>Sarah Burnap</a:t>
              </a:r>
              <a:endParaRPr lang="en-US" sz="2800" b="0" strike="noStrike" spc="-1">
                <a:solidFill>
                  <a:srgbClr val="000000"/>
                </a:solidFill>
                <a:latin typeface="Arial"/>
              </a:endParaRPr>
            </a:p>
          </p:txBody>
        </p:sp>
        <p:sp>
          <p:nvSpPr>
            <p:cNvPr id="79" name="TextBox 17"/>
            <p:cNvSpPr/>
            <p:nvPr/>
          </p:nvSpPr>
          <p:spPr>
            <a:xfrm>
              <a:off x="10602360" y="5939640"/>
              <a:ext cx="339912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359"/>
                </a:lnSpc>
                <a:tabLst>
                  <a:tab pos="0" algn="l"/>
                </a:tabLst>
              </a:pPr>
              <a:r>
                <a:rPr lang="en-US" sz="2400" b="0" strike="noStrike" spc="-1">
                  <a:solidFill>
                    <a:schemeClr val="accent6"/>
                  </a:solidFill>
                  <a:latin typeface="Quicksand"/>
                  <a:ea typeface="Quicksand"/>
                </a:rPr>
                <a:t>Member</a:t>
              </a:r>
              <a:endParaRPr lang="en-US" sz="2400" b="0" strike="noStrike" spc="-1">
                <a:solidFill>
                  <a:srgbClr val="000000"/>
                </a:solidFill>
                <a:latin typeface="Arial"/>
              </a:endParaRPr>
            </a:p>
          </p:txBody>
        </p:sp>
      </p:grpSp>
      <p:grpSp>
        <p:nvGrpSpPr>
          <p:cNvPr id="80" name="Group 35"/>
          <p:cNvGrpSpPr/>
          <p:nvPr/>
        </p:nvGrpSpPr>
        <p:grpSpPr>
          <a:xfrm>
            <a:off x="14054040" y="3056760"/>
            <a:ext cx="3399120" cy="3296880"/>
            <a:chOff x="14054040" y="3056760"/>
            <a:chExt cx="3399120" cy="3296880"/>
          </a:xfrm>
        </p:grpSpPr>
        <p:grpSp>
          <p:nvGrpSpPr>
            <p:cNvPr id="81" name="Group 5"/>
            <p:cNvGrpSpPr/>
            <p:nvPr/>
          </p:nvGrpSpPr>
          <p:grpSpPr>
            <a:xfrm>
              <a:off x="14686200" y="3056760"/>
              <a:ext cx="2135520" cy="2135520"/>
              <a:chOff x="14686200" y="3056760"/>
              <a:chExt cx="2135520" cy="2135520"/>
            </a:xfrm>
          </p:grpSpPr>
          <p:sp>
            <p:nvSpPr>
              <p:cNvPr id="82" name="Freeform 6"/>
              <p:cNvSpPr/>
              <p:nvPr/>
            </p:nvSpPr>
            <p:spPr>
              <a:xfrm>
                <a:off x="14686200" y="3056760"/>
                <a:ext cx="2135520" cy="2135520"/>
              </a:xfrm>
              <a:custGeom>
                <a:avLst/>
                <a:gdLst>
                  <a:gd name="textAreaLeft" fmla="*/ 0 w 2135520"/>
                  <a:gd name="textAreaRight" fmla="*/ 2135880 w 2135520"/>
                  <a:gd name="textAreaTop" fmla="*/ 0 h 2135520"/>
                  <a:gd name="textAreaBottom" fmla="*/ 2135880 h 21355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grpSp>
        <p:sp>
          <p:nvSpPr>
            <p:cNvPr id="83" name="TextBox 16"/>
            <p:cNvSpPr/>
            <p:nvPr/>
          </p:nvSpPr>
          <p:spPr>
            <a:xfrm>
              <a:off x="14054040" y="5502240"/>
              <a:ext cx="339912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920"/>
                </a:lnSpc>
                <a:tabLst>
                  <a:tab pos="0" algn="l"/>
                </a:tabLst>
              </a:pPr>
              <a:r>
                <a:rPr lang="en-US" sz="2800" b="1" strike="noStrike" spc="-1">
                  <a:solidFill>
                    <a:schemeClr val="accent6"/>
                  </a:solidFill>
                  <a:latin typeface="Quicksand Bold"/>
                  <a:ea typeface="Quicksand Bold"/>
                </a:rPr>
                <a:t>Jordan Dreyer</a:t>
              </a:r>
              <a:endParaRPr lang="en-US" sz="2800" b="0" strike="noStrike" spc="-1">
                <a:solidFill>
                  <a:srgbClr val="000000"/>
                </a:solidFill>
                <a:latin typeface="Arial"/>
              </a:endParaRPr>
            </a:p>
          </p:txBody>
        </p:sp>
        <p:sp>
          <p:nvSpPr>
            <p:cNvPr id="84" name="TextBox 17"/>
            <p:cNvSpPr/>
            <p:nvPr/>
          </p:nvSpPr>
          <p:spPr>
            <a:xfrm>
              <a:off x="14054040" y="5927400"/>
              <a:ext cx="339912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359"/>
                </a:lnSpc>
                <a:tabLst>
                  <a:tab pos="0" algn="l"/>
                </a:tabLst>
              </a:pPr>
              <a:r>
                <a:rPr lang="en-US" sz="2400" b="0" strike="noStrike" spc="-1">
                  <a:solidFill>
                    <a:schemeClr val="accent6"/>
                  </a:solidFill>
                  <a:latin typeface="Quicksand"/>
                  <a:ea typeface="Quicksand"/>
                </a:rPr>
                <a:t>Member</a:t>
              </a:r>
              <a:endParaRPr lang="en-US" sz="2400" b="0" strike="noStrike" spc="-1">
                <a:solidFill>
                  <a:srgbClr val="000000"/>
                </a:solidFill>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85" name="TextBox 2"/>
          <p:cNvSpPr/>
          <p:nvPr/>
        </p:nvSpPr>
        <p:spPr>
          <a:xfrm>
            <a:off x="4163760" y="4293720"/>
            <a:ext cx="9960120" cy="2071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079"/>
              </a:lnSpc>
              <a:tabLst>
                <a:tab pos="0" algn="l"/>
              </a:tabLst>
            </a:pPr>
            <a:r>
              <a:rPr lang="en-US" sz="2400" b="0" strike="noStrike" spc="-1">
                <a:solidFill>
                  <a:schemeClr val="accent6"/>
                </a:solidFill>
                <a:latin typeface="Quicksand"/>
                <a:ea typeface="Quicksand"/>
              </a:rPr>
              <a:t>Work-related stress is physical and emotional strain experienced by individuals due to pressures and challenges in the workplace, such as heavy workloads, tight deadlines, job insecurity, and lack of support, which can negatively impact their health and job performance.</a:t>
            </a:r>
            <a:endParaRPr lang="en-US" sz="2400" b="0" strike="noStrike" spc="-1">
              <a:solidFill>
                <a:srgbClr val="000000"/>
              </a:solidFill>
              <a:latin typeface="Arial"/>
            </a:endParaRPr>
          </a:p>
        </p:txBody>
      </p:sp>
      <p:sp>
        <p:nvSpPr>
          <p:cNvPr id="86" name="AutoShape 3"/>
          <p:cNvSpPr/>
          <p:nvPr/>
        </p:nvSpPr>
        <p:spPr>
          <a:xfrm>
            <a:off x="5897880" y="356868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87" name="AutoShape 4"/>
          <p:cNvSpPr/>
          <p:nvPr/>
        </p:nvSpPr>
        <p:spPr>
          <a:xfrm>
            <a:off x="5897880" y="717084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88" name="Freeform 5"/>
          <p:cNvSpPr/>
          <p:nvPr/>
        </p:nvSpPr>
        <p:spPr>
          <a:xfrm>
            <a:off x="8304120" y="247068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899"/>
                </a:lnTo>
                <a:lnTo>
                  <a:pt x="0" y="249899"/>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89" name="TextBox 6"/>
          <p:cNvSpPr/>
          <p:nvPr/>
        </p:nvSpPr>
        <p:spPr>
          <a:xfrm>
            <a:off x="1028880" y="599760"/>
            <a:ext cx="8047800" cy="113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Introduction</a:t>
            </a:r>
            <a:endParaRPr lang="en-US" sz="6400" b="0" strike="noStrike" spc="-1">
              <a:solidFill>
                <a:srgbClr val="000000"/>
              </a:solidFill>
              <a:latin typeface="Arial"/>
            </a:endParaRPr>
          </a:p>
        </p:txBody>
      </p:sp>
      <p:sp>
        <p:nvSpPr>
          <p:cNvPr id="90" name="Freeform 7"/>
          <p:cNvSpPr/>
          <p:nvPr/>
        </p:nvSpPr>
        <p:spPr>
          <a:xfrm>
            <a:off x="8304120" y="801936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8" y="0"/>
                </a:lnTo>
                <a:lnTo>
                  <a:pt x="1679998" y="249900"/>
                </a:lnTo>
                <a:lnTo>
                  <a:pt x="0" y="24990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91" name="Group 2"/>
          <p:cNvGrpSpPr/>
          <p:nvPr/>
        </p:nvGrpSpPr>
        <p:grpSpPr>
          <a:xfrm>
            <a:off x="14094000" y="-164880"/>
            <a:ext cx="4193640" cy="10451520"/>
            <a:chOff x="14094000" y="-164880"/>
            <a:chExt cx="4193640" cy="10451520"/>
          </a:xfrm>
        </p:grpSpPr>
        <p:sp>
          <p:nvSpPr>
            <p:cNvPr id="92" name="Freeform 3"/>
            <p:cNvSpPr/>
            <p:nvPr/>
          </p:nvSpPr>
          <p:spPr>
            <a:xfrm>
              <a:off x="14094000" y="15840"/>
              <a:ext cx="4193640" cy="10270800"/>
            </a:xfrm>
            <a:custGeom>
              <a:avLst/>
              <a:gdLst>
                <a:gd name="textAreaLeft" fmla="*/ 0 w 4193640"/>
                <a:gd name="textAreaRight" fmla="*/ 4194000 w 4193640"/>
                <a:gd name="textAreaTop" fmla="*/ 0 h 10270800"/>
                <a:gd name="textAreaBottom" fmla="*/ 10271160 h 10270800"/>
              </a:gdLst>
              <a:ahLst/>
              <a:cxnLst/>
              <a:rect l="textAreaLeft" t="textAreaTop" r="textAreaRight" b="textAreaBottom"/>
              <a:pathLst>
                <a:path w="1104621" h="2705159">
                  <a:moveTo>
                    <a:pt x="0" y="0"/>
                  </a:moveTo>
                  <a:lnTo>
                    <a:pt x="1104621" y="0"/>
                  </a:lnTo>
                  <a:lnTo>
                    <a:pt x="1104621" y="2705159"/>
                  </a:lnTo>
                  <a:lnTo>
                    <a:pt x="0" y="2705159"/>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93" name="TextBox 4"/>
            <p:cNvSpPr/>
            <p:nvPr/>
          </p:nvSpPr>
          <p:spPr>
            <a:xfrm>
              <a:off x="14094000" y="-164880"/>
              <a:ext cx="4193640" cy="10451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3694"/>
                </a:lnSpc>
              </a:pPr>
              <a:endParaRPr lang="en-US" sz="1800" b="0" strike="noStrike" spc="-1">
                <a:solidFill>
                  <a:srgbClr val="000000"/>
                </a:solidFill>
                <a:latin typeface="Calibri"/>
              </a:endParaRPr>
            </a:p>
          </p:txBody>
        </p:sp>
      </p:grpSp>
      <p:sp>
        <p:nvSpPr>
          <p:cNvPr id="94" name="Freeform 7"/>
          <p:cNvSpPr/>
          <p:nvPr/>
        </p:nvSpPr>
        <p:spPr>
          <a:xfrm>
            <a:off x="1028880" y="8974800"/>
            <a:ext cx="1904760" cy="282960"/>
          </a:xfrm>
          <a:custGeom>
            <a:avLst/>
            <a:gdLst>
              <a:gd name="textAreaLeft" fmla="*/ 0 w 1904760"/>
              <a:gd name="textAreaRight" fmla="*/ 1905120 w 1904760"/>
              <a:gd name="textAreaTop" fmla="*/ 0 h 282960"/>
              <a:gd name="textAreaBottom" fmla="*/ 283320 h 282960"/>
            </a:gdLst>
            <a:ahLst/>
            <a:cxnLst/>
            <a:rect l="textAreaLeft" t="textAreaTop" r="textAreaRight" b="textAreaBottom"/>
            <a:pathLst>
              <a:path w="1905000" h="283369">
                <a:moveTo>
                  <a:pt x="0" y="0"/>
                </a:moveTo>
                <a:lnTo>
                  <a:pt x="1905000" y="0"/>
                </a:lnTo>
                <a:lnTo>
                  <a:pt x="1905000" y="283369"/>
                </a:lnTo>
                <a:lnTo>
                  <a:pt x="0" y="283369"/>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95" name="TextBox 8"/>
          <p:cNvSpPr/>
          <p:nvPr/>
        </p:nvSpPr>
        <p:spPr>
          <a:xfrm>
            <a:off x="1028880" y="599760"/>
            <a:ext cx="9389880" cy="113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Analysis Objectives</a:t>
            </a:r>
            <a:endParaRPr lang="en-US" sz="6400" b="0" strike="noStrike" spc="-1">
              <a:solidFill>
                <a:srgbClr val="000000"/>
              </a:solidFill>
              <a:latin typeface="Arial"/>
            </a:endParaRPr>
          </a:p>
        </p:txBody>
      </p:sp>
      <p:sp>
        <p:nvSpPr>
          <p:cNvPr id="96" name="TextBox 9"/>
          <p:cNvSpPr/>
          <p:nvPr/>
        </p:nvSpPr>
        <p:spPr>
          <a:xfrm>
            <a:off x="1022760" y="2781360"/>
            <a:ext cx="6937560" cy="5698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43080" indent="-343080">
              <a:lnSpc>
                <a:spcPts val="4079"/>
              </a:lnSpc>
              <a:buClr>
                <a:srgbClr val="E46C0A"/>
              </a:buClr>
              <a:buFont typeface="Arial"/>
              <a:buChar char="•"/>
            </a:pPr>
            <a:r>
              <a:rPr lang="en-US" sz="2800" b="1" strike="noStrike" spc="-1">
                <a:solidFill>
                  <a:schemeClr val="accent6">
                    <a:lumMod val="75000"/>
                  </a:schemeClr>
                </a:solidFill>
                <a:latin typeface="Quicksand"/>
                <a:ea typeface="Quicksand"/>
              </a:rPr>
              <a:t>Exploring the impact of Work-related Stress</a:t>
            </a:r>
            <a:endParaRPr lang="en-US" sz="2800" b="0" strike="noStrike" spc="-1">
              <a:solidFill>
                <a:srgbClr val="000000"/>
              </a:solidFill>
              <a:latin typeface="Arial"/>
            </a:endParaRPr>
          </a:p>
          <a:p>
            <a:pPr marL="800280" lvl="1" indent="-343080">
              <a:lnSpc>
                <a:spcPts val="4079"/>
              </a:lnSpc>
              <a:buClr>
                <a:srgbClr val="F79646"/>
              </a:buClr>
              <a:buFont typeface="Arial"/>
              <a:buChar char="•"/>
            </a:pPr>
            <a:r>
              <a:rPr lang="en-US" sz="2400" b="0" strike="noStrike" spc="-1">
                <a:solidFill>
                  <a:schemeClr val="accent6"/>
                </a:solidFill>
                <a:latin typeface="Quicksand"/>
                <a:ea typeface="Quicksand"/>
              </a:rPr>
              <a:t>Investigating how stress in the workplace affects employees` well-being, productivity, and overall job satisfaction</a:t>
            </a:r>
            <a:endParaRPr lang="en-US" sz="2400" b="0" strike="noStrike" spc="-1">
              <a:solidFill>
                <a:srgbClr val="000000"/>
              </a:solidFill>
              <a:latin typeface="Arial"/>
            </a:endParaRPr>
          </a:p>
          <a:p>
            <a:pPr marL="343080" indent="-343080">
              <a:lnSpc>
                <a:spcPts val="4079"/>
              </a:lnSpc>
              <a:buClr>
                <a:srgbClr val="E46C0A"/>
              </a:buClr>
              <a:buFont typeface="Arial"/>
              <a:buChar char="•"/>
            </a:pPr>
            <a:r>
              <a:rPr lang="en-US" sz="2800" b="1" strike="noStrike" spc="-1">
                <a:solidFill>
                  <a:schemeClr val="accent6">
                    <a:lumMod val="75000"/>
                  </a:schemeClr>
                </a:solidFill>
                <a:latin typeface="Quicksand"/>
                <a:ea typeface="Quicksand"/>
              </a:rPr>
              <a:t>Understanding the Sources of Work Stress</a:t>
            </a:r>
            <a:endParaRPr lang="en-US" sz="2800" b="0" strike="noStrike" spc="-1">
              <a:solidFill>
                <a:srgbClr val="000000"/>
              </a:solidFill>
              <a:latin typeface="Arial"/>
            </a:endParaRPr>
          </a:p>
          <a:p>
            <a:pPr marL="800280" lvl="1" indent="-343080">
              <a:lnSpc>
                <a:spcPts val="4079"/>
              </a:lnSpc>
              <a:buClr>
                <a:srgbClr val="F79646"/>
              </a:buClr>
              <a:buFont typeface="Arial"/>
              <a:buChar char="•"/>
            </a:pPr>
            <a:r>
              <a:rPr lang="en-US" sz="2400" b="1" strike="noStrike" spc="-1">
                <a:solidFill>
                  <a:schemeClr val="accent6"/>
                </a:solidFill>
                <a:latin typeface="Quicksand"/>
                <a:ea typeface="Quicksand"/>
              </a:rPr>
              <a:t>Analyzing key stressors, such as workload, company size, and work-life balance, and their correlation with performance and mental health</a:t>
            </a:r>
            <a:endParaRPr lang="en-US" sz="2400" b="0" strike="noStrike" spc="-1">
              <a:solidFill>
                <a:srgbClr val="000000"/>
              </a:solidFill>
              <a:latin typeface="Arial"/>
            </a:endParaRPr>
          </a:p>
        </p:txBody>
      </p:sp>
      <p:pic>
        <p:nvPicPr>
          <p:cNvPr id="97" name="Picture 11" descr="Stressed businessman"/>
          <p:cNvPicPr/>
          <p:nvPr/>
        </p:nvPicPr>
        <p:blipFill>
          <a:blip r:embed="rId4"/>
          <a:stretch/>
        </p:blipFill>
        <p:spPr>
          <a:xfrm>
            <a:off x="10058400" y="2781360"/>
            <a:ext cx="7772040" cy="50626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98" name="Freeform 2"/>
          <p:cNvSpPr/>
          <p:nvPr/>
        </p:nvSpPr>
        <p:spPr>
          <a:xfrm>
            <a:off x="7038720" y="4099320"/>
            <a:ext cx="4210560" cy="3273480"/>
          </a:xfrm>
          <a:custGeom>
            <a:avLst/>
            <a:gdLst>
              <a:gd name="textAreaLeft" fmla="*/ 0 w 4210560"/>
              <a:gd name="textAreaRight" fmla="*/ 4210920 w 4210560"/>
              <a:gd name="textAreaTop" fmla="*/ 0 h 3273480"/>
              <a:gd name="textAreaBottom" fmla="*/ 3273840 h 3273480"/>
            </a:gdLst>
            <a:ahLst/>
            <a:cxnLst/>
            <a:rect l="textAreaLeft" t="textAreaTop" r="textAreaRight" b="textAreaBottom"/>
            <a:pathLst>
              <a:path w="4210757" h="3273864">
                <a:moveTo>
                  <a:pt x="0" y="0"/>
                </a:moveTo>
                <a:lnTo>
                  <a:pt x="4210756" y="0"/>
                </a:lnTo>
                <a:lnTo>
                  <a:pt x="4210756" y="3273864"/>
                </a:lnTo>
                <a:lnTo>
                  <a:pt x="0" y="327386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99" name="AutoShape 3"/>
          <p:cNvSpPr/>
          <p:nvPr/>
        </p:nvSpPr>
        <p:spPr>
          <a:xfrm>
            <a:off x="2027520" y="5114880"/>
            <a:ext cx="4344840" cy="360"/>
          </a:xfrm>
          <a:prstGeom prst="line">
            <a:avLst/>
          </a:prstGeom>
          <a:ln w="57150">
            <a:solidFill>
              <a:srgbClr val="F79646">
                <a:alpha val="50000"/>
              </a:srgbClr>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100" name="AutoShape 4"/>
          <p:cNvSpPr/>
          <p:nvPr/>
        </p:nvSpPr>
        <p:spPr>
          <a:xfrm>
            <a:off x="11910960" y="7344360"/>
            <a:ext cx="4346640" cy="360"/>
          </a:xfrm>
          <a:prstGeom prst="line">
            <a:avLst/>
          </a:prstGeom>
          <a:ln w="57150">
            <a:solidFill>
              <a:srgbClr val="F79646">
                <a:alpha val="50000"/>
              </a:srgbClr>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101" name="AutoShape 5"/>
          <p:cNvSpPr/>
          <p:nvPr/>
        </p:nvSpPr>
        <p:spPr>
          <a:xfrm>
            <a:off x="1660320" y="8483760"/>
            <a:ext cx="4716360" cy="360"/>
          </a:xfrm>
          <a:prstGeom prst="line">
            <a:avLst/>
          </a:prstGeom>
          <a:ln w="57150">
            <a:solidFill>
              <a:srgbClr val="F79646">
                <a:alpha val="50000"/>
              </a:srgbClr>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sp>
        <p:nvSpPr>
          <p:cNvPr id="102" name="TextBox 6"/>
          <p:cNvSpPr/>
          <p:nvPr/>
        </p:nvSpPr>
        <p:spPr>
          <a:xfrm>
            <a:off x="1024560" y="599760"/>
            <a:ext cx="1407168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lumMod val="75000"/>
                  </a:schemeClr>
                </a:solidFill>
                <a:latin typeface="Cormorant Garamond Bold Italics"/>
                <a:ea typeface="Cormorant Garamond Bold Italics"/>
              </a:rPr>
              <a:t>Key Factors Influencing Corporate Workplace Stress</a:t>
            </a:r>
            <a:endParaRPr lang="en-US" sz="6400" b="0" strike="noStrike" spc="-1">
              <a:solidFill>
                <a:srgbClr val="000000"/>
              </a:solidFill>
              <a:latin typeface="Arial"/>
            </a:endParaRPr>
          </a:p>
        </p:txBody>
      </p:sp>
      <p:sp>
        <p:nvSpPr>
          <p:cNvPr id="103" name="TextBox 7"/>
          <p:cNvSpPr/>
          <p:nvPr/>
        </p:nvSpPr>
        <p:spPr>
          <a:xfrm>
            <a:off x="1024560" y="3595680"/>
            <a:ext cx="53478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ts val="3359"/>
              </a:lnSpc>
              <a:tabLst>
                <a:tab pos="0" algn="l"/>
              </a:tabLst>
            </a:pPr>
            <a:r>
              <a:rPr lang="en-US" sz="2400" b="0" strike="noStrike" spc="-1">
                <a:solidFill>
                  <a:schemeClr val="accent6">
                    <a:lumMod val="75000"/>
                  </a:schemeClr>
                </a:solidFill>
                <a:latin typeface="Quicksand"/>
                <a:ea typeface="Quicksand"/>
              </a:rPr>
              <a:t>Lorem……..</a:t>
            </a:r>
            <a:endParaRPr lang="en-US" sz="2400" b="0" strike="noStrike" spc="-1">
              <a:solidFill>
                <a:srgbClr val="000000"/>
              </a:solidFill>
              <a:latin typeface="Arial"/>
            </a:endParaRPr>
          </a:p>
        </p:txBody>
      </p:sp>
      <p:sp>
        <p:nvSpPr>
          <p:cNvPr id="104" name="TextBox 8"/>
          <p:cNvSpPr/>
          <p:nvPr/>
        </p:nvSpPr>
        <p:spPr>
          <a:xfrm>
            <a:off x="1024560" y="3161880"/>
            <a:ext cx="534780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ts val="3920"/>
              </a:lnSpc>
              <a:tabLst>
                <a:tab pos="0" algn="l"/>
              </a:tabLst>
            </a:pPr>
            <a:r>
              <a:rPr lang="en-US" sz="2800" b="1" strike="noStrike" spc="-1">
                <a:solidFill>
                  <a:schemeClr val="accent6">
                    <a:lumMod val="75000"/>
                  </a:schemeClr>
                </a:solidFill>
                <a:latin typeface="Quicksand Bold"/>
                <a:ea typeface="Quicksand Bold"/>
              </a:rPr>
              <a:t>Point I</a:t>
            </a:r>
            <a:endParaRPr lang="en-US" sz="2800" b="0" strike="noStrike" spc="-1">
              <a:solidFill>
                <a:srgbClr val="000000"/>
              </a:solidFill>
              <a:latin typeface="Arial"/>
            </a:endParaRPr>
          </a:p>
        </p:txBody>
      </p:sp>
      <p:sp>
        <p:nvSpPr>
          <p:cNvPr id="105" name="TextBox 9"/>
          <p:cNvSpPr/>
          <p:nvPr/>
        </p:nvSpPr>
        <p:spPr>
          <a:xfrm>
            <a:off x="11910960" y="4912920"/>
            <a:ext cx="53478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tabLst>
                <a:tab pos="0" algn="l"/>
              </a:tabLst>
            </a:pPr>
            <a:r>
              <a:rPr lang="en-US" sz="2400" b="0" strike="noStrike" spc="-1">
                <a:solidFill>
                  <a:schemeClr val="accent6">
                    <a:lumMod val="75000"/>
                  </a:schemeClr>
                </a:solidFill>
                <a:latin typeface="Quicksand"/>
                <a:ea typeface="Quicksand"/>
              </a:rPr>
              <a:t>lorem</a:t>
            </a:r>
            <a:endParaRPr lang="en-US" sz="2400" b="0" strike="noStrike" spc="-1">
              <a:solidFill>
                <a:srgbClr val="000000"/>
              </a:solidFill>
              <a:latin typeface="Arial"/>
            </a:endParaRPr>
          </a:p>
        </p:txBody>
      </p:sp>
      <p:sp>
        <p:nvSpPr>
          <p:cNvPr id="106" name="TextBox 10"/>
          <p:cNvSpPr/>
          <p:nvPr/>
        </p:nvSpPr>
        <p:spPr>
          <a:xfrm>
            <a:off x="11910960" y="4507200"/>
            <a:ext cx="534780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920"/>
              </a:lnSpc>
              <a:tabLst>
                <a:tab pos="0" algn="l"/>
              </a:tabLst>
            </a:pPr>
            <a:r>
              <a:rPr lang="en-US" sz="2800" b="1" strike="noStrike" spc="-1">
                <a:solidFill>
                  <a:schemeClr val="accent6">
                    <a:lumMod val="75000"/>
                  </a:schemeClr>
                </a:solidFill>
                <a:latin typeface="Quicksand Bold"/>
                <a:ea typeface="Quicksand Bold"/>
              </a:rPr>
              <a:t>Point III:</a:t>
            </a:r>
            <a:endParaRPr lang="en-US" sz="2800" b="0" strike="noStrike" spc="-1">
              <a:solidFill>
                <a:srgbClr val="000000"/>
              </a:solidFill>
              <a:latin typeface="Arial"/>
            </a:endParaRPr>
          </a:p>
        </p:txBody>
      </p:sp>
      <p:sp>
        <p:nvSpPr>
          <p:cNvPr id="107" name="TextBox 11"/>
          <p:cNvSpPr/>
          <p:nvPr/>
        </p:nvSpPr>
        <p:spPr>
          <a:xfrm>
            <a:off x="1024560" y="6990480"/>
            <a:ext cx="535212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ts val="3359"/>
              </a:lnSpc>
              <a:tabLst>
                <a:tab pos="0" algn="l"/>
              </a:tabLst>
            </a:pPr>
            <a:r>
              <a:rPr lang="en-US" sz="2400" b="0" strike="noStrike" spc="-1">
                <a:solidFill>
                  <a:schemeClr val="accent6">
                    <a:lumMod val="75000"/>
                  </a:schemeClr>
                </a:solidFill>
                <a:latin typeface="Quicksand"/>
                <a:ea typeface="Quicksand"/>
              </a:rPr>
              <a:t>lorem</a:t>
            </a:r>
            <a:endParaRPr lang="en-US" sz="2400" b="0" strike="noStrike" spc="-1">
              <a:solidFill>
                <a:srgbClr val="000000"/>
              </a:solidFill>
              <a:latin typeface="Arial"/>
            </a:endParaRPr>
          </a:p>
        </p:txBody>
      </p:sp>
      <p:sp>
        <p:nvSpPr>
          <p:cNvPr id="108" name="TextBox 12"/>
          <p:cNvSpPr/>
          <p:nvPr/>
        </p:nvSpPr>
        <p:spPr>
          <a:xfrm>
            <a:off x="1024560" y="6556680"/>
            <a:ext cx="5352120" cy="497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ts val="3920"/>
              </a:lnSpc>
              <a:tabLst>
                <a:tab pos="0" algn="l"/>
              </a:tabLst>
            </a:pPr>
            <a:r>
              <a:rPr lang="en-US" sz="2800" b="1" strike="noStrike" spc="-1">
                <a:solidFill>
                  <a:schemeClr val="accent6">
                    <a:lumMod val="75000"/>
                  </a:schemeClr>
                </a:solidFill>
                <a:latin typeface="Quicksand Bold"/>
                <a:ea typeface="Quicksand Bold"/>
              </a:rPr>
              <a:t>Point II</a:t>
            </a:r>
            <a:endParaRPr lang="en-US" sz="2800" b="0" strike="noStrike" spc="-1">
              <a:solidFill>
                <a:srgbClr val="000000"/>
              </a:solidFill>
              <a:latin typeface="Arial"/>
            </a:endParaRPr>
          </a:p>
        </p:txBody>
      </p:sp>
      <p:sp>
        <p:nvSpPr>
          <p:cNvPr id="109" name="Freeform 13"/>
          <p:cNvSpPr/>
          <p:nvPr/>
        </p:nvSpPr>
        <p:spPr>
          <a:xfrm>
            <a:off x="15579360" y="71388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7" y="0"/>
                </a:lnTo>
                <a:lnTo>
                  <a:pt x="1679997" y="249900"/>
                </a:lnTo>
                <a:lnTo>
                  <a:pt x="0" y="24990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10" name="Freeform 14"/>
          <p:cNvSpPr/>
          <p:nvPr/>
        </p:nvSpPr>
        <p:spPr>
          <a:xfrm>
            <a:off x="1024560" y="9529560"/>
            <a:ext cx="1679760" cy="249480"/>
          </a:xfrm>
          <a:custGeom>
            <a:avLst/>
            <a:gdLst>
              <a:gd name="textAreaLeft" fmla="*/ 0 w 1679760"/>
              <a:gd name="textAreaRight" fmla="*/ 1680120 w 1679760"/>
              <a:gd name="textAreaTop" fmla="*/ 0 h 249480"/>
              <a:gd name="textAreaBottom" fmla="*/ 249840 h 249480"/>
            </a:gdLst>
            <a:ahLst/>
            <a:cxnLst/>
            <a:rect l="textAreaLeft" t="textAreaTop" r="textAreaRight" b="textAreaBottom"/>
            <a:pathLst>
              <a:path w="1679997" h="249900">
                <a:moveTo>
                  <a:pt x="0" y="0"/>
                </a:moveTo>
                <a:lnTo>
                  <a:pt x="1679997" y="0"/>
                </a:lnTo>
                <a:lnTo>
                  <a:pt x="1679997" y="249900"/>
                </a:lnTo>
                <a:lnTo>
                  <a:pt x="0" y="24990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11" name="TextBox 14"/>
          <p:cNvSpPr/>
          <p:nvPr/>
        </p:nvSpPr>
        <p:spPr>
          <a:xfrm>
            <a:off x="1028880" y="599760"/>
            <a:ext cx="811512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lumMod val="75000"/>
                  </a:schemeClr>
                </a:solidFill>
                <a:latin typeface="Cormorant Garamond Bold Italics"/>
                <a:ea typeface="Cormorant Garamond Bold Italics"/>
              </a:rPr>
              <a:t>Exploring Gender Biasness</a:t>
            </a:r>
            <a:endParaRPr lang="en-US" sz="6400" b="0" strike="noStrike" spc="-1">
              <a:solidFill>
                <a:srgbClr val="000000"/>
              </a:solidFill>
              <a:latin typeface="Arial"/>
            </a:endParaRPr>
          </a:p>
        </p:txBody>
      </p:sp>
      <p:sp>
        <p:nvSpPr>
          <p:cNvPr id="112" name="AutoShape 21"/>
          <p:cNvSpPr/>
          <p:nvPr/>
        </p:nvSpPr>
        <p:spPr>
          <a:xfrm>
            <a:off x="10766880" y="990360"/>
            <a:ext cx="6492240" cy="360"/>
          </a:xfrm>
          <a:prstGeom prst="line">
            <a:avLst/>
          </a:prstGeom>
          <a:ln w="76200">
            <a:solidFill>
              <a:srgbClr val="F79646"/>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NP" sz="1800" b="0" strike="noStrike" spc="-1">
              <a:solidFill>
                <a:srgbClr val="000000"/>
              </a:solidFill>
              <a:latin typeface="Calibri"/>
            </a:endParaRPr>
          </a:p>
        </p:txBody>
      </p:sp>
      <p:grpSp>
        <p:nvGrpSpPr>
          <p:cNvPr id="113" name="Group 27"/>
          <p:cNvGrpSpPr/>
          <p:nvPr/>
        </p:nvGrpSpPr>
        <p:grpSpPr>
          <a:xfrm>
            <a:off x="670320" y="1986480"/>
            <a:ext cx="6062400" cy="6896520"/>
            <a:chOff x="670320" y="1986480"/>
            <a:chExt cx="6062400" cy="6896520"/>
          </a:xfrm>
        </p:grpSpPr>
        <p:grpSp>
          <p:nvGrpSpPr>
            <p:cNvPr id="114" name="Group 2"/>
            <p:cNvGrpSpPr/>
            <p:nvPr/>
          </p:nvGrpSpPr>
          <p:grpSpPr>
            <a:xfrm>
              <a:off x="886680" y="1986480"/>
              <a:ext cx="5385240" cy="6896520"/>
              <a:chOff x="886680" y="1986480"/>
              <a:chExt cx="5385240" cy="6896520"/>
            </a:xfrm>
          </p:grpSpPr>
          <p:sp>
            <p:nvSpPr>
              <p:cNvPr id="115" name="Freeform 3"/>
              <p:cNvSpPr/>
              <p:nvPr/>
            </p:nvSpPr>
            <p:spPr>
              <a:xfrm>
                <a:off x="886680" y="2456640"/>
                <a:ext cx="5385240" cy="6426360"/>
              </a:xfrm>
              <a:custGeom>
                <a:avLst/>
                <a:gdLst>
                  <a:gd name="textAreaLeft" fmla="*/ 0 w 5385240"/>
                  <a:gd name="textAreaRight" fmla="*/ 5385600 w 5385240"/>
                  <a:gd name="textAreaTop" fmla="*/ 0 h 6426360"/>
                  <a:gd name="textAreaBottom" fmla="*/ 6426720 h 6426360"/>
                </a:gdLst>
                <a:ahLst/>
                <a:cxnLst/>
                <a:rect l="textAreaLeft" t="textAreaTop" r="textAreaRight" b="textAreaBottom"/>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16" name="TextBox 4"/>
              <p:cNvSpPr/>
              <p:nvPr/>
            </p:nvSpPr>
            <p:spPr>
              <a:xfrm>
                <a:off x="886680" y="1986480"/>
                <a:ext cx="5385240" cy="68965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17" name="TextBox 15"/>
            <p:cNvSpPr/>
            <p:nvPr/>
          </p:nvSpPr>
          <p:spPr>
            <a:xfrm>
              <a:off x="1028880" y="7070400"/>
              <a:ext cx="5101560" cy="155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518040" lvl="1" indent="-259200">
                <a:lnSpc>
                  <a:spcPts val="4079"/>
                </a:lnSpc>
                <a:buClr>
                  <a:srgbClr val="F79646"/>
                </a:buClr>
                <a:buFont typeface="Arial"/>
                <a:buChar char="•"/>
              </a:pPr>
              <a:r>
                <a:rPr lang="en-US" sz="2400" b="0" strike="noStrike" spc="-1">
                  <a:solidFill>
                    <a:schemeClr val="accent6"/>
                  </a:solidFill>
                  <a:latin typeface="Quicksand"/>
                  <a:ea typeface="Quicksand"/>
                </a:rPr>
                <a:t>50.70% of Non-binary experiences gender biasness at workplace</a:t>
              </a:r>
              <a:endParaRPr lang="en-US" sz="2400" b="0" strike="noStrike" spc="-1">
                <a:solidFill>
                  <a:srgbClr val="000000"/>
                </a:solidFill>
                <a:latin typeface="Arial"/>
              </a:endParaRPr>
            </a:p>
          </p:txBody>
        </p:sp>
        <p:sp>
          <p:nvSpPr>
            <p:cNvPr id="118" name="TextBox 16"/>
            <p:cNvSpPr/>
            <p:nvPr/>
          </p:nvSpPr>
          <p:spPr>
            <a:xfrm>
              <a:off x="1631160" y="6439680"/>
              <a:ext cx="5101560" cy="460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920"/>
                </a:lnSpc>
                <a:tabLst>
                  <a:tab pos="0" algn="l"/>
                </a:tabLst>
              </a:pPr>
              <a:endParaRPr lang="en-US" sz="2800" b="1" strike="noStrike" spc="-1">
                <a:solidFill>
                  <a:schemeClr val="accent6"/>
                </a:solidFill>
                <a:latin typeface="Quicksand Bold"/>
                <a:ea typeface="Quicksand Bold"/>
              </a:endParaRPr>
            </a:p>
          </p:txBody>
        </p:sp>
        <p:graphicFrame>
          <p:nvGraphicFramePr>
            <p:cNvPr id="119" name="Chart 22"/>
            <p:cNvGraphicFramePr/>
            <p:nvPr/>
          </p:nvGraphicFramePr>
          <p:xfrm>
            <a:off x="670320" y="2675880"/>
            <a:ext cx="5638320" cy="362664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20" name="Group 28"/>
          <p:cNvGrpSpPr/>
          <p:nvPr/>
        </p:nvGrpSpPr>
        <p:grpSpPr>
          <a:xfrm>
            <a:off x="6360840" y="2002680"/>
            <a:ext cx="5638320" cy="6896520"/>
            <a:chOff x="6360840" y="2002680"/>
            <a:chExt cx="5638320" cy="6896520"/>
          </a:xfrm>
        </p:grpSpPr>
        <p:grpSp>
          <p:nvGrpSpPr>
            <p:cNvPr id="121" name="Group 2"/>
            <p:cNvGrpSpPr/>
            <p:nvPr/>
          </p:nvGrpSpPr>
          <p:grpSpPr>
            <a:xfrm>
              <a:off x="6577200" y="2002680"/>
              <a:ext cx="5385240" cy="6896520"/>
              <a:chOff x="6577200" y="2002680"/>
              <a:chExt cx="5385240" cy="6896520"/>
            </a:xfrm>
          </p:grpSpPr>
          <p:sp>
            <p:nvSpPr>
              <p:cNvPr id="122" name="Freeform 3"/>
              <p:cNvSpPr/>
              <p:nvPr/>
            </p:nvSpPr>
            <p:spPr>
              <a:xfrm>
                <a:off x="6577200" y="2472840"/>
                <a:ext cx="5385240" cy="6426360"/>
              </a:xfrm>
              <a:custGeom>
                <a:avLst/>
                <a:gdLst>
                  <a:gd name="textAreaLeft" fmla="*/ 0 w 5385240"/>
                  <a:gd name="textAreaRight" fmla="*/ 5385600 w 5385240"/>
                  <a:gd name="textAreaTop" fmla="*/ 0 h 6426360"/>
                  <a:gd name="textAreaBottom" fmla="*/ 6426720 h 6426360"/>
                </a:gdLst>
                <a:ahLst/>
                <a:cxnLst/>
                <a:rect l="textAreaLeft" t="textAreaTop" r="textAreaRight" b="textAreaBottom"/>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23" name="TextBox 4"/>
              <p:cNvSpPr/>
              <p:nvPr/>
            </p:nvSpPr>
            <p:spPr>
              <a:xfrm>
                <a:off x="6577200" y="2002680"/>
                <a:ext cx="5385240" cy="68965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24" name="TextBox 15"/>
            <p:cNvSpPr/>
            <p:nvPr/>
          </p:nvSpPr>
          <p:spPr>
            <a:xfrm>
              <a:off x="6719040" y="7086600"/>
              <a:ext cx="5101560" cy="103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518040" lvl="1" indent="-259200">
                <a:lnSpc>
                  <a:spcPts val="4079"/>
                </a:lnSpc>
                <a:buClr>
                  <a:srgbClr val="F79646"/>
                </a:buClr>
                <a:buFont typeface="Arial"/>
                <a:buChar char="•"/>
              </a:pPr>
              <a:r>
                <a:rPr lang="en-US" sz="2400" b="0" strike="noStrike" spc="-1">
                  <a:solidFill>
                    <a:schemeClr val="accent6"/>
                  </a:solidFill>
                  <a:latin typeface="Quicksand"/>
                  <a:ea typeface="Quicksand"/>
                </a:rPr>
                <a:t>50% of Female experiences gender biasness at workplace</a:t>
              </a:r>
              <a:endParaRPr lang="en-US" sz="2400" b="0" strike="noStrike" spc="-1">
                <a:solidFill>
                  <a:srgbClr val="000000"/>
                </a:solidFill>
                <a:latin typeface="Arial"/>
              </a:endParaRPr>
            </a:p>
          </p:txBody>
        </p:sp>
        <p:graphicFrame>
          <p:nvGraphicFramePr>
            <p:cNvPr id="125" name="Chart 32"/>
            <p:cNvGraphicFramePr/>
            <p:nvPr/>
          </p:nvGraphicFramePr>
          <p:xfrm>
            <a:off x="6360840" y="2692080"/>
            <a:ext cx="5638320" cy="362664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26" name="Group 35"/>
          <p:cNvGrpSpPr/>
          <p:nvPr/>
        </p:nvGrpSpPr>
        <p:grpSpPr>
          <a:xfrm>
            <a:off x="12105000" y="2021040"/>
            <a:ext cx="5638320" cy="6896520"/>
            <a:chOff x="12105000" y="2021040"/>
            <a:chExt cx="5638320" cy="6896520"/>
          </a:xfrm>
        </p:grpSpPr>
        <p:grpSp>
          <p:nvGrpSpPr>
            <p:cNvPr id="127" name="Group 2"/>
            <p:cNvGrpSpPr/>
            <p:nvPr/>
          </p:nvGrpSpPr>
          <p:grpSpPr>
            <a:xfrm>
              <a:off x="12321360" y="2021040"/>
              <a:ext cx="5385240" cy="6896520"/>
              <a:chOff x="12321360" y="2021040"/>
              <a:chExt cx="5385240" cy="6896520"/>
            </a:xfrm>
          </p:grpSpPr>
          <p:sp>
            <p:nvSpPr>
              <p:cNvPr id="128" name="Freeform 3"/>
              <p:cNvSpPr/>
              <p:nvPr/>
            </p:nvSpPr>
            <p:spPr>
              <a:xfrm>
                <a:off x="12321360" y="2491200"/>
                <a:ext cx="5385240" cy="6426360"/>
              </a:xfrm>
              <a:custGeom>
                <a:avLst/>
                <a:gdLst>
                  <a:gd name="textAreaLeft" fmla="*/ 0 w 5385240"/>
                  <a:gd name="textAreaRight" fmla="*/ 5385600 w 5385240"/>
                  <a:gd name="textAreaTop" fmla="*/ 0 h 6426360"/>
                  <a:gd name="textAreaBottom" fmla="*/ 6426720 h 6426360"/>
                </a:gdLst>
                <a:ahLst/>
                <a:cxnLst/>
                <a:rect l="textAreaLeft" t="textAreaTop" r="textAreaRight" b="textAreaBottom"/>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29" name="TextBox 4"/>
              <p:cNvSpPr/>
              <p:nvPr/>
            </p:nvSpPr>
            <p:spPr>
              <a:xfrm>
                <a:off x="12321360" y="2021040"/>
                <a:ext cx="5385240" cy="68965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30" name="TextBox 15"/>
            <p:cNvSpPr/>
            <p:nvPr/>
          </p:nvSpPr>
          <p:spPr>
            <a:xfrm>
              <a:off x="12463200" y="7104960"/>
              <a:ext cx="5101560" cy="103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518040" lvl="1" indent="-259200">
                <a:lnSpc>
                  <a:spcPts val="4079"/>
                </a:lnSpc>
                <a:buClr>
                  <a:srgbClr val="F79646"/>
                </a:buClr>
                <a:buFont typeface="Arial"/>
                <a:buChar char="•"/>
              </a:pPr>
              <a:r>
                <a:rPr lang="en-US" sz="2400" b="0" strike="noStrike" spc="-1">
                  <a:solidFill>
                    <a:schemeClr val="accent6"/>
                  </a:solidFill>
                  <a:latin typeface="Quicksand"/>
                  <a:ea typeface="Quicksand"/>
                </a:rPr>
                <a:t>50.40% of Male experiences gender biasness at workplace</a:t>
              </a:r>
              <a:endParaRPr lang="en-US" sz="2400" b="0" strike="noStrike" spc="-1">
                <a:solidFill>
                  <a:srgbClr val="000000"/>
                </a:solidFill>
                <a:latin typeface="Arial"/>
              </a:endParaRPr>
            </a:p>
          </p:txBody>
        </p:sp>
        <p:graphicFrame>
          <p:nvGraphicFramePr>
            <p:cNvPr id="131" name="Chart 39"/>
            <p:cNvGraphicFramePr/>
            <p:nvPr/>
          </p:nvGraphicFramePr>
          <p:xfrm>
            <a:off x="12105000" y="2710440"/>
            <a:ext cx="5638320" cy="362664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32" name="TextBox 6"/>
          <p:cNvSpPr/>
          <p:nvPr/>
        </p:nvSpPr>
        <p:spPr>
          <a:xfrm>
            <a:off x="1028880" y="599760"/>
            <a:ext cx="11537280" cy="113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a:solidFill>
                  <a:schemeClr val="accent6"/>
                </a:solidFill>
                <a:latin typeface="Cormorant Garamond Bold Italics"/>
                <a:ea typeface="Cormorant Garamond Bold Italics"/>
              </a:rPr>
              <a:t>Gender VS Stress Analysis</a:t>
            </a:r>
            <a:endParaRPr lang="en-US" sz="6400" b="0" strike="noStrike" spc="-1">
              <a:solidFill>
                <a:srgbClr val="000000"/>
              </a:solidFill>
              <a:latin typeface="Arial"/>
            </a:endParaRPr>
          </a:p>
        </p:txBody>
      </p:sp>
      <p:sp>
        <p:nvSpPr>
          <p:cNvPr id="133" name="TextBox 7"/>
          <p:cNvSpPr/>
          <p:nvPr/>
        </p:nvSpPr>
        <p:spPr>
          <a:xfrm>
            <a:off x="11355120" y="1891800"/>
            <a:ext cx="5903640" cy="155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tabLst>
                <a:tab pos="0" algn="l"/>
              </a:tabLst>
            </a:pPr>
            <a:r>
              <a:rPr lang="en-US" sz="2400" b="1" strike="noStrike" spc="-1">
                <a:solidFill>
                  <a:schemeClr val="accent6"/>
                </a:solidFill>
                <a:latin typeface="Quicksand"/>
                <a:ea typeface="Quicksand"/>
              </a:rPr>
              <a:t>Stress Level were categorized into three different type based on the rating:</a:t>
            </a:r>
            <a:endParaRPr lang="en-US" sz="2400" b="0" strike="noStrike" spc="-1">
              <a:solidFill>
                <a:srgbClr val="000000"/>
              </a:solidFill>
              <a:latin typeface="Arial"/>
            </a:endParaRPr>
          </a:p>
        </p:txBody>
      </p:sp>
      <p:grpSp>
        <p:nvGrpSpPr>
          <p:cNvPr id="134" name="Group 20"/>
          <p:cNvGrpSpPr/>
          <p:nvPr/>
        </p:nvGrpSpPr>
        <p:grpSpPr>
          <a:xfrm>
            <a:off x="11374920" y="3267360"/>
            <a:ext cx="5903280" cy="3266640"/>
            <a:chOff x="11374920" y="3267360"/>
            <a:chExt cx="5903280" cy="3266640"/>
          </a:xfrm>
        </p:grpSpPr>
        <p:grpSp>
          <p:nvGrpSpPr>
            <p:cNvPr id="135" name="Group 19"/>
            <p:cNvGrpSpPr/>
            <p:nvPr/>
          </p:nvGrpSpPr>
          <p:grpSpPr>
            <a:xfrm>
              <a:off x="11374920" y="3267360"/>
              <a:ext cx="5903280" cy="858240"/>
              <a:chOff x="11374920" y="3267360"/>
              <a:chExt cx="5903280" cy="858240"/>
            </a:xfrm>
          </p:grpSpPr>
          <p:grpSp>
            <p:nvGrpSpPr>
              <p:cNvPr id="136" name="Group 3"/>
              <p:cNvGrpSpPr/>
              <p:nvPr/>
            </p:nvGrpSpPr>
            <p:grpSpPr>
              <a:xfrm>
                <a:off x="11374920" y="3267360"/>
                <a:ext cx="810720" cy="858240"/>
                <a:chOff x="11374920" y="3267360"/>
                <a:chExt cx="810720" cy="858240"/>
              </a:xfrm>
            </p:grpSpPr>
            <p:sp>
              <p:nvSpPr>
                <p:cNvPr id="137" name="Freeform 4"/>
                <p:cNvSpPr/>
                <p:nvPr/>
              </p:nvSpPr>
              <p:spPr>
                <a:xfrm>
                  <a:off x="11374920" y="33148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38" name="TextBox 5"/>
                <p:cNvSpPr/>
                <p:nvPr/>
              </p:nvSpPr>
              <p:spPr>
                <a:xfrm>
                  <a:off x="11450880" y="32673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39" name="TextBox 14"/>
              <p:cNvSpPr/>
              <p:nvPr/>
            </p:nvSpPr>
            <p:spPr>
              <a:xfrm>
                <a:off x="12585600" y="348408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Lowest : 0 - 4</a:t>
                </a:r>
                <a:endParaRPr lang="en-US" sz="2400" b="0" strike="noStrike" spc="-1">
                  <a:solidFill>
                    <a:srgbClr val="000000"/>
                  </a:solidFill>
                  <a:latin typeface="Arial"/>
                </a:endParaRPr>
              </a:p>
            </p:txBody>
          </p:sp>
        </p:grpSp>
        <p:grpSp>
          <p:nvGrpSpPr>
            <p:cNvPr id="140" name="Group 18"/>
            <p:cNvGrpSpPr/>
            <p:nvPr/>
          </p:nvGrpSpPr>
          <p:grpSpPr>
            <a:xfrm>
              <a:off x="11374920" y="4471560"/>
              <a:ext cx="5903280" cy="858240"/>
              <a:chOff x="11374920" y="4471560"/>
              <a:chExt cx="5903280" cy="858240"/>
            </a:xfrm>
          </p:grpSpPr>
          <p:grpSp>
            <p:nvGrpSpPr>
              <p:cNvPr id="141" name="Group 8"/>
              <p:cNvGrpSpPr/>
              <p:nvPr/>
            </p:nvGrpSpPr>
            <p:grpSpPr>
              <a:xfrm>
                <a:off x="11374920" y="4471560"/>
                <a:ext cx="810720" cy="858240"/>
                <a:chOff x="11374920" y="4471560"/>
                <a:chExt cx="810720" cy="858240"/>
              </a:xfrm>
            </p:grpSpPr>
            <p:sp>
              <p:nvSpPr>
                <p:cNvPr id="142" name="Freeform 9"/>
                <p:cNvSpPr/>
                <p:nvPr/>
              </p:nvSpPr>
              <p:spPr>
                <a:xfrm>
                  <a:off x="11374920" y="45190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43" name="TextBox 10"/>
                <p:cNvSpPr/>
                <p:nvPr/>
              </p:nvSpPr>
              <p:spPr>
                <a:xfrm>
                  <a:off x="11450880" y="44715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44" name="TextBox 15"/>
              <p:cNvSpPr/>
              <p:nvPr/>
            </p:nvSpPr>
            <p:spPr>
              <a:xfrm>
                <a:off x="12585600" y="468828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Moderate : 5 - 7</a:t>
                </a:r>
                <a:endParaRPr lang="en-US" sz="2400" b="0" strike="noStrike" spc="-1">
                  <a:solidFill>
                    <a:srgbClr val="000000"/>
                  </a:solidFill>
                  <a:latin typeface="Arial"/>
                </a:endParaRPr>
              </a:p>
            </p:txBody>
          </p:sp>
        </p:grpSp>
        <p:grpSp>
          <p:nvGrpSpPr>
            <p:cNvPr id="145" name="Group 17"/>
            <p:cNvGrpSpPr/>
            <p:nvPr/>
          </p:nvGrpSpPr>
          <p:grpSpPr>
            <a:xfrm>
              <a:off x="11374920" y="5675760"/>
              <a:ext cx="5903280" cy="858240"/>
              <a:chOff x="11374920" y="5675760"/>
              <a:chExt cx="5903280" cy="858240"/>
            </a:xfrm>
          </p:grpSpPr>
          <p:grpSp>
            <p:nvGrpSpPr>
              <p:cNvPr id="146" name="Group 11"/>
              <p:cNvGrpSpPr/>
              <p:nvPr/>
            </p:nvGrpSpPr>
            <p:grpSpPr>
              <a:xfrm>
                <a:off x="11374920" y="5675760"/>
                <a:ext cx="810720" cy="858240"/>
                <a:chOff x="11374920" y="5675760"/>
                <a:chExt cx="810720" cy="858240"/>
              </a:xfrm>
            </p:grpSpPr>
            <p:sp>
              <p:nvSpPr>
                <p:cNvPr id="147" name="Freeform 12"/>
                <p:cNvSpPr/>
                <p:nvPr/>
              </p:nvSpPr>
              <p:spPr>
                <a:xfrm>
                  <a:off x="11374920" y="5723280"/>
                  <a:ext cx="810720" cy="810720"/>
                </a:xfrm>
                <a:custGeom>
                  <a:avLst/>
                  <a:gdLst>
                    <a:gd name="textAreaLeft" fmla="*/ 0 w 810720"/>
                    <a:gd name="textAreaRight" fmla="*/ 811080 w 810720"/>
                    <a:gd name="textAreaTop" fmla="*/ 0 h 810720"/>
                    <a:gd name="textAreaBottom" fmla="*/ 811080 h 81072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NP" sz="1800" b="0" strike="noStrike" spc="-1">
                    <a:solidFill>
                      <a:srgbClr val="000000"/>
                    </a:solidFill>
                    <a:latin typeface="Calibri"/>
                  </a:endParaRPr>
                </a:p>
              </p:txBody>
            </p:sp>
            <p:sp>
              <p:nvSpPr>
                <p:cNvPr id="148" name="TextBox 13"/>
                <p:cNvSpPr/>
                <p:nvPr/>
              </p:nvSpPr>
              <p:spPr>
                <a:xfrm>
                  <a:off x="11450880" y="5675760"/>
                  <a:ext cx="658440" cy="78192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079"/>
                    </a:lnSpc>
                  </a:pPr>
                  <a:endParaRPr lang="en-US" sz="1800" b="0" strike="noStrike" spc="-1">
                    <a:solidFill>
                      <a:srgbClr val="000000"/>
                    </a:solidFill>
                    <a:latin typeface="Calibri"/>
                  </a:endParaRPr>
                </a:p>
              </p:txBody>
            </p:sp>
          </p:grpSp>
          <p:sp>
            <p:nvSpPr>
              <p:cNvPr id="149" name="TextBox 16"/>
              <p:cNvSpPr/>
              <p:nvPr/>
            </p:nvSpPr>
            <p:spPr>
              <a:xfrm>
                <a:off x="12585600" y="5892840"/>
                <a:ext cx="4692600" cy="426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359"/>
                  </a:lnSpc>
                </a:pPr>
                <a:r>
                  <a:rPr lang="en-US" sz="2400" b="0" strike="noStrike" spc="-1">
                    <a:solidFill>
                      <a:srgbClr val="0F4662"/>
                    </a:solidFill>
                    <a:latin typeface="Quicksand"/>
                    <a:ea typeface="Quicksand"/>
                  </a:rPr>
                  <a:t>Highest : 8 -10</a:t>
                </a:r>
                <a:endParaRPr lang="en-US" sz="2400" b="0" strike="noStrike" spc="-1">
                  <a:solidFill>
                    <a:srgbClr val="000000"/>
                  </a:solidFill>
                  <a:latin typeface="Arial"/>
                </a:endParaRPr>
              </a:p>
            </p:txBody>
          </p:sp>
        </p:grpSp>
      </p:grpSp>
      <p:graphicFrame>
        <p:nvGraphicFramePr>
          <p:cNvPr id="150" name="Chart 21"/>
          <p:cNvGraphicFramePr/>
          <p:nvPr/>
        </p:nvGraphicFramePr>
        <p:xfrm>
          <a:off x="838080" y="2095560"/>
          <a:ext cx="9918000" cy="67305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51" name="TextBox 18"/>
          <p:cNvSpPr/>
          <p:nvPr/>
        </p:nvSpPr>
        <p:spPr>
          <a:xfrm>
            <a:off x="1028880" y="599760"/>
            <a:ext cx="1153728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Stress level distribution by gender</a:t>
            </a:r>
            <a:endParaRPr lang="en-US" sz="6400" b="0" strike="noStrike" spc="-1" dirty="0">
              <a:solidFill>
                <a:srgbClr val="000000"/>
              </a:solidFill>
              <a:latin typeface="Arial"/>
            </a:endParaRPr>
          </a:p>
        </p:txBody>
      </p:sp>
      <p:sp>
        <p:nvSpPr>
          <p:cNvPr id="152" name="TextBox 19"/>
          <p:cNvSpPr/>
          <p:nvPr/>
        </p:nvSpPr>
        <p:spPr>
          <a:xfrm>
            <a:off x="11355120" y="2514600"/>
            <a:ext cx="5903640" cy="362791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buClr>
                <a:srgbClr val="F79646"/>
              </a:buClr>
              <a:tabLst>
                <a:tab pos="0" algn="l"/>
              </a:tabLst>
            </a:pPr>
            <a:r>
              <a:rPr lang="en-US" sz="2400" b="1" strike="noStrike" spc="-1" dirty="0">
                <a:solidFill>
                  <a:schemeClr val="accent6"/>
                </a:solidFill>
                <a:latin typeface="Quicksand"/>
                <a:ea typeface="Quicksand"/>
              </a:rPr>
              <a:t>This box plot visualizes the distribution of the stress level experienced by male, female, and non-binary individuals. </a:t>
            </a:r>
          </a:p>
          <a:p>
            <a:pPr>
              <a:lnSpc>
                <a:spcPts val="4079"/>
              </a:lnSpc>
              <a:buClr>
                <a:srgbClr val="F79646"/>
              </a:buClr>
              <a:tabLst>
                <a:tab pos="0" algn="l"/>
              </a:tabLst>
            </a:pPr>
            <a:r>
              <a:rPr lang="en-US" sz="2400" b="1" strike="noStrike" spc="-1" dirty="0">
                <a:solidFill>
                  <a:schemeClr val="accent6"/>
                </a:solidFill>
                <a:latin typeface="Quicksand"/>
                <a:ea typeface="Quicksand"/>
              </a:rPr>
              <a:t>The box plot clearly shows a uniform distribution of the stress levels for each of the genders, which signals the possibility of the data being synthetic.</a:t>
            </a:r>
            <a:endParaRPr lang="en-US" sz="2400" b="0" strike="noStrike" spc="-1" dirty="0">
              <a:solidFill>
                <a:srgbClr val="000000"/>
              </a:solidFill>
              <a:latin typeface="Arial"/>
            </a:endParaRPr>
          </a:p>
        </p:txBody>
      </p:sp>
      <p:pic>
        <p:nvPicPr>
          <p:cNvPr id="153" name="Picture 152"/>
          <p:cNvPicPr/>
          <p:nvPr/>
        </p:nvPicPr>
        <p:blipFill>
          <a:blip r:embed="rId2"/>
          <a:stretch/>
        </p:blipFill>
        <p:spPr>
          <a:xfrm>
            <a:off x="1028880" y="2059211"/>
            <a:ext cx="9486720" cy="71150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54" name="TextBox 20"/>
          <p:cNvSpPr/>
          <p:nvPr/>
        </p:nvSpPr>
        <p:spPr>
          <a:xfrm>
            <a:off x="1028880" y="599760"/>
            <a:ext cx="16898512" cy="227556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Distribution of stress level by gender bias experience</a:t>
            </a:r>
            <a:endParaRPr lang="en-US" sz="6400" b="0" strike="noStrike" spc="-1" dirty="0">
              <a:solidFill>
                <a:srgbClr val="000000"/>
              </a:solidFill>
              <a:latin typeface="Arial"/>
            </a:endParaRPr>
          </a:p>
        </p:txBody>
      </p:sp>
      <p:sp>
        <p:nvSpPr>
          <p:cNvPr id="155" name="TextBox 21"/>
          <p:cNvSpPr/>
          <p:nvPr/>
        </p:nvSpPr>
        <p:spPr>
          <a:xfrm>
            <a:off x="11241360" y="3429000"/>
            <a:ext cx="5903640" cy="362791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079"/>
              </a:lnSpc>
              <a:buClr>
                <a:srgbClr val="F79646"/>
              </a:buClr>
              <a:tabLst>
                <a:tab pos="0" algn="l"/>
              </a:tabLst>
            </a:pPr>
            <a:r>
              <a:rPr lang="en-US" sz="2400" b="1" strike="noStrike" spc="-1" dirty="0">
                <a:solidFill>
                  <a:schemeClr val="accent6"/>
                </a:solidFill>
                <a:latin typeface="Quicksand"/>
                <a:ea typeface="Quicksand"/>
              </a:rPr>
              <a:t>This box plot visualizes distribution of stress level experienced by individuals who have indicated they have experienced gender bias and those who indicated they have not experienced gender bias. </a:t>
            </a:r>
          </a:p>
          <a:p>
            <a:pPr>
              <a:lnSpc>
                <a:spcPts val="4079"/>
              </a:lnSpc>
              <a:buClr>
                <a:srgbClr val="F79646"/>
              </a:buClr>
              <a:tabLst>
                <a:tab pos="0" algn="l"/>
              </a:tabLst>
            </a:pPr>
            <a:r>
              <a:rPr lang="en-US" sz="2400" b="1" strike="noStrike" spc="-1" dirty="0">
                <a:solidFill>
                  <a:schemeClr val="accent6"/>
                </a:solidFill>
                <a:latin typeface="Quicksand"/>
                <a:ea typeface="Quicksand"/>
              </a:rPr>
              <a:t>The box plot also visualizes a uniform distribution of the stress level by each group</a:t>
            </a:r>
            <a:endParaRPr lang="en-US" sz="2400" b="0" strike="noStrike" spc="-1" dirty="0">
              <a:solidFill>
                <a:srgbClr val="000000"/>
              </a:solidFill>
              <a:latin typeface="Arial"/>
            </a:endParaRPr>
          </a:p>
        </p:txBody>
      </p:sp>
      <p:pic>
        <p:nvPicPr>
          <p:cNvPr id="156" name="Picture 155"/>
          <p:cNvPicPr/>
          <p:nvPr/>
        </p:nvPicPr>
        <p:blipFill>
          <a:blip r:embed="rId2"/>
          <a:stretch/>
        </p:blipFill>
        <p:spPr>
          <a:xfrm>
            <a:off x="1028880" y="2875320"/>
            <a:ext cx="9486720" cy="71150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506</Words>
  <Application>Microsoft Office PowerPoint</Application>
  <PresentationFormat>Custom</PresentationFormat>
  <Paragraphs>77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Cormorant Garamond Bold Italics</vt:lpstr>
      <vt:lpstr>Quicksand</vt:lpstr>
      <vt:lpstr>Quicksand Bold</vt: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dc:description/>
  <cp:lastModifiedBy>Ellen Liu</cp:lastModifiedBy>
  <cp:revision>26</cp:revision>
  <dcterms:created xsi:type="dcterms:W3CDTF">2006-08-16T00:00:00Z</dcterms:created>
  <dcterms:modified xsi:type="dcterms:W3CDTF">2025-02-11T07:39:25Z</dcterms:modified>
  <dc:identifier>DAGeVV6oy7M</dc:identifier>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13</vt:i4>
  </property>
</Properties>
</file>