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71" r:id="rId6"/>
    <p:sldId id="284" r:id="rId7"/>
    <p:sldId id="263" r:id="rId8"/>
    <p:sldId id="283" r:id="rId9"/>
    <p:sldId id="285" r:id="rId10"/>
    <p:sldId id="286" r:id="rId11"/>
    <p:sldId id="280" r:id="rId12"/>
    <p:sldId id="268" r:id="rId13"/>
    <p:sldId id="279" r:id="rId14"/>
    <p:sldId id="272" r:id="rId15"/>
    <p:sldId id="274" r:id="rId16"/>
    <p:sldId id="275" r:id="rId17"/>
    <p:sldId id="276" r:id="rId18"/>
    <p:sldId id="289" r:id="rId19"/>
    <p:sldId id="267" r:id="rId20"/>
  </p:sldIdLst>
  <p:sldSz cx="18288000" cy="10287000"/>
  <p:notesSz cx="6858000" cy="9144000"/>
  <p:embeddedFontLst>
    <p:embeddedFont>
      <p:font typeface="Cormorant Garamond Bold Italics" panose="020B0604020202020204" charset="0"/>
      <p:regular r:id="rId22"/>
      <p:bold r:id="rId23"/>
      <p:italic r:id="rId24"/>
      <p:boldItalic r:id="rId25"/>
    </p:embeddedFont>
    <p:embeddedFont>
      <p:font typeface="Quicksand" panose="020B0604020202020204" charset="0"/>
      <p:regular r:id="rId26"/>
    </p:embeddedFont>
    <p:embeddedFont>
      <p:font typeface="Quicksand Bold" panose="020B0604020202020204"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6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85" autoAdjust="0"/>
    <p:restoredTop sz="94655" autoAdjust="0"/>
  </p:normalViewPr>
  <p:slideViewPr>
    <p:cSldViewPr>
      <p:cViewPr varScale="1">
        <p:scale>
          <a:sx n="68" d="100"/>
          <a:sy n="68" d="100"/>
        </p:scale>
        <p:origin x="96"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0"/>
          <c:showCatName val="0"/>
          <c:showSerName val="0"/>
          <c:showPercent val="0"/>
          <c:showBubbleSize val="0"/>
        </c:dLbls>
        <c:axId val="914227296"/>
        <c:axId val="914229296"/>
      </c:scatterChart>
      <c:valAx>
        <c:axId val="914227296"/>
        <c:scaling>
          <c:orientation val="minMax"/>
        </c:scaling>
        <c:delete val="0"/>
        <c:axPos val="b"/>
        <c:majorGridlines>
          <c:spPr>
            <a:ln w="9525" cap="flat" cmpd="sng" algn="ctr">
              <a:solidFill>
                <a:schemeClr val="dk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9296"/>
        <c:crosses val="autoZero"/>
        <c:crossBetween val="midCat"/>
      </c:valAx>
      <c:valAx>
        <c:axId val="914229296"/>
        <c:scaling>
          <c:orientation val="minMax"/>
        </c:scaling>
        <c:delete val="0"/>
        <c:axPos val="l"/>
        <c:majorGridlines>
          <c:spPr>
            <a:ln w="9525" cap="flat" cmpd="sng" algn="ctr">
              <a:solidFill>
                <a:schemeClr val="dk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729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N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7.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15A72144-CF08-BCBB-4564-109F447025A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668625" cy="988695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8271A-587F-034B-8529-5AC6F3852380}" type="datetimeFigureOut">
              <a:rPr lang="en-NP" smtClean="0"/>
              <a:t>02/12/2025</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F137-9ECF-634C-A761-D4F903A89923}" type="slidenum">
              <a:rPr lang="en-NP" smtClean="0"/>
              <a:t>‹#›</a:t>
            </a:fld>
            <a:endParaRPr lang="en-NP"/>
          </a:p>
        </p:txBody>
      </p:sp>
    </p:spTree>
    <p:extLst>
      <p:ext uri="{BB962C8B-B14F-4D97-AF65-F5344CB8AC3E}">
        <p14:creationId xmlns:p14="http://schemas.microsoft.com/office/powerpoint/2010/main" val="179444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DF137-9ECF-634C-A761-D4F903A89923}" type="slidenum">
              <a:rPr lang="en-NP" smtClean="0"/>
              <a:t>1</a:t>
            </a:fld>
            <a:endParaRPr lang="en-NP"/>
          </a:p>
        </p:txBody>
      </p:sp>
    </p:spTree>
    <p:extLst>
      <p:ext uri="{BB962C8B-B14F-4D97-AF65-F5344CB8AC3E}">
        <p14:creationId xmlns:p14="http://schemas.microsoft.com/office/powerpoint/2010/main" val="353928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9BDDF137-9ECF-634C-A761-D4F903A89923}" type="slidenum">
              <a:rPr lang="en-NP" smtClean="0"/>
              <a:t>4</a:t>
            </a:fld>
            <a:endParaRPr lang="en-NP"/>
          </a:p>
        </p:txBody>
      </p:sp>
    </p:spTree>
    <p:extLst>
      <p:ext uri="{BB962C8B-B14F-4D97-AF65-F5344CB8AC3E}">
        <p14:creationId xmlns:p14="http://schemas.microsoft.com/office/powerpoint/2010/main" val="426234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DF137-9ECF-634C-A761-D4F903A89923}" type="slidenum">
              <a:rPr lang="en-NP" smtClean="0"/>
              <a:t>15</a:t>
            </a:fld>
            <a:endParaRPr lang="en-NP"/>
          </a:p>
        </p:txBody>
      </p:sp>
    </p:spTree>
    <p:extLst>
      <p:ext uri="{BB962C8B-B14F-4D97-AF65-F5344CB8AC3E}">
        <p14:creationId xmlns:p14="http://schemas.microsoft.com/office/powerpoint/2010/main" val="158225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wallpaperflare.com/venezuela-merida-flame-burning-fire-religion-glowing-wallpaper-gqxng" TargetMode="External"/><Relationship Id="rId3" Type="http://schemas.openxmlformats.org/officeDocument/2006/relationships/image" Target="../media/image1.png"/><Relationship Id="rId7" Type="http://schemas.openxmlformats.org/officeDocument/2006/relationships/image" Target="../media/image6.jpg"/><Relationship Id="rId12"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jpg"/><Relationship Id="rId4" Type="http://schemas.openxmlformats.org/officeDocument/2006/relationships/image" Target="../media/image2.sv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Group Project</a:t>
            </a:r>
          </a:p>
        </p:txBody>
      </p:sp>
      <p:sp>
        <p:nvSpPr>
          <p:cNvPr id="3" name="AutoShape 3"/>
          <p:cNvSpPr/>
          <p:nvPr/>
        </p:nvSpPr>
        <p:spPr>
          <a:xfrm>
            <a:off x="9158735" y="9906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1043764" y="92964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a:p>
        </p:txBody>
      </p:sp>
      <p:sp>
        <p:nvSpPr>
          <p:cNvPr id="6" name="TextBox 6"/>
          <p:cNvSpPr txBox="1"/>
          <p:nvPr/>
        </p:nvSpPr>
        <p:spPr>
          <a:xfrm>
            <a:off x="2743200" y="5908475"/>
            <a:ext cx="12812922" cy="804516"/>
          </a:xfrm>
          <a:prstGeom prst="rect">
            <a:avLst/>
          </a:prstGeom>
        </p:spPr>
        <p:txBody>
          <a:bodyPr lIns="0" tIns="0" rIns="0" bIns="0" rtlCol="0" anchor="t">
            <a:spAutoFit/>
          </a:bodyPr>
          <a:lstStyle/>
          <a:p>
            <a:pPr marL="0" lvl="0" indent="0" algn="ctr">
              <a:lnSpc>
                <a:spcPts val="6844"/>
              </a:lnSpc>
              <a:spcBef>
                <a:spcPct val="0"/>
              </a:spcBef>
            </a:pPr>
            <a:r>
              <a:rPr lang="en-US" sz="4889" dirty="0">
                <a:solidFill>
                  <a:srgbClr val="0F4662"/>
                </a:solidFill>
                <a:latin typeface="Quicksand"/>
                <a:ea typeface="Quicksand"/>
                <a:cs typeface="Quicksand"/>
                <a:sym typeface="Quicksand"/>
              </a:rPr>
              <a:t>Work and Stress</a:t>
            </a: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13</a:t>
            </a:r>
            <a:r>
              <a:rPr lang="en-US" sz="4400" baseline="30000" dirty="0">
                <a:solidFill>
                  <a:srgbClr val="0F4662"/>
                </a:solidFill>
                <a:latin typeface="Quicksand"/>
                <a:ea typeface="Quicksand"/>
                <a:cs typeface="Quicksand"/>
                <a:sym typeface="Quicksand"/>
              </a:rPr>
              <a:t>th</a:t>
            </a:r>
            <a:r>
              <a:rPr lang="en-US" sz="3141" dirty="0">
                <a:solidFill>
                  <a:srgbClr val="0F4662"/>
                </a:solidFill>
                <a:latin typeface="Quicksand"/>
                <a:ea typeface="Quicksand"/>
                <a:cs typeface="Quicksand"/>
                <a:sym typeface="Quicksand"/>
              </a:rPr>
              <a:t> February 2025</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Prepared by Group 3</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CDCD2-9406-4D8E-F7FA-A05FD694294B}"/>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36A71C1A-4C87-93E9-4D71-0CBE9D68BFAF}"/>
              </a:ext>
            </a:extLst>
          </p:cNvPr>
          <p:cNvSpPr txBox="1"/>
          <p:nvPr/>
        </p:nvSpPr>
        <p:spPr>
          <a:xfrm>
            <a:off x="1028700" y="599710"/>
            <a:ext cx="10326591" cy="1099019"/>
          </a:xfrm>
          <a:prstGeom prst="rect">
            <a:avLst/>
          </a:prstGeom>
        </p:spPr>
        <p:txBody>
          <a:bodyPr lIns="0" tIns="0" rIns="0" bIns="0" rtlCol="0" anchor="t">
            <a:spAutoFit/>
          </a:bodyPr>
          <a:lstStyle/>
          <a:p>
            <a:pPr defTabSz="914445">
              <a:lnSpc>
                <a:spcPts val="8960"/>
              </a:lnSpc>
              <a:spcBef>
                <a:spcPct val="0"/>
              </a:spcBef>
            </a:pPr>
            <a:r>
              <a:rPr lang="en-US" sz="6399" b="1" i="1" dirty="0">
                <a:solidFill>
                  <a:srgbClr val="F79646"/>
                </a:solidFill>
                <a:latin typeface="Cormorant Garamond Bold Italics" panose="020B0604020202020204" charset="0"/>
                <a:ea typeface="Cormorant Garamond Bold Italics"/>
                <a:cs typeface="Cormorant Garamond Bold Italics"/>
                <a:sym typeface="Cormorant Garamond Bold Italics"/>
              </a:rPr>
              <a:t>Work Model and Stress</a:t>
            </a:r>
          </a:p>
        </p:txBody>
      </p:sp>
      <p:sp>
        <p:nvSpPr>
          <p:cNvPr id="11" name="TextBox 11">
            <a:extLst>
              <a:ext uri="{FF2B5EF4-FFF2-40B4-BE49-F238E27FC236}">
                <a16:creationId xmlns:a16="http://schemas.microsoft.com/office/drawing/2014/main" id="{7AD9CDE5-971F-C0F2-AE50-31E615E117D7}"/>
              </a:ext>
            </a:extLst>
          </p:cNvPr>
          <p:cNvSpPr txBox="1"/>
          <p:nvPr/>
        </p:nvSpPr>
        <p:spPr>
          <a:xfrm>
            <a:off x="533400" y="2476501"/>
            <a:ext cx="7848600" cy="1519775"/>
          </a:xfrm>
          <a:prstGeom prst="rect">
            <a:avLst/>
          </a:prstGeom>
        </p:spPr>
        <p:txBody>
          <a:bodyPr wrap="square" lIns="0" tIns="0" rIns="0" bIns="0" rtlCol="0" anchor="t">
            <a:spAutoFit/>
          </a:bodyPr>
          <a:lstStyle/>
          <a:p>
            <a:pPr marL="342900" indent="-342900" defTabSz="914445">
              <a:lnSpc>
                <a:spcPts val="4078"/>
              </a:lnSpc>
              <a:buFont typeface="Arial" panose="020B0604020202020204" pitchFamily="34" charset="0"/>
              <a:buChar char="•"/>
            </a:pPr>
            <a:r>
              <a:rPr lang="en-US" sz="2400" dirty="0">
                <a:solidFill>
                  <a:srgbClr val="0F4662"/>
                </a:solidFill>
                <a:latin typeface="Quicksand" panose="020B0604020202020204" charset="0"/>
              </a:rPr>
              <a:t>On average remote workers tend to experience slightly more stress compared to non-remote workers.</a:t>
            </a:r>
          </a:p>
        </p:txBody>
      </p:sp>
      <p:pic>
        <p:nvPicPr>
          <p:cNvPr id="3" name="Picture 2" descr="A graph of a graph&#10;&#10;AI-generated content may be incorrect.">
            <a:extLst>
              <a:ext uri="{FF2B5EF4-FFF2-40B4-BE49-F238E27FC236}">
                <a16:creationId xmlns:a16="http://schemas.microsoft.com/office/drawing/2014/main" id="{C1D110E7-775B-59D1-11DC-737054438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2095502"/>
            <a:ext cx="8001000" cy="6431483"/>
          </a:xfrm>
          <a:prstGeom prst="rect">
            <a:avLst/>
          </a:prstGeom>
        </p:spPr>
      </p:pic>
    </p:spTree>
    <p:extLst>
      <p:ext uri="{BB962C8B-B14F-4D97-AF65-F5344CB8AC3E}">
        <p14:creationId xmlns:p14="http://schemas.microsoft.com/office/powerpoint/2010/main" val="73039067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2057400" y="480036"/>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Average Sleep and Stress</a:t>
            </a:r>
          </a:p>
        </p:txBody>
      </p:sp>
      <p:sp>
        <p:nvSpPr>
          <p:cNvPr id="11" name="TextBox 11"/>
          <p:cNvSpPr txBox="1"/>
          <p:nvPr/>
        </p:nvSpPr>
        <p:spPr>
          <a:xfrm>
            <a:off x="10210800" y="1790700"/>
            <a:ext cx="7162800" cy="3998018"/>
          </a:xfrm>
          <a:prstGeom prst="rect">
            <a:avLst/>
          </a:prstGeom>
        </p:spPr>
        <p:txBody>
          <a:bodyPr wrap="square" lIns="0" tIns="0" rIns="0" bIns="0" rtlCol="0" anchor="t">
            <a:spAutoFit/>
          </a:bodyPr>
          <a:lstStyle/>
          <a:p>
            <a:pPr algn="ctr">
              <a:lnSpc>
                <a:spcPct val="150000"/>
              </a:lnSpc>
            </a:pPr>
            <a:endParaRPr lang="en-US" sz="2400" dirty="0">
              <a:solidFill>
                <a:schemeClr val="accent6"/>
              </a:solidFill>
              <a:latin typeface="Quicksand" panose="020B0604020202020204" charset="0"/>
            </a:endParaRPr>
          </a:p>
          <a:p>
            <a:pPr algn="ctr">
              <a:lnSpc>
                <a:spcPct val="150000"/>
              </a:lnSpc>
            </a:pPr>
            <a:r>
              <a:rPr lang="en-US" sz="2800" b="1" i="1" dirty="0">
                <a:solidFill>
                  <a:schemeClr val="accent6"/>
                </a:solidFill>
                <a:latin typeface="Quicksand Bold"/>
              </a:rPr>
              <a:t>How does sleep affect stress levels at work?</a:t>
            </a:r>
            <a:endParaRPr lang="en-US" sz="2400" dirty="0">
              <a:solidFill>
                <a:schemeClr val="accent6"/>
              </a:solidFill>
              <a:latin typeface="Quicksand" panose="020B0604020202020204" charset="0"/>
            </a:endParaRPr>
          </a:p>
          <a:p>
            <a:pPr marL="342900" indent="-342900">
              <a:lnSpc>
                <a:spcPct val="150000"/>
              </a:lnSpc>
              <a:buFont typeface="Arial" panose="020B0604020202020204" pitchFamily="34" charset="0"/>
              <a:buChar char="•"/>
            </a:pPr>
            <a:r>
              <a:rPr lang="en-US" sz="2400" dirty="0">
                <a:solidFill>
                  <a:srgbClr val="0F4662"/>
                </a:solidFill>
                <a:latin typeface="Quicksand"/>
              </a:rPr>
              <a:t>Less sleep has no impact on stress level.</a:t>
            </a:r>
          </a:p>
          <a:p>
            <a:pPr marL="342900" indent="-342900">
              <a:lnSpc>
                <a:spcPct val="150000"/>
              </a:lnSpc>
              <a:buFont typeface="Arial" panose="020B0604020202020204" pitchFamily="34" charset="0"/>
              <a:buChar char="•"/>
            </a:pPr>
            <a:r>
              <a:rPr lang="en-US" sz="2400" dirty="0">
                <a:solidFill>
                  <a:srgbClr val="0F4662"/>
                </a:solidFill>
                <a:latin typeface="Quicksand" panose="020B0604020202020204" charset="0"/>
              </a:rPr>
              <a:t>The graph might not accurately reflect the real-world scenario.</a:t>
            </a:r>
          </a:p>
          <a:p>
            <a:pPr marL="342900" indent="-342900">
              <a:lnSpc>
                <a:spcPct val="150000"/>
              </a:lnSpc>
              <a:buFont typeface="Arial" panose="020B0604020202020204" pitchFamily="34" charset="0"/>
              <a:buChar char="•"/>
            </a:pPr>
            <a:endParaRPr lang="en-US" sz="2400" dirty="0">
              <a:solidFill>
                <a:schemeClr val="accent6">
                  <a:lumMod val="75000"/>
                </a:schemeClr>
              </a:solidFill>
              <a:latin typeface="Quicksand"/>
            </a:endParaRPr>
          </a:p>
        </p:txBody>
      </p:sp>
      <p:pic>
        <p:nvPicPr>
          <p:cNvPr id="3" name="Picture 2">
            <a:extLst>
              <a:ext uri="{FF2B5EF4-FFF2-40B4-BE49-F238E27FC236}">
                <a16:creationId xmlns:a16="http://schemas.microsoft.com/office/drawing/2014/main" id="{568AB875-88FE-CF68-8D15-DDAC9491968B}"/>
              </a:ext>
            </a:extLst>
          </p:cNvPr>
          <p:cNvPicPr>
            <a:picLocks noChangeAspect="1"/>
          </p:cNvPicPr>
          <p:nvPr/>
        </p:nvPicPr>
        <p:blipFill>
          <a:blip r:embed="rId2"/>
          <a:stretch>
            <a:fillRect/>
          </a:stretch>
        </p:blipFill>
        <p:spPr>
          <a:xfrm>
            <a:off x="1028700" y="2095500"/>
            <a:ext cx="8909734" cy="71619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8CD54-95B2-8CE1-87C7-1A5DE9066ABD}"/>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2634589E-4EA3-20B8-1D7C-00592896FA95}"/>
              </a:ext>
            </a:extLst>
          </p:cNvPr>
          <p:cNvSpPr txBox="1"/>
          <p:nvPr/>
        </p:nvSpPr>
        <p:spPr>
          <a:xfrm>
            <a:off x="1028700" y="599709"/>
            <a:ext cx="12382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Impact of team size in Workplace stress</a:t>
            </a:r>
          </a:p>
        </p:txBody>
      </p:sp>
      <p:sp>
        <p:nvSpPr>
          <p:cNvPr id="7" name="TextBox 7">
            <a:extLst>
              <a:ext uri="{FF2B5EF4-FFF2-40B4-BE49-F238E27FC236}">
                <a16:creationId xmlns:a16="http://schemas.microsoft.com/office/drawing/2014/main" id="{32DB330E-0296-B89F-2E00-88306A3727E4}"/>
              </a:ext>
            </a:extLst>
          </p:cNvPr>
          <p:cNvSpPr txBox="1"/>
          <p:nvPr/>
        </p:nvSpPr>
        <p:spPr>
          <a:xfrm>
            <a:off x="11049000" y="1698728"/>
            <a:ext cx="6553200" cy="5926238"/>
          </a:xfrm>
          <a:prstGeom prst="rect">
            <a:avLst/>
          </a:prstGeom>
        </p:spPr>
        <p:txBody>
          <a:bodyPr wrap="square" lIns="0" tIns="0" rIns="0" bIns="0" rtlCol="0" anchor="t">
            <a:spAutoFit/>
          </a:bodyPr>
          <a:lstStyle/>
          <a:p>
            <a:pPr algn="ctr">
              <a:lnSpc>
                <a:spcPct val="150000"/>
              </a:lnSpc>
            </a:pPr>
            <a:r>
              <a:rPr lang="en-US" sz="2800" b="1" i="1" dirty="0">
                <a:solidFill>
                  <a:schemeClr val="accent6"/>
                </a:solidFill>
                <a:latin typeface="Quicksand Bold"/>
              </a:rPr>
              <a:t>Does team size really impact </a:t>
            </a:r>
          </a:p>
          <a:p>
            <a:pPr algn="ctr">
              <a:lnSpc>
                <a:spcPct val="150000"/>
              </a:lnSpc>
            </a:pPr>
            <a:r>
              <a:rPr lang="en-US" sz="2800" b="1" i="1" dirty="0">
                <a:solidFill>
                  <a:schemeClr val="accent6"/>
                </a:solidFill>
                <a:latin typeface="Quicksand Bold"/>
              </a:rPr>
              <a:t>stress levels?</a:t>
            </a:r>
          </a:p>
          <a:p>
            <a:pPr>
              <a:buFont typeface="Arial" panose="020B0604020202020204" pitchFamily="34" charset="0"/>
              <a:buChar char="•"/>
            </a:pPr>
            <a:r>
              <a:rPr lang="en-US" sz="2400" dirty="0">
                <a:solidFill>
                  <a:srgbClr val="0F4662"/>
                </a:solidFill>
                <a:latin typeface="Quicksand" panose="020B0604020202020204" charset="0"/>
              </a:rPr>
              <a:t>The scatter plot shows stress levels grouped into horizontal bands.</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This suggests little to no variation in stress levels across the data.</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In real-world data, we would expect a wider spread of stress levels.</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The uniformity of the data indicates potential inconsistency.</a:t>
            </a:r>
          </a:p>
          <a:p>
            <a:pPr algn="ctr">
              <a:lnSpc>
                <a:spcPct val="150000"/>
              </a:lnSpc>
            </a:pPr>
            <a:endParaRPr lang="en-US" sz="2800" b="1" i="1" dirty="0">
              <a:solidFill>
                <a:schemeClr val="accent6"/>
              </a:solidFill>
              <a:latin typeface="Quicksand Bold"/>
            </a:endParaRPr>
          </a:p>
        </p:txBody>
      </p:sp>
      <p:pic>
        <p:nvPicPr>
          <p:cNvPr id="17" name="Picture 16">
            <a:extLst>
              <a:ext uri="{FF2B5EF4-FFF2-40B4-BE49-F238E27FC236}">
                <a16:creationId xmlns:a16="http://schemas.microsoft.com/office/drawing/2014/main" id="{96980D7B-8298-2D0F-684E-9A9A07F81CD5}"/>
              </a:ext>
            </a:extLst>
          </p:cNvPr>
          <p:cNvPicPr>
            <a:picLocks noChangeAspect="1"/>
          </p:cNvPicPr>
          <p:nvPr/>
        </p:nvPicPr>
        <p:blipFill>
          <a:blip r:embed="rId2"/>
          <a:stretch>
            <a:fillRect/>
          </a:stretch>
        </p:blipFill>
        <p:spPr>
          <a:xfrm>
            <a:off x="914400" y="1875199"/>
            <a:ext cx="9847537" cy="7812092"/>
          </a:xfrm>
          <a:prstGeom prst="rect">
            <a:avLst/>
          </a:prstGeom>
        </p:spPr>
      </p:pic>
    </p:spTree>
    <p:extLst>
      <p:ext uri="{BB962C8B-B14F-4D97-AF65-F5344CB8AC3E}">
        <p14:creationId xmlns:p14="http://schemas.microsoft.com/office/powerpoint/2010/main" val="4216152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1285-99D6-67F9-C7A5-E1CF5DD3BB08}"/>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7D96B4D-F129-418F-92AE-401264C07DBA}"/>
              </a:ext>
            </a:extLst>
          </p:cNvPr>
          <p:cNvSpPr txBox="1"/>
          <p:nvPr/>
        </p:nvSpPr>
        <p:spPr>
          <a:xfrm>
            <a:off x="2240911"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Correlation between physical activity and stress</a:t>
            </a:r>
          </a:p>
        </p:txBody>
      </p:sp>
      <p:sp>
        <p:nvSpPr>
          <p:cNvPr id="11" name="TextBox 11">
            <a:extLst>
              <a:ext uri="{FF2B5EF4-FFF2-40B4-BE49-F238E27FC236}">
                <a16:creationId xmlns:a16="http://schemas.microsoft.com/office/drawing/2014/main" id="{385BD862-7EBC-BAB9-55F6-10149D2CD880}"/>
              </a:ext>
            </a:extLst>
          </p:cNvPr>
          <p:cNvSpPr txBox="1"/>
          <p:nvPr/>
        </p:nvSpPr>
        <p:spPr>
          <a:xfrm>
            <a:off x="304800" y="1698728"/>
            <a:ext cx="7277100" cy="4633576"/>
          </a:xfrm>
          <a:prstGeom prst="rect">
            <a:avLst/>
          </a:prstGeom>
        </p:spPr>
        <p:txBody>
          <a:bodyPr wrap="square" lIns="0" tIns="0" rIns="0" bIns="0" rtlCol="0" anchor="t">
            <a:spAutoFit/>
          </a:bodyPr>
          <a:lstStyle/>
          <a:p>
            <a:pPr marL="0" lvl="1" algn="ctr">
              <a:lnSpc>
                <a:spcPct val="150000"/>
              </a:lnSpc>
            </a:pPr>
            <a:r>
              <a:rPr lang="en-US" sz="2800" b="1" i="1" dirty="0">
                <a:solidFill>
                  <a:schemeClr val="accent6"/>
                </a:solidFill>
                <a:latin typeface="Quicksand Bold"/>
              </a:rPr>
              <a:t>Does the Gym help with </a:t>
            </a:r>
          </a:p>
          <a:p>
            <a:pPr marL="0" lvl="1" algn="ctr">
              <a:lnSpc>
                <a:spcPct val="150000"/>
              </a:lnSpc>
            </a:pPr>
            <a:r>
              <a:rPr lang="en-US" sz="2800" b="1" i="1" dirty="0">
                <a:solidFill>
                  <a:schemeClr val="accent6"/>
                </a:solidFill>
                <a:latin typeface="Quicksand Bold"/>
              </a:rPr>
              <a:t>workplace stress?</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Chart displays average physical activity at varying stress levels.</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The lack of fluctuation indicates stress levels do not significantly affect physical activity.</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The absence of variance is unusual findings.</a:t>
            </a:r>
          </a:p>
          <a:p>
            <a:pPr lvl="1" indent="-457200">
              <a:lnSpc>
                <a:spcPct val="150000"/>
              </a:lnSpc>
              <a:buFont typeface="Arial" panose="020B0604020202020204" pitchFamily="34" charset="0"/>
              <a:buChar char="•"/>
            </a:pPr>
            <a:endParaRPr lang="en-US" sz="2800" b="1" i="1" dirty="0">
              <a:solidFill>
                <a:schemeClr val="accent6"/>
              </a:solidFill>
              <a:latin typeface="Quicksand Bold"/>
            </a:endParaRPr>
          </a:p>
        </p:txBody>
      </p:sp>
      <p:pic>
        <p:nvPicPr>
          <p:cNvPr id="3" name="Picture 2">
            <a:extLst>
              <a:ext uri="{FF2B5EF4-FFF2-40B4-BE49-F238E27FC236}">
                <a16:creationId xmlns:a16="http://schemas.microsoft.com/office/drawing/2014/main" id="{B0FB6E75-48A1-9462-2E8F-DDACDE118121}"/>
              </a:ext>
            </a:extLst>
          </p:cNvPr>
          <p:cNvPicPr>
            <a:picLocks noChangeAspect="1"/>
          </p:cNvPicPr>
          <p:nvPr/>
        </p:nvPicPr>
        <p:blipFill>
          <a:blip r:embed="rId2"/>
          <a:stretch>
            <a:fillRect/>
          </a:stretch>
        </p:blipFill>
        <p:spPr>
          <a:xfrm>
            <a:off x="7772400" y="1698728"/>
            <a:ext cx="9944731" cy="7993921"/>
          </a:xfrm>
          <a:prstGeom prst="rect">
            <a:avLst/>
          </a:prstGeom>
        </p:spPr>
      </p:pic>
    </p:spTree>
    <p:extLst>
      <p:ext uri="{BB962C8B-B14F-4D97-AF65-F5344CB8AC3E}">
        <p14:creationId xmlns:p14="http://schemas.microsoft.com/office/powerpoint/2010/main" val="60489864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6A7A8-433F-91E3-9D3F-27A545F14C8B}"/>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F87C9B33-3201-AE6F-3F6E-ED85B83EB551}"/>
              </a:ext>
            </a:extLst>
          </p:cNvPr>
          <p:cNvSpPr txBox="1"/>
          <p:nvPr/>
        </p:nvSpPr>
        <p:spPr>
          <a:xfrm>
            <a:off x="685800" y="597818"/>
            <a:ext cx="17259300" cy="830997"/>
          </a:xfrm>
          <a:prstGeom prst="rect">
            <a:avLst/>
          </a:prstGeom>
        </p:spPr>
        <p:txBody>
          <a:bodyPr wrap="square" lIns="0" tIns="0" rIns="0" bIns="0" rtlCol="0" anchor="t">
            <a:spAutoFit/>
          </a:bodyPr>
          <a:lstStyle/>
          <a:p>
            <a:pPr marL="0" lvl="0" indent="0" algn="l">
              <a:spcBef>
                <a:spcPct val="0"/>
              </a:spcBef>
            </a:pPr>
            <a:r>
              <a:rPr lang="en-US" sz="5400" b="1" i="1" dirty="0">
                <a:solidFill>
                  <a:schemeClr val="accent6"/>
                </a:solidFill>
                <a:latin typeface="Cormorant Garamond Bold Italics"/>
                <a:ea typeface="Cormorant Garamond Bold Italics"/>
                <a:cs typeface="Cormorant Garamond Bold Italics"/>
                <a:sym typeface="Cormorant Garamond Bold Italics"/>
              </a:rPr>
              <a:t>Low Stress Versus High Stress Reactions to Working Hours per Week</a:t>
            </a:r>
          </a:p>
        </p:txBody>
      </p:sp>
      <p:sp>
        <p:nvSpPr>
          <p:cNvPr id="7" name="TextBox 7">
            <a:extLst>
              <a:ext uri="{FF2B5EF4-FFF2-40B4-BE49-F238E27FC236}">
                <a16:creationId xmlns:a16="http://schemas.microsoft.com/office/drawing/2014/main" id="{1BC6F108-E4F1-A0CB-EA3F-3757974A8AD9}"/>
              </a:ext>
            </a:extLst>
          </p:cNvPr>
          <p:cNvSpPr txBox="1"/>
          <p:nvPr/>
        </p:nvSpPr>
        <p:spPr>
          <a:xfrm>
            <a:off x="11355291" y="1891916"/>
            <a:ext cx="5904009" cy="1519775"/>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Based on these Visualizations, there is an even distribution of the two extremes: Low and High Stress.</a:t>
            </a:r>
          </a:p>
        </p:txBody>
      </p:sp>
      <p:grpSp>
        <p:nvGrpSpPr>
          <p:cNvPr id="21" name="Group 20">
            <a:extLst>
              <a:ext uri="{FF2B5EF4-FFF2-40B4-BE49-F238E27FC236}">
                <a16:creationId xmlns:a16="http://schemas.microsoft.com/office/drawing/2014/main" id="{C07C18A1-DF15-EE91-924E-8EE4B03EF158}"/>
              </a:ext>
            </a:extLst>
          </p:cNvPr>
          <p:cNvGrpSpPr/>
          <p:nvPr/>
        </p:nvGrpSpPr>
        <p:grpSpPr>
          <a:xfrm>
            <a:off x="11355291" y="3524931"/>
            <a:ext cx="5904009" cy="5158932"/>
            <a:chOff x="11355291" y="6038650"/>
            <a:chExt cx="5904009" cy="5158932"/>
          </a:xfrm>
        </p:grpSpPr>
        <p:grpSp>
          <p:nvGrpSpPr>
            <p:cNvPr id="20" name="Group 19">
              <a:extLst>
                <a:ext uri="{FF2B5EF4-FFF2-40B4-BE49-F238E27FC236}">
                  <a16:creationId xmlns:a16="http://schemas.microsoft.com/office/drawing/2014/main" id="{D1563007-AEE7-3387-F46F-4E49BD3A28C7}"/>
                </a:ext>
              </a:extLst>
            </p:cNvPr>
            <p:cNvGrpSpPr/>
            <p:nvPr/>
          </p:nvGrpSpPr>
          <p:grpSpPr>
            <a:xfrm>
              <a:off x="11355291" y="6038650"/>
              <a:ext cx="5904009" cy="2314187"/>
              <a:chOff x="11355291" y="6038650"/>
              <a:chExt cx="5904009" cy="2314187"/>
            </a:xfrm>
          </p:grpSpPr>
          <p:grpSp>
            <p:nvGrpSpPr>
              <p:cNvPr id="3" name="Group 3">
                <a:extLst>
                  <a:ext uri="{FF2B5EF4-FFF2-40B4-BE49-F238E27FC236}">
                    <a16:creationId xmlns:a16="http://schemas.microsoft.com/office/drawing/2014/main" id="{79AFF2DC-94F4-24AC-7705-86485428D060}"/>
                  </a:ext>
                </a:extLst>
              </p:cNvPr>
              <p:cNvGrpSpPr/>
              <p:nvPr/>
            </p:nvGrpSpPr>
            <p:grpSpPr>
              <a:xfrm>
                <a:off x="11355291" y="6038650"/>
                <a:ext cx="810923" cy="810923"/>
                <a:chOff x="0" y="0"/>
                <a:chExt cx="812800" cy="812800"/>
              </a:xfrm>
            </p:grpSpPr>
            <p:sp>
              <p:nvSpPr>
                <p:cNvPr id="4" name="Freeform 4">
                  <a:extLst>
                    <a:ext uri="{FF2B5EF4-FFF2-40B4-BE49-F238E27FC236}">
                      <a16:creationId xmlns:a16="http://schemas.microsoft.com/office/drawing/2014/main" id="{918FE643-2921-D516-A791-ACDEF6E8D0C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a:extLst>
                    <a:ext uri="{FF2B5EF4-FFF2-40B4-BE49-F238E27FC236}">
                      <a16:creationId xmlns:a16="http://schemas.microsoft.com/office/drawing/2014/main" id="{CBD8BF3B-D7B9-B4C4-44BB-DD333CBCF2C2}"/>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dirty="0"/>
                </a:p>
              </p:txBody>
            </p:sp>
          </p:grpSp>
          <p:sp>
            <p:nvSpPr>
              <p:cNvPr id="14" name="TextBox 14">
                <a:extLst>
                  <a:ext uri="{FF2B5EF4-FFF2-40B4-BE49-F238E27FC236}">
                    <a16:creationId xmlns:a16="http://schemas.microsoft.com/office/drawing/2014/main" id="{2A36E58E-16C1-39B6-7A44-B2EDE9CD47CA}"/>
                  </a:ext>
                </a:extLst>
              </p:cNvPr>
              <p:cNvSpPr txBox="1"/>
              <p:nvPr/>
            </p:nvSpPr>
            <p:spPr>
              <a:xfrm>
                <a:off x="12566225" y="6207891"/>
                <a:ext cx="4693075" cy="2144946"/>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 Stress : 0 – 3: There is no definitive difference between more hours that were worked and lower stress levels, which is unusual. </a:t>
                </a:r>
              </a:p>
            </p:txBody>
          </p:sp>
        </p:grpSp>
        <p:grpSp>
          <p:nvGrpSpPr>
            <p:cNvPr id="19" name="Group 18">
              <a:extLst>
                <a:ext uri="{FF2B5EF4-FFF2-40B4-BE49-F238E27FC236}">
                  <a16:creationId xmlns:a16="http://schemas.microsoft.com/office/drawing/2014/main" id="{E8D4087A-2098-59FD-F471-21966079793B}"/>
                </a:ext>
              </a:extLst>
            </p:cNvPr>
            <p:cNvGrpSpPr/>
            <p:nvPr/>
          </p:nvGrpSpPr>
          <p:grpSpPr>
            <a:xfrm>
              <a:off x="11431315" y="7195499"/>
              <a:ext cx="5827985" cy="782414"/>
              <a:chOff x="11431315" y="7195499"/>
              <a:chExt cx="5827985" cy="782414"/>
            </a:xfrm>
          </p:grpSpPr>
          <p:sp>
            <p:nvSpPr>
              <p:cNvPr id="10" name="TextBox 10">
                <a:extLst>
                  <a:ext uri="{FF2B5EF4-FFF2-40B4-BE49-F238E27FC236}">
                    <a16:creationId xmlns:a16="http://schemas.microsoft.com/office/drawing/2014/main" id="{FFDB8CC2-26B2-5D53-F975-A94B87C4B50B}"/>
                  </a:ext>
                </a:extLst>
              </p:cNvPr>
              <p:cNvSpPr txBox="1"/>
              <p:nvPr/>
            </p:nvSpPr>
            <p:spPr>
              <a:xfrm>
                <a:off x="11431315" y="7195499"/>
                <a:ext cx="658875" cy="782414"/>
              </a:xfrm>
              <a:prstGeom prst="rect">
                <a:avLst/>
              </a:prstGeom>
            </p:spPr>
            <p:txBody>
              <a:bodyPr lIns="50800" tIns="50800" rIns="50800" bIns="50800" rtlCol="0" anchor="ctr"/>
              <a:lstStyle/>
              <a:p>
                <a:pPr algn="ctr">
                  <a:lnSpc>
                    <a:spcPts val="4079"/>
                  </a:lnSpc>
                </a:pPr>
                <a:endParaRPr/>
              </a:p>
            </p:txBody>
          </p:sp>
          <p:sp>
            <p:nvSpPr>
              <p:cNvPr id="15" name="TextBox 15">
                <a:extLst>
                  <a:ext uri="{FF2B5EF4-FFF2-40B4-BE49-F238E27FC236}">
                    <a16:creationId xmlns:a16="http://schemas.microsoft.com/office/drawing/2014/main" id="{11F363D8-432E-16D1-1FB6-6F115CB7C9EC}"/>
                  </a:ext>
                </a:extLst>
              </p:cNvPr>
              <p:cNvSpPr txBox="1"/>
              <p:nvPr/>
            </p:nvSpPr>
            <p:spPr>
              <a:xfrm>
                <a:off x="12566225" y="7412255"/>
                <a:ext cx="4693075" cy="415290"/>
              </a:xfrm>
              <a:prstGeom prst="rect">
                <a:avLst/>
              </a:prstGeom>
            </p:spPr>
            <p:txBody>
              <a:bodyPr lIns="0" tIns="0" rIns="0" bIns="0" rtlCol="0" anchor="t">
                <a:spAutoFit/>
              </a:bodyPr>
              <a:lstStyle/>
              <a:p>
                <a:pPr algn="l">
                  <a:lnSpc>
                    <a:spcPts val="3359"/>
                  </a:lnSpc>
                </a:pPr>
                <a:endParaRPr lang="en-US" sz="2400" dirty="0">
                  <a:solidFill>
                    <a:srgbClr val="0F4662"/>
                  </a:solidFill>
                  <a:latin typeface="Quicksand"/>
                  <a:ea typeface="Quicksand"/>
                  <a:cs typeface="Quicksand"/>
                  <a:sym typeface="Quicksand"/>
                </a:endParaRPr>
              </a:p>
            </p:txBody>
          </p:sp>
        </p:grpSp>
        <p:grpSp>
          <p:nvGrpSpPr>
            <p:cNvPr id="18" name="Group 17">
              <a:extLst>
                <a:ext uri="{FF2B5EF4-FFF2-40B4-BE49-F238E27FC236}">
                  <a16:creationId xmlns:a16="http://schemas.microsoft.com/office/drawing/2014/main" id="{B7158D67-37F1-2492-DB64-C6BC88AC25DE}"/>
                </a:ext>
              </a:extLst>
            </p:cNvPr>
            <p:cNvGrpSpPr/>
            <p:nvPr/>
          </p:nvGrpSpPr>
          <p:grpSpPr>
            <a:xfrm>
              <a:off x="11355291" y="8447377"/>
              <a:ext cx="5904009" cy="2750205"/>
              <a:chOff x="11355291" y="8447377"/>
              <a:chExt cx="5904009" cy="2750205"/>
            </a:xfrm>
          </p:grpSpPr>
          <p:grpSp>
            <p:nvGrpSpPr>
              <p:cNvPr id="11" name="Group 11">
                <a:extLst>
                  <a:ext uri="{FF2B5EF4-FFF2-40B4-BE49-F238E27FC236}">
                    <a16:creationId xmlns:a16="http://schemas.microsoft.com/office/drawing/2014/main" id="{3A1E22C1-5943-AA04-9E2C-D91A3EC160E5}"/>
                  </a:ext>
                </a:extLst>
              </p:cNvPr>
              <p:cNvGrpSpPr/>
              <p:nvPr/>
            </p:nvGrpSpPr>
            <p:grpSpPr>
              <a:xfrm>
                <a:off x="11355291" y="8447377"/>
                <a:ext cx="810923" cy="810923"/>
                <a:chOff x="0" y="0"/>
                <a:chExt cx="812800" cy="812800"/>
              </a:xfrm>
            </p:grpSpPr>
            <p:sp>
              <p:nvSpPr>
                <p:cNvPr id="12" name="Freeform 12">
                  <a:extLst>
                    <a:ext uri="{FF2B5EF4-FFF2-40B4-BE49-F238E27FC236}">
                      <a16:creationId xmlns:a16="http://schemas.microsoft.com/office/drawing/2014/main" id="{23B7D9F8-1CF9-EB54-7C4E-42FFBF3DFD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a:extLst>
                    <a:ext uri="{FF2B5EF4-FFF2-40B4-BE49-F238E27FC236}">
                      <a16:creationId xmlns:a16="http://schemas.microsoft.com/office/drawing/2014/main" id="{7B75127C-7011-61F5-28B5-939761426D0E}"/>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a:extLst>
                  <a:ext uri="{FF2B5EF4-FFF2-40B4-BE49-F238E27FC236}">
                    <a16:creationId xmlns:a16="http://schemas.microsoft.com/office/drawing/2014/main" id="{13A92928-B09F-C9BF-5CD1-0C090473AC40}"/>
                  </a:ext>
                </a:extLst>
              </p:cNvPr>
              <p:cNvSpPr txBox="1"/>
              <p:nvPr/>
            </p:nvSpPr>
            <p:spPr>
              <a:xfrm>
                <a:off x="12566225" y="8616619"/>
                <a:ext cx="4693075" cy="2580963"/>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 Stress : 8 -10: With a similar distribution of stress levels as the low stress individuals, there can be no judgement made on whether more hours worked correlates to higher stress levels. </a:t>
                </a:r>
              </a:p>
            </p:txBody>
          </p:sp>
        </p:grpSp>
      </p:grpSp>
      <p:sp>
        <p:nvSpPr>
          <p:cNvPr id="2" name="TextBox 1">
            <a:extLst>
              <a:ext uri="{FF2B5EF4-FFF2-40B4-BE49-F238E27FC236}">
                <a16:creationId xmlns:a16="http://schemas.microsoft.com/office/drawing/2014/main" id="{10461C45-A905-7D76-00B3-89A7CAE4A2D0}"/>
              </a:ext>
            </a:extLst>
          </p:cNvPr>
          <p:cNvSpPr txBox="1"/>
          <p:nvPr/>
        </p:nvSpPr>
        <p:spPr>
          <a:xfrm>
            <a:off x="7555832" y="12079705"/>
            <a:ext cx="184731" cy="369332"/>
          </a:xfrm>
          <a:prstGeom prst="rect">
            <a:avLst/>
          </a:prstGeom>
          <a:noFill/>
        </p:spPr>
        <p:txBody>
          <a:bodyPr wrap="none" rtlCol="0">
            <a:spAutoFit/>
          </a:bodyPr>
          <a:lstStyle/>
          <a:p>
            <a:endParaRPr lang="en-NP" dirty="0"/>
          </a:p>
        </p:txBody>
      </p:sp>
      <p:pic>
        <p:nvPicPr>
          <p:cNvPr id="30" name="Picture 29">
            <a:extLst>
              <a:ext uri="{FF2B5EF4-FFF2-40B4-BE49-F238E27FC236}">
                <a16:creationId xmlns:a16="http://schemas.microsoft.com/office/drawing/2014/main" id="{042422CF-628B-4936-1AA7-F19DFC798D34}"/>
              </a:ext>
            </a:extLst>
          </p:cNvPr>
          <p:cNvPicPr>
            <a:picLocks noChangeAspect="1"/>
          </p:cNvPicPr>
          <p:nvPr/>
        </p:nvPicPr>
        <p:blipFill>
          <a:blip r:embed="rId2"/>
          <a:stretch>
            <a:fillRect/>
          </a:stretch>
        </p:blipFill>
        <p:spPr>
          <a:xfrm>
            <a:off x="228600" y="5599889"/>
            <a:ext cx="10885429" cy="4640728"/>
          </a:xfrm>
          <a:prstGeom prst="rect">
            <a:avLst/>
          </a:prstGeom>
        </p:spPr>
      </p:pic>
      <p:pic>
        <p:nvPicPr>
          <p:cNvPr id="32" name="Picture 31">
            <a:extLst>
              <a:ext uri="{FF2B5EF4-FFF2-40B4-BE49-F238E27FC236}">
                <a16:creationId xmlns:a16="http://schemas.microsoft.com/office/drawing/2014/main" id="{23E53E4A-1516-2021-7E50-8A9750949E18}"/>
              </a:ext>
            </a:extLst>
          </p:cNvPr>
          <p:cNvPicPr>
            <a:picLocks noChangeAspect="1"/>
          </p:cNvPicPr>
          <p:nvPr/>
        </p:nvPicPr>
        <p:blipFill>
          <a:blip r:embed="rId3"/>
          <a:stretch>
            <a:fillRect/>
          </a:stretch>
        </p:blipFill>
        <p:spPr>
          <a:xfrm>
            <a:off x="228600" y="1485435"/>
            <a:ext cx="10885429" cy="4078993"/>
          </a:xfrm>
          <a:prstGeom prst="rect">
            <a:avLst/>
          </a:prstGeom>
        </p:spPr>
      </p:pic>
    </p:spTree>
    <p:extLst>
      <p:ext uri="{BB962C8B-B14F-4D97-AF65-F5344CB8AC3E}">
        <p14:creationId xmlns:p14="http://schemas.microsoft.com/office/powerpoint/2010/main" val="178030345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1C718-FF59-934E-7A50-8108D580750D}"/>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3F403793-3F9A-7CC3-33D1-BB53445B3315}"/>
              </a:ext>
            </a:extLst>
          </p:cNvPr>
          <p:cNvSpPr txBox="1"/>
          <p:nvPr/>
        </p:nvSpPr>
        <p:spPr>
          <a:xfrm>
            <a:off x="1028700" y="599709"/>
            <a:ext cx="16497300" cy="1062599"/>
          </a:xfrm>
          <a:prstGeom prst="rect">
            <a:avLst/>
          </a:prstGeom>
        </p:spPr>
        <p:txBody>
          <a:bodyPr wrap="square" lIns="0" tIns="0" rIns="0" bIns="0" rtlCol="0" anchor="t">
            <a:spAutoFit/>
          </a:bodyPr>
          <a:lstStyle/>
          <a:p>
            <a:pPr marL="0" lvl="0" indent="0" algn="l">
              <a:lnSpc>
                <a:spcPts val="8959"/>
              </a:lnSpc>
              <a:spcBef>
                <a:spcPct val="0"/>
              </a:spcBef>
            </a:pPr>
            <a:r>
              <a:rPr lang="en-US" sz="5400" b="1" i="1" dirty="0">
                <a:solidFill>
                  <a:schemeClr val="accent6"/>
                </a:solidFill>
                <a:latin typeface="Cormorant Garamond Bold Italics"/>
                <a:ea typeface="Cormorant Garamond Bold Italics"/>
                <a:cs typeface="Cormorant Garamond Bold Italics"/>
                <a:sym typeface="Cormorant Garamond Bold Italics"/>
              </a:rPr>
              <a:t>Commute time of Remote Workers and Non-Remote Workers</a:t>
            </a:r>
          </a:p>
        </p:txBody>
      </p:sp>
      <p:sp>
        <p:nvSpPr>
          <p:cNvPr id="11" name="TextBox 11">
            <a:extLst>
              <a:ext uri="{FF2B5EF4-FFF2-40B4-BE49-F238E27FC236}">
                <a16:creationId xmlns:a16="http://schemas.microsoft.com/office/drawing/2014/main" id="{058A4475-F7D5-FD1A-74E3-6EB1E14791F2}"/>
              </a:ext>
            </a:extLst>
          </p:cNvPr>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During our analysis concluding that the data set is not conclusive, we started searching for logical plot holes within the data. The biggest example was: Why do remote workers have commute times?</a:t>
            </a:r>
          </a:p>
        </p:txBody>
      </p:sp>
      <p:pic>
        <p:nvPicPr>
          <p:cNvPr id="5" name="Picture 4">
            <a:extLst>
              <a:ext uri="{FF2B5EF4-FFF2-40B4-BE49-F238E27FC236}">
                <a16:creationId xmlns:a16="http://schemas.microsoft.com/office/drawing/2014/main" id="{FB055FD9-94CC-4782-0772-D77DC2E5D578}"/>
              </a:ext>
            </a:extLst>
          </p:cNvPr>
          <p:cNvPicPr>
            <a:picLocks noChangeAspect="1"/>
          </p:cNvPicPr>
          <p:nvPr/>
        </p:nvPicPr>
        <p:blipFill>
          <a:blip r:embed="rId3"/>
          <a:stretch>
            <a:fillRect/>
          </a:stretch>
        </p:blipFill>
        <p:spPr>
          <a:xfrm>
            <a:off x="228600" y="3010976"/>
            <a:ext cx="8058150" cy="4457700"/>
          </a:xfrm>
          <a:prstGeom prst="rect">
            <a:avLst/>
          </a:prstGeom>
        </p:spPr>
      </p:pic>
      <p:pic>
        <p:nvPicPr>
          <p:cNvPr id="12" name="Picture 11">
            <a:extLst>
              <a:ext uri="{FF2B5EF4-FFF2-40B4-BE49-F238E27FC236}">
                <a16:creationId xmlns:a16="http://schemas.microsoft.com/office/drawing/2014/main" id="{8122AF13-E1DA-A54A-9F21-0E56D32DE193}"/>
              </a:ext>
            </a:extLst>
          </p:cNvPr>
          <p:cNvPicPr>
            <a:picLocks noChangeAspect="1"/>
          </p:cNvPicPr>
          <p:nvPr/>
        </p:nvPicPr>
        <p:blipFill>
          <a:blip r:embed="rId4"/>
          <a:stretch>
            <a:fillRect/>
          </a:stretch>
        </p:blipFill>
        <p:spPr>
          <a:xfrm>
            <a:off x="8839200" y="3047955"/>
            <a:ext cx="8534400" cy="4457700"/>
          </a:xfrm>
          <a:prstGeom prst="rect">
            <a:avLst/>
          </a:prstGeom>
        </p:spPr>
      </p:pic>
      <p:sp>
        <p:nvSpPr>
          <p:cNvPr id="13" name="TextBox 12">
            <a:extLst>
              <a:ext uri="{FF2B5EF4-FFF2-40B4-BE49-F238E27FC236}">
                <a16:creationId xmlns:a16="http://schemas.microsoft.com/office/drawing/2014/main" id="{80AB2AD4-E833-8599-3BE4-D283EA9550BF}"/>
              </a:ext>
            </a:extLst>
          </p:cNvPr>
          <p:cNvSpPr txBox="1"/>
          <p:nvPr/>
        </p:nvSpPr>
        <p:spPr>
          <a:xfrm>
            <a:off x="9601200" y="8336284"/>
            <a:ext cx="8534400" cy="1086323"/>
          </a:xfrm>
          <a:prstGeom prst="rect">
            <a:avLst/>
          </a:prstGeom>
          <a:noFill/>
        </p:spPr>
        <p:txBody>
          <a:bodyPr wrap="square" rtlCol="0">
            <a:spAutoFit/>
          </a:bodyPr>
          <a:lstStyle/>
          <a:p>
            <a:pPr>
              <a:lnSpc>
                <a:spcPts val="4079"/>
              </a:lnSpc>
            </a:pPr>
            <a:r>
              <a:rPr lang="en-US" sz="2400" dirty="0">
                <a:solidFill>
                  <a:srgbClr val="0F4662"/>
                </a:solidFill>
                <a:latin typeface="Quicksand"/>
              </a:rPr>
              <a:t>In addition, why do we have an almost equal split of remote and non-remote workers?</a:t>
            </a:r>
          </a:p>
        </p:txBody>
      </p:sp>
      <p:sp>
        <p:nvSpPr>
          <p:cNvPr id="14" name="TextBox 13">
            <a:extLst>
              <a:ext uri="{FF2B5EF4-FFF2-40B4-BE49-F238E27FC236}">
                <a16:creationId xmlns:a16="http://schemas.microsoft.com/office/drawing/2014/main" id="{93DDC731-D91C-D1FE-B90D-BEECA48808F4}"/>
              </a:ext>
            </a:extLst>
          </p:cNvPr>
          <p:cNvSpPr txBox="1"/>
          <p:nvPr/>
        </p:nvSpPr>
        <p:spPr>
          <a:xfrm>
            <a:off x="685801" y="7810500"/>
            <a:ext cx="8686800" cy="2137893"/>
          </a:xfrm>
          <a:prstGeom prst="rect">
            <a:avLst/>
          </a:prstGeom>
          <a:noFill/>
        </p:spPr>
        <p:txBody>
          <a:bodyPr wrap="square" rtlCol="0">
            <a:spAutoFit/>
          </a:bodyPr>
          <a:lstStyle/>
          <a:p>
            <a:pPr>
              <a:lnSpc>
                <a:spcPts val="4079"/>
              </a:lnSpc>
            </a:pPr>
            <a:r>
              <a:rPr lang="en-US" sz="2400" dirty="0">
                <a:solidFill>
                  <a:srgbClr val="0F4662"/>
                </a:solidFill>
                <a:latin typeface="Quicksand"/>
              </a:rPr>
              <a:t>Facts to consider: </a:t>
            </a:r>
          </a:p>
          <a:p>
            <a:pPr>
              <a:lnSpc>
                <a:spcPts val="4079"/>
              </a:lnSpc>
              <a:buFont typeface="Arial" panose="020B0604020202020204" pitchFamily="34" charset="0"/>
              <a:buChar char="•"/>
            </a:pPr>
            <a:r>
              <a:rPr lang="en-US" sz="2400" dirty="0">
                <a:solidFill>
                  <a:srgbClr val="0F4662"/>
                </a:solidFill>
                <a:latin typeface="Quicksand"/>
              </a:rPr>
              <a:t>Remote workers make up 25234 individuals of our data set</a:t>
            </a:r>
          </a:p>
          <a:p>
            <a:pPr>
              <a:lnSpc>
                <a:spcPts val="4079"/>
              </a:lnSpc>
              <a:buFont typeface="Arial" panose="020B0604020202020204" pitchFamily="34" charset="0"/>
              <a:buChar char="•"/>
            </a:pPr>
            <a:r>
              <a:rPr lang="en-US" sz="2400" dirty="0">
                <a:solidFill>
                  <a:srgbClr val="0F4662"/>
                </a:solidFill>
                <a:latin typeface="Quicksand"/>
              </a:rPr>
              <a:t>Non- Remote workers make up 24766 individuals of our data set</a:t>
            </a:r>
          </a:p>
        </p:txBody>
      </p:sp>
    </p:spTree>
    <p:extLst>
      <p:ext uri="{BB962C8B-B14F-4D97-AF65-F5344CB8AC3E}">
        <p14:creationId xmlns:p14="http://schemas.microsoft.com/office/powerpoint/2010/main" val="6856996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5D308-F4A8-A237-BDA3-1C648D333751}"/>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F5AFCE6-9BBA-228A-241A-AD43B1DFBDC4}"/>
              </a:ext>
            </a:extLst>
          </p:cNvPr>
          <p:cNvSpPr txBox="1"/>
          <p:nvPr/>
        </p:nvSpPr>
        <p:spPr>
          <a:xfrm>
            <a:off x="1028700"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All Possible Factors that Could Lead to Stress</a:t>
            </a:r>
          </a:p>
        </p:txBody>
      </p:sp>
      <p:sp>
        <p:nvSpPr>
          <p:cNvPr id="11" name="TextBox 11">
            <a:extLst>
              <a:ext uri="{FF2B5EF4-FFF2-40B4-BE49-F238E27FC236}">
                <a16:creationId xmlns:a16="http://schemas.microsoft.com/office/drawing/2014/main" id="{1E239D4D-CC69-F700-5CEB-D51B935C98D9}"/>
              </a:ext>
            </a:extLst>
          </p:cNvPr>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Within this heat map, we can see all possible factors that could have contributed to our analysis. Every option is incredibly slim, with the greatest effect being Work Pressure Level at 0.008 degrees compared to the stress levels.</a:t>
            </a:r>
          </a:p>
        </p:txBody>
      </p:sp>
      <p:graphicFrame>
        <p:nvGraphicFramePr>
          <p:cNvPr id="12" name="Chart 11">
            <a:extLst>
              <a:ext uri="{FF2B5EF4-FFF2-40B4-BE49-F238E27FC236}">
                <a16:creationId xmlns:a16="http://schemas.microsoft.com/office/drawing/2014/main" id="{2F88247A-2FB4-1142-77B6-639296F6F599}"/>
              </a:ext>
            </a:extLst>
          </p:cNvPr>
          <p:cNvGraphicFramePr/>
          <p:nvPr/>
        </p:nvGraphicFramePr>
        <p:xfrm>
          <a:off x="2057400" y="3086100"/>
          <a:ext cx="13639800" cy="7200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728508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849CD-743B-1D3A-8EC2-F3C4074A742B}"/>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46A1EED0-8A44-B922-7075-2257D88F142B}"/>
              </a:ext>
            </a:extLst>
          </p:cNvPr>
          <p:cNvSpPr txBox="1"/>
          <p:nvPr/>
        </p:nvSpPr>
        <p:spPr>
          <a:xfrm>
            <a:off x="617220" y="1487164"/>
            <a:ext cx="6664731" cy="1631729"/>
          </a:xfrm>
          <a:prstGeom prst="rect">
            <a:avLst/>
          </a:prstGeom>
        </p:spPr>
        <p:txBody>
          <a:bodyPr vert="horz" lIns="91440" tIns="45720" rIns="91440" bIns="45720" rtlCol="0" anchor="b">
            <a:normAutofit/>
          </a:bodyPr>
          <a:lstStyle/>
          <a:p>
            <a:pPr marL="0" lvl="0" indent="0">
              <a:lnSpc>
                <a:spcPct val="90000"/>
              </a:lnSpc>
              <a:spcBef>
                <a:spcPct val="0"/>
              </a:spcBef>
              <a:spcAft>
                <a:spcPts val="600"/>
              </a:spcAft>
            </a:pPr>
            <a:r>
              <a:rPr lang="en-US" sz="6400" b="1" i="1" kern="1200" dirty="0">
                <a:solidFill>
                  <a:schemeClr val="accent6"/>
                </a:solidFill>
                <a:latin typeface="Cormorant Garamond Bold Italics" panose="020B0604020202020204" charset="0"/>
                <a:ea typeface="+mj-ea"/>
                <a:cs typeface="+mj-cs"/>
                <a:sym typeface="Cormorant Garamond Bold Italics"/>
              </a:rPr>
              <a:t>Work Stress Levels</a:t>
            </a:r>
          </a:p>
        </p:txBody>
      </p:sp>
      <p:sp>
        <p:nvSpPr>
          <p:cNvPr id="11" name="TextBox 11">
            <a:extLst>
              <a:ext uri="{FF2B5EF4-FFF2-40B4-BE49-F238E27FC236}">
                <a16:creationId xmlns:a16="http://schemas.microsoft.com/office/drawing/2014/main" id="{CF382D84-FA32-1C2F-A0AB-614274830EB9}"/>
              </a:ext>
            </a:extLst>
          </p:cNvPr>
          <p:cNvSpPr txBox="1"/>
          <p:nvPr/>
        </p:nvSpPr>
        <p:spPr>
          <a:xfrm>
            <a:off x="617220" y="4026142"/>
            <a:ext cx="6664731" cy="5239302"/>
          </a:xfrm>
          <a:prstGeom prst="rect">
            <a:avLst/>
          </a:prstGeom>
        </p:spPr>
        <p:txBody>
          <a:bodyPr vert="horz" lIns="91440" tIns="45720" rIns="91440" bIns="45720" rtlCol="0">
            <a:normAutofit/>
          </a:bodyPr>
          <a:lstStyle/>
          <a:p>
            <a:pPr marL="342900" lvl="0" indent="-342900" algn="just">
              <a:lnSpc>
                <a:spcPct val="90000"/>
              </a:lnSpc>
              <a:spcBef>
                <a:spcPts val="1000"/>
              </a:spcBef>
              <a:buFont typeface="Arial" panose="020B0604020202020204" pitchFamily="34" charset="0"/>
              <a:buChar char="•"/>
            </a:pPr>
            <a:r>
              <a:rPr lang="en-US" sz="2400" dirty="0">
                <a:solidFill>
                  <a:srgbClr val="0F4662"/>
                </a:solidFill>
                <a:latin typeface="Quicksand" panose="020B0604020202020204" charset="0"/>
                <a:sym typeface="Quicksand"/>
              </a:rPr>
              <a:t>Even with the highest correlation connection of 0.008 degrees to the overall stress levels of our individuals, there is still no difference in the breakdown to make an inference of a conclusion.</a:t>
            </a:r>
          </a:p>
        </p:txBody>
      </p:sp>
      <p:pic>
        <p:nvPicPr>
          <p:cNvPr id="4" name="Picture 3" descr="A graph of a work stress level&#10;&#10;AI-generated content may be incorrect.">
            <a:extLst>
              <a:ext uri="{FF2B5EF4-FFF2-40B4-BE49-F238E27FC236}">
                <a16:creationId xmlns:a16="http://schemas.microsoft.com/office/drawing/2014/main" id="{4D3A26A2-2573-B9B1-931A-5CE557438F1B}"/>
              </a:ext>
            </a:extLst>
          </p:cNvPr>
          <p:cNvPicPr>
            <a:picLocks noChangeAspect="1"/>
          </p:cNvPicPr>
          <p:nvPr/>
        </p:nvPicPr>
        <p:blipFill>
          <a:blip r:embed="rId2"/>
          <a:stretch>
            <a:fillRect/>
          </a:stretch>
        </p:blipFill>
        <p:spPr>
          <a:xfrm>
            <a:off x="8078724" y="1974354"/>
            <a:ext cx="9660636" cy="6255260"/>
          </a:xfrm>
          <a:prstGeom prst="rect">
            <a:avLst/>
          </a:prstGeom>
        </p:spPr>
      </p:pic>
    </p:spTree>
    <p:extLst>
      <p:ext uri="{BB962C8B-B14F-4D97-AF65-F5344CB8AC3E}">
        <p14:creationId xmlns:p14="http://schemas.microsoft.com/office/powerpoint/2010/main" val="1061979504"/>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61670-16C2-489E-CD34-1B76FBDA9D2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6BAE1ED-7A30-FA94-167A-DDAF76C95873}"/>
              </a:ext>
            </a:extLst>
          </p:cNvPr>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Conclusion</a:t>
            </a:r>
          </a:p>
        </p:txBody>
      </p:sp>
      <p:sp>
        <p:nvSpPr>
          <p:cNvPr id="3" name="TextBox 3">
            <a:extLst>
              <a:ext uri="{FF2B5EF4-FFF2-40B4-BE49-F238E27FC236}">
                <a16:creationId xmlns:a16="http://schemas.microsoft.com/office/drawing/2014/main" id="{30A0A461-1877-7CAE-FAD0-B28C73F1722C}"/>
              </a:ext>
            </a:extLst>
          </p:cNvPr>
          <p:cNvSpPr txBox="1"/>
          <p:nvPr/>
        </p:nvSpPr>
        <p:spPr>
          <a:xfrm>
            <a:off x="1028700" y="4015089"/>
            <a:ext cx="16573500" cy="2571345"/>
          </a:xfrm>
          <a:prstGeom prst="rect">
            <a:avLst/>
          </a:prstGeom>
        </p:spPr>
        <p:txBody>
          <a:bodyPr wrap="square" lIns="0" tIns="0" rIns="0" bIns="0" rtlCol="0" anchor="t">
            <a:spAutoFit/>
          </a:bodyPr>
          <a:lstStyle/>
          <a:p>
            <a:pPr marL="0" lvl="0" indent="0" algn="ctr">
              <a:lnSpc>
                <a:spcPts val="4079"/>
              </a:lnSpc>
            </a:pPr>
            <a:r>
              <a:rPr lang="en-US" sz="2400" b="0" i="0" dirty="0">
                <a:solidFill>
                  <a:srgbClr val="0F4662"/>
                </a:solidFill>
                <a:effectLst/>
                <a:latin typeface="Quicksand" panose="020B0604020202020204" charset="0"/>
              </a:rPr>
              <a:t>Initially, we anticipated uncovering significant correlations between stressors and their impact on performance and mental health. Our goal was to learn: </a:t>
            </a:r>
            <a:r>
              <a:rPr lang="en-US" sz="2400" b="1" i="0" dirty="0">
                <a:solidFill>
                  <a:schemeClr val="accent6">
                    <a:lumMod val="75000"/>
                  </a:schemeClr>
                </a:solidFill>
                <a:effectLst/>
                <a:latin typeface="Quicksand" panose="020B0604020202020204" charset="0"/>
              </a:rPr>
              <a:t>"What Factors Contribute the Most to Stress?" </a:t>
            </a:r>
            <a:r>
              <a:rPr lang="en-US" sz="2400" b="0" i="0" dirty="0">
                <a:solidFill>
                  <a:srgbClr val="0F4662"/>
                </a:solidFill>
                <a:effectLst/>
                <a:latin typeface="Quicksand" panose="020B0604020202020204" charset="0"/>
              </a:rPr>
              <a:t>by analyzing key stressors. However, upon reviewing the dataset, we found inconsistencies that rendered the data unreliable. As a result, we were unable to determine a definitive relationship between these factors and stress. This highlights the importance of accurate and high-quality data in stress-related research.</a:t>
            </a:r>
            <a:endParaRPr lang="en-US" sz="2400" dirty="0">
              <a:solidFill>
                <a:srgbClr val="0F4662"/>
              </a:solidFill>
              <a:latin typeface="Quicksand" panose="020B0604020202020204" charset="0"/>
              <a:ea typeface="Quicksand"/>
              <a:cs typeface="Quicksand"/>
              <a:sym typeface="Quicksand"/>
            </a:endParaRPr>
          </a:p>
        </p:txBody>
      </p:sp>
      <p:sp>
        <p:nvSpPr>
          <p:cNvPr id="4" name="AutoShape 4">
            <a:extLst>
              <a:ext uri="{FF2B5EF4-FFF2-40B4-BE49-F238E27FC236}">
                <a16:creationId xmlns:a16="http://schemas.microsoft.com/office/drawing/2014/main" id="{9568F610-6611-2C78-C2B7-FF9290390B7A}"/>
              </a:ext>
            </a:extLst>
          </p:cNvPr>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AutoShape 5">
            <a:extLst>
              <a:ext uri="{FF2B5EF4-FFF2-40B4-BE49-F238E27FC236}">
                <a16:creationId xmlns:a16="http://schemas.microsoft.com/office/drawing/2014/main" id="{7A96AA04-83FB-6442-3B2F-0F5B06558C55}"/>
              </a:ext>
            </a:extLst>
          </p:cNvPr>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a:extLst>
              <a:ext uri="{FF2B5EF4-FFF2-40B4-BE49-F238E27FC236}">
                <a16:creationId xmlns:a16="http://schemas.microsoft.com/office/drawing/2014/main" id="{AAA6364E-4D91-CF43-646B-1887B1F6A01B}"/>
              </a:ext>
            </a:extLst>
          </p:cNvPr>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7" name="Freeform 7">
            <a:extLst>
              <a:ext uri="{FF2B5EF4-FFF2-40B4-BE49-F238E27FC236}">
                <a16:creationId xmlns:a16="http://schemas.microsoft.com/office/drawing/2014/main" id="{7AB4B739-7384-0C44-A33D-900F2BB13D8C}"/>
              </a:ext>
            </a:extLst>
          </p:cNvPr>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extLst>
      <p:ext uri="{BB962C8B-B14F-4D97-AF65-F5344CB8AC3E}">
        <p14:creationId xmlns:p14="http://schemas.microsoft.com/office/powerpoint/2010/main" val="41544312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5" name="AutoShape 5"/>
          <p:cNvSpPr/>
          <p:nvPr/>
        </p:nvSpPr>
        <p:spPr>
          <a:xfrm>
            <a:off x="5897880" y="81598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a:solidFill>
            <a:schemeClr val="accent6"/>
          </a:solidFill>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grpFill/>
          </p:spPr>
          <p:txBody>
            <a:bodyPr/>
            <a:lstStyle/>
            <a:p>
              <a:endParaRPr lang="en-NP"/>
            </a:p>
          </p:txBody>
        </p:sp>
        <p:sp>
          <p:nvSpPr>
            <p:cNvPr id="4" name="TextBox 4"/>
            <p:cNvSpPr txBox="1"/>
            <p:nvPr/>
          </p:nvSpPr>
          <p:spPr>
            <a:xfrm>
              <a:off x="0" y="-47625"/>
              <a:ext cx="4816593" cy="1127325"/>
            </a:xfrm>
            <a:prstGeom prst="rect">
              <a:avLst/>
            </a:prstGeom>
            <a:grpFill/>
          </p:spPr>
          <p:txBody>
            <a:bodyPr lIns="50800" tIns="50800" rIns="50800" bIns="50800" rtlCol="0" anchor="ctr"/>
            <a:lstStyle/>
            <a:p>
              <a:pPr algn="ctr">
                <a:lnSpc>
                  <a:spcPts val="3693"/>
                </a:lnSpc>
              </a:pPr>
              <a:endParaRPr/>
            </a:p>
          </p:txBody>
        </p:sp>
      </p:grpSp>
      <p:sp>
        <p:nvSpPr>
          <p:cNvPr id="11" name="TextBox 11"/>
          <p:cNvSpPr txBox="1"/>
          <p:nvPr/>
        </p:nvSpPr>
        <p:spPr>
          <a:xfrm>
            <a:off x="1028700" y="599709"/>
            <a:ext cx="99149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bg1"/>
                </a:solidFill>
                <a:latin typeface="Cormorant Garamond Bold Italics"/>
                <a:ea typeface="Cormorant Garamond Bold Italics"/>
                <a:cs typeface="Cormorant Garamond Bold Italics"/>
                <a:sym typeface="Cormorant Garamond Bold Italics"/>
              </a:rPr>
              <a:t>Team Members</a:t>
            </a:r>
          </a:p>
        </p:txBody>
      </p:sp>
      <p:grpSp>
        <p:nvGrpSpPr>
          <p:cNvPr id="20" name="Group 19">
            <a:extLst>
              <a:ext uri="{FF2B5EF4-FFF2-40B4-BE49-F238E27FC236}">
                <a16:creationId xmlns:a16="http://schemas.microsoft.com/office/drawing/2014/main" id="{346F231F-4085-7009-22B9-2913A01DD57E}"/>
              </a:ext>
            </a:extLst>
          </p:cNvPr>
          <p:cNvGrpSpPr/>
          <p:nvPr/>
        </p:nvGrpSpPr>
        <p:grpSpPr>
          <a:xfrm>
            <a:off x="1028700" y="3011085"/>
            <a:ext cx="3399617" cy="3271630"/>
            <a:chOff x="1028700" y="2523415"/>
            <a:chExt cx="5017320" cy="4828431"/>
          </a:xfrm>
        </p:grpSpPr>
        <p:grpSp>
          <p:nvGrpSpPr>
            <p:cNvPr id="5" name="Group 5"/>
            <p:cNvGrpSpPr/>
            <p:nvPr/>
          </p:nvGrpSpPr>
          <p:grpSpPr>
            <a:xfrm>
              <a:off x="1961289" y="2523415"/>
              <a:ext cx="3152142" cy="315214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16" name="TextBox 16"/>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Chris Dobbin</a:t>
              </a:r>
            </a:p>
          </p:txBody>
        </p:sp>
        <p:sp>
          <p:nvSpPr>
            <p:cNvPr id="17" name="TextBox 17"/>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sp>
        <p:nvSpPr>
          <p:cNvPr id="18" name="AutoShape 18"/>
          <p:cNvSpPr/>
          <p:nvPr/>
        </p:nvSpPr>
        <p:spPr>
          <a:xfrm>
            <a:off x="5897880" y="8681205"/>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dirty="0">
              <a:blipFill>
                <a:blip r:embed="rId5">
                  <a:extLst>
                    <a:ext uri="{96DAC541-7B7A-43D3-8B79-37D633B846F1}">
                      <asvg:svgBlip xmlns:asvg="http://schemas.microsoft.com/office/drawing/2016/SVG/main" r:embed="rId6"/>
                    </a:ext>
                  </a:extLst>
                </a:blip>
                <a:stretch>
                  <a:fillRect/>
                </a:stretch>
              </a:blipFill>
            </a:endParaRPr>
          </a:p>
        </p:txBody>
      </p:sp>
      <p:grpSp>
        <p:nvGrpSpPr>
          <p:cNvPr id="21" name="Group 20">
            <a:extLst>
              <a:ext uri="{FF2B5EF4-FFF2-40B4-BE49-F238E27FC236}">
                <a16:creationId xmlns:a16="http://schemas.microsoft.com/office/drawing/2014/main" id="{C896AD62-75EC-D22D-6BD5-8C904170A3ED}"/>
              </a:ext>
            </a:extLst>
          </p:cNvPr>
          <p:cNvGrpSpPr/>
          <p:nvPr/>
        </p:nvGrpSpPr>
        <p:grpSpPr>
          <a:xfrm>
            <a:off x="4038600" y="5456637"/>
            <a:ext cx="3399617" cy="826077"/>
            <a:chOff x="1028700" y="6132681"/>
            <a:chExt cx="5017320" cy="1219165"/>
          </a:xfrm>
        </p:grpSpPr>
        <p:sp>
          <p:nvSpPr>
            <p:cNvPr id="23" name="TextBox 16">
              <a:extLst>
                <a:ext uri="{FF2B5EF4-FFF2-40B4-BE49-F238E27FC236}">
                  <a16:creationId xmlns:a16="http://schemas.microsoft.com/office/drawing/2014/main" id="{E2C9AA65-A906-2A03-35DA-15D0F96D555C}"/>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Ellen Liu</a:t>
              </a:r>
            </a:p>
          </p:txBody>
        </p:sp>
        <p:sp>
          <p:nvSpPr>
            <p:cNvPr id="24" name="TextBox 17">
              <a:extLst>
                <a:ext uri="{FF2B5EF4-FFF2-40B4-BE49-F238E27FC236}">
                  <a16:creationId xmlns:a16="http://schemas.microsoft.com/office/drawing/2014/main" id="{DDF3407A-F41E-B81C-45DC-769ACA804ECE}"/>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26" name="Group 25">
            <a:extLst>
              <a:ext uri="{FF2B5EF4-FFF2-40B4-BE49-F238E27FC236}">
                <a16:creationId xmlns:a16="http://schemas.microsoft.com/office/drawing/2014/main" id="{25B094B6-F9B4-AEA3-C791-3655B5A30F82}"/>
              </a:ext>
            </a:extLst>
          </p:cNvPr>
          <p:cNvGrpSpPr/>
          <p:nvPr/>
        </p:nvGrpSpPr>
        <p:grpSpPr>
          <a:xfrm>
            <a:off x="7150796" y="3029310"/>
            <a:ext cx="3399617" cy="3311126"/>
            <a:chOff x="1028700" y="2465123"/>
            <a:chExt cx="5017320" cy="4886723"/>
          </a:xfrm>
        </p:grpSpPr>
        <p:sp>
          <p:nvSpPr>
            <p:cNvPr id="30" name="Freeform 6">
              <a:extLst>
                <a:ext uri="{FF2B5EF4-FFF2-40B4-BE49-F238E27FC236}">
                  <a16:creationId xmlns:a16="http://schemas.microsoft.com/office/drawing/2014/main" id="{8668D1A2-3A0C-969E-805B-4F932F679BAD}"/>
                </a:ext>
              </a:extLst>
            </p:cNvPr>
            <p:cNvSpPr/>
            <p:nvPr/>
          </p:nvSpPr>
          <p:spPr>
            <a:xfrm>
              <a:off x="1986462" y="2465123"/>
              <a:ext cx="3152143" cy="315214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a:blipFill>
          </p:spPr>
          <p:txBody>
            <a:bodyPr/>
            <a:lstStyle/>
            <a:p>
              <a:endParaRPr lang="en-NP" dirty="0"/>
            </a:p>
          </p:txBody>
        </p:sp>
        <p:sp>
          <p:nvSpPr>
            <p:cNvPr id="28" name="TextBox 16">
              <a:extLst>
                <a:ext uri="{FF2B5EF4-FFF2-40B4-BE49-F238E27FC236}">
                  <a16:creationId xmlns:a16="http://schemas.microsoft.com/office/drawing/2014/main" id="{85F77E63-4BAB-ABE3-0FF3-BD15FF8E7AF0}"/>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Pratishtha </a:t>
              </a:r>
              <a:r>
                <a:rPr lang="en-US" sz="2799" b="1" dirty="0" err="1">
                  <a:solidFill>
                    <a:schemeClr val="accent6"/>
                  </a:solidFill>
                  <a:latin typeface="Quicksand Bold"/>
                  <a:ea typeface="Quicksand Bold"/>
                  <a:cs typeface="Quicksand Bold"/>
                  <a:sym typeface="Quicksand Bold"/>
                </a:rPr>
                <a:t>Theeng</a:t>
              </a:r>
              <a:endParaRPr lang="en-US" sz="2799" b="1" dirty="0">
                <a:solidFill>
                  <a:schemeClr val="accent6"/>
                </a:solidFill>
                <a:latin typeface="Quicksand Bold"/>
                <a:ea typeface="Quicksand Bold"/>
                <a:cs typeface="Quicksand Bold"/>
                <a:sym typeface="Quicksand Bold"/>
              </a:endParaRPr>
            </a:p>
          </p:txBody>
        </p:sp>
        <p:sp>
          <p:nvSpPr>
            <p:cNvPr id="29" name="TextBox 17">
              <a:extLst>
                <a:ext uri="{FF2B5EF4-FFF2-40B4-BE49-F238E27FC236}">
                  <a16:creationId xmlns:a16="http://schemas.microsoft.com/office/drawing/2014/main" id="{3B046FD6-08F5-45A7-F7DC-26C1D2C78B99}"/>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1" name="Group 30">
            <a:extLst>
              <a:ext uri="{FF2B5EF4-FFF2-40B4-BE49-F238E27FC236}">
                <a16:creationId xmlns:a16="http://schemas.microsoft.com/office/drawing/2014/main" id="{6888CFF7-827D-31EE-6B7A-4AA84DFC5B4A}"/>
              </a:ext>
            </a:extLst>
          </p:cNvPr>
          <p:cNvGrpSpPr/>
          <p:nvPr/>
        </p:nvGrpSpPr>
        <p:grpSpPr>
          <a:xfrm>
            <a:off x="10602498" y="3068808"/>
            <a:ext cx="3399617" cy="3271630"/>
            <a:chOff x="1028700" y="2523415"/>
            <a:chExt cx="5017320" cy="4828431"/>
          </a:xfrm>
        </p:grpSpPr>
        <p:grpSp>
          <p:nvGrpSpPr>
            <p:cNvPr id="32" name="Group 5">
              <a:extLst>
                <a:ext uri="{FF2B5EF4-FFF2-40B4-BE49-F238E27FC236}">
                  <a16:creationId xmlns:a16="http://schemas.microsoft.com/office/drawing/2014/main" id="{D5C9AED3-FF38-AA59-6E86-B06FB666ED49}"/>
                </a:ext>
              </a:extLst>
            </p:cNvPr>
            <p:cNvGrpSpPr/>
            <p:nvPr/>
          </p:nvGrpSpPr>
          <p:grpSpPr>
            <a:xfrm>
              <a:off x="1961289" y="2523415"/>
              <a:ext cx="3152142" cy="3152142"/>
              <a:chOff x="0" y="0"/>
              <a:chExt cx="812800" cy="812800"/>
            </a:xfrm>
          </p:grpSpPr>
          <p:sp>
            <p:nvSpPr>
              <p:cNvPr id="35" name="Freeform 6">
                <a:extLst>
                  <a:ext uri="{FF2B5EF4-FFF2-40B4-BE49-F238E27FC236}">
                    <a16:creationId xmlns:a16="http://schemas.microsoft.com/office/drawing/2014/main" id="{17F23619-017C-0328-7A80-38AEF4C5DA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9" cstate="print">
                  <a:extLst>
                    <a:ext uri="{28A0092B-C50C-407E-A947-70E740481C1C}">
                      <a14:useLocalDpi xmlns:a14="http://schemas.microsoft.com/office/drawing/2010/main" val="0"/>
                    </a:ext>
                  </a:extLst>
                </a:blip>
                <a:stretch>
                  <a:fillRect/>
                </a:stretch>
              </a:blipFill>
            </p:spPr>
            <p:txBody>
              <a:bodyPr/>
              <a:lstStyle/>
              <a:p>
                <a:endParaRPr lang="en-NP"/>
              </a:p>
            </p:txBody>
          </p:sp>
        </p:grpSp>
        <p:sp>
          <p:nvSpPr>
            <p:cNvPr id="33" name="TextBox 16">
              <a:extLst>
                <a:ext uri="{FF2B5EF4-FFF2-40B4-BE49-F238E27FC236}">
                  <a16:creationId xmlns:a16="http://schemas.microsoft.com/office/drawing/2014/main" id="{01EA9770-41EE-42C6-5B38-679F51A8D01B}"/>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Sarah Burnap</a:t>
              </a:r>
            </a:p>
          </p:txBody>
        </p:sp>
        <p:sp>
          <p:nvSpPr>
            <p:cNvPr id="34" name="TextBox 17">
              <a:extLst>
                <a:ext uri="{FF2B5EF4-FFF2-40B4-BE49-F238E27FC236}">
                  <a16:creationId xmlns:a16="http://schemas.microsoft.com/office/drawing/2014/main" id="{AD315D12-5625-F262-F7B0-19E1DC8B5D72}"/>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6" name="Group 35">
            <a:extLst>
              <a:ext uri="{FF2B5EF4-FFF2-40B4-BE49-F238E27FC236}">
                <a16:creationId xmlns:a16="http://schemas.microsoft.com/office/drawing/2014/main" id="{BA38D443-1DA0-725D-380E-452BDC5C325C}"/>
              </a:ext>
            </a:extLst>
          </p:cNvPr>
          <p:cNvGrpSpPr/>
          <p:nvPr/>
        </p:nvGrpSpPr>
        <p:grpSpPr>
          <a:xfrm>
            <a:off x="14054201" y="3056608"/>
            <a:ext cx="3399617" cy="3271630"/>
            <a:chOff x="1028700" y="2523415"/>
            <a:chExt cx="5017320" cy="4828431"/>
          </a:xfrm>
        </p:grpSpPr>
        <p:grpSp>
          <p:nvGrpSpPr>
            <p:cNvPr id="37" name="Group 5">
              <a:extLst>
                <a:ext uri="{FF2B5EF4-FFF2-40B4-BE49-F238E27FC236}">
                  <a16:creationId xmlns:a16="http://schemas.microsoft.com/office/drawing/2014/main" id="{AD6493D5-0013-1B23-201B-0E3E08538D4A}"/>
                </a:ext>
              </a:extLst>
            </p:cNvPr>
            <p:cNvGrpSpPr/>
            <p:nvPr/>
          </p:nvGrpSpPr>
          <p:grpSpPr>
            <a:xfrm>
              <a:off x="1961289" y="2523415"/>
              <a:ext cx="3152142" cy="3152142"/>
              <a:chOff x="0" y="0"/>
              <a:chExt cx="812800" cy="812800"/>
            </a:xfrm>
          </p:grpSpPr>
          <p:sp>
            <p:nvSpPr>
              <p:cNvPr id="40" name="Freeform 6">
                <a:extLst>
                  <a:ext uri="{FF2B5EF4-FFF2-40B4-BE49-F238E27FC236}">
                    <a16:creationId xmlns:a16="http://schemas.microsoft.com/office/drawing/2014/main" id="{19120253-B82F-DDA2-50A8-7BBAE8790D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0" cstate="print">
                  <a:extLst>
                    <a:ext uri="{28A0092B-C50C-407E-A947-70E740481C1C}">
                      <a14:useLocalDpi xmlns:a14="http://schemas.microsoft.com/office/drawing/2010/main" val="0"/>
                    </a:ext>
                  </a:extLst>
                </a:blip>
                <a:stretch>
                  <a:fillRect/>
                </a:stretch>
              </a:blipFill>
            </p:spPr>
            <p:txBody>
              <a:bodyPr/>
              <a:lstStyle/>
              <a:p>
                <a:endParaRPr lang="en-NP" dirty="0"/>
              </a:p>
            </p:txBody>
          </p:sp>
        </p:grpSp>
        <p:sp>
          <p:nvSpPr>
            <p:cNvPr id="38" name="TextBox 16">
              <a:extLst>
                <a:ext uri="{FF2B5EF4-FFF2-40B4-BE49-F238E27FC236}">
                  <a16:creationId xmlns:a16="http://schemas.microsoft.com/office/drawing/2014/main" id="{3B211CA2-0C9F-E041-EA81-B2604F5A18AA}"/>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Jordan Dreyer</a:t>
              </a:r>
            </a:p>
          </p:txBody>
        </p:sp>
        <p:sp>
          <p:nvSpPr>
            <p:cNvPr id="39" name="TextBox 17">
              <a:extLst>
                <a:ext uri="{FF2B5EF4-FFF2-40B4-BE49-F238E27FC236}">
                  <a16:creationId xmlns:a16="http://schemas.microsoft.com/office/drawing/2014/main" id="{F0C17D3E-BB2D-6DAD-AAA6-13C35869DE18}"/>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pic>
        <p:nvPicPr>
          <p:cNvPr id="7" name="Picture 6" descr="A person with a beard and glasses smiling&#10;&#10;AI-generated content may be incorrect.">
            <a:extLst>
              <a:ext uri="{FF2B5EF4-FFF2-40B4-BE49-F238E27FC236}">
                <a16:creationId xmlns:a16="http://schemas.microsoft.com/office/drawing/2014/main" id="{B2DEDFBA-B6AE-BC95-C52B-2E1D31DB51F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7" t="9207" r="17" b="15805"/>
          <a:stretch/>
        </p:blipFill>
        <p:spPr>
          <a:xfrm>
            <a:off x="1660600" y="3029310"/>
            <a:ext cx="2135817" cy="2135817"/>
          </a:xfrm>
          <a:prstGeom prst="ellipse">
            <a:avLst/>
          </a:prstGeom>
        </p:spPr>
      </p:pic>
      <p:pic>
        <p:nvPicPr>
          <p:cNvPr id="14" name="Picture 13" descr="A person in a suit and tie&#10;&#10;AI-generated content may be incorrect.">
            <a:extLst>
              <a:ext uri="{FF2B5EF4-FFF2-40B4-BE49-F238E27FC236}">
                <a16:creationId xmlns:a16="http://schemas.microsoft.com/office/drawing/2014/main" id="{AA9AAC26-7E85-6F67-5791-78FDECA8D70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18728" y="3011085"/>
            <a:ext cx="2145461" cy="2135816"/>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293667"/>
            <a:ext cx="9960491" cy="2045560"/>
          </a:xfrm>
          <a:prstGeom prst="rect">
            <a:avLst/>
          </a:prstGeom>
        </p:spPr>
        <p:txBody>
          <a:bodyPr lIns="0" tIns="0" rIns="0" bIns="0" rtlCol="0" anchor="t">
            <a:spAutoFit/>
          </a:bodyPr>
          <a:lstStyle/>
          <a:p>
            <a:pPr marL="0" lvl="0" indent="0" algn="ctr">
              <a:lnSpc>
                <a:spcPts val="4079"/>
              </a:lnSpc>
            </a:pPr>
            <a:r>
              <a:rPr lang="en-US" sz="2400" dirty="0">
                <a:solidFill>
                  <a:srgbClr val="0F4662"/>
                </a:solidFill>
                <a:latin typeface="Quicksand"/>
                <a:ea typeface="Quicksand"/>
                <a:cs typeface="Quicksand"/>
                <a:sym typeface="Quicksand"/>
              </a:rPr>
              <a:t>Work-related stress is physical and emotional strain experienced by individuals due to pressures and challenges in the workplace, such as heavy workloads, tight deadlines, job insecurity, and lack of support, which can negatively impact their health and job performance.</a:t>
            </a:r>
          </a:p>
        </p:txBody>
      </p:sp>
      <p:sp>
        <p:nvSpPr>
          <p:cNvPr id="3" name="AutoShape 3"/>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dirty="0"/>
          </a:p>
        </p:txBody>
      </p:sp>
      <p:sp>
        <p:nvSpPr>
          <p:cNvPr id="6" name="TextBox 6"/>
          <p:cNvSpPr txBox="1"/>
          <p:nvPr/>
        </p:nvSpPr>
        <p:spPr>
          <a:xfrm>
            <a:off x="1028700" y="599709"/>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a:solidFill>
            <a:schemeClr val="accent6"/>
          </a:solidFill>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grpFill/>
          </p:spPr>
          <p:txBody>
            <a:bodyPr/>
            <a:lstStyle/>
            <a:p>
              <a:endParaRPr lang="en-NP"/>
            </a:p>
          </p:txBody>
        </p:sp>
        <p:sp>
          <p:nvSpPr>
            <p:cNvPr id="4" name="TextBox 4"/>
            <p:cNvSpPr txBox="1"/>
            <p:nvPr/>
          </p:nvSpPr>
          <p:spPr>
            <a:xfrm>
              <a:off x="0" y="-47625"/>
              <a:ext cx="1104621" cy="2752784"/>
            </a:xfrm>
            <a:prstGeom prst="rect">
              <a:avLst/>
            </a:prstGeom>
            <a:grpFill/>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a:p>
        </p:txBody>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Analysis Objectives</a:t>
            </a:r>
          </a:p>
        </p:txBody>
      </p:sp>
      <p:sp>
        <p:nvSpPr>
          <p:cNvPr id="9" name="TextBox 9"/>
          <p:cNvSpPr txBox="1"/>
          <p:nvPr/>
        </p:nvSpPr>
        <p:spPr>
          <a:xfrm>
            <a:off x="762000" y="2210909"/>
            <a:ext cx="6938067" cy="6251840"/>
          </a:xfrm>
          <a:prstGeom prst="rect">
            <a:avLst/>
          </a:prstGeom>
        </p:spPr>
        <p:txBody>
          <a:bodyPr lIns="0" tIns="0" rIns="0" bIns="0" rtlCol="0" anchor="t">
            <a:spAutoFit/>
          </a:bodyPr>
          <a:lstStyle/>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Exploring the impact of Work-related Stress</a:t>
            </a:r>
          </a:p>
          <a:p>
            <a:pPr marL="800100" lvl="1"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Investigating how stress in the workplace affects employees’ well-being, productivity, and overall job satisfaction.</a:t>
            </a:r>
          </a:p>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Understanding the Sources of Work Stress</a:t>
            </a:r>
          </a:p>
          <a:p>
            <a:pPr marL="800100" lvl="1"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Analyzing key stressors, such as workload, company size, gender, work model, work-life balance, physical activity and their correlation with performance and mental health.</a:t>
            </a:r>
          </a:p>
        </p:txBody>
      </p:sp>
      <p:pic>
        <p:nvPicPr>
          <p:cNvPr id="12" name="Picture 11" descr="Stressed businessman">
            <a:extLst>
              <a:ext uri="{FF2B5EF4-FFF2-40B4-BE49-F238E27FC236}">
                <a16:creationId xmlns:a16="http://schemas.microsoft.com/office/drawing/2014/main" id="{C450C6A1-9855-ECD2-3ECC-C4BA59036A7C}"/>
              </a:ext>
            </a:extLst>
          </p:cNvPr>
          <p:cNvPicPr>
            <a:picLocks noChangeAspect="1"/>
          </p:cNvPicPr>
          <p:nvPr/>
        </p:nvPicPr>
        <p:blipFill>
          <a:blip r:embed="rId5" cstate="print">
            <a:alphaModFix/>
            <a:extLst>
              <a:ext uri="{28A0092B-C50C-407E-A947-70E740481C1C}">
                <a14:useLocalDpi xmlns:a14="http://schemas.microsoft.com/office/drawing/2010/main" val="0"/>
              </a:ext>
            </a:extLst>
          </a:blip>
          <a:stretch>
            <a:fillRect/>
          </a:stretch>
        </p:blipFill>
        <p:spPr>
          <a:xfrm>
            <a:off x="10058400" y="2781300"/>
            <a:ext cx="7772400" cy="506301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1000"/>
                                        <p:tgtEl>
                                          <p:spTgt spid="9">
                                            <p:txEl>
                                              <p:pRg st="3" end="3"/>
                                            </p:txEl>
                                          </p:spTgt>
                                        </p:tgtEl>
                                      </p:cBhvr>
                                    </p:animEffect>
                                    <p:anim calcmode="lin" valueType="num">
                                      <p:cBhvr>
                                        <p:cTn id="2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3" name="AutoShape 3"/>
          <p:cNvSpPr/>
          <p:nvPr/>
        </p:nvSpPr>
        <p:spPr>
          <a:xfrm>
            <a:off x="2027699" y="5114925"/>
            <a:ext cx="4344915" cy="0"/>
          </a:xfrm>
          <a:prstGeom prst="line">
            <a:avLst/>
          </a:prstGeom>
          <a:ln w="57150" cap="flat">
            <a:solidFill>
              <a:schemeClr val="accent6">
                <a:alpha val="50000"/>
              </a:schemeClr>
            </a:solidFill>
            <a:prstDash val="solid"/>
            <a:headEnd type="none" w="sm" len="sm"/>
            <a:tailEnd type="none" w="sm" len="sm"/>
          </a:ln>
        </p:spPr>
        <p:txBody>
          <a:bodyPr/>
          <a:lstStyle/>
          <a:p>
            <a:endParaRPr lang="en-NP" dirty="0"/>
          </a:p>
        </p:txBody>
      </p:sp>
      <p:sp>
        <p:nvSpPr>
          <p:cNvPr id="4" name="AutoShape 4"/>
          <p:cNvSpPr/>
          <p:nvPr/>
        </p:nvSpPr>
        <p:spPr>
          <a:xfrm>
            <a:off x="11911071" y="7344561"/>
            <a:ext cx="4346753"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5" name="AutoShape 5"/>
          <p:cNvSpPr/>
          <p:nvPr/>
        </p:nvSpPr>
        <p:spPr>
          <a:xfrm flipV="1">
            <a:off x="1660540" y="8483796"/>
            <a:ext cx="4716390"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6" name="TextBox 6"/>
          <p:cNvSpPr txBox="1"/>
          <p:nvPr/>
        </p:nvSpPr>
        <p:spPr>
          <a:xfrm>
            <a:off x="1024384" y="599709"/>
            <a:ext cx="14072064" cy="2253181"/>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lumMod val="75000"/>
                  </a:schemeClr>
                </a:solidFill>
                <a:latin typeface="Cormorant Garamond Bold Italics"/>
                <a:ea typeface="Cormorant Garamond Bold Italics"/>
                <a:cs typeface="Cormorant Garamond Bold Italics"/>
                <a:sym typeface="Cormorant Garamond Bold Italics"/>
              </a:rPr>
              <a:t>Key Factors Influencing Corporate Workplace Stress</a:t>
            </a:r>
          </a:p>
        </p:txBody>
      </p:sp>
      <p:sp>
        <p:nvSpPr>
          <p:cNvPr id="7" name="TextBox 7"/>
          <p:cNvSpPr txBox="1"/>
          <p:nvPr/>
        </p:nvSpPr>
        <p:spPr>
          <a:xfrm>
            <a:off x="1024384" y="3595524"/>
            <a:ext cx="5348229" cy="836896"/>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F4662"/>
                </a:solidFill>
                <a:latin typeface="Quicksand"/>
                <a:ea typeface="Quicksand"/>
                <a:cs typeface="Quicksand"/>
                <a:sym typeface="Quicksand"/>
              </a:rPr>
              <a:t>Does gender bias contribute to stress?</a:t>
            </a:r>
          </a:p>
        </p:txBody>
      </p:sp>
      <p:sp>
        <p:nvSpPr>
          <p:cNvPr id="8" name="TextBox 8"/>
          <p:cNvSpPr txBox="1"/>
          <p:nvPr/>
        </p:nvSpPr>
        <p:spPr>
          <a:xfrm>
            <a:off x="1024384" y="3161819"/>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Gender</a:t>
            </a:r>
          </a:p>
        </p:txBody>
      </p:sp>
      <p:sp>
        <p:nvSpPr>
          <p:cNvPr id="9" name="TextBox 9"/>
          <p:cNvSpPr txBox="1"/>
          <p:nvPr/>
        </p:nvSpPr>
        <p:spPr>
          <a:xfrm>
            <a:off x="11911071" y="4912933"/>
            <a:ext cx="5348229" cy="1272913"/>
          </a:xfrm>
          <a:prstGeom prst="rect">
            <a:avLst/>
          </a:prstGeom>
        </p:spPr>
        <p:txBody>
          <a:bodyPr lIns="0" tIns="0" rIns="0" bIns="0" rtlCol="0" anchor="t">
            <a:spAutoFit/>
          </a:bodyPr>
          <a:lstStyle/>
          <a:p>
            <a:pPr marL="0" lvl="0" indent="0" algn="l">
              <a:lnSpc>
                <a:spcPts val="3359"/>
              </a:lnSpc>
              <a:spcBef>
                <a:spcPct val="0"/>
              </a:spcBef>
            </a:pPr>
            <a:r>
              <a:rPr lang="en-US" sz="2400" dirty="0">
                <a:solidFill>
                  <a:srgbClr val="0F4662"/>
                </a:solidFill>
                <a:latin typeface="Quicksand"/>
                <a:ea typeface="Quicksand"/>
                <a:cs typeface="Quicksand"/>
                <a:sym typeface="Quicksand"/>
              </a:rPr>
              <a:t>Does family help reduce stress? Does sleep or exercise help in alleviating stress?</a:t>
            </a:r>
          </a:p>
        </p:txBody>
      </p:sp>
      <p:sp>
        <p:nvSpPr>
          <p:cNvPr id="10" name="TextBox 10"/>
          <p:cNvSpPr txBox="1"/>
          <p:nvPr/>
        </p:nvSpPr>
        <p:spPr>
          <a:xfrm>
            <a:off x="11911071" y="4507360"/>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Personal Support</a:t>
            </a:r>
          </a:p>
        </p:txBody>
      </p:sp>
      <p:sp>
        <p:nvSpPr>
          <p:cNvPr id="11" name="TextBox 11"/>
          <p:cNvSpPr txBox="1"/>
          <p:nvPr/>
        </p:nvSpPr>
        <p:spPr>
          <a:xfrm>
            <a:off x="1024384" y="6990424"/>
            <a:ext cx="5352545" cy="1272913"/>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F4662"/>
                </a:solidFill>
                <a:latin typeface="Quicksand" panose="020B0604020202020204" charset="0"/>
              </a:rPr>
              <a:t>Does working remotely or being part of a smaller team increase stress level?</a:t>
            </a:r>
            <a:endParaRPr lang="en-US" sz="2400" dirty="0">
              <a:solidFill>
                <a:srgbClr val="0F4662"/>
              </a:solidFill>
              <a:latin typeface="Quicksand" panose="020B0604020202020204" charset="0"/>
              <a:ea typeface="Quicksand"/>
              <a:cs typeface="Quicksand"/>
              <a:sym typeface="Quicksand"/>
            </a:endParaRPr>
          </a:p>
        </p:txBody>
      </p:sp>
      <p:sp>
        <p:nvSpPr>
          <p:cNvPr id="12" name="TextBox 12"/>
          <p:cNvSpPr txBox="1"/>
          <p:nvPr/>
        </p:nvSpPr>
        <p:spPr>
          <a:xfrm>
            <a:off x="1024384" y="6556719"/>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How You Work</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1000"/>
                                        <p:tgtEl>
                                          <p:spTgt spid="10">
                                            <p:txEl>
                                              <p:pRg st="0" end="0"/>
                                            </p:txEl>
                                          </p:spTgt>
                                        </p:tgtEl>
                                      </p:cBhvr>
                                    </p:animEffect>
                                    <p:anim calcmode="lin" valueType="num">
                                      <p:cBhvr>
                                        <p:cTn id="2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1000"/>
                                        <p:tgtEl>
                                          <p:spTgt spid="9">
                                            <p:txEl>
                                              <p:pRg st="0" end="0"/>
                                            </p:txEl>
                                          </p:spTgt>
                                        </p:tgtEl>
                                      </p:cBhvr>
                                    </p:animEffect>
                                    <p:anim calcmode="lin" valueType="num">
                                      <p:cBhvr>
                                        <p:cTn id="26"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1000"/>
                                        <p:tgtEl>
                                          <p:spTgt spid="12">
                                            <p:txEl>
                                              <p:pRg st="0" end="0"/>
                                            </p:txEl>
                                          </p:spTgt>
                                        </p:tgtEl>
                                      </p:cBhvr>
                                    </p:animEffect>
                                    <p:anim calcmode="lin" valueType="num">
                                      <p:cBhvr>
                                        <p:cTn id="3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1000"/>
                                        <p:tgtEl>
                                          <p:spTgt spid="11">
                                            <p:txEl>
                                              <p:pRg st="0" end="0"/>
                                            </p:txEl>
                                          </p:spTgt>
                                        </p:tgtEl>
                                      </p:cBhvr>
                                    </p:animEffect>
                                    <p:anim calcmode="lin" valueType="num">
                                      <p:cBhvr>
                                        <p:cTn id="3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22"/>
          <p:cNvSpPr/>
          <p:nvPr/>
        </p:nvSpPr>
        <p:spPr>
          <a:xfrm>
            <a:off x="1028880" y="599760"/>
            <a:ext cx="16615176" cy="1053686"/>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5400" b="1" i="1" strike="noStrike" spc="-1" dirty="0">
                <a:solidFill>
                  <a:schemeClr val="accent6"/>
                </a:solidFill>
                <a:latin typeface="Cormorant Garamond Bold Italics"/>
                <a:ea typeface="Cormorant Garamond Bold Italics"/>
              </a:rPr>
              <a:t>Individuals who have experienced gender bias grouped by gender </a:t>
            </a:r>
            <a:endParaRPr lang="en-US" sz="5400" b="0" strike="noStrike" spc="-1" dirty="0">
              <a:solidFill>
                <a:srgbClr val="000000"/>
              </a:solidFill>
              <a:latin typeface="Arial"/>
            </a:endParaRPr>
          </a:p>
        </p:txBody>
      </p:sp>
      <p:sp>
        <p:nvSpPr>
          <p:cNvPr id="158" name="TextBox 23"/>
          <p:cNvSpPr/>
          <p:nvPr/>
        </p:nvSpPr>
        <p:spPr>
          <a:xfrm>
            <a:off x="11355480" y="3235817"/>
            <a:ext cx="5903640" cy="467448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42900" indent="-342900">
              <a:lnSpc>
                <a:spcPts val="4079"/>
              </a:lnSpc>
              <a:buClr>
                <a:srgbClr val="F79646"/>
              </a:buClr>
              <a:buFont typeface="Arial" panose="020B0604020202020204" pitchFamily="34" charset="0"/>
              <a:buChar char="•"/>
              <a:tabLst>
                <a:tab pos="0" algn="l"/>
              </a:tabLst>
            </a:pPr>
            <a:r>
              <a:rPr lang="en-US" sz="2400" b="0" i="0" dirty="0">
                <a:solidFill>
                  <a:srgbClr val="0F4662"/>
                </a:solidFill>
                <a:effectLst/>
                <a:latin typeface="Quicksand" panose="020B0604020202020204" charset="0"/>
              </a:rPr>
              <a:t>According to our data set, </a:t>
            </a:r>
            <a:r>
              <a:rPr lang="en-US" sz="2400" b="1" i="0" dirty="0">
                <a:solidFill>
                  <a:schemeClr val="accent6">
                    <a:lumMod val="75000"/>
                  </a:schemeClr>
                </a:solidFill>
                <a:effectLst/>
                <a:latin typeface="Quicksand" panose="020B0604020202020204" charset="0"/>
              </a:rPr>
              <a:t>males</a:t>
            </a:r>
            <a:r>
              <a:rPr lang="en-US" sz="2400" dirty="0">
                <a:solidFill>
                  <a:srgbClr val="0F4662"/>
                </a:solidFill>
                <a:latin typeface="Quicksand" panose="020B0604020202020204" charset="0"/>
              </a:rPr>
              <a:t> make up a slightly higher proportion of individuals who have experienced gender bias, when </a:t>
            </a:r>
            <a:r>
              <a:rPr lang="en-US" sz="2400">
                <a:solidFill>
                  <a:srgbClr val="0F4662"/>
                </a:solidFill>
                <a:latin typeface="Quicksand" panose="020B0604020202020204" charset="0"/>
              </a:rPr>
              <a:t>compared to </a:t>
            </a:r>
            <a:r>
              <a:rPr lang="en-US" sz="2400" dirty="0">
                <a:solidFill>
                  <a:srgbClr val="0F4662"/>
                </a:solidFill>
                <a:latin typeface="Quicksand" panose="020B0604020202020204" charset="0"/>
              </a:rPr>
              <a:t>other genders</a:t>
            </a:r>
            <a:r>
              <a:rPr lang="en-US" sz="2400" b="0" i="0" dirty="0">
                <a:solidFill>
                  <a:srgbClr val="0F4662"/>
                </a:solidFill>
                <a:effectLst/>
                <a:latin typeface="Quicksand" panose="020B0604020202020204" charset="0"/>
              </a:rPr>
              <a:t>.</a:t>
            </a:r>
          </a:p>
          <a:p>
            <a:pPr marL="342900" indent="-342900">
              <a:lnSpc>
                <a:spcPts val="4079"/>
              </a:lnSpc>
              <a:buClr>
                <a:srgbClr val="F79646"/>
              </a:buClr>
              <a:buFont typeface="Arial" panose="020B0604020202020204" pitchFamily="34" charset="0"/>
              <a:buChar char="•"/>
              <a:tabLst>
                <a:tab pos="0" algn="l"/>
              </a:tabLst>
            </a:pPr>
            <a:r>
              <a:rPr lang="en-US" sz="2400" b="1" dirty="0">
                <a:solidFill>
                  <a:schemeClr val="accent6">
                    <a:lumMod val="75000"/>
                  </a:schemeClr>
                </a:solidFill>
                <a:latin typeface="Quicksand" panose="020B0604020202020204" charset="0"/>
              </a:rPr>
              <a:t>However, in South Asian countries </a:t>
            </a:r>
            <a:r>
              <a:rPr lang="en-US" sz="2400" dirty="0">
                <a:solidFill>
                  <a:srgbClr val="0F4662"/>
                </a:solidFill>
                <a:latin typeface="Quicksand" panose="020B0604020202020204" charset="0"/>
              </a:rPr>
              <a:t>like </a:t>
            </a:r>
            <a:r>
              <a:rPr lang="en-US" sz="2400" b="1" dirty="0">
                <a:solidFill>
                  <a:schemeClr val="accent6">
                    <a:lumMod val="75000"/>
                  </a:schemeClr>
                </a:solidFill>
                <a:latin typeface="Quicksand" panose="020B0604020202020204" charset="0"/>
              </a:rPr>
              <a:t>India</a:t>
            </a:r>
            <a:r>
              <a:rPr lang="en-US" sz="2400" dirty="0">
                <a:solidFill>
                  <a:srgbClr val="0F4662"/>
                </a:solidFill>
                <a:latin typeface="Quicksand" panose="020B0604020202020204" charset="0"/>
              </a:rPr>
              <a:t>, non-binary and third gender identities are still considered taboo and are rarely addressed openly.</a:t>
            </a:r>
            <a:endParaRPr lang="en-US" sz="2400" b="0" i="0" dirty="0">
              <a:solidFill>
                <a:srgbClr val="0F4662"/>
              </a:solidFill>
              <a:effectLst/>
              <a:latin typeface="Quicksand" panose="020B0604020202020204" charset="0"/>
            </a:endParaRPr>
          </a:p>
        </p:txBody>
      </p:sp>
      <p:pic>
        <p:nvPicPr>
          <p:cNvPr id="159" name="Picture 158"/>
          <p:cNvPicPr/>
          <p:nvPr/>
        </p:nvPicPr>
        <p:blipFill>
          <a:blip r:embed="rId2"/>
          <a:stretch/>
        </p:blipFill>
        <p:spPr>
          <a:xfrm>
            <a:off x="1041170" y="2875320"/>
            <a:ext cx="9486720" cy="7115040"/>
          </a:xfrm>
          <a:prstGeom prst="rect">
            <a:avLst/>
          </a:prstGeom>
          <a:ln w="0">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8"/>
          <p:cNvSpPr/>
          <p:nvPr/>
        </p:nvSpPr>
        <p:spPr>
          <a:xfrm>
            <a:off x="1028880" y="599760"/>
            <a:ext cx="13220520" cy="108850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6400" b="1" i="1" strike="noStrike" spc="-1" dirty="0">
                <a:solidFill>
                  <a:schemeClr val="accent6"/>
                </a:solidFill>
                <a:latin typeface="Cormorant Garamond Bold Italics"/>
                <a:ea typeface="Cormorant Garamond Bold Italics"/>
              </a:rPr>
              <a:t>Stress level distribution grouped by gender</a:t>
            </a:r>
            <a:endParaRPr lang="en-US" sz="6400" b="0" strike="noStrike" spc="-1" dirty="0">
              <a:solidFill>
                <a:srgbClr val="000000"/>
              </a:solidFill>
              <a:latin typeface="Arial"/>
            </a:endParaRPr>
          </a:p>
        </p:txBody>
      </p:sp>
      <p:sp>
        <p:nvSpPr>
          <p:cNvPr id="152" name="TextBox 19"/>
          <p:cNvSpPr/>
          <p:nvPr/>
        </p:nvSpPr>
        <p:spPr>
          <a:xfrm>
            <a:off x="10515600" y="2875320"/>
            <a:ext cx="7086600" cy="204479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342900" indent="-342900">
              <a:lnSpc>
                <a:spcPts val="4079"/>
              </a:lnSpc>
              <a:buClr>
                <a:srgbClr val="F79646"/>
              </a:buClr>
              <a:buFont typeface="Arial" panose="020B0604020202020204" pitchFamily="34" charset="0"/>
              <a:buChar char="•"/>
              <a:tabLst>
                <a:tab pos="0" algn="l"/>
              </a:tabLst>
            </a:pPr>
            <a:endParaRPr lang="en-US" sz="2400" strike="noStrike" spc="-1" dirty="0">
              <a:solidFill>
                <a:schemeClr val="accent6">
                  <a:lumMod val="75000"/>
                </a:schemeClr>
              </a:solidFill>
              <a:latin typeface="Quicksand"/>
              <a:ea typeface="Quicksand"/>
            </a:endParaRPr>
          </a:p>
          <a:p>
            <a:pPr marL="342900" indent="-342900">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Each gender shows a uniform distribution of stress levels. </a:t>
            </a:r>
          </a:p>
          <a:p>
            <a:pPr marL="342900" indent="-342900">
              <a:lnSpc>
                <a:spcPts val="4079"/>
              </a:lnSpc>
              <a:buClr>
                <a:srgbClr val="F79646"/>
              </a:buClr>
              <a:buFont typeface="Arial" panose="020B0604020202020204" pitchFamily="34" charset="0"/>
              <a:buChar char="•"/>
              <a:tabLst>
                <a:tab pos="0" algn="l"/>
              </a:tabLst>
            </a:pPr>
            <a:r>
              <a:rPr lang="en-US" sz="2400" spc="-1" dirty="0">
                <a:solidFill>
                  <a:srgbClr val="0F4662"/>
                </a:solidFill>
                <a:latin typeface="Quicksand"/>
                <a:ea typeface="Quicksand"/>
              </a:rPr>
              <a:t>P</a:t>
            </a:r>
            <a:r>
              <a:rPr lang="en-US" sz="2400" strike="noStrike" spc="-1" dirty="0">
                <a:solidFill>
                  <a:srgbClr val="0F4662"/>
                </a:solidFill>
                <a:latin typeface="Quicksand"/>
                <a:ea typeface="Quicksand"/>
              </a:rPr>
              <a:t>ossibility of the data being synthetic.</a:t>
            </a:r>
            <a:endParaRPr lang="en-US" sz="2400" strike="noStrike" spc="-1" dirty="0">
              <a:solidFill>
                <a:srgbClr val="0F4662"/>
              </a:solidFill>
              <a:latin typeface="Arial"/>
            </a:endParaRPr>
          </a:p>
        </p:txBody>
      </p:sp>
      <p:pic>
        <p:nvPicPr>
          <p:cNvPr id="153" name="Picture 152"/>
          <p:cNvPicPr/>
          <p:nvPr/>
        </p:nvPicPr>
        <p:blipFill>
          <a:blip r:embed="rId2"/>
          <a:stretch/>
        </p:blipFill>
        <p:spPr>
          <a:xfrm>
            <a:off x="1028880" y="2019300"/>
            <a:ext cx="9486720" cy="7115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20"/>
          <p:cNvSpPr/>
          <p:nvPr/>
        </p:nvSpPr>
        <p:spPr>
          <a:xfrm>
            <a:off x="1028880" y="599760"/>
            <a:ext cx="16898512" cy="224266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6400" b="1" i="1" strike="noStrike" spc="-1" dirty="0">
                <a:solidFill>
                  <a:schemeClr val="accent6"/>
                </a:solidFill>
                <a:latin typeface="Cormorant Garamond Bold Italics"/>
                <a:ea typeface="Cormorant Garamond Bold Italics"/>
              </a:rPr>
              <a:t>Distribution of stress level grouped by gender bias experience</a:t>
            </a:r>
            <a:endParaRPr lang="en-US" sz="6400" b="0" strike="noStrike" spc="-1" dirty="0">
              <a:solidFill>
                <a:srgbClr val="000000"/>
              </a:solidFill>
              <a:latin typeface="Arial"/>
            </a:endParaRPr>
          </a:p>
        </p:txBody>
      </p:sp>
      <p:sp>
        <p:nvSpPr>
          <p:cNvPr id="155" name="TextBox 21"/>
          <p:cNvSpPr/>
          <p:nvPr/>
        </p:nvSpPr>
        <p:spPr>
          <a:xfrm>
            <a:off x="10515600" y="3771900"/>
            <a:ext cx="6248400" cy="309713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342900" indent="-342900" algn="just">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The box plot illustrates the stress level distribution for individuals who have encountered gender bias versus those who have not.</a:t>
            </a:r>
          </a:p>
          <a:p>
            <a:pPr marL="342900" indent="-342900" algn="just">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It also illustrates a consistent distribution of stress levels within each group.</a:t>
            </a:r>
          </a:p>
        </p:txBody>
      </p:sp>
      <p:pic>
        <p:nvPicPr>
          <p:cNvPr id="156" name="Picture 155"/>
          <p:cNvPicPr/>
          <p:nvPr/>
        </p:nvPicPr>
        <p:blipFill>
          <a:blip r:embed="rId2"/>
          <a:stretch/>
        </p:blipFill>
        <p:spPr>
          <a:xfrm>
            <a:off x="1028880" y="2875320"/>
            <a:ext cx="9486720" cy="71150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028700" y="599710"/>
            <a:ext cx="11154336" cy="1099019"/>
          </a:xfrm>
          <a:prstGeom prst="rect">
            <a:avLst/>
          </a:prstGeom>
        </p:spPr>
        <p:txBody>
          <a:bodyPr wrap="square" lIns="0" tIns="0" rIns="0" bIns="0" rtlCol="0" anchor="t">
            <a:spAutoFit/>
          </a:bodyPr>
          <a:lstStyle/>
          <a:p>
            <a:pPr defTabSz="914445">
              <a:lnSpc>
                <a:spcPts val="8960"/>
              </a:lnSpc>
              <a:spcBef>
                <a:spcPct val="0"/>
              </a:spcBef>
            </a:pPr>
            <a:r>
              <a:rPr lang="en-US" sz="6399" b="1" i="1" dirty="0">
                <a:solidFill>
                  <a:srgbClr val="F79646"/>
                </a:solidFill>
                <a:latin typeface="Cormorant Garamond Bold Italics"/>
                <a:ea typeface="Cormorant Garamond Bold Italics"/>
                <a:cs typeface="Cormorant Garamond Bold Italics"/>
                <a:sym typeface="Cormorant Garamond Bold Italics"/>
              </a:rPr>
              <a:t>Familial Support and Stress</a:t>
            </a:r>
          </a:p>
        </p:txBody>
      </p:sp>
      <p:sp>
        <p:nvSpPr>
          <p:cNvPr id="11" name="TextBox 11"/>
          <p:cNvSpPr txBox="1"/>
          <p:nvPr/>
        </p:nvSpPr>
        <p:spPr>
          <a:xfrm>
            <a:off x="10134600" y="2796142"/>
            <a:ext cx="7353300" cy="3097130"/>
          </a:xfrm>
          <a:prstGeom prst="rect">
            <a:avLst/>
          </a:prstGeom>
        </p:spPr>
        <p:txBody>
          <a:bodyPr wrap="square" lIns="0" tIns="0" rIns="0" bIns="0" rtlCol="0" anchor="t">
            <a:spAutoFit/>
          </a:bodyPr>
          <a:lstStyle/>
          <a:p>
            <a:pPr marL="342900" indent="-342900" defTabSz="914445">
              <a:lnSpc>
                <a:spcPts val="4078"/>
              </a:lnSpc>
              <a:buFont typeface="Arial" panose="020B0604020202020204" pitchFamily="34" charset="0"/>
              <a:buChar char="•"/>
            </a:pPr>
            <a:r>
              <a:rPr lang="en-US" sz="2400" dirty="0">
                <a:solidFill>
                  <a:srgbClr val="0F4662"/>
                </a:solidFill>
                <a:latin typeface="Quicksand"/>
                <a:ea typeface="Quicksand"/>
                <a:cs typeface="Quicksand"/>
                <a:sym typeface="Quicksand"/>
              </a:rPr>
              <a:t>There is no correlation, if any, with this data set that there is an impact of Familial support on stress levels.</a:t>
            </a:r>
          </a:p>
          <a:p>
            <a:pPr defTabSz="914445">
              <a:lnSpc>
                <a:spcPts val="4078"/>
              </a:lnSpc>
            </a:pPr>
            <a:endParaRPr lang="en-US" sz="2400" dirty="0">
              <a:solidFill>
                <a:srgbClr val="0F4662"/>
              </a:solidFill>
              <a:latin typeface="Quicksand"/>
              <a:ea typeface="Quicksand"/>
              <a:cs typeface="Quicksand"/>
              <a:sym typeface="Quicksand"/>
            </a:endParaRPr>
          </a:p>
          <a:p>
            <a:pPr marL="342900" indent="-342900" defTabSz="914445">
              <a:lnSpc>
                <a:spcPts val="4078"/>
              </a:lnSpc>
              <a:buFont typeface="Arial" panose="020B0604020202020204" pitchFamily="34" charset="0"/>
              <a:buChar char="•"/>
            </a:pPr>
            <a:r>
              <a:rPr lang="en-US" sz="2400" dirty="0">
                <a:solidFill>
                  <a:srgbClr val="0F4662"/>
                </a:solidFill>
                <a:latin typeface="Quicksand"/>
                <a:ea typeface="Quicksand"/>
                <a:cs typeface="Quicksand"/>
                <a:sym typeface="Quicksand"/>
              </a:rPr>
              <a:t>The data set is far too even, and there was little variance at all for this data sample.</a:t>
            </a:r>
          </a:p>
        </p:txBody>
      </p:sp>
      <p:pic>
        <p:nvPicPr>
          <p:cNvPr id="7" name="Picture 6" descr="A graph with red dots">
            <a:extLst>
              <a:ext uri="{FF2B5EF4-FFF2-40B4-BE49-F238E27FC236}">
                <a16:creationId xmlns:a16="http://schemas.microsoft.com/office/drawing/2014/main" id="{390C5EA5-B864-198A-0E2C-351DB0511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1" y="2552702"/>
            <a:ext cx="8579111" cy="68458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735</TotalTime>
  <Words>881</Words>
  <Application>Microsoft Office PowerPoint</Application>
  <PresentationFormat>Custom</PresentationFormat>
  <Paragraphs>88</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Quicksand Bold</vt:lpstr>
      <vt:lpstr>Cormorant Garamond Bold Italics</vt:lpstr>
      <vt:lpstr>Arial</vt:lpstr>
      <vt:lpstr>Calibri</vt:lpstr>
      <vt:lpstr>Quicksand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Pratishtha Theeng</cp:lastModifiedBy>
  <cp:revision>37</cp:revision>
  <dcterms:created xsi:type="dcterms:W3CDTF">2006-08-16T00:00:00Z</dcterms:created>
  <dcterms:modified xsi:type="dcterms:W3CDTF">2025-02-13T06:41:39Z</dcterms:modified>
  <dc:identifier>DAGeVV6oy7M</dc:identifier>
</cp:coreProperties>
</file>