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86" r:id="rId7"/>
    <p:sldId id="291" r:id="rId8"/>
    <p:sldId id="293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7444" autoAdjust="0"/>
  </p:normalViewPr>
  <p:slideViewPr>
    <p:cSldViewPr snapToGrid="0">
      <p:cViewPr varScale="1">
        <p:scale>
          <a:sx n="99" d="100"/>
          <a:sy n="99" d="100"/>
        </p:scale>
        <p:origin x="2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2022/8/22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9A4-0911-448A-8901-96FC26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543" cy="64008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RF</a:t>
            </a:r>
            <a:r>
              <a:rPr lang="zh-CN" altLang="en-US" b="1" dirty="0">
                <a:solidFill>
                  <a:srgbClr val="0070C0"/>
                </a:solidFill>
              </a:rPr>
              <a:t>信号链：特性和性能指标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22E5-12AB-4C7B-A575-78F24FBA0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61204" cy="4882642"/>
          </a:xfrm>
        </p:spPr>
        <p:txBody>
          <a:bodyPr>
            <a:noAutofit/>
          </a:bodyPr>
          <a:lstStyle/>
          <a:p>
            <a:r>
              <a:rPr lang="en-US" altLang="zh-CN" sz="1050" dirty="0"/>
              <a:t>RF</a:t>
            </a:r>
            <a:r>
              <a:rPr lang="zh-CN" altLang="en-US" sz="1050" dirty="0"/>
              <a:t>表示射频，此术语的通用定义规定了特定的频率范围：</a:t>
            </a:r>
            <a:r>
              <a:rPr lang="en-US" altLang="zh-CN" sz="1050" dirty="0"/>
              <a:t>MHz</a:t>
            </a:r>
            <a:r>
              <a:rPr lang="zh-CN" altLang="en-US" sz="1050" dirty="0"/>
              <a:t>至</a:t>
            </a:r>
            <a:r>
              <a:rPr lang="en-US" altLang="zh-CN" sz="1050" dirty="0"/>
              <a:t>GHz</a:t>
            </a:r>
            <a:r>
              <a:rPr lang="zh-CN" altLang="en-US" sz="1050" dirty="0"/>
              <a:t>电磁频谱。</a:t>
            </a:r>
            <a:r>
              <a:rPr lang="en-US" altLang="zh-CN" sz="1050" dirty="0"/>
              <a:t>RF</a:t>
            </a:r>
            <a:r>
              <a:rPr lang="zh-CN" altLang="en-US" sz="1050" dirty="0"/>
              <a:t>的突出特性包括相移、电抗、耗散、噪声、辐射、反射和非线性，术语</a:t>
            </a:r>
            <a:r>
              <a:rPr lang="en-US" altLang="zh-CN" sz="1050" dirty="0"/>
              <a:t>RF</a:t>
            </a:r>
            <a:r>
              <a:rPr lang="zh-CN" altLang="en-US" sz="1050" dirty="0"/>
              <a:t>适用于许多具有构成此定义特性的任何电路或组件。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b="1" dirty="0"/>
              <a:t>S</a:t>
            </a:r>
            <a:r>
              <a:rPr lang="zh-CN" altLang="en-US" sz="1050" b="1" dirty="0"/>
              <a:t>矩阵</a:t>
            </a:r>
            <a:endParaRPr lang="en-US" altLang="zh-CN" sz="1050" b="1" dirty="0"/>
          </a:p>
          <a:p>
            <a:r>
              <a:rPr lang="en-US" altLang="zh-CN" sz="1050" dirty="0"/>
              <a:t>S21</a:t>
            </a:r>
            <a:r>
              <a:rPr lang="zh-CN" altLang="en-US" sz="1050" dirty="0"/>
              <a:t>：端口</a:t>
            </a:r>
            <a:r>
              <a:rPr lang="en-US" altLang="zh-CN" sz="1050" dirty="0"/>
              <a:t>1</a:t>
            </a:r>
            <a:r>
              <a:rPr lang="zh-CN" altLang="en-US" sz="1050" dirty="0"/>
              <a:t>到端口</a:t>
            </a:r>
            <a:r>
              <a:rPr lang="en-US" altLang="zh-CN" sz="1050" dirty="0"/>
              <a:t>2</a:t>
            </a:r>
            <a:r>
              <a:rPr lang="zh-CN" altLang="en-US" sz="1050" dirty="0"/>
              <a:t>的传输系数</a:t>
            </a:r>
            <a:endParaRPr lang="en-US" altLang="zh-CN" sz="1050" dirty="0"/>
          </a:p>
          <a:p>
            <a:r>
              <a:rPr lang="en-US" altLang="zh-CN" sz="1050" dirty="0"/>
              <a:t>|S21|</a:t>
            </a:r>
            <a:r>
              <a:rPr lang="zh-CN" altLang="en-US" sz="1050" dirty="0"/>
              <a:t>：输出功率与输入功率的比值，称为增益或标量对数增益</a:t>
            </a:r>
            <a:endParaRPr lang="en-US" altLang="zh-CN" sz="1050" dirty="0"/>
          </a:p>
          <a:p>
            <a:r>
              <a:rPr lang="en-US" altLang="zh-CN" sz="1050" dirty="0"/>
              <a:t>S11</a:t>
            </a:r>
            <a:r>
              <a:rPr lang="zh-CN" altLang="en-US" sz="1050" dirty="0"/>
              <a:t>、</a:t>
            </a:r>
            <a:r>
              <a:rPr lang="en-US" altLang="zh-CN" sz="1050" dirty="0"/>
              <a:t>S22</a:t>
            </a:r>
            <a:r>
              <a:rPr lang="zh-CN" altLang="en-US" sz="1050" dirty="0"/>
              <a:t>：反射系数</a:t>
            </a:r>
            <a:r>
              <a:rPr lang="en-US" altLang="zh-CN" sz="1050" dirty="0"/>
              <a:t>|</a:t>
            </a:r>
            <a:r>
              <a:rPr lang="el-GR" altLang="zh-CN" sz="1050" dirty="0"/>
              <a:t>Γ|</a:t>
            </a:r>
            <a:endParaRPr lang="en-US" altLang="zh-CN" sz="1050" dirty="0"/>
          </a:p>
          <a:p>
            <a:r>
              <a:rPr lang="zh-CN" altLang="en-US" sz="1050" dirty="0"/>
              <a:t>反射系数与回波损耗：</a:t>
            </a:r>
            <a:r>
              <a:rPr lang="en-US" altLang="zh-CN" sz="1050" dirty="0"/>
              <a:t>RL=-20log |</a:t>
            </a:r>
            <a:r>
              <a:rPr lang="el-GR" altLang="zh-CN" sz="1050" dirty="0"/>
              <a:t>Γ|</a:t>
            </a:r>
            <a:r>
              <a:rPr lang="zh-CN" altLang="en-US" sz="1050" dirty="0"/>
              <a:t>（</a:t>
            </a:r>
            <a:r>
              <a:rPr lang="zh-CN" altLang="en-US" sz="1050" b="0" i="0" dirty="0">
                <a:solidFill>
                  <a:srgbClr val="636363"/>
                </a:solidFill>
                <a:effectLst/>
                <a:latin typeface="Helvetica" panose="020B0604020202020204" pitchFamily="34" charset="0"/>
              </a:rPr>
              <a:t>回波损耗始终是非负值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r>
              <a:rPr lang="zh-CN" altLang="en-US" sz="1050" dirty="0"/>
              <a:t>（</a:t>
            </a:r>
            <a:r>
              <a:rPr lang="en-US" altLang="zh-CN" sz="1050" dirty="0"/>
              <a:t>IL</a:t>
            </a:r>
            <a:r>
              <a:rPr lang="zh-CN" altLang="en-US" sz="1050" dirty="0"/>
              <a:t>和</a:t>
            </a:r>
            <a:r>
              <a:rPr lang="en-US" altLang="zh-CN" sz="1050" dirty="0"/>
              <a:t>RL</a:t>
            </a:r>
            <a:r>
              <a:rPr lang="zh-CN" altLang="en-US" sz="1050" dirty="0"/>
              <a:t>与</a:t>
            </a:r>
            <a:r>
              <a:rPr lang="en-US" altLang="zh-CN" sz="1050" dirty="0"/>
              <a:t>S</a:t>
            </a:r>
            <a:r>
              <a:rPr lang="zh-CN" altLang="en-US" sz="1050" dirty="0"/>
              <a:t>参数的这种简单关系只有在所有端口都匹配的情况下才有效）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频率范围和带宽</a:t>
            </a:r>
            <a:endParaRPr lang="en-US" altLang="zh-CN" sz="1050" b="1" dirty="0"/>
          </a:p>
          <a:p>
            <a:r>
              <a:rPr lang="en-US" altLang="zh-CN" sz="1050" dirty="0"/>
              <a:t>3 dB</a:t>
            </a:r>
            <a:r>
              <a:rPr lang="zh-CN" altLang="en-US" sz="1050" dirty="0"/>
              <a:t>带宽：信号功率电平超过其最大值一半的频率范围。</a:t>
            </a:r>
          </a:p>
          <a:p>
            <a:r>
              <a:rPr lang="zh-CN" altLang="en-US" sz="1050" dirty="0"/>
              <a:t>瞬时带宽</a:t>
            </a:r>
            <a:r>
              <a:rPr lang="en-US" altLang="zh-CN" sz="1050" dirty="0"/>
              <a:t>(IBW)</a:t>
            </a:r>
            <a:r>
              <a:rPr lang="zh-CN" altLang="en-US" sz="1050" dirty="0"/>
              <a:t>或实时带宽：系统在不需要重新调谐的情况下能够产生或获取的最大连续带宽。</a:t>
            </a:r>
          </a:p>
          <a:p>
            <a:r>
              <a:rPr lang="zh-CN" altLang="en-US" sz="1050" dirty="0"/>
              <a:t>占用带宽</a:t>
            </a:r>
            <a:r>
              <a:rPr lang="en-US" altLang="zh-CN" sz="1050" dirty="0"/>
              <a:t>(OBW)</a:t>
            </a:r>
            <a:r>
              <a:rPr lang="zh-CN" altLang="en-US" sz="1050" dirty="0"/>
              <a:t>：</a:t>
            </a:r>
            <a:r>
              <a:rPr lang="en-US" altLang="zh-CN" sz="1050" dirty="0"/>
              <a:t>Occupied BW</a:t>
            </a:r>
            <a:r>
              <a:rPr lang="zh-CN" altLang="en-US" sz="1050" dirty="0"/>
              <a:t>，包含总集成信号功率特定百分比的频率范围。</a:t>
            </a:r>
          </a:p>
          <a:p>
            <a:r>
              <a:rPr lang="zh-CN" altLang="en-US" sz="1050" dirty="0"/>
              <a:t>分辨率带宽</a:t>
            </a:r>
            <a:r>
              <a:rPr lang="en-US" altLang="zh-CN" sz="1050" dirty="0"/>
              <a:t>(RBW)</a:t>
            </a:r>
            <a:r>
              <a:rPr lang="zh-CN" altLang="en-US" sz="1050" dirty="0"/>
              <a:t>：指两个频率分量（可继续分解）之间的最小间隔。例如，在频谱分析仪系统中，它是最终滤波器级的频率范围。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非线性</a:t>
            </a:r>
            <a:endParaRPr lang="en-US" altLang="zh-CN" sz="1050" b="1" dirty="0"/>
          </a:p>
          <a:p>
            <a:r>
              <a:rPr lang="zh-CN" altLang="en-US" sz="1050" dirty="0"/>
              <a:t>输出</a:t>
            </a:r>
            <a:r>
              <a:rPr lang="en-US" altLang="zh-CN" sz="1050" dirty="0"/>
              <a:t>1 dB</a:t>
            </a:r>
            <a:r>
              <a:rPr lang="zh-CN" altLang="en-US" sz="1050" dirty="0"/>
              <a:t>压缩点</a:t>
            </a:r>
            <a:r>
              <a:rPr lang="en-US" altLang="zh-CN" sz="1050" dirty="0"/>
              <a:t>(OP1dB)</a:t>
            </a:r>
          </a:p>
          <a:p>
            <a:r>
              <a:rPr lang="zh-CN" altLang="en-US" sz="1050" dirty="0"/>
              <a:t>饱和输出功率</a:t>
            </a:r>
            <a:r>
              <a:rPr lang="en-US" altLang="zh-CN" sz="1050" dirty="0"/>
              <a:t>(PSAT)</a:t>
            </a:r>
            <a:r>
              <a:rPr lang="zh-CN" altLang="en-US" sz="1050" dirty="0"/>
              <a:t> </a:t>
            </a:r>
            <a:endParaRPr lang="en-US" altLang="zh-CN" sz="1050" dirty="0"/>
          </a:p>
          <a:p>
            <a:r>
              <a:rPr lang="en-US" altLang="zh-CN" sz="1050" dirty="0"/>
              <a:t>IP3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241E6B8-A5E5-4A83-9D26-42D64C4B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96" y="1289050"/>
            <a:ext cx="5839400" cy="27305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1AC4992-0773-4A21-9273-5DEA909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6498" y="3771713"/>
            <a:ext cx="2463362" cy="10161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3BF222-52D1-4EF5-948B-E01E72EA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88" y="4321340"/>
            <a:ext cx="2742908" cy="13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818FBCC5-8A0F-4EB5-87AA-7816823F2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7400" y="4787899"/>
            <a:ext cx="2359150" cy="1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244E-04B0-4A66-B241-792550E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分布式元件电路、集总电路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取决于电路中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波长，高频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系统中波长较短，需按照分布式原件电路模型分析来体现电路中的相位偏移。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回波损耗、反射系数、电压驻波比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回波损耗与电压驻波比计算：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回波损耗始终是非负值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电压驻波比：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反射系数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RL=-20log 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=17.391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=0.891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=−20</m:t>
                    </m:r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 IBW</a:t>
                </a: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信号链的带宽很大程度上取决于其模拟前端，以及高速模数转换器或数模转换器的采样速率和带宽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Instantaneous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，瞬时带宽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，工作带宽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Occupied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，占用带宽，华为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FDD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42A8858-0B0C-4017-9CED-0F262799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87" y="1220730"/>
            <a:ext cx="745378" cy="24885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065472-AA1B-4248-B5AC-851E2689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956" y="1220730"/>
            <a:ext cx="3257389" cy="24885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0D40E2-652E-411E-8C74-DB341FF8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1" y="4718464"/>
            <a:ext cx="3785219" cy="18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BB8B3A-DCFD-4401-8AB1-631A854D4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4864" y="3841861"/>
            <a:ext cx="3197136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2419-22BA-4DCF-9F77-DFFCA59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非线性</a:t>
                </a:r>
                <a:endParaRPr lang="en-US" altLang="zh-CN" b="1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RF</a:t>
                </a:r>
                <a:r>
                  <a:rPr lang="zh-CN" altLang="en-US" dirty="0"/>
                  <a:t>网络的功率电平持续升高通常会带来更明显的非线性效应，最终导致其性能下降。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一旦系统处于非线性模式，就会使信号失真、产生杂散频率分量，或者杂散。杂散是相对于载波信号（单位：</a:t>
                </a:r>
                <a:r>
                  <a:rPr lang="en-US" altLang="zh-CN" dirty="0" err="1"/>
                  <a:t>dBc</a:t>
                </a:r>
                <a:r>
                  <a:rPr lang="zh-CN" altLang="en-US" dirty="0"/>
                  <a:t>）的电平进行测量，可以分为谐波和交调产物。谐波是处于基波频率的整数倍位置的信号（例如，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谐波），而交调产物是非线性系统中存在两个或更多基波信号时出现的信号。如果第一个基波信号位于频率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，第二个位于</a:t>
                </a:r>
                <a:r>
                  <a:rPr lang="en-US" altLang="zh-CN" dirty="0"/>
                  <a:t>f2</a:t>
                </a:r>
                <a:r>
                  <a:rPr lang="zh-CN" altLang="en-US" dirty="0"/>
                  <a:t>，则二阶交调产物出现在两个信号的和频和差频位置，即</a:t>
                </a:r>
                <a:r>
                  <a:rPr lang="en-US" altLang="zh-CN" dirty="0"/>
                  <a:t>f1 +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– f1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f1 + f1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+ f2</a:t>
                </a:r>
                <a:r>
                  <a:rPr lang="zh-CN" altLang="en-US" dirty="0"/>
                  <a:t>（后者也称为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谐波）。二阶交调产物与基波信号相结合，会产生三阶交调产物，其中两个（</a:t>
                </a:r>
                <a:r>
                  <a:rPr lang="en-US" altLang="zh-CN" dirty="0"/>
                  <a:t>2f1 –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2f2 – f1</a:t>
                </a:r>
                <a:r>
                  <a:rPr lang="zh-CN" altLang="en-US" dirty="0"/>
                  <a:t>）特别重要，由于它们接近原始信号，因此难以滤除。包含杂散频率分量的非线性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系统的输出频谱表示了交调失真</a:t>
                </a:r>
                <a:r>
                  <a:rPr lang="en-US" altLang="zh-CN" dirty="0"/>
                  <a:t>(IMD)</a:t>
                </a:r>
                <a:r>
                  <a:rPr lang="zh-CN" altLang="en-US" dirty="0"/>
                  <a:t>，这是描述系统非线性度的一个重要术语。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与二阶交调失真</a:t>
                </a:r>
                <a:r>
                  <a:rPr lang="en-US" altLang="zh-CN" dirty="0"/>
                  <a:t>(IMD2)</a:t>
                </a:r>
                <a:r>
                  <a:rPr lang="zh-CN" altLang="en-US" dirty="0"/>
                  <a:t>和三阶交调失真</a:t>
                </a:r>
                <a:r>
                  <a:rPr lang="en-US" altLang="zh-CN" dirty="0"/>
                  <a:t>(IMD3)</a:t>
                </a:r>
                <a:r>
                  <a:rPr lang="zh-CN" altLang="en-US" dirty="0"/>
                  <a:t>相关的杂散分量会对目标信号造成干扰。用于量化干扰严重程度的重要指标为交调点</a:t>
                </a:r>
                <a:r>
                  <a:rPr lang="en-US" altLang="zh-CN" dirty="0"/>
                  <a:t>(IP)</a:t>
                </a:r>
                <a:r>
                  <a:rPr lang="zh-CN" altLang="en-US" dirty="0"/>
                  <a:t>。我们可以区分二阶</a:t>
                </a:r>
                <a:r>
                  <a:rPr lang="en-US" altLang="zh-CN" dirty="0"/>
                  <a:t>(IP2)</a:t>
                </a:r>
                <a:r>
                  <a:rPr lang="zh-CN" altLang="en-US" dirty="0"/>
                  <a:t>和三阶</a:t>
                </a:r>
                <a:r>
                  <a:rPr lang="en-US" altLang="zh-CN" dirty="0"/>
                  <a:t>(IP3)</a:t>
                </a:r>
                <a:r>
                  <a:rPr lang="zh-CN" altLang="en-US" dirty="0"/>
                  <a:t>交调点。如图所示，它们定义输入（</a:t>
                </a:r>
                <a:r>
                  <a:rPr lang="en-US" altLang="zh-CN" dirty="0"/>
                  <a:t>IIP2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IIP3</a:t>
                </a:r>
                <a:r>
                  <a:rPr lang="zh-CN" altLang="en-US" dirty="0"/>
                  <a:t>）和输出（</a:t>
                </a:r>
                <a:r>
                  <a:rPr lang="en-US" altLang="zh-CN" dirty="0"/>
                  <a:t>OIP2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OIP3</a:t>
                </a:r>
                <a:r>
                  <a:rPr lang="zh-CN" altLang="en-US" dirty="0"/>
                  <a:t>）信号功率电平的假设点，在这些点上，相应的杂散分量的功率将达到与基波分量相同的电平。虽然交调点是一个纯数学概念，但它是衡量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系统对非线性度耐受性的重要指标。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线性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1dB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压缩点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（非线性系统实际增益曲线确定）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IMn</a:t>
                </a:r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IPn</a:t>
                </a:r>
                <a:r>
                  <a:rPr lang="zh-CN" altLang="en-US" b="1" dirty="0"/>
                  <a:t>的推导</a:t>
                </a:r>
                <a:endParaRPr lang="en-US" altLang="zh-CN" b="1" dirty="0"/>
              </a:p>
              <a:p>
                <a:r>
                  <a:rPr lang="zh-CN" altLang="en-US" dirty="0"/>
                  <a:t>线性增益区间线性方程：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；在非线性区间，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</a:t>
                </a:r>
                <a:endParaRPr lang="en-US" altLang="zh-CN" dirty="0"/>
              </a:p>
              <a:p>
                <a:r>
                  <a:rPr lang="en-US" altLang="zh-CN" dirty="0" err="1"/>
                  <a:t>IPn</a:t>
                </a:r>
                <a:r>
                  <a:rPr lang="zh-CN" altLang="en-US" dirty="0"/>
                  <a:t>线性方程经过测试点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Pout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IIPn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OIPn</a:t>
                </a:r>
                <a:endParaRPr lang="en-US" altLang="zh-CN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的交点：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+G)</a:t>
                </a:r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6198418B-04F2-441E-B886-1EE328D9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476" y="1301230"/>
            <a:ext cx="2971799" cy="2712181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1DA7835-757D-4B4B-9FEF-903F5160D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247" y="4089494"/>
            <a:ext cx="3386256" cy="2556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F49E-A062-49B5-A131-AE996C0E9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191" y="4042696"/>
            <a:ext cx="2115403" cy="1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IP3</a:t>
                </a:r>
              </a:p>
              <a:p>
                <a:r>
                  <a:rPr lang="en-US" altLang="zh-CN" b="1" dirty="0" err="1">
                    <a:solidFill>
                      <a:schemeClr val="tx1"/>
                    </a:solidFill>
                  </a:rPr>
                  <a:t>Questiona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IM3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曲线：斜率为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倍线性增益，为什么斜率是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？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次谐波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非线性系统：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（欧拉公式）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参考文献：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0" y="2999174"/>
            <a:ext cx="2980045" cy="2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 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：非线性系统，输入信号频率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阶互调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非线性系统：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20" y="1270918"/>
            <a:ext cx="2586200" cy="1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2145</TotalTime>
  <Words>1582</Words>
  <Application>Microsoft Office PowerPoint</Application>
  <PresentationFormat>宽屏</PresentationFormat>
  <Paragraphs>88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UI</vt:lpstr>
      <vt:lpstr>微软雅黑</vt:lpstr>
      <vt:lpstr>Arial</vt:lpstr>
      <vt:lpstr>Cambria Math</vt:lpstr>
      <vt:lpstr>Helvetica</vt:lpstr>
      <vt:lpstr>Wingdings</vt:lpstr>
      <vt:lpstr>欢迎文档</vt:lpstr>
      <vt:lpstr>RF信号链：特性和性能指标</vt:lpstr>
      <vt:lpstr>PowerPoint 演示文稿</vt:lpstr>
      <vt:lpstr>非线性</vt:lpstr>
      <vt:lpstr>IP3</vt:lpstr>
      <vt:lpstr>IP3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207</cp:revision>
  <dcterms:created xsi:type="dcterms:W3CDTF">2021-10-17T18:02:27Z</dcterms:created>
  <dcterms:modified xsi:type="dcterms:W3CDTF">2022-08-21T18:22:23Z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