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84" r:id="rId5"/>
    <p:sldId id="285" r:id="rId6"/>
    <p:sldId id="295" r:id="rId7"/>
    <p:sldId id="286" r:id="rId8"/>
    <p:sldId id="291" r:id="rId9"/>
    <p:sldId id="293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7444" autoAdjust="0"/>
  </p:normalViewPr>
  <p:slideViewPr>
    <p:cSldViewPr snapToGrid="0">
      <p:cViewPr varScale="1">
        <p:scale>
          <a:sx n="99" d="100"/>
          <a:sy n="99" d="100"/>
        </p:scale>
        <p:origin x="25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2022/8/24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8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3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6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8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73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39A4-0911-448A-8901-96FC2637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7543" cy="640080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RF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422E5-12AB-4C7B-A575-78F24FBA0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061204" cy="4882642"/>
          </a:xfrm>
        </p:spPr>
        <p:txBody>
          <a:bodyPr>
            <a:noAutofit/>
          </a:bodyPr>
          <a:lstStyle/>
          <a:p>
            <a:r>
              <a:rPr lang="en-US" altLang="zh-CN" sz="1050" dirty="0"/>
              <a:t>RF</a:t>
            </a:r>
            <a:r>
              <a:rPr lang="zh-CN" altLang="en-US" sz="1050" dirty="0"/>
              <a:t>表示射频，此术语的通用定义规定了特定的频率范围：</a:t>
            </a:r>
            <a:r>
              <a:rPr lang="en-US" altLang="zh-CN" sz="1050" dirty="0"/>
              <a:t>MHz</a:t>
            </a:r>
            <a:r>
              <a:rPr lang="zh-CN" altLang="en-US" sz="1050" dirty="0"/>
              <a:t>至</a:t>
            </a:r>
            <a:r>
              <a:rPr lang="en-US" altLang="zh-CN" sz="1050" dirty="0"/>
              <a:t>GHz</a:t>
            </a:r>
            <a:r>
              <a:rPr lang="zh-CN" altLang="en-US" sz="1050" dirty="0"/>
              <a:t>电磁频谱。</a:t>
            </a:r>
            <a:r>
              <a:rPr lang="en-US" altLang="zh-CN" sz="1050" dirty="0"/>
              <a:t>RF</a:t>
            </a:r>
            <a:r>
              <a:rPr lang="zh-CN" altLang="en-US" sz="1050" dirty="0"/>
              <a:t>的突出特性包括相移、电抗、耗散、噪声、辐射、反射和非线性，术语</a:t>
            </a:r>
            <a:r>
              <a:rPr lang="en-US" altLang="zh-CN" sz="1050" dirty="0"/>
              <a:t>RF</a:t>
            </a:r>
            <a:r>
              <a:rPr lang="zh-CN" altLang="en-US" sz="1050" dirty="0"/>
              <a:t>适用于许多具有构成此定义特性的任何电路或组件。</a:t>
            </a:r>
            <a:endParaRPr lang="en-US" altLang="zh-CN" sz="1050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2241E6B8-A5E5-4A83-9D26-42D64C4BC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07" y="2347727"/>
            <a:ext cx="8061896" cy="37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4244E-04B0-4A66-B241-792550E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</a:t>
            </a:r>
            <a:r>
              <a:rPr lang="zh-CN" altLang="en-US" b="1" dirty="0">
                <a:solidFill>
                  <a:srgbClr val="0070C0"/>
                </a:solidFill>
              </a:rPr>
              <a:t>参数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FBC78F-777D-4317-9D9F-46A0105C80E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4416552" cy="5117592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分布式元件电路、集总电路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取决于电路中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波长，高频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系统中波长较短，需按照分布式原件电路模型分析来体现电路中的相位偏移。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回波损耗、反射系数、电压驻波比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插入损耗：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Insert Loss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回波损耗：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Return Loss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回波损耗与电压驻波比计算：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回波损耗始终是非负值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电压驻波比：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VSWR</m:t>
                    </m:r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反射系数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|</a:t>
                </a:r>
                <a:r>
                  <a:rPr lang="el-GR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Γ| 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000" i="0">
                            <a:latin typeface="Cambria Math" panose="02040503050406030204" pitchFamily="18" charset="0"/>
                          </a:rPr>
                          <m:t>VSWR</m:t>
                        </m:r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000" i="0">
                            <a:latin typeface="Cambria Math" panose="02040503050406030204" pitchFamily="18" charset="0"/>
                          </a:rPr>
                          <m:t>VSWR</m:t>
                        </m:r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RL=-20log |</a:t>
                </a:r>
                <a:r>
                  <a:rPr lang="el-GR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Γ|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比如，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VSWR</m:t>
                    </m:r>
                    <m:r>
                      <a:rPr lang="en-US" altLang="zh-CN" sz="1000" i="0" dirty="0">
                        <a:latin typeface="Cambria Math" panose="02040503050406030204" pitchFamily="18" charset="0"/>
                      </a:rPr>
                      <m:t>=17.391</m:t>
                    </m:r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=0.891</m:t>
                    </m:r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RL</m:t>
                    </m:r>
                    <m:r>
                      <a:rPr lang="en-US" altLang="zh-CN" sz="1000" i="0" dirty="0">
                        <a:latin typeface="Cambria Math" panose="02040503050406030204" pitchFamily="18" charset="0"/>
                      </a:rPr>
                      <m:t>=−20</m:t>
                    </m:r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lg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000" b="1" dirty="0"/>
                  <a:t>S</a:t>
                </a:r>
                <a:r>
                  <a:rPr lang="zh-CN" altLang="en-US" sz="1000" b="1" dirty="0"/>
                  <a:t>矩阵</a:t>
                </a:r>
                <a:endParaRPr lang="en-US" altLang="zh-CN" sz="1000" b="1" dirty="0"/>
              </a:p>
              <a:p>
                <a:r>
                  <a:rPr lang="en-US" altLang="zh-CN" sz="1000" dirty="0"/>
                  <a:t>S21</a:t>
                </a:r>
                <a:r>
                  <a:rPr lang="zh-CN" altLang="en-US" sz="1000" dirty="0"/>
                  <a:t>：端口</a:t>
                </a:r>
                <a:r>
                  <a:rPr lang="en-US" altLang="zh-CN" sz="1000" dirty="0"/>
                  <a:t>1</a:t>
                </a:r>
                <a:r>
                  <a:rPr lang="zh-CN" altLang="en-US" sz="1000" dirty="0"/>
                  <a:t>到端口</a:t>
                </a:r>
                <a:r>
                  <a:rPr lang="en-US" altLang="zh-CN" sz="1000" dirty="0"/>
                  <a:t>2</a:t>
                </a:r>
                <a:r>
                  <a:rPr lang="zh-CN" altLang="en-US" sz="1000" dirty="0"/>
                  <a:t>的传输系数</a:t>
                </a:r>
                <a:endParaRPr lang="en-US" altLang="zh-CN" sz="1000" dirty="0"/>
              </a:p>
              <a:p>
                <a:r>
                  <a:rPr lang="en-US" altLang="zh-CN" sz="1000" dirty="0"/>
                  <a:t>|S21|</a:t>
                </a:r>
                <a:r>
                  <a:rPr lang="zh-CN" altLang="en-US" sz="1000" dirty="0"/>
                  <a:t>：输出功率与输入功率的比值，称为增益或标量对数增益</a:t>
                </a:r>
                <a:endParaRPr lang="en-US" altLang="zh-CN" sz="1000" dirty="0"/>
              </a:p>
              <a:p>
                <a:r>
                  <a:rPr lang="en-US" altLang="zh-CN" sz="1000" dirty="0"/>
                  <a:t>S11</a:t>
                </a:r>
                <a:r>
                  <a:rPr lang="zh-CN" altLang="en-US" sz="1000" dirty="0"/>
                  <a:t>、</a:t>
                </a:r>
                <a:r>
                  <a:rPr lang="en-US" altLang="zh-CN" sz="1000" dirty="0"/>
                  <a:t>S22</a:t>
                </a:r>
                <a:r>
                  <a:rPr lang="zh-CN" altLang="en-US" sz="1000" dirty="0"/>
                  <a:t>：反射系数</a:t>
                </a:r>
                <a:r>
                  <a:rPr lang="en-US" altLang="zh-CN" sz="1000" dirty="0"/>
                  <a:t>|</a:t>
                </a:r>
                <a:r>
                  <a:rPr lang="el-GR" altLang="zh-CN" sz="1000" dirty="0"/>
                  <a:t>Γ|</a:t>
                </a:r>
                <a:endParaRPr lang="en-US" altLang="zh-CN" sz="1000" dirty="0"/>
              </a:p>
              <a:p>
                <a:r>
                  <a:rPr lang="zh-CN" altLang="en-US" sz="1000" dirty="0"/>
                  <a:t>反射系数与回波损耗：</a:t>
                </a:r>
                <a:r>
                  <a:rPr lang="en-US" altLang="zh-CN" sz="1000" dirty="0"/>
                  <a:t>RL=-20log |</a:t>
                </a:r>
                <a:r>
                  <a:rPr lang="el-GR" altLang="zh-CN" sz="1000" dirty="0"/>
                  <a:t>Γ|</a:t>
                </a:r>
                <a:r>
                  <a:rPr lang="zh-CN" altLang="en-US" sz="1000" dirty="0"/>
                  <a:t>（</a:t>
                </a:r>
                <a:r>
                  <a:rPr lang="zh-CN" altLang="en-US" sz="1000" b="0" i="0" dirty="0">
                    <a:solidFill>
                      <a:srgbClr val="636363"/>
                    </a:solidFill>
                    <a:effectLst/>
                    <a:latin typeface="Helvetica" panose="020B0604020202020204" pitchFamily="34" charset="0"/>
                  </a:rPr>
                  <a:t>回波损耗始终是非负值</a:t>
                </a:r>
                <a:r>
                  <a:rPr lang="zh-CN" altLang="en-US" sz="1000" dirty="0"/>
                  <a:t>）</a:t>
                </a:r>
                <a:endParaRPr lang="en-US" altLang="zh-CN" sz="1000" dirty="0"/>
              </a:p>
              <a:p>
                <a:r>
                  <a:rPr lang="zh-CN" altLang="en-US" sz="1000" dirty="0"/>
                  <a:t>（</a:t>
                </a:r>
                <a:r>
                  <a:rPr lang="en-US" altLang="zh-CN" sz="1000" dirty="0"/>
                  <a:t>IL</a:t>
                </a:r>
                <a:r>
                  <a:rPr lang="zh-CN" altLang="en-US" sz="1000" dirty="0"/>
                  <a:t>和</a:t>
                </a:r>
                <a:r>
                  <a:rPr lang="en-US" altLang="zh-CN" sz="1000" dirty="0"/>
                  <a:t>RL</a:t>
                </a:r>
                <a:r>
                  <a:rPr lang="zh-CN" altLang="en-US" sz="1000" dirty="0"/>
                  <a:t>与</a:t>
                </a:r>
                <a:r>
                  <a:rPr lang="en-US" altLang="zh-CN" sz="1000" dirty="0"/>
                  <a:t>S</a:t>
                </a:r>
                <a:r>
                  <a:rPr lang="zh-CN" altLang="en-US" sz="1000" dirty="0"/>
                  <a:t>参数的这种简单关系只有在所有端口都匹配的情况下才有效）</a:t>
                </a:r>
                <a:endParaRPr lang="en-US" altLang="zh-CN" sz="1000" dirty="0"/>
              </a:p>
              <a:p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FBC78F-777D-4317-9D9F-46A0105C8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4416552" cy="51175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形 3">
            <a:extLst>
              <a:ext uri="{FF2B5EF4-FFF2-40B4-BE49-F238E27FC236}">
                <a16:creationId xmlns:a16="http://schemas.microsoft.com/office/drawing/2014/main" id="{4AC6E8CC-219D-847B-9AF0-0240ACC33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9754" y="2561099"/>
            <a:ext cx="3516602" cy="14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96E33-2BA5-A7FA-700F-D2BF9693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带宽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D1259-B520-EF12-6DA7-E30FE00642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OBW IBW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信号链的带宽很大程度上取决于其模拟前端，以及高速模数转换器或数模转换器的采样速率和带宽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Instantaneous Bandwidth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，瞬时带宽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Operating Bandwidth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，工作带宽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Occupied Bandwidth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，占用带宽，华为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 dirty="0"/>
              <a:t>频率范围和带宽</a:t>
            </a:r>
            <a:endParaRPr lang="en-US" altLang="zh-CN" sz="1000" b="1" dirty="0"/>
          </a:p>
          <a:p>
            <a:r>
              <a:rPr lang="en-US" altLang="zh-CN" sz="1000" dirty="0"/>
              <a:t>3 dB</a:t>
            </a:r>
            <a:r>
              <a:rPr lang="zh-CN" altLang="en-US" sz="1000" dirty="0"/>
              <a:t>带宽：信号功率电平超过其最大值一半的频率范围。</a:t>
            </a:r>
          </a:p>
          <a:p>
            <a:r>
              <a:rPr lang="zh-CN" altLang="en-US" sz="1000" dirty="0"/>
              <a:t>瞬时带宽</a:t>
            </a:r>
            <a:r>
              <a:rPr lang="en-US" altLang="zh-CN" sz="1000" dirty="0"/>
              <a:t>(IBW)</a:t>
            </a:r>
            <a:r>
              <a:rPr lang="zh-CN" altLang="en-US" sz="1000" dirty="0"/>
              <a:t>或实时带宽：系统在不需要重新调谐的情况下能够产生或获取的最大连续带宽。</a:t>
            </a:r>
          </a:p>
          <a:p>
            <a:r>
              <a:rPr lang="zh-CN" altLang="en-US" sz="1000" dirty="0"/>
              <a:t>占用带宽</a:t>
            </a:r>
            <a:r>
              <a:rPr lang="en-US" altLang="zh-CN" sz="1000" dirty="0"/>
              <a:t>(OBW)</a:t>
            </a:r>
            <a:r>
              <a:rPr lang="zh-CN" altLang="en-US" sz="1000" dirty="0"/>
              <a:t>：</a:t>
            </a:r>
            <a:r>
              <a:rPr lang="en-US" altLang="zh-CN" sz="1000" dirty="0"/>
              <a:t>Occupied BW</a:t>
            </a:r>
            <a:r>
              <a:rPr lang="zh-CN" altLang="en-US" sz="1000" dirty="0"/>
              <a:t>，包含总集成信号功率特定百分比的频率范围。</a:t>
            </a:r>
          </a:p>
          <a:p>
            <a:r>
              <a:rPr lang="zh-CN" altLang="en-US" sz="1000" dirty="0"/>
              <a:t>分辨率带宽</a:t>
            </a:r>
            <a:r>
              <a:rPr lang="en-US" altLang="zh-CN" sz="1000" dirty="0"/>
              <a:t>(RBW)</a:t>
            </a:r>
            <a:r>
              <a:rPr lang="zh-CN" altLang="en-US" sz="1000" dirty="0"/>
              <a:t>：指两个频率分量（可继续分解）之间的最小间隔。例如，在频谱分析仪系统中，它是最终滤波器级的频率范围。</a:t>
            </a:r>
            <a:endParaRPr lang="en-US" altLang="zh-CN" sz="1000" dirty="0"/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11E98F2-FA8B-9771-1F33-384F611E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44" y="1435608"/>
            <a:ext cx="3785219" cy="18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0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D2419-22BA-4DCF-9F77-DFFCA59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非线性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5450F-E4D4-42EB-9CCF-DEA27BD3548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7626604" cy="5115317"/>
              </a:xfrm>
            </p:spPr>
            <p:txBody>
              <a:bodyPr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非线性</a:t>
                </a:r>
                <a:endParaRPr lang="en-US" altLang="zh-CN" b="1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RF</a:t>
                </a:r>
                <a:r>
                  <a:rPr lang="zh-CN" altLang="en-US" dirty="0"/>
                  <a:t>网络的功率电平持续升高通常会带来更明显的非线性效应，最终导致其性能下降。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一旦系统处于非线性模式，就会使信号失真、产生杂散频率分量，或者杂散。杂散是相对于载波信号（单位：</a:t>
                </a:r>
                <a:r>
                  <a:rPr lang="en-US" altLang="zh-CN" dirty="0" err="1"/>
                  <a:t>dBc</a:t>
                </a:r>
                <a:r>
                  <a:rPr lang="zh-CN" altLang="en-US" dirty="0"/>
                  <a:t>）的电平进行测量，可以分为谐波和交调产物。谐波是处于基波频率的整数倍位置的信号（例如，</a:t>
                </a:r>
                <a:r>
                  <a:rPr lang="en-US" altLang="zh-CN" dirty="0"/>
                  <a:t>H1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H3</a:t>
                </a:r>
                <a:r>
                  <a:rPr lang="zh-CN" altLang="en-US" dirty="0"/>
                  <a:t>谐波），而交调产物是非线性系统中存在两个或更多基波信号时出现的信号。如果第一个基波信号位于频率</a:t>
                </a:r>
                <a:r>
                  <a:rPr lang="en-US" altLang="zh-CN" dirty="0"/>
                  <a:t>f1</a:t>
                </a:r>
                <a:r>
                  <a:rPr lang="zh-CN" altLang="en-US" dirty="0"/>
                  <a:t>，第二个位于</a:t>
                </a:r>
                <a:r>
                  <a:rPr lang="en-US" altLang="zh-CN" dirty="0"/>
                  <a:t>f2</a:t>
                </a:r>
                <a:r>
                  <a:rPr lang="zh-CN" altLang="en-US" dirty="0"/>
                  <a:t>，则二阶交调产物出现在两个信号的和频和差频位置，即</a:t>
                </a:r>
                <a:r>
                  <a:rPr lang="en-US" altLang="zh-CN" dirty="0"/>
                  <a:t>f1 + f2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f2 – f1</a:t>
                </a:r>
                <a:r>
                  <a:rPr lang="zh-CN" altLang="en-US" dirty="0"/>
                  <a:t>，以及</a:t>
                </a:r>
                <a:r>
                  <a:rPr lang="en-US" altLang="zh-CN" dirty="0"/>
                  <a:t>f1 + f1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f2 + f2</a:t>
                </a:r>
                <a:r>
                  <a:rPr lang="zh-CN" altLang="en-US" dirty="0"/>
                  <a:t>（后者也称为</a:t>
                </a:r>
                <a:r>
                  <a:rPr lang="en-US" altLang="zh-CN" dirty="0"/>
                  <a:t>H2</a:t>
                </a:r>
                <a:r>
                  <a:rPr lang="zh-CN" altLang="en-US" dirty="0"/>
                  <a:t>谐波）。二阶交调产物与基波信号相结合，会产生三阶交调产物，其中两个（</a:t>
                </a:r>
                <a:r>
                  <a:rPr lang="en-US" altLang="zh-CN" dirty="0"/>
                  <a:t>2f1 – f2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2f2 – f1</a:t>
                </a:r>
                <a:r>
                  <a:rPr lang="zh-CN" altLang="en-US" dirty="0"/>
                  <a:t>）特别重要，由于它们接近原始信号，因此难以滤除。包含杂散频率分量的非线性</a:t>
                </a:r>
                <a:r>
                  <a:rPr lang="en-US" altLang="zh-CN" dirty="0"/>
                  <a:t>RF</a:t>
                </a:r>
                <a:r>
                  <a:rPr lang="zh-CN" altLang="en-US" dirty="0"/>
                  <a:t>系统的输出频谱表示了交调失真</a:t>
                </a:r>
                <a:r>
                  <a:rPr lang="en-US" altLang="zh-CN" dirty="0"/>
                  <a:t>(IMD)</a:t>
                </a:r>
                <a:r>
                  <a:rPr lang="zh-CN" altLang="en-US" dirty="0"/>
                  <a:t>，这是描述系统非线性度的一个重要术语。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与二阶交调失真</a:t>
                </a:r>
                <a:r>
                  <a:rPr lang="en-US" altLang="zh-CN" dirty="0"/>
                  <a:t>(IMD2)</a:t>
                </a:r>
                <a:r>
                  <a:rPr lang="zh-CN" altLang="en-US" dirty="0"/>
                  <a:t>和三阶交调失真</a:t>
                </a:r>
                <a:r>
                  <a:rPr lang="en-US" altLang="zh-CN" dirty="0"/>
                  <a:t>(IMD3)</a:t>
                </a:r>
                <a:r>
                  <a:rPr lang="zh-CN" altLang="en-US" dirty="0"/>
                  <a:t>相关的杂散分量会对目标信号造成干扰。用于量化干扰严重程度的重要指标为交调点</a:t>
                </a:r>
                <a:r>
                  <a:rPr lang="en-US" altLang="zh-CN" dirty="0"/>
                  <a:t>(IP)</a:t>
                </a:r>
                <a:r>
                  <a:rPr lang="zh-CN" altLang="en-US" dirty="0"/>
                  <a:t>。我们可以区分二阶</a:t>
                </a:r>
                <a:r>
                  <a:rPr lang="en-US" altLang="zh-CN" dirty="0"/>
                  <a:t>(IP2)</a:t>
                </a:r>
                <a:r>
                  <a:rPr lang="zh-CN" altLang="en-US" dirty="0"/>
                  <a:t>和三阶</a:t>
                </a:r>
                <a:r>
                  <a:rPr lang="en-US" altLang="zh-CN" dirty="0"/>
                  <a:t>(IP3)</a:t>
                </a:r>
                <a:r>
                  <a:rPr lang="zh-CN" altLang="en-US" dirty="0"/>
                  <a:t>交调点。如图所示，它们定义输入（</a:t>
                </a:r>
                <a:r>
                  <a:rPr lang="en-US" altLang="zh-CN" dirty="0"/>
                  <a:t>IIP2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IIP3</a:t>
                </a:r>
                <a:r>
                  <a:rPr lang="zh-CN" altLang="en-US" dirty="0"/>
                  <a:t>）和输出（</a:t>
                </a:r>
                <a:r>
                  <a:rPr lang="en-US" altLang="zh-CN" dirty="0"/>
                  <a:t>OIP2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OIP3</a:t>
                </a:r>
                <a:r>
                  <a:rPr lang="zh-CN" altLang="en-US" dirty="0"/>
                  <a:t>）信号功率电平的假设点，在这些点上，相应的杂散分量的功率将达到与基波分量相同的电平。虽然交调点是一个纯数学概念，但它是衡量</a:t>
                </a:r>
                <a:r>
                  <a:rPr lang="en-US" altLang="zh-CN" dirty="0"/>
                  <a:t>RF</a:t>
                </a:r>
                <a:r>
                  <a:rPr lang="zh-CN" altLang="en-US" dirty="0"/>
                  <a:t>系统对非线性度耐受性的重要指标。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线性</a:t>
                </a:r>
                <a14:m>
                  <m:oMath xmlns:m="http://schemas.openxmlformats.org/officeDocument/2006/math"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区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输出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功率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1dB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压缩点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（非线性系统实际增益曲线确定）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 err="1"/>
                  <a:t>IMn</a:t>
                </a:r>
                <a:r>
                  <a:rPr lang="zh-CN" altLang="en-US" dirty="0"/>
                  <a:t>计算：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IIPn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OIPn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US" altLang="zh-CN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IPn</a:t>
                </a:r>
                <a:r>
                  <a:rPr lang="zh-CN" altLang="en-US" b="1" dirty="0"/>
                  <a:t>的推导</a:t>
                </a:r>
                <a:endParaRPr lang="en-US" altLang="zh-CN" b="1" dirty="0"/>
              </a:p>
              <a:p>
                <a:r>
                  <a:rPr lang="zh-CN" altLang="en-US" dirty="0"/>
                  <a:t>线性增益区间线性方程：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；在非线性区间，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）求解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</a:t>
                </a:r>
                <a:endParaRPr lang="en-US" altLang="zh-CN" dirty="0"/>
              </a:p>
              <a:p>
                <a:r>
                  <a:rPr lang="en-US" altLang="zh-CN" dirty="0" err="1"/>
                  <a:t>IPn</a:t>
                </a:r>
                <a:r>
                  <a:rPr lang="zh-CN" altLang="en-US" dirty="0"/>
                  <a:t>线性方程经过测试点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Pout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，在非线性区间，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）求解</a:t>
                </a:r>
                <a:r>
                  <a:rPr lang="en-US" altLang="zh-CN" dirty="0" err="1"/>
                  <a:t>IIPn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OIPn</a:t>
                </a:r>
                <a:endParaRPr lang="en-US" altLang="zh-CN" dirty="0"/>
              </a:p>
              <a:p>
                <a:r>
                  <a:rPr lang="zh-CN" altLang="en-US" dirty="0"/>
                  <a:t>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dirty="0"/>
                  <a:t>的交点：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CN" dirty="0"/>
                  <a:t>+G)</a:t>
                </a:r>
              </a:p>
              <a:p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IIPn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OIPn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5450F-E4D4-42EB-9CCF-DEA27BD35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7626604" cy="5115317"/>
              </a:xfrm>
              <a:blipFill>
                <a:blip r:embed="rId3"/>
                <a:stretch>
                  <a:fillRect b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6198418B-04F2-441E-B886-1EE328D98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476" y="1301230"/>
            <a:ext cx="3175050" cy="289767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1DA7835-757D-4B4B-9FEF-903F5160D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6247" y="4089494"/>
            <a:ext cx="3386256" cy="2556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00F49E-A062-49B5-A131-AE996C0E9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8191" y="4042696"/>
            <a:ext cx="2115403" cy="15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B7B7-0BA6-4466-94B4-4780C905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非线性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0230105" cy="5206492"/>
              </a:xfrm>
            </p:spPr>
            <p:txBody>
              <a:bodyPr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IP3</a:t>
                </a:r>
              </a:p>
              <a:p>
                <a:r>
                  <a:rPr lang="en-US" altLang="zh-CN" b="1" dirty="0" err="1">
                    <a:solidFill>
                      <a:schemeClr val="tx1"/>
                    </a:solidFill>
                  </a:rPr>
                  <a:t>Questiona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IM3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曲线：斜率为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倍线性增益，为什么斜率是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？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Answer1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：非线性系统，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次谐波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非线性系统：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（欧拉公式）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简化输入，令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综上：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参考文献：</a:t>
                </a:r>
                <a:endPara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 ADI MT-053 Op Amp Distortion HD, THD, THD + N, IMD, SFDR, MTPR.pdf</a:t>
                </a: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 Maxim IP3_and_Intermodulation_Guide.pdf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0230105" cy="52064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3AFD19A-208A-423E-A3BF-34822587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370" y="2999174"/>
            <a:ext cx="2980045" cy="20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1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B7B7-0BA6-4466-94B4-4780C905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70C0"/>
                </a:solidFill>
              </a:rPr>
              <a:t>非线性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1468818" cy="520649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Answer 2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：非线性系统，输入信号频率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w1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w2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阶互调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非线性系统：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输入：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简化输入，令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综上：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 ADI MT-053 Op Amp Distortion HD, THD, THD + N, IMD, SFDR, MTPR.pdf</a:t>
                </a: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 Maxim IP3_and_Intermodulation_Guide.pdf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1468818" cy="52064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3AFD19A-208A-423E-A3BF-34822587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220" y="1270918"/>
            <a:ext cx="2586200" cy="18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46955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purl.org/dc/elements/1.1/"/>
    <ds:schemaRef ds:uri="16c05727-aa75-4e4a-9b5f-8a80a1165891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{8DDBC67B-3F25-4D52-887B-5E15D946988E}tf10001108_win32</Template>
  <TotalTime>2149</TotalTime>
  <Words>1563</Words>
  <Application>Microsoft Office PowerPoint</Application>
  <PresentationFormat>宽屏</PresentationFormat>
  <Paragraphs>88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Microsoft YaHei UI</vt:lpstr>
      <vt:lpstr>微软雅黑</vt:lpstr>
      <vt:lpstr>Arial</vt:lpstr>
      <vt:lpstr>Cambria Math</vt:lpstr>
      <vt:lpstr>Helvetica</vt:lpstr>
      <vt:lpstr>Wingdings</vt:lpstr>
      <vt:lpstr>欢迎文档</vt:lpstr>
      <vt:lpstr>RF</vt:lpstr>
      <vt:lpstr>S参数</vt:lpstr>
      <vt:lpstr>带宽</vt:lpstr>
      <vt:lpstr>非线性</vt:lpstr>
      <vt:lpstr>非线性</vt:lpstr>
      <vt:lpstr>非线性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Wei Liu</dc:creator>
  <cp:keywords/>
  <cp:lastModifiedBy>Wei Liu</cp:lastModifiedBy>
  <cp:revision>220</cp:revision>
  <dcterms:created xsi:type="dcterms:W3CDTF">2021-10-17T18:02:27Z</dcterms:created>
  <dcterms:modified xsi:type="dcterms:W3CDTF">2022-08-23T16:10:43Z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