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9144000"/>
  <p:notesSz cx="7315200" cy="9601200"/>
  <p:embeddedFontLst>
    <p:embeddedFont>
      <p:font typeface="Bilbo"/>
      <p:regular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3024">
          <p15:clr>
            <a:srgbClr val="000000"/>
          </p15:clr>
        </p15:guide>
        <p15:guide id="2" pos="2304">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3024" orient="horz"/>
        <p:guide pos="2304"/>
      </p:guideLst>
    </p:cSldViewPr>
  </p:notes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Bilb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70237" cy="481012"/>
          </a:xfrm>
          <a:prstGeom prst="rect">
            <a:avLst/>
          </a:prstGeom>
          <a:noFill/>
          <a:ln>
            <a:noFill/>
          </a:ln>
        </p:spPr>
        <p:txBody>
          <a:bodyPr anchorCtr="0" anchor="t" bIns="49350" lIns="98700" spcFirstLastPara="1" rIns="98700" wrap="square" tIns="49350">
            <a:noAutofit/>
          </a:bodyPr>
          <a:lstStyle>
            <a:lvl1pPr lvl="0" marR="0" rtl="0" algn="ctr">
              <a:lnSpc>
                <a:spcPct val="100000"/>
              </a:lnSpc>
              <a:spcBef>
                <a:spcPts val="360"/>
              </a:spcBef>
              <a:spcAft>
                <a:spcPts val="0"/>
              </a:spcAft>
              <a:buSzPts val="1400"/>
              <a:buNone/>
              <a:defRPr b="0" i="0" sz="1800" u="sng" cap="none" strike="noStrike">
                <a:solidFill>
                  <a:srgbClr val="000000"/>
                </a:solidFill>
                <a:latin typeface="Bilbo"/>
                <a:ea typeface="Bilbo"/>
                <a:cs typeface="Bilbo"/>
                <a:sym typeface="Bilbo"/>
              </a:defRPr>
            </a:lvl1pPr>
            <a:lvl2pPr lvl="1" marR="0" rtl="0" algn="ctr">
              <a:lnSpc>
                <a:spcPct val="100000"/>
              </a:lnSpc>
              <a:spcBef>
                <a:spcPts val="360"/>
              </a:spcBef>
              <a:spcAft>
                <a:spcPts val="0"/>
              </a:spcAft>
              <a:buSzPts val="1400"/>
              <a:buNone/>
              <a:defRPr b="0" i="0" sz="1800" u="sng" cap="none" strike="noStrike">
                <a:solidFill>
                  <a:srgbClr val="000000"/>
                </a:solidFill>
                <a:latin typeface="Bilbo"/>
                <a:ea typeface="Bilbo"/>
                <a:cs typeface="Bilbo"/>
                <a:sym typeface="Bilbo"/>
              </a:defRPr>
            </a:lvl2pPr>
            <a:lvl3pPr lvl="2" marR="0" rtl="0" algn="ctr">
              <a:lnSpc>
                <a:spcPct val="100000"/>
              </a:lnSpc>
              <a:spcBef>
                <a:spcPts val="360"/>
              </a:spcBef>
              <a:spcAft>
                <a:spcPts val="0"/>
              </a:spcAft>
              <a:buSzPts val="1400"/>
              <a:buNone/>
              <a:defRPr b="0" i="0" sz="1800" u="sng" cap="none" strike="noStrike">
                <a:solidFill>
                  <a:srgbClr val="000000"/>
                </a:solidFill>
                <a:latin typeface="Bilbo"/>
                <a:ea typeface="Bilbo"/>
                <a:cs typeface="Bilbo"/>
                <a:sym typeface="Bilbo"/>
              </a:defRPr>
            </a:lvl3pPr>
            <a:lvl4pPr lvl="3" marR="0" rtl="0" algn="ctr">
              <a:lnSpc>
                <a:spcPct val="100000"/>
              </a:lnSpc>
              <a:spcBef>
                <a:spcPts val="360"/>
              </a:spcBef>
              <a:spcAft>
                <a:spcPts val="0"/>
              </a:spcAft>
              <a:buSzPts val="1400"/>
              <a:buNone/>
              <a:defRPr b="0" i="0" sz="1800" u="sng" cap="none" strike="noStrike">
                <a:solidFill>
                  <a:srgbClr val="000000"/>
                </a:solidFill>
                <a:latin typeface="Bilbo"/>
                <a:ea typeface="Bilbo"/>
                <a:cs typeface="Bilbo"/>
                <a:sym typeface="Bilbo"/>
              </a:defRPr>
            </a:lvl4pPr>
            <a:lvl5pPr lvl="4" marR="0" rtl="0" algn="ctr">
              <a:lnSpc>
                <a:spcPct val="100000"/>
              </a:lnSpc>
              <a:spcBef>
                <a:spcPts val="360"/>
              </a:spcBef>
              <a:spcAft>
                <a:spcPts val="0"/>
              </a:spcAft>
              <a:buSzPts val="1400"/>
              <a:buNone/>
              <a:defRPr b="0" i="0" sz="1800" u="sng" cap="none" strike="noStrike">
                <a:solidFill>
                  <a:srgbClr val="000000"/>
                </a:solidFill>
                <a:latin typeface="Bilbo"/>
                <a:ea typeface="Bilbo"/>
                <a:cs typeface="Bilbo"/>
                <a:sym typeface="Bilbo"/>
              </a:defRPr>
            </a:lvl5pPr>
            <a:lvl6pPr lvl="5" marR="0" rtl="0" algn="ctr">
              <a:lnSpc>
                <a:spcPct val="100000"/>
              </a:lnSpc>
              <a:spcBef>
                <a:spcPts val="360"/>
              </a:spcBef>
              <a:spcAft>
                <a:spcPts val="0"/>
              </a:spcAft>
              <a:buSzPts val="1400"/>
              <a:buNone/>
              <a:defRPr b="0" i="0" sz="1800" u="sng" cap="none" strike="noStrike">
                <a:solidFill>
                  <a:srgbClr val="000000"/>
                </a:solidFill>
                <a:latin typeface="Bilbo"/>
                <a:ea typeface="Bilbo"/>
                <a:cs typeface="Bilbo"/>
                <a:sym typeface="Bilbo"/>
              </a:defRPr>
            </a:lvl6pPr>
            <a:lvl7pPr lvl="6" marR="0" rtl="0" algn="ctr">
              <a:lnSpc>
                <a:spcPct val="100000"/>
              </a:lnSpc>
              <a:spcBef>
                <a:spcPts val="360"/>
              </a:spcBef>
              <a:spcAft>
                <a:spcPts val="0"/>
              </a:spcAft>
              <a:buSzPts val="1400"/>
              <a:buNone/>
              <a:defRPr b="0" i="0" sz="1800" u="sng" cap="none" strike="noStrike">
                <a:solidFill>
                  <a:srgbClr val="000000"/>
                </a:solidFill>
                <a:latin typeface="Bilbo"/>
                <a:ea typeface="Bilbo"/>
                <a:cs typeface="Bilbo"/>
                <a:sym typeface="Bilbo"/>
              </a:defRPr>
            </a:lvl7pPr>
            <a:lvl8pPr lvl="7" marR="0" rtl="0" algn="ctr">
              <a:lnSpc>
                <a:spcPct val="100000"/>
              </a:lnSpc>
              <a:spcBef>
                <a:spcPts val="360"/>
              </a:spcBef>
              <a:spcAft>
                <a:spcPts val="0"/>
              </a:spcAft>
              <a:buSzPts val="1400"/>
              <a:buNone/>
              <a:defRPr b="0" i="0" sz="1800" u="sng" cap="none" strike="noStrike">
                <a:solidFill>
                  <a:srgbClr val="000000"/>
                </a:solidFill>
                <a:latin typeface="Bilbo"/>
                <a:ea typeface="Bilbo"/>
                <a:cs typeface="Bilbo"/>
                <a:sym typeface="Bilbo"/>
              </a:defRPr>
            </a:lvl8pPr>
            <a:lvl9pPr lvl="8" marR="0" rtl="0" algn="ctr">
              <a:lnSpc>
                <a:spcPct val="100000"/>
              </a:lnSpc>
              <a:spcBef>
                <a:spcPts val="360"/>
              </a:spcBef>
              <a:spcAft>
                <a:spcPts val="0"/>
              </a:spcAft>
              <a:buSzPts val="1400"/>
              <a:buNone/>
              <a:defRPr b="0" i="0" sz="1800" u="sng" cap="none" strike="noStrike">
                <a:solidFill>
                  <a:srgbClr val="000000"/>
                </a:solidFill>
                <a:latin typeface="Bilbo"/>
                <a:ea typeface="Bilbo"/>
                <a:cs typeface="Bilbo"/>
                <a:sym typeface="Bilbo"/>
              </a:defRPr>
            </a:lvl9pPr>
          </a:lstStyle>
          <a:p/>
        </p:txBody>
      </p:sp>
      <p:sp>
        <p:nvSpPr>
          <p:cNvPr id="4" name="Google Shape;4;n"/>
          <p:cNvSpPr txBox="1"/>
          <p:nvPr>
            <p:ph idx="10" type="dt"/>
          </p:nvPr>
        </p:nvSpPr>
        <p:spPr>
          <a:xfrm>
            <a:off x="4144962" y="0"/>
            <a:ext cx="3170237" cy="481012"/>
          </a:xfrm>
          <a:prstGeom prst="rect">
            <a:avLst/>
          </a:prstGeom>
          <a:noFill/>
          <a:ln>
            <a:noFill/>
          </a:ln>
        </p:spPr>
        <p:txBody>
          <a:bodyPr anchorCtr="0" anchor="t" bIns="49350" lIns="98700" spcFirstLastPara="1" rIns="98700" wrap="square" tIns="49350">
            <a:noAutofit/>
          </a:bodyPr>
          <a:lstStyle>
            <a:lvl1pPr lvl="0" marR="0" rtl="0" algn="ctr">
              <a:lnSpc>
                <a:spcPct val="100000"/>
              </a:lnSpc>
              <a:spcBef>
                <a:spcPts val="360"/>
              </a:spcBef>
              <a:spcAft>
                <a:spcPts val="0"/>
              </a:spcAft>
              <a:buSzPts val="1400"/>
              <a:buNone/>
              <a:defRPr b="0" i="0" sz="1800" u="sng" cap="none" strike="noStrike">
                <a:solidFill>
                  <a:srgbClr val="000000"/>
                </a:solidFill>
                <a:latin typeface="Bilbo"/>
                <a:ea typeface="Bilbo"/>
                <a:cs typeface="Bilbo"/>
                <a:sym typeface="Bilbo"/>
              </a:defRPr>
            </a:lvl1pPr>
            <a:lvl2pPr lvl="1" marR="0" rtl="0" algn="ctr">
              <a:lnSpc>
                <a:spcPct val="100000"/>
              </a:lnSpc>
              <a:spcBef>
                <a:spcPts val="360"/>
              </a:spcBef>
              <a:spcAft>
                <a:spcPts val="0"/>
              </a:spcAft>
              <a:buSzPts val="1400"/>
              <a:buNone/>
              <a:defRPr b="0" i="0" sz="1800" u="sng" cap="none" strike="noStrike">
                <a:solidFill>
                  <a:srgbClr val="000000"/>
                </a:solidFill>
                <a:latin typeface="Bilbo"/>
                <a:ea typeface="Bilbo"/>
                <a:cs typeface="Bilbo"/>
                <a:sym typeface="Bilbo"/>
              </a:defRPr>
            </a:lvl2pPr>
            <a:lvl3pPr lvl="2" marR="0" rtl="0" algn="ctr">
              <a:lnSpc>
                <a:spcPct val="100000"/>
              </a:lnSpc>
              <a:spcBef>
                <a:spcPts val="360"/>
              </a:spcBef>
              <a:spcAft>
                <a:spcPts val="0"/>
              </a:spcAft>
              <a:buSzPts val="1400"/>
              <a:buNone/>
              <a:defRPr b="0" i="0" sz="1800" u="sng" cap="none" strike="noStrike">
                <a:solidFill>
                  <a:srgbClr val="000000"/>
                </a:solidFill>
                <a:latin typeface="Bilbo"/>
                <a:ea typeface="Bilbo"/>
                <a:cs typeface="Bilbo"/>
                <a:sym typeface="Bilbo"/>
              </a:defRPr>
            </a:lvl3pPr>
            <a:lvl4pPr lvl="3" marR="0" rtl="0" algn="ctr">
              <a:lnSpc>
                <a:spcPct val="100000"/>
              </a:lnSpc>
              <a:spcBef>
                <a:spcPts val="360"/>
              </a:spcBef>
              <a:spcAft>
                <a:spcPts val="0"/>
              </a:spcAft>
              <a:buSzPts val="1400"/>
              <a:buNone/>
              <a:defRPr b="0" i="0" sz="1800" u="sng" cap="none" strike="noStrike">
                <a:solidFill>
                  <a:srgbClr val="000000"/>
                </a:solidFill>
                <a:latin typeface="Bilbo"/>
                <a:ea typeface="Bilbo"/>
                <a:cs typeface="Bilbo"/>
                <a:sym typeface="Bilbo"/>
              </a:defRPr>
            </a:lvl4pPr>
            <a:lvl5pPr lvl="4" marR="0" rtl="0" algn="ctr">
              <a:lnSpc>
                <a:spcPct val="100000"/>
              </a:lnSpc>
              <a:spcBef>
                <a:spcPts val="360"/>
              </a:spcBef>
              <a:spcAft>
                <a:spcPts val="0"/>
              </a:spcAft>
              <a:buSzPts val="1400"/>
              <a:buNone/>
              <a:defRPr b="0" i="0" sz="1800" u="sng" cap="none" strike="noStrike">
                <a:solidFill>
                  <a:srgbClr val="000000"/>
                </a:solidFill>
                <a:latin typeface="Bilbo"/>
                <a:ea typeface="Bilbo"/>
                <a:cs typeface="Bilbo"/>
                <a:sym typeface="Bilbo"/>
              </a:defRPr>
            </a:lvl5pPr>
            <a:lvl6pPr lvl="5" marR="0" rtl="0" algn="ctr">
              <a:lnSpc>
                <a:spcPct val="100000"/>
              </a:lnSpc>
              <a:spcBef>
                <a:spcPts val="360"/>
              </a:spcBef>
              <a:spcAft>
                <a:spcPts val="0"/>
              </a:spcAft>
              <a:buSzPts val="1400"/>
              <a:buNone/>
              <a:defRPr b="0" i="0" sz="1800" u="sng" cap="none" strike="noStrike">
                <a:solidFill>
                  <a:srgbClr val="000000"/>
                </a:solidFill>
                <a:latin typeface="Bilbo"/>
                <a:ea typeface="Bilbo"/>
                <a:cs typeface="Bilbo"/>
                <a:sym typeface="Bilbo"/>
              </a:defRPr>
            </a:lvl6pPr>
            <a:lvl7pPr lvl="6" marR="0" rtl="0" algn="ctr">
              <a:lnSpc>
                <a:spcPct val="100000"/>
              </a:lnSpc>
              <a:spcBef>
                <a:spcPts val="360"/>
              </a:spcBef>
              <a:spcAft>
                <a:spcPts val="0"/>
              </a:spcAft>
              <a:buSzPts val="1400"/>
              <a:buNone/>
              <a:defRPr b="0" i="0" sz="1800" u="sng" cap="none" strike="noStrike">
                <a:solidFill>
                  <a:srgbClr val="000000"/>
                </a:solidFill>
                <a:latin typeface="Bilbo"/>
                <a:ea typeface="Bilbo"/>
                <a:cs typeface="Bilbo"/>
                <a:sym typeface="Bilbo"/>
              </a:defRPr>
            </a:lvl7pPr>
            <a:lvl8pPr lvl="7" marR="0" rtl="0" algn="ctr">
              <a:lnSpc>
                <a:spcPct val="100000"/>
              </a:lnSpc>
              <a:spcBef>
                <a:spcPts val="360"/>
              </a:spcBef>
              <a:spcAft>
                <a:spcPts val="0"/>
              </a:spcAft>
              <a:buSzPts val="1400"/>
              <a:buNone/>
              <a:defRPr b="0" i="0" sz="1800" u="sng" cap="none" strike="noStrike">
                <a:solidFill>
                  <a:srgbClr val="000000"/>
                </a:solidFill>
                <a:latin typeface="Bilbo"/>
                <a:ea typeface="Bilbo"/>
                <a:cs typeface="Bilbo"/>
                <a:sym typeface="Bilbo"/>
              </a:defRPr>
            </a:lvl8pPr>
            <a:lvl9pPr lvl="8" marR="0" rtl="0" algn="ctr">
              <a:lnSpc>
                <a:spcPct val="100000"/>
              </a:lnSpc>
              <a:spcBef>
                <a:spcPts val="360"/>
              </a:spcBef>
              <a:spcAft>
                <a:spcPts val="0"/>
              </a:spcAft>
              <a:buSzPts val="1400"/>
              <a:buNone/>
              <a:defRPr b="0" i="0" sz="1800" u="sng" cap="none" strike="noStrike">
                <a:solidFill>
                  <a:srgbClr val="000000"/>
                </a:solidFill>
                <a:latin typeface="Bilbo"/>
                <a:ea typeface="Bilbo"/>
                <a:cs typeface="Bilbo"/>
                <a:sym typeface="Bilbo"/>
              </a:defRPr>
            </a:lvl9pPr>
          </a:lstStyle>
          <a:p/>
        </p:txBody>
      </p:sp>
      <p:sp>
        <p:nvSpPr>
          <p:cNvPr id="5" name="Google Shape;5;n"/>
          <p:cNvSpPr/>
          <p:nvPr>
            <p:ph idx="3" type="sldImg"/>
          </p:nvPr>
        </p:nvSpPr>
        <p:spPr>
          <a:xfrm>
            <a:off x="1258887" y="719137"/>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74725" y="4560887"/>
            <a:ext cx="5365750" cy="4321175"/>
          </a:xfrm>
          <a:prstGeom prst="rect">
            <a:avLst/>
          </a:prstGeom>
          <a:noFill/>
          <a:ln>
            <a:noFill/>
          </a:ln>
        </p:spPr>
        <p:txBody>
          <a:bodyPr anchorCtr="0" anchor="t" bIns="49350" lIns="98700" spcFirstLastPara="1" rIns="98700" wrap="square" tIns="4935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120187"/>
            <a:ext cx="3170237" cy="481012"/>
          </a:xfrm>
          <a:prstGeom prst="rect">
            <a:avLst/>
          </a:prstGeom>
          <a:noFill/>
          <a:ln>
            <a:noFill/>
          </a:ln>
        </p:spPr>
        <p:txBody>
          <a:bodyPr anchorCtr="0" anchor="b" bIns="49350" lIns="98700" spcFirstLastPara="1" rIns="98700" wrap="square" tIns="49350">
            <a:noAutofit/>
          </a:bodyPr>
          <a:lstStyle>
            <a:lvl1pPr lvl="0" marR="0" rtl="0" algn="ctr">
              <a:lnSpc>
                <a:spcPct val="100000"/>
              </a:lnSpc>
              <a:spcBef>
                <a:spcPts val="360"/>
              </a:spcBef>
              <a:spcAft>
                <a:spcPts val="0"/>
              </a:spcAft>
              <a:buSzPts val="1400"/>
              <a:buNone/>
              <a:defRPr b="0" i="0" sz="1800" u="sng" cap="none" strike="noStrike">
                <a:solidFill>
                  <a:srgbClr val="000000"/>
                </a:solidFill>
                <a:latin typeface="Bilbo"/>
                <a:ea typeface="Bilbo"/>
                <a:cs typeface="Bilbo"/>
                <a:sym typeface="Bilbo"/>
              </a:defRPr>
            </a:lvl1pPr>
            <a:lvl2pPr lvl="1" marR="0" rtl="0" algn="ctr">
              <a:lnSpc>
                <a:spcPct val="100000"/>
              </a:lnSpc>
              <a:spcBef>
                <a:spcPts val="360"/>
              </a:spcBef>
              <a:spcAft>
                <a:spcPts val="0"/>
              </a:spcAft>
              <a:buSzPts val="1400"/>
              <a:buNone/>
              <a:defRPr b="0" i="0" sz="1800" u="sng" cap="none" strike="noStrike">
                <a:solidFill>
                  <a:srgbClr val="000000"/>
                </a:solidFill>
                <a:latin typeface="Bilbo"/>
                <a:ea typeface="Bilbo"/>
                <a:cs typeface="Bilbo"/>
                <a:sym typeface="Bilbo"/>
              </a:defRPr>
            </a:lvl2pPr>
            <a:lvl3pPr lvl="2" marR="0" rtl="0" algn="ctr">
              <a:lnSpc>
                <a:spcPct val="100000"/>
              </a:lnSpc>
              <a:spcBef>
                <a:spcPts val="360"/>
              </a:spcBef>
              <a:spcAft>
                <a:spcPts val="0"/>
              </a:spcAft>
              <a:buSzPts val="1400"/>
              <a:buNone/>
              <a:defRPr b="0" i="0" sz="1800" u="sng" cap="none" strike="noStrike">
                <a:solidFill>
                  <a:srgbClr val="000000"/>
                </a:solidFill>
                <a:latin typeface="Bilbo"/>
                <a:ea typeface="Bilbo"/>
                <a:cs typeface="Bilbo"/>
                <a:sym typeface="Bilbo"/>
              </a:defRPr>
            </a:lvl3pPr>
            <a:lvl4pPr lvl="3" marR="0" rtl="0" algn="ctr">
              <a:lnSpc>
                <a:spcPct val="100000"/>
              </a:lnSpc>
              <a:spcBef>
                <a:spcPts val="360"/>
              </a:spcBef>
              <a:spcAft>
                <a:spcPts val="0"/>
              </a:spcAft>
              <a:buSzPts val="1400"/>
              <a:buNone/>
              <a:defRPr b="0" i="0" sz="1800" u="sng" cap="none" strike="noStrike">
                <a:solidFill>
                  <a:srgbClr val="000000"/>
                </a:solidFill>
                <a:latin typeface="Bilbo"/>
                <a:ea typeface="Bilbo"/>
                <a:cs typeface="Bilbo"/>
                <a:sym typeface="Bilbo"/>
              </a:defRPr>
            </a:lvl4pPr>
            <a:lvl5pPr lvl="4" marR="0" rtl="0" algn="ctr">
              <a:lnSpc>
                <a:spcPct val="100000"/>
              </a:lnSpc>
              <a:spcBef>
                <a:spcPts val="360"/>
              </a:spcBef>
              <a:spcAft>
                <a:spcPts val="0"/>
              </a:spcAft>
              <a:buSzPts val="1400"/>
              <a:buNone/>
              <a:defRPr b="0" i="0" sz="1800" u="sng" cap="none" strike="noStrike">
                <a:solidFill>
                  <a:srgbClr val="000000"/>
                </a:solidFill>
                <a:latin typeface="Bilbo"/>
                <a:ea typeface="Bilbo"/>
                <a:cs typeface="Bilbo"/>
                <a:sym typeface="Bilbo"/>
              </a:defRPr>
            </a:lvl5pPr>
            <a:lvl6pPr lvl="5" marR="0" rtl="0" algn="ctr">
              <a:lnSpc>
                <a:spcPct val="100000"/>
              </a:lnSpc>
              <a:spcBef>
                <a:spcPts val="360"/>
              </a:spcBef>
              <a:spcAft>
                <a:spcPts val="0"/>
              </a:spcAft>
              <a:buSzPts val="1400"/>
              <a:buNone/>
              <a:defRPr b="0" i="0" sz="1800" u="sng" cap="none" strike="noStrike">
                <a:solidFill>
                  <a:srgbClr val="000000"/>
                </a:solidFill>
                <a:latin typeface="Bilbo"/>
                <a:ea typeface="Bilbo"/>
                <a:cs typeface="Bilbo"/>
                <a:sym typeface="Bilbo"/>
              </a:defRPr>
            </a:lvl6pPr>
            <a:lvl7pPr lvl="6" marR="0" rtl="0" algn="ctr">
              <a:lnSpc>
                <a:spcPct val="100000"/>
              </a:lnSpc>
              <a:spcBef>
                <a:spcPts val="360"/>
              </a:spcBef>
              <a:spcAft>
                <a:spcPts val="0"/>
              </a:spcAft>
              <a:buSzPts val="1400"/>
              <a:buNone/>
              <a:defRPr b="0" i="0" sz="1800" u="sng" cap="none" strike="noStrike">
                <a:solidFill>
                  <a:srgbClr val="000000"/>
                </a:solidFill>
                <a:latin typeface="Bilbo"/>
                <a:ea typeface="Bilbo"/>
                <a:cs typeface="Bilbo"/>
                <a:sym typeface="Bilbo"/>
              </a:defRPr>
            </a:lvl7pPr>
            <a:lvl8pPr lvl="7" marR="0" rtl="0" algn="ctr">
              <a:lnSpc>
                <a:spcPct val="100000"/>
              </a:lnSpc>
              <a:spcBef>
                <a:spcPts val="360"/>
              </a:spcBef>
              <a:spcAft>
                <a:spcPts val="0"/>
              </a:spcAft>
              <a:buSzPts val="1400"/>
              <a:buNone/>
              <a:defRPr b="0" i="0" sz="1800" u="sng" cap="none" strike="noStrike">
                <a:solidFill>
                  <a:srgbClr val="000000"/>
                </a:solidFill>
                <a:latin typeface="Bilbo"/>
                <a:ea typeface="Bilbo"/>
                <a:cs typeface="Bilbo"/>
                <a:sym typeface="Bilbo"/>
              </a:defRPr>
            </a:lvl8pPr>
            <a:lvl9pPr lvl="8" marR="0" rtl="0" algn="ctr">
              <a:lnSpc>
                <a:spcPct val="100000"/>
              </a:lnSpc>
              <a:spcBef>
                <a:spcPts val="360"/>
              </a:spcBef>
              <a:spcAft>
                <a:spcPts val="0"/>
              </a:spcAft>
              <a:buSzPts val="1400"/>
              <a:buNone/>
              <a:defRPr b="0" i="0" sz="1800" u="sng" cap="none" strike="noStrike">
                <a:solidFill>
                  <a:srgbClr val="000000"/>
                </a:solidFill>
                <a:latin typeface="Bilbo"/>
                <a:ea typeface="Bilbo"/>
                <a:cs typeface="Bilbo"/>
                <a:sym typeface="Bilbo"/>
              </a:defRPr>
            </a:lvl9pPr>
          </a:lstStyle>
          <a:p/>
        </p:txBody>
      </p:sp>
      <p:sp>
        <p:nvSpPr>
          <p:cNvPr id="8" name="Google Shape;8;n"/>
          <p:cNvSpPr txBox="1"/>
          <p:nvPr>
            <p:ph idx="12" type="sldNum"/>
          </p:nvPr>
        </p:nvSpPr>
        <p:spPr>
          <a:xfrm>
            <a:off x="4144962" y="9120187"/>
            <a:ext cx="3170237" cy="481012"/>
          </a:xfrm>
          <a:prstGeom prst="rect">
            <a:avLst/>
          </a:prstGeom>
          <a:noFill/>
          <a:ln>
            <a:noFill/>
          </a:ln>
        </p:spPr>
        <p:txBody>
          <a:bodyPr anchorCtr="0" anchor="b" bIns="49350" lIns="98700" spcFirstLastPara="1" rIns="98700" wrap="square" tIns="49350">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 name="Shape 13"/>
        <p:cNvGrpSpPr/>
        <p:nvPr/>
      </p:nvGrpSpPr>
      <p:grpSpPr>
        <a:xfrm>
          <a:off x="0" y="0"/>
          <a:ext cx="0" cy="0"/>
          <a:chOff x="0" y="0"/>
          <a:chExt cx="0" cy="0"/>
        </a:xfrm>
      </p:grpSpPr>
      <p:sp>
        <p:nvSpPr>
          <p:cNvPr id="14" name="Google Shape;14;p1:notes"/>
          <p:cNvSpPr txBox="1"/>
          <p:nvPr>
            <p:ph idx="1" type="body"/>
          </p:nvPr>
        </p:nvSpPr>
        <p:spPr>
          <a:xfrm>
            <a:off x="974725" y="4560887"/>
            <a:ext cx="5365750" cy="4321175"/>
          </a:xfrm>
          <a:prstGeom prst="rect">
            <a:avLst/>
          </a:prstGeom>
        </p:spPr>
        <p:txBody>
          <a:bodyPr anchorCtr="0" anchor="t" bIns="49350" lIns="98700" spcFirstLastPara="1" rIns="98700" wrap="square" tIns="49350">
            <a:noAutofit/>
          </a:bodyPr>
          <a:lstStyle/>
          <a:p>
            <a:pPr indent="0" lvl="0" marL="0" rtl="0" algn="l">
              <a:spcBef>
                <a:spcPts val="0"/>
              </a:spcBef>
              <a:spcAft>
                <a:spcPts val="0"/>
              </a:spcAft>
              <a:buNone/>
            </a:pPr>
            <a:r>
              <a:t/>
            </a:r>
            <a:endParaRPr/>
          </a:p>
        </p:txBody>
      </p:sp>
      <p:sp>
        <p:nvSpPr>
          <p:cNvPr id="15" name="Google Shape;15;p1:notes"/>
          <p:cNvSpPr/>
          <p:nvPr>
            <p:ph idx="2" type="sldImg"/>
          </p:nvPr>
        </p:nvSpPr>
        <p:spPr>
          <a:xfrm>
            <a:off x="1258887" y="719137"/>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 name="Shape 18"/>
        <p:cNvGrpSpPr/>
        <p:nvPr/>
      </p:nvGrpSpPr>
      <p:grpSpPr>
        <a:xfrm>
          <a:off x="0" y="0"/>
          <a:ext cx="0" cy="0"/>
          <a:chOff x="0" y="0"/>
          <a:chExt cx="0" cy="0"/>
        </a:xfrm>
      </p:grpSpPr>
      <p:sp>
        <p:nvSpPr>
          <p:cNvPr id="19" name="Google Shape;19;g76d9db9eab_0_19:notes"/>
          <p:cNvSpPr txBox="1"/>
          <p:nvPr>
            <p:ph idx="1" type="body"/>
          </p:nvPr>
        </p:nvSpPr>
        <p:spPr>
          <a:xfrm>
            <a:off x="974725" y="4560887"/>
            <a:ext cx="5365800" cy="4321200"/>
          </a:xfrm>
          <a:prstGeom prst="rect">
            <a:avLst/>
          </a:prstGeom>
        </p:spPr>
        <p:txBody>
          <a:bodyPr anchorCtr="0" anchor="t" bIns="49350" lIns="98700" spcFirstLastPara="1" rIns="98700" wrap="square" tIns="49350">
            <a:noAutofit/>
          </a:bodyPr>
          <a:lstStyle/>
          <a:p>
            <a:pPr indent="0" lvl="0" marL="0" rtl="0" algn="l">
              <a:spcBef>
                <a:spcPts val="0"/>
              </a:spcBef>
              <a:spcAft>
                <a:spcPts val="0"/>
              </a:spcAft>
              <a:buNone/>
            </a:pPr>
            <a:r>
              <a:t/>
            </a:r>
            <a:endParaRPr/>
          </a:p>
        </p:txBody>
      </p:sp>
      <p:sp>
        <p:nvSpPr>
          <p:cNvPr id="20" name="Google Shape;20;g76d9db9eab_0_19:notes"/>
          <p:cNvSpPr/>
          <p:nvPr>
            <p:ph idx="2" type="sldImg"/>
          </p:nvPr>
        </p:nvSpPr>
        <p:spPr>
          <a:xfrm>
            <a:off x="1259832" y="719137"/>
            <a:ext cx="48003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 name="Shape 26"/>
        <p:cNvGrpSpPr/>
        <p:nvPr/>
      </p:nvGrpSpPr>
      <p:grpSpPr>
        <a:xfrm>
          <a:off x="0" y="0"/>
          <a:ext cx="0" cy="0"/>
          <a:chOff x="0" y="0"/>
          <a:chExt cx="0" cy="0"/>
        </a:xfrm>
      </p:grpSpPr>
      <p:sp>
        <p:nvSpPr>
          <p:cNvPr id="27" name="Google Shape;27;g843241c8a7_2_0:notes"/>
          <p:cNvSpPr txBox="1"/>
          <p:nvPr>
            <p:ph idx="1" type="body"/>
          </p:nvPr>
        </p:nvSpPr>
        <p:spPr>
          <a:xfrm>
            <a:off x="974725" y="4560887"/>
            <a:ext cx="5365800" cy="4321200"/>
          </a:xfrm>
          <a:prstGeom prst="rect">
            <a:avLst/>
          </a:prstGeom>
        </p:spPr>
        <p:txBody>
          <a:bodyPr anchorCtr="0" anchor="t" bIns="49350" lIns="98700" spcFirstLastPara="1" rIns="98700" wrap="square" tIns="49350">
            <a:noAutofit/>
          </a:bodyPr>
          <a:lstStyle/>
          <a:p>
            <a:pPr indent="0" lvl="0" marL="0" rtl="0" algn="l">
              <a:spcBef>
                <a:spcPts val="0"/>
              </a:spcBef>
              <a:spcAft>
                <a:spcPts val="0"/>
              </a:spcAft>
              <a:buNone/>
            </a:pPr>
            <a:r>
              <a:t/>
            </a:r>
            <a:endParaRPr/>
          </a:p>
        </p:txBody>
      </p:sp>
      <p:sp>
        <p:nvSpPr>
          <p:cNvPr id="28" name="Google Shape;28;g843241c8a7_2_0:notes"/>
          <p:cNvSpPr/>
          <p:nvPr>
            <p:ph idx="2" type="sldImg"/>
          </p:nvPr>
        </p:nvSpPr>
        <p:spPr>
          <a:xfrm>
            <a:off x="1259832" y="719137"/>
            <a:ext cx="48003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 name="Shape 37"/>
        <p:cNvGrpSpPr/>
        <p:nvPr/>
      </p:nvGrpSpPr>
      <p:grpSpPr>
        <a:xfrm>
          <a:off x="0" y="0"/>
          <a:ext cx="0" cy="0"/>
          <a:chOff x="0" y="0"/>
          <a:chExt cx="0" cy="0"/>
        </a:xfrm>
      </p:grpSpPr>
      <p:sp>
        <p:nvSpPr>
          <p:cNvPr id="38" name="Google Shape;38;g843241c8a7_2_10:notes"/>
          <p:cNvSpPr txBox="1"/>
          <p:nvPr>
            <p:ph idx="1" type="body"/>
          </p:nvPr>
        </p:nvSpPr>
        <p:spPr>
          <a:xfrm>
            <a:off x="974725" y="4560887"/>
            <a:ext cx="5365800" cy="4321200"/>
          </a:xfrm>
          <a:prstGeom prst="rect">
            <a:avLst/>
          </a:prstGeom>
        </p:spPr>
        <p:txBody>
          <a:bodyPr anchorCtr="0" anchor="t" bIns="49350" lIns="98700" spcFirstLastPara="1" rIns="98700" wrap="square" tIns="49350">
            <a:noAutofit/>
          </a:bodyPr>
          <a:lstStyle/>
          <a:p>
            <a:pPr indent="0" lvl="0" marL="0" rtl="0" algn="l">
              <a:spcBef>
                <a:spcPts val="0"/>
              </a:spcBef>
              <a:spcAft>
                <a:spcPts val="0"/>
              </a:spcAft>
              <a:buNone/>
            </a:pPr>
            <a:r>
              <a:t/>
            </a:r>
            <a:endParaRPr/>
          </a:p>
        </p:txBody>
      </p:sp>
      <p:sp>
        <p:nvSpPr>
          <p:cNvPr id="39" name="Google Shape;39;g843241c8a7_2_10:notes"/>
          <p:cNvSpPr/>
          <p:nvPr>
            <p:ph idx="2" type="sldImg"/>
          </p:nvPr>
        </p:nvSpPr>
        <p:spPr>
          <a:xfrm>
            <a:off x="1259832" y="719137"/>
            <a:ext cx="48003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g843241c8a7_2_16:notes"/>
          <p:cNvSpPr txBox="1"/>
          <p:nvPr>
            <p:ph idx="1" type="body"/>
          </p:nvPr>
        </p:nvSpPr>
        <p:spPr>
          <a:xfrm>
            <a:off x="974725" y="4560887"/>
            <a:ext cx="5365800" cy="4321200"/>
          </a:xfrm>
          <a:prstGeom prst="rect">
            <a:avLst/>
          </a:prstGeom>
        </p:spPr>
        <p:txBody>
          <a:bodyPr anchorCtr="0" anchor="t" bIns="49350" lIns="98700" spcFirstLastPara="1" rIns="98700" wrap="square" tIns="49350">
            <a:noAutofit/>
          </a:bodyPr>
          <a:lstStyle/>
          <a:p>
            <a:pPr indent="0" lvl="0" marL="0" rtl="0" algn="l">
              <a:spcBef>
                <a:spcPts val="0"/>
              </a:spcBef>
              <a:spcAft>
                <a:spcPts val="0"/>
              </a:spcAft>
              <a:buNone/>
            </a:pPr>
            <a:r>
              <a:t/>
            </a:r>
            <a:endParaRPr/>
          </a:p>
        </p:txBody>
      </p:sp>
      <p:sp>
        <p:nvSpPr>
          <p:cNvPr id="46" name="Google Shape;46;g843241c8a7_2_16:notes"/>
          <p:cNvSpPr/>
          <p:nvPr>
            <p:ph idx="2" type="sldImg"/>
          </p:nvPr>
        </p:nvSpPr>
        <p:spPr>
          <a:xfrm>
            <a:off x="1259832" y="719137"/>
            <a:ext cx="48003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d55ee65a9d_2_0:notes"/>
          <p:cNvSpPr txBox="1"/>
          <p:nvPr>
            <p:ph idx="1" type="body"/>
          </p:nvPr>
        </p:nvSpPr>
        <p:spPr>
          <a:xfrm>
            <a:off x="974725" y="4560887"/>
            <a:ext cx="5365800" cy="4321200"/>
          </a:xfrm>
          <a:prstGeom prst="rect">
            <a:avLst/>
          </a:prstGeom>
        </p:spPr>
        <p:txBody>
          <a:bodyPr anchorCtr="0" anchor="t" bIns="49350" lIns="98700" spcFirstLastPara="1" rIns="98700" wrap="square" tIns="49350">
            <a:noAutofit/>
          </a:bodyPr>
          <a:lstStyle/>
          <a:p>
            <a:pPr indent="0" lvl="0" marL="0" rtl="0" algn="l">
              <a:spcBef>
                <a:spcPts val="0"/>
              </a:spcBef>
              <a:spcAft>
                <a:spcPts val="0"/>
              </a:spcAft>
              <a:buNone/>
            </a:pPr>
            <a:r>
              <a:t/>
            </a:r>
            <a:endParaRPr/>
          </a:p>
        </p:txBody>
      </p:sp>
      <p:sp>
        <p:nvSpPr>
          <p:cNvPr id="59" name="Google Shape;59;gd55ee65a9d_2_0:notes"/>
          <p:cNvSpPr/>
          <p:nvPr>
            <p:ph idx="2" type="sldImg"/>
          </p:nvPr>
        </p:nvSpPr>
        <p:spPr>
          <a:xfrm>
            <a:off x="1259832" y="719137"/>
            <a:ext cx="48003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d55ee65a9d_2_11:notes"/>
          <p:cNvSpPr txBox="1"/>
          <p:nvPr>
            <p:ph idx="1" type="body"/>
          </p:nvPr>
        </p:nvSpPr>
        <p:spPr>
          <a:xfrm>
            <a:off x="974725" y="4560887"/>
            <a:ext cx="5365800" cy="4321200"/>
          </a:xfrm>
          <a:prstGeom prst="rect">
            <a:avLst/>
          </a:prstGeom>
        </p:spPr>
        <p:txBody>
          <a:bodyPr anchorCtr="0" anchor="t" bIns="49350" lIns="98700" spcFirstLastPara="1" rIns="98700" wrap="square" tIns="49350">
            <a:noAutofit/>
          </a:bodyPr>
          <a:lstStyle/>
          <a:p>
            <a:pPr indent="0" lvl="0" marL="0" rtl="0" algn="l">
              <a:spcBef>
                <a:spcPts val="0"/>
              </a:spcBef>
              <a:spcAft>
                <a:spcPts val="0"/>
              </a:spcAft>
              <a:buNone/>
            </a:pPr>
            <a:r>
              <a:t/>
            </a:r>
            <a:endParaRPr/>
          </a:p>
        </p:txBody>
      </p:sp>
      <p:sp>
        <p:nvSpPr>
          <p:cNvPr id="71" name="Google Shape;71;gd55ee65a9d_2_11:notes"/>
          <p:cNvSpPr/>
          <p:nvPr>
            <p:ph idx="2" type="sldImg"/>
          </p:nvPr>
        </p:nvSpPr>
        <p:spPr>
          <a:xfrm>
            <a:off x="1259832" y="719137"/>
            <a:ext cx="48003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d55ee65a9d_2_46:notes"/>
          <p:cNvSpPr txBox="1"/>
          <p:nvPr>
            <p:ph idx="1" type="body"/>
          </p:nvPr>
        </p:nvSpPr>
        <p:spPr>
          <a:xfrm>
            <a:off x="974725" y="4560887"/>
            <a:ext cx="5365800" cy="4321200"/>
          </a:xfrm>
          <a:prstGeom prst="rect">
            <a:avLst/>
          </a:prstGeom>
        </p:spPr>
        <p:txBody>
          <a:bodyPr anchorCtr="0" anchor="t" bIns="49350" lIns="98700" spcFirstLastPara="1" rIns="98700" wrap="square" tIns="49350">
            <a:noAutofit/>
          </a:bodyPr>
          <a:lstStyle/>
          <a:p>
            <a:pPr indent="0" lvl="0" marL="0" rtl="0" algn="l">
              <a:spcBef>
                <a:spcPts val="0"/>
              </a:spcBef>
              <a:spcAft>
                <a:spcPts val="0"/>
              </a:spcAft>
              <a:buNone/>
            </a:pPr>
            <a:r>
              <a:t/>
            </a:r>
            <a:endParaRPr/>
          </a:p>
        </p:txBody>
      </p:sp>
      <p:sp>
        <p:nvSpPr>
          <p:cNvPr id="107" name="Google Shape;107;gd55ee65a9d_2_46:notes"/>
          <p:cNvSpPr/>
          <p:nvPr>
            <p:ph idx="2" type="sldImg"/>
          </p:nvPr>
        </p:nvSpPr>
        <p:spPr>
          <a:xfrm>
            <a:off x="1259832" y="719137"/>
            <a:ext cx="48003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1" name="Shape 1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p:cSld name="Título y objetos">
    <p:spTree>
      <p:nvGrpSpPr>
        <p:cNvPr id="12" name="Shape 1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nvSpPr>
        <p:spPr>
          <a:xfrm>
            <a:off x="0" y="6621462"/>
            <a:ext cx="9144000" cy="2460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Arial"/>
              <a:buNone/>
            </a:pPr>
            <a:r>
              <a:rPr b="1" i="0" lang="en-US" sz="1000" u="none" cap="none" strike="noStrike">
                <a:solidFill>
                  <a:schemeClr val="dk1"/>
                </a:solidFill>
                <a:latin typeface="Arial"/>
                <a:ea typeface="Arial"/>
                <a:cs typeface="Arial"/>
                <a:sym typeface="Arial"/>
              </a:rPr>
              <a:t>Algoritmos y Estructuras de Datos - Cursada 20</a:t>
            </a:r>
            <a:r>
              <a:rPr b="1" lang="en-US" sz="1000">
                <a:solidFill>
                  <a:schemeClr val="dk1"/>
                </a:solidFill>
              </a:rPr>
              <a:t>23</a:t>
            </a:r>
            <a:r>
              <a:rPr b="1" i="0" lang="en-US" sz="1000" u="none" cap="none" strike="noStrike">
                <a:solidFill>
                  <a:schemeClr val="dk1"/>
                </a:solidFill>
                <a:latin typeface="Arial"/>
                <a:ea typeface="Arial"/>
                <a:cs typeface="Arial"/>
                <a:sym typeface="Arial"/>
              </a:rPr>
              <a:t>                                                                                                                     Laura Fava - Pablo Iuliano</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9.png"/><Relationship Id="rId6"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 name="Shape 16"/>
        <p:cNvGrpSpPr/>
        <p:nvPr/>
      </p:nvGrpSpPr>
      <p:grpSpPr>
        <a:xfrm>
          <a:off x="0" y="0"/>
          <a:ext cx="0" cy="0"/>
          <a:chOff x="0" y="0"/>
          <a:chExt cx="0" cy="0"/>
        </a:xfrm>
      </p:grpSpPr>
      <p:sp>
        <p:nvSpPr>
          <p:cNvPr id="17" name="Google Shape;17;p4"/>
          <p:cNvSpPr txBox="1"/>
          <p:nvPr/>
        </p:nvSpPr>
        <p:spPr>
          <a:xfrm>
            <a:off x="338125" y="1785900"/>
            <a:ext cx="8501100" cy="4151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333399"/>
              </a:buClr>
              <a:buSzPts val="3500"/>
              <a:buFont typeface="Arial"/>
              <a:buNone/>
            </a:pPr>
            <a:r>
              <a:rPr b="1" lang="en-US" sz="3500">
                <a:solidFill>
                  <a:srgbClr val="333399"/>
                </a:solidFill>
              </a:rPr>
              <a:t>La interface Comparable&lt;T&gt; en </a:t>
            </a:r>
            <a:endParaRPr b="1" sz="3500">
              <a:solidFill>
                <a:srgbClr val="333399"/>
              </a:solidFill>
            </a:endParaRPr>
          </a:p>
          <a:p>
            <a:pPr indent="0" lvl="0" marL="0" marR="0" rtl="0" algn="ctr">
              <a:lnSpc>
                <a:spcPct val="100000"/>
              </a:lnSpc>
              <a:spcBef>
                <a:spcPts val="0"/>
              </a:spcBef>
              <a:spcAft>
                <a:spcPts val="0"/>
              </a:spcAft>
              <a:buClr>
                <a:srgbClr val="333399"/>
              </a:buClr>
              <a:buSzPts val="3000"/>
              <a:buFont typeface="Arial"/>
              <a:buNone/>
            </a:pPr>
            <a:r>
              <a:rPr b="1" lang="en-US" sz="3000">
                <a:solidFill>
                  <a:srgbClr val="333399"/>
                </a:solidFill>
              </a:rPr>
              <a:t>Colas de prioridades</a:t>
            </a:r>
            <a:endParaRPr b="1" sz="3000">
              <a:solidFill>
                <a:srgbClr val="333399"/>
              </a:solidFill>
            </a:endParaRPr>
          </a:p>
          <a:p>
            <a:pPr indent="0" lvl="0" marL="0" marR="0" rtl="0" algn="ctr">
              <a:lnSpc>
                <a:spcPct val="100000"/>
              </a:lnSpc>
              <a:spcBef>
                <a:spcPts val="0"/>
              </a:spcBef>
              <a:spcAft>
                <a:spcPts val="0"/>
              </a:spcAft>
              <a:buClr>
                <a:srgbClr val="333399"/>
              </a:buClr>
              <a:buSzPts val="3000"/>
              <a:buFont typeface="Arial"/>
              <a:buNone/>
            </a:pPr>
            <a:r>
              <a:t/>
            </a:r>
            <a:endParaRPr b="1" sz="3000">
              <a:solidFill>
                <a:srgbClr val="333399"/>
              </a:solidFill>
            </a:endParaRPr>
          </a:p>
          <a:p>
            <a:pPr indent="0" lvl="0" marL="0" marR="0" rtl="0" algn="ctr">
              <a:lnSpc>
                <a:spcPct val="100000"/>
              </a:lnSpc>
              <a:spcBef>
                <a:spcPts val="0"/>
              </a:spcBef>
              <a:spcAft>
                <a:spcPts val="0"/>
              </a:spcAft>
              <a:buClr>
                <a:srgbClr val="333399"/>
              </a:buClr>
              <a:buSzPts val="3000"/>
              <a:buFont typeface="Arial"/>
              <a:buNone/>
            </a:pPr>
            <a:r>
              <a:t/>
            </a:r>
            <a:endParaRPr b="1" sz="3000">
              <a:solidFill>
                <a:srgbClr val="333399"/>
              </a:solidFill>
            </a:endParaRPr>
          </a:p>
          <a:p>
            <a:pPr indent="0" lvl="0" marL="0" marR="0" rtl="0" algn="ctr">
              <a:lnSpc>
                <a:spcPct val="100000"/>
              </a:lnSpc>
              <a:spcBef>
                <a:spcPts val="0"/>
              </a:spcBef>
              <a:spcAft>
                <a:spcPts val="0"/>
              </a:spcAft>
              <a:buClr>
                <a:srgbClr val="333399"/>
              </a:buClr>
              <a:buSzPts val="3000"/>
              <a:buFont typeface="Arial"/>
              <a:buNone/>
            </a:pPr>
            <a:r>
              <a:rPr lang="en-US" sz="2600">
                <a:solidFill>
                  <a:srgbClr val="333399"/>
                </a:solidFill>
              </a:rPr>
              <a:t>El código de esta presentación es</a:t>
            </a:r>
            <a:r>
              <a:rPr lang="en-US" sz="2600">
                <a:solidFill>
                  <a:srgbClr val="333399"/>
                </a:solidFill>
              </a:rPr>
              <a:t> a nivel informativo. </a:t>
            </a:r>
            <a:endParaRPr sz="2600">
              <a:solidFill>
                <a:srgbClr val="333399"/>
              </a:solidFill>
            </a:endParaRPr>
          </a:p>
          <a:p>
            <a:pPr indent="0" lvl="0" marL="0" marR="0" rtl="0" algn="ctr">
              <a:lnSpc>
                <a:spcPct val="100000"/>
              </a:lnSpc>
              <a:spcBef>
                <a:spcPts val="0"/>
              </a:spcBef>
              <a:spcAft>
                <a:spcPts val="0"/>
              </a:spcAft>
              <a:buClr>
                <a:srgbClr val="333399"/>
              </a:buClr>
              <a:buSzPts val="3000"/>
              <a:buFont typeface="Arial"/>
              <a:buNone/>
            </a:pPr>
            <a:r>
              <a:rPr lang="en-US" sz="2600">
                <a:solidFill>
                  <a:srgbClr val="333399"/>
                </a:solidFill>
              </a:rPr>
              <a:t>No se implementarán estas estructuras en la práctica.</a:t>
            </a:r>
            <a:endParaRPr sz="2600">
              <a:solidFill>
                <a:srgbClr val="33339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 name="Shape 21"/>
        <p:cNvGrpSpPr/>
        <p:nvPr/>
      </p:nvGrpSpPr>
      <p:grpSpPr>
        <a:xfrm>
          <a:off x="0" y="0"/>
          <a:ext cx="0" cy="0"/>
          <a:chOff x="0" y="0"/>
          <a:chExt cx="0" cy="0"/>
        </a:xfrm>
      </p:grpSpPr>
      <p:sp>
        <p:nvSpPr>
          <p:cNvPr id="22" name="Google Shape;22;p5"/>
          <p:cNvSpPr txBox="1"/>
          <p:nvPr/>
        </p:nvSpPr>
        <p:spPr>
          <a:xfrm>
            <a:off x="2195286" y="115887"/>
            <a:ext cx="4640100" cy="7206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33CC"/>
              </a:buClr>
              <a:buSzPts val="3500"/>
              <a:buFont typeface="Arial"/>
              <a:buNone/>
            </a:pPr>
            <a:r>
              <a:rPr b="1" i="0" lang="en-US" sz="3500" u="none" cap="none" strike="noStrike">
                <a:solidFill>
                  <a:srgbClr val="0033CC"/>
                </a:solidFill>
                <a:latin typeface="Arial"/>
                <a:ea typeface="Arial"/>
                <a:cs typeface="Arial"/>
                <a:sym typeface="Arial"/>
              </a:rPr>
              <a:t>Colas de Prioridad</a:t>
            </a:r>
            <a:endParaRPr/>
          </a:p>
        </p:txBody>
      </p:sp>
      <p:sp>
        <p:nvSpPr>
          <p:cNvPr id="23" name="Google Shape;23;p5"/>
          <p:cNvSpPr txBox="1"/>
          <p:nvPr/>
        </p:nvSpPr>
        <p:spPr>
          <a:xfrm>
            <a:off x="456600" y="1052499"/>
            <a:ext cx="8436300" cy="34176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En las </a:t>
            </a:r>
            <a:r>
              <a:rPr b="0" i="1" lang="en-US" sz="1600" u="none" cap="none" strike="noStrike">
                <a:solidFill>
                  <a:schemeClr val="dk1"/>
                </a:solidFill>
                <a:latin typeface="Arial"/>
                <a:ea typeface="Arial"/>
                <a:cs typeface="Arial"/>
                <a:sym typeface="Arial"/>
              </a:rPr>
              <a:t>colas de prioridad</a:t>
            </a:r>
            <a:r>
              <a:rPr b="0" i="0" lang="en-US" sz="1600" u="none" cap="none" strike="noStrike">
                <a:solidFill>
                  <a:schemeClr val="dk1"/>
                </a:solidFill>
                <a:latin typeface="Arial"/>
                <a:ea typeface="Arial"/>
                <a:cs typeface="Arial"/>
                <a:sym typeface="Arial"/>
              </a:rPr>
              <a:t>, el </a:t>
            </a:r>
            <a:r>
              <a:rPr b="0" i="1" lang="en-US" sz="1600" u="none" cap="none" strike="noStrike">
                <a:solidFill>
                  <a:schemeClr val="dk1"/>
                </a:solidFill>
                <a:latin typeface="Arial"/>
                <a:ea typeface="Arial"/>
                <a:cs typeface="Arial"/>
                <a:sym typeface="Arial"/>
              </a:rPr>
              <a:t>orden lógico </a:t>
            </a:r>
            <a:r>
              <a:rPr b="0" i="0" lang="en-US" sz="1600" u="none" cap="none" strike="noStrike">
                <a:solidFill>
                  <a:schemeClr val="dk1"/>
                </a:solidFill>
                <a:latin typeface="Arial"/>
                <a:ea typeface="Arial"/>
                <a:cs typeface="Arial"/>
                <a:sym typeface="Arial"/>
              </a:rPr>
              <a:t>de sus elementos está determinado por la prioridad de los mismos. Los elementos de mayor prioridad están en el frente de la cola y los de menor prioridad están al final. De esta manera, cuando se encola un elemento, puede suceder que éste se mueva hasta el comienzo de la cola.</a:t>
            </a:r>
            <a:endParaRPr/>
          </a:p>
          <a:p>
            <a:pPr indent="0" lvl="0" marL="0" marR="0" rtl="0" algn="just">
              <a:lnSpc>
                <a:spcPct val="100000"/>
              </a:lnSpc>
              <a:spcBef>
                <a:spcPts val="60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Hay varias implementaciones de cola de prioridad (listas ordenadas, listas desordenadas, ABB, etc.) pero la manera clásica es utilizar una </a:t>
            </a:r>
            <a:r>
              <a:rPr b="1" i="1" lang="en-US" sz="1600" u="none" cap="none" strike="noStrike">
                <a:solidFill>
                  <a:schemeClr val="dk1"/>
                </a:solidFill>
                <a:latin typeface="Arial"/>
                <a:ea typeface="Arial"/>
                <a:cs typeface="Arial"/>
                <a:sym typeface="Arial"/>
              </a:rPr>
              <a:t>heap binaria</a:t>
            </a:r>
            <a:r>
              <a:rPr b="0" i="0" lang="en-US" sz="1600" u="none" cap="none" strike="noStrike">
                <a:solidFill>
                  <a:schemeClr val="dk1"/>
                </a:solidFill>
                <a:latin typeface="Arial"/>
                <a:ea typeface="Arial"/>
                <a:cs typeface="Arial"/>
                <a:sym typeface="Arial"/>
              </a:rPr>
              <a:t>. La heap binaria implementa la cola usando un árbol binario que permite encolar y desencolar con un O(log n) y debe cumplir dos propiedades: </a:t>
            </a:r>
            <a:endParaRPr/>
          </a:p>
          <a:p>
            <a:pPr indent="0" lvl="0" marL="0" marR="0" rtl="0" algn="just">
              <a:lnSpc>
                <a:spcPct val="100000"/>
              </a:lnSpc>
              <a:spcBef>
                <a:spcPts val="600"/>
              </a:spcBef>
              <a:spcAft>
                <a:spcPts val="0"/>
              </a:spcAft>
              <a:buNone/>
            </a:pPr>
            <a:r>
              <a:rPr b="1" i="1" lang="en-US" sz="1600">
                <a:solidFill>
                  <a:schemeClr val="dk1"/>
                </a:solidFill>
              </a:rPr>
              <a:t>- </a:t>
            </a:r>
            <a:r>
              <a:rPr b="1" i="1" lang="en-US" sz="1600" u="none" cap="none" strike="noStrike">
                <a:solidFill>
                  <a:schemeClr val="dk1"/>
                </a:solidFill>
                <a:latin typeface="Arial"/>
                <a:ea typeface="Arial"/>
                <a:cs typeface="Arial"/>
                <a:sym typeface="Arial"/>
              </a:rPr>
              <a:t>propiedad estructural: </a:t>
            </a:r>
            <a:r>
              <a:rPr b="0" i="0" lang="en-US" sz="1600" u="none" cap="none" strike="noStrike">
                <a:solidFill>
                  <a:schemeClr val="dk1"/>
                </a:solidFill>
                <a:latin typeface="Arial"/>
                <a:ea typeface="Arial"/>
                <a:cs typeface="Arial"/>
                <a:sym typeface="Arial"/>
              </a:rPr>
              <a:t>ser un árbol binario completo de altura h, es decir, un árbol binario lleno de altura h-1 y en el nivel h, los nodos se completan de izquierda a derecha. </a:t>
            </a:r>
            <a:endParaRPr b="0" i="0" sz="1600" u="none" cap="none" strike="noStrike">
              <a:solidFill>
                <a:schemeClr val="dk1"/>
              </a:solidFill>
              <a:latin typeface="Arial"/>
              <a:ea typeface="Arial"/>
              <a:cs typeface="Arial"/>
              <a:sym typeface="Arial"/>
            </a:endParaRPr>
          </a:p>
          <a:p>
            <a:pPr indent="0" lvl="0" marL="0" marR="0" rtl="0" algn="just">
              <a:lnSpc>
                <a:spcPct val="100000"/>
              </a:lnSpc>
              <a:spcBef>
                <a:spcPts val="600"/>
              </a:spcBef>
              <a:spcAft>
                <a:spcPts val="0"/>
              </a:spcAft>
              <a:buNone/>
            </a:pPr>
            <a:r>
              <a:rPr b="1" i="1" lang="en-US" sz="1600">
                <a:solidFill>
                  <a:schemeClr val="dk1"/>
                </a:solidFill>
              </a:rPr>
              <a:t>- </a:t>
            </a:r>
            <a:r>
              <a:rPr b="1" i="1" lang="en-US" sz="1600" u="none" cap="none" strike="noStrike">
                <a:solidFill>
                  <a:schemeClr val="dk1"/>
                </a:solidFill>
                <a:latin typeface="Arial"/>
                <a:ea typeface="Arial"/>
                <a:cs typeface="Arial"/>
                <a:sym typeface="Arial"/>
              </a:rPr>
              <a:t>propiedad de orden: </a:t>
            </a:r>
            <a:r>
              <a:rPr b="0" i="0" lang="en-US" sz="1600" u="none" cap="none" strike="noStrike">
                <a:solidFill>
                  <a:schemeClr val="dk1"/>
                </a:solidFill>
                <a:latin typeface="Arial"/>
                <a:ea typeface="Arial"/>
                <a:cs typeface="Arial"/>
                <a:sym typeface="Arial"/>
              </a:rPr>
              <a:t>El elemento máximo (en MaxHeap) está almacenado en la raíz y para cada nodo</a:t>
            </a:r>
            <a:r>
              <a:rPr lang="en-US" sz="1600">
                <a:solidFill>
                  <a:schemeClr val="dk1"/>
                </a:solidFill>
              </a:rPr>
              <a:t>, </a:t>
            </a:r>
            <a:r>
              <a:rPr b="0" i="0" lang="en-US" sz="1600" u="none" cap="none" strike="noStrike">
                <a:solidFill>
                  <a:schemeClr val="dk1"/>
                </a:solidFill>
                <a:latin typeface="Arial"/>
                <a:ea typeface="Arial"/>
                <a:cs typeface="Arial"/>
                <a:sym typeface="Arial"/>
              </a:rPr>
              <a:t>el valor almacenado es </a:t>
            </a:r>
            <a:r>
              <a:rPr lang="en-US" sz="1600">
                <a:solidFill>
                  <a:schemeClr val="dk1"/>
                </a:solidFill>
              </a:rPr>
              <a:t>mayor</a:t>
            </a:r>
            <a:r>
              <a:rPr b="0" i="0" lang="en-US" sz="1600" u="none" cap="none" strike="noStrike">
                <a:solidFill>
                  <a:schemeClr val="dk1"/>
                </a:solidFill>
                <a:latin typeface="Arial"/>
                <a:ea typeface="Arial"/>
                <a:cs typeface="Arial"/>
                <a:sym typeface="Arial"/>
              </a:rPr>
              <a:t> o igual al de sus hijos (en MinHeap es inverso).</a:t>
            </a:r>
            <a:endParaRPr/>
          </a:p>
        </p:txBody>
      </p:sp>
      <p:pic>
        <p:nvPicPr>
          <p:cNvPr id="24" name="Google Shape;24;p5"/>
          <p:cNvPicPr preferRelativeResize="0"/>
          <p:nvPr/>
        </p:nvPicPr>
        <p:blipFill rotWithShape="1">
          <a:blip r:embed="rId3">
            <a:alphaModFix/>
          </a:blip>
          <a:srcRect b="0" l="0" r="0" t="0"/>
          <a:stretch/>
        </p:blipFill>
        <p:spPr>
          <a:xfrm>
            <a:off x="1350130" y="4645500"/>
            <a:ext cx="2605012" cy="1847547"/>
          </a:xfrm>
          <a:prstGeom prst="rect">
            <a:avLst/>
          </a:prstGeom>
          <a:noFill/>
          <a:ln>
            <a:noFill/>
          </a:ln>
        </p:spPr>
      </p:pic>
      <p:pic>
        <p:nvPicPr>
          <p:cNvPr id="25" name="Google Shape;25;p5"/>
          <p:cNvPicPr preferRelativeResize="0"/>
          <p:nvPr/>
        </p:nvPicPr>
        <p:blipFill rotWithShape="1">
          <a:blip r:embed="rId4">
            <a:alphaModFix/>
          </a:blip>
          <a:srcRect b="0" l="0" r="0" t="0"/>
          <a:stretch/>
        </p:blipFill>
        <p:spPr>
          <a:xfrm>
            <a:off x="4503964" y="5072062"/>
            <a:ext cx="4286250" cy="64255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 name="Shape 29"/>
        <p:cNvGrpSpPr/>
        <p:nvPr/>
      </p:nvGrpSpPr>
      <p:grpSpPr>
        <a:xfrm>
          <a:off x="0" y="0"/>
          <a:ext cx="0" cy="0"/>
          <a:chOff x="0" y="0"/>
          <a:chExt cx="0" cy="0"/>
        </a:xfrm>
      </p:grpSpPr>
      <p:sp>
        <p:nvSpPr>
          <p:cNvPr id="30" name="Google Shape;30;p6"/>
          <p:cNvSpPr txBox="1"/>
          <p:nvPr/>
        </p:nvSpPr>
        <p:spPr>
          <a:xfrm>
            <a:off x="2195286" y="115887"/>
            <a:ext cx="4640100" cy="7206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33CC"/>
              </a:buClr>
              <a:buSzPts val="3500"/>
              <a:buFont typeface="Arial"/>
              <a:buNone/>
            </a:pPr>
            <a:r>
              <a:rPr b="1" i="0" lang="en-US" sz="3500" u="none" cap="none" strike="noStrike">
                <a:solidFill>
                  <a:srgbClr val="0033CC"/>
                </a:solidFill>
                <a:latin typeface="Arial"/>
                <a:ea typeface="Arial"/>
                <a:cs typeface="Arial"/>
                <a:sym typeface="Arial"/>
              </a:rPr>
              <a:t>Colas de Prioridad</a:t>
            </a:r>
            <a:endParaRPr/>
          </a:p>
        </p:txBody>
      </p:sp>
      <p:sp>
        <p:nvSpPr>
          <p:cNvPr id="31" name="Google Shape;31;p6"/>
          <p:cNvSpPr txBox="1"/>
          <p:nvPr/>
        </p:nvSpPr>
        <p:spPr>
          <a:xfrm>
            <a:off x="388559" y="1125537"/>
            <a:ext cx="8434800" cy="5841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Usando un arreglo para almacenar los elementos, podemos usar algunas propiedades para determinar, dado un elemento, el lugar donde están sus hijos o su padre.</a:t>
            </a:r>
            <a:endParaRPr/>
          </a:p>
        </p:txBody>
      </p:sp>
      <p:pic>
        <p:nvPicPr>
          <p:cNvPr id="32" name="Google Shape;32;p6"/>
          <p:cNvPicPr preferRelativeResize="0"/>
          <p:nvPr/>
        </p:nvPicPr>
        <p:blipFill rotWithShape="1">
          <a:blip r:embed="rId3">
            <a:alphaModFix/>
          </a:blip>
          <a:srcRect b="0" l="0" r="0" t="0"/>
          <a:stretch/>
        </p:blipFill>
        <p:spPr>
          <a:xfrm>
            <a:off x="514048" y="1989137"/>
            <a:ext cx="3577166" cy="2536976"/>
          </a:xfrm>
          <a:prstGeom prst="rect">
            <a:avLst/>
          </a:prstGeom>
          <a:noFill/>
          <a:ln>
            <a:noFill/>
          </a:ln>
        </p:spPr>
      </p:pic>
      <p:sp>
        <p:nvSpPr>
          <p:cNvPr id="33" name="Google Shape;33;p6"/>
          <p:cNvSpPr txBox="1"/>
          <p:nvPr/>
        </p:nvSpPr>
        <p:spPr>
          <a:xfrm>
            <a:off x="4572000" y="2205025"/>
            <a:ext cx="4035000" cy="308100"/>
          </a:xfrm>
          <a:prstGeom prst="rect">
            <a:avLst/>
          </a:prstGeom>
          <a:noFill/>
          <a:ln>
            <a:noFill/>
          </a:ln>
        </p:spPr>
        <p:txBody>
          <a:bodyPr anchorCtr="0" anchor="t" bIns="45700" lIns="91425" spcFirstLastPara="1" rIns="91425" wrap="square" tIns="45700">
            <a:noAutofit/>
          </a:bodyPr>
          <a:lstStyle/>
          <a:p>
            <a:pPr indent="0" lvl="1" marL="0" marR="0" rtl="0" algn="just">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La raíz está almacenada en la posición 1</a:t>
            </a:r>
            <a:endParaRPr/>
          </a:p>
        </p:txBody>
      </p:sp>
      <p:sp>
        <p:nvSpPr>
          <p:cNvPr id="34" name="Google Shape;34;p6"/>
          <p:cNvSpPr txBox="1"/>
          <p:nvPr/>
        </p:nvSpPr>
        <p:spPr>
          <a:xfrm>
            <a:off x="4983252" y="3429000"/>
            <a:ext cx="4035000" cy="825600"/>
          </a:xfrm>
          <a:prstGeom prst="rect">
            <a:avLst/>
          </a:prstGeom>
          <a:noFill/>
          <a:ln>
            <a:noFill/>
          </a:ln>
        </p:spPr>
        <p:txBody>
          <a:bodyPr anchorCtr="0" anchor="t" bIns="45700" lIns="91425" spcFirstLastPara="1" rIns="91425" wrap="square" tIns="45700">
            <a:noAutofit/>
          </a:bodyPr>
          <a:lstStyle/>
          <a:p>
            <a:pPr indent="0" lvl="3" marL="0" marR="0" rtl="0" algn="just">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El hijo izquierdo está en la posición 2*i</a:t>
            </a:r>
            <a:endParaRPr/>
          </a:p>
          <a:p>
            <a:pPr indent="0" lvl="3" marL="0" marR="0" rtl="0" algn="just">
              <a:lnSpc>
                <a:spcPct val="100000"/>
              </a:lnSpc>
              <a:spcBef>
                <a:spcPts val="28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El hijo derecho está en la posición 2*i + 1</a:t>
            </a:r>
            <a:endParaRPr/>
          </a:p>
          <a:p>
            <a:pPr indent="0" lvl="3" marL="0" marR="0" rtl="0" algn="just">
              <a:lnSpc>
                <a:spcPct val="100000"/>
              </a:lnSpc>
              <a:spcBef>
                <a:spcPts val="28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El padre está en la posición  [i/2]</a:t>
            </a:r>
            <a:endParaRPr/>
          </a:p>
        </p:txBody>
      </p:sp>
      <p:sp>
        <p:nvSpPr>
          <p:cNvPr id="35" name="Google Shape;35;p6"/>
          <p:cNvSpPr txBox="1"/>
          <p:nvPr/>
        </p:nvSpPr>
        <p:spPr>
          <a:xfrm>
            <a:off x="320524" y="5091112"/>
            <a:ext cx="8572500" cy="9303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Hay dos tipo de heaps: </a:t>
            </a:r>
            <a:r>
              <a:rPr b="1" i="1" lang="en-US" sz="1600" u="none" cap="none" strike="noStrike">
                <a:solidFill>
                  <a:schemeClr val="dk1"/>
                </a:solidFill>
                <a:latin typeface="Arial"/>
                <a:ea typeface="Arial"/>
                <a:cs typeface="Arial"/>
                <a:sym typeface="Arial"/>
              </a:rPr>
              <a:t>MinHeap</a:t>
            </a:r>
            <a:r>
              <a:rPr b="0" i="0" lang="en-US" sz="1600" u="none" cap="none" strike="noStrike">
                <a:solidFill>
                  <a:schemeClr val="dk1"/>
                </a:solidFill>
                <a:latin typeface="Arial"/>
                <a:ea typeface="Arial"/>
                <a:cs typeface="Arial"/>
                <a:sym typeface="Arial"/>
              </a:rPr>
              <a:t> y </a:t>
            </a:r>
            <a:r>
              <a:rPr b="1" i="1" lang="en-US" sz="1600" u="none" cap="none" strike="noStrike">
                <a:solidFill>
                  <a:schemeClr val="dk1"/>
                </a:solidFill>
                <a:latin typeface="Arial"/>
                <a:ea typeface="Arial"/>
                <a:cs typeface="Arial"/>
                <a:sym typeface="Arial"/>
              </a:rPr>
              <a:t>MaxHeap</a:t>
            </a:r>
            <a:r>
              <a:rPr b="0" i="0" lang="en-US" sz="1600" u="none" cap="none" strike="noStrike">
                <a:solidFill>
                  <a:schemeClr val="dk1"/>
                </a:solidFill>
                <a:latin typeface="Arial"/>
                <a:ea typeface="Arial"/>
                <a:cs typeface="Arial"/>
                <a:sym typeface="Arial"/>
              </a:rPr>
              <a:t>.</a:t>
            </a:r>
            <a:endParaRPr/>
          </a:p>
          <a:p>
            <a:pPr indent="0" lvl="0" marL="0" marR="0" rtl="0" algn="just">
              <a:lnSpc>
                <a:spcPct val="100000"/>
              </a:lnSpc>
              <a:spcBef>
                <a:spcPts val="320"/>
              </a:spcBef>
              <a:spcAft>
                <a:spcPts val="0"/>
              </a:spcAft>
              <a:buClr>
                <a:schemeClr val="dk1"/>
              </a:buClr>
              <a:buSzPts val="1600"/>
              <a:buFont typeface="Arial"/>
              <a:buNone/>
            </a:pPr>
            <a:r>
              <a:rPr b="1" i="1" lang="en-US" sz="1600" u="none" cap="none" strike="noStrike">
                <a:solidFill>
                  <a:schemeClr val="dk1"/>
                </a:solidFill>
                <a:latin typeface="Arial"/>
                <a:ea typeface="Arial"/>
                <a:cs typeface="Arial"/>
                <a:sym typeface="Arial"/>
              </a:rPr>
              <a:t>MinHeap</a:t>
            </a:r>
            <a:r>
              <a:rPr b="0" i="0" lang="en-US" sz="1600" u="none" cap="none" strike="noStrike">
                <a:solidFill>
                  <a:schemeClr val="dk1"/>
                </a:solidFill>
                <a:latin typeface="Arial"/>
                <a:ea typeface="Arial"/>
                <a:cs typeface="Arial"/>
                <a:sym typeface="Arial"/>
              </a:rPr>
              <a:t>: el valor de la raíz es menor que el valor de sus hijos y éstos son raíces de minHeaps</a:t>
            </a:r>
            <a:endParaRPr/>
          </a:p>
          <a:p>
            <a:pPr indent="0" lvl="0" marL="0" marR="0" rtl="0" algn="just">
              <a:lnSpc>
                <a:spcPct val="100000"/>
              </a:lnSpc>
              <a:spcBef>
                <a:spcPts val="320"/>
              </a:spcBef>
              <a:spcAft>
                <a:spcPts val="0"/>
              </a:spcAft>
              <a:buClr>
                <a:schemeClr val="dk1"/>
              </a:buClr>
              <a:buSzPts val="1600"/>
              <a:buFont typeface="Arial"/>
              <a:buNone/>
            </a:pPr>
            <a:r>
              <a:rPr b="1" i="1" lang="en-US" sz="1600" u="none" cap="none" strike="noStrike">
                <a:solidFill>
                  <a:schemeClr val="dk1"/>
                </a:solidFill>
                <a:latin typeface="Arial"/>
                <a:ea typeface="Arial"/>
                <a:cs typeface="Arial"/>
                <a:sym typeface="Arial"/>
              </a:rPr>
              <a:t>MaxHeap</a:t>
            </a:r>
            <a:r>
              <a:rPr b="0" i="0" lang="en-US" sz="1600" u="none" cap="none" strike="noStrike">
                <a:solidFill>
                  <a:schemeClr val="dk1"/>
                </a:solidFill>
                <a:latin typeface="Arial"/>
                <a:ea typeface="Arial"/>
                <a:cs typeface="Arial"/>
                <a:sym typeface="Arial"/>
              </a:rPr>
              <a:t>: el valor de la raíz es mayor que el valor de sus hijos y éstos son raíces de maxHeaps.</a:t>
            </a:r>
            <a:endParaRPr/>
          </a:p>
        </p:txBody>
      </p:sp>
      <p:pic>
        <p:nvPicPr>
          <p:cNvPr id="36" name="Google Shape;36;p6"/>
          <p:cNvPicPr preferRelativeResize="0"/>
          <p:nvPr/>
        </p:nvPicPr>
        <p:blipFill rotWithShape="1">
          <a:blip r:embed="rId4">
            <a:alphaModFix/>
          </a:blip>
          <a:srcRect b="0" l="0" r="0" t="0"/>
          <a:stretch/>
        </p:blipFill>
        <p:spPr>
          <a:xfrm>
            <a:off x="4367892" y="2571750"/>
            <a:ext cx="4626428" cy="69396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 name="Shape 40"/>
        <p:cNvGrpSpPr/>
        <p:nvPr/>
      </p:nvGrpSpPr>
      <p:grpSpPr>
        <a:xfrm>
          <a:off x="0" y="0"/>
          <a:ext cx="0" cy="0"/>
          <a:chOff x="0" y="0"/>
          <a:chExt cx="0" cy="0"/>
        </a:xfrm>
      </p:grpSpPr>
      <p:sp>
        <p:nvSpPr>
          <p:cNvPr id="41" name="Google Shape;41;p7"/>
          <p:cNvSpPr txBox="1"/>
          <p:nvPr/>
        </p:nvSpPr>
        <p:spPr>
          <a:xfrm>
            <a:off x="1416654" y="117475"/>
            <a:ext cx="6765600" cy="719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33CC"/>
              </a:buClr>
              <a:buSzPts val="3500"/>
              <a:buFont typeface="Arial"/>
              <a:buNone/>
            </a:pPr>
            <a:r>
              <a:rPr b="1" i="0" lang="en-US" sz="3500" u="none" cap="none" strike="noStrike">
                <a:solidFill>
                  <a:srgbClr val="0033CC"/>
                </a:solidFill>
                <a:latin typeface="Arial"/>
                <a:ea typeface="Arial"/>
                <a:cs typeface="Arial"/>
                <a:sym typeface="Arial"/>
              </a:rPr>
              <a:t>Cola de Prioridades - HEAPs</a:t>
            </a:r>
            <a:endParaRPr/>
          </a:p>
        </p:txBody>
      </p:sp>
      <p:pic>
        <p:nvPicPr>
          <p:cNvPr id="42" name="Google Shape;42;p7"/>
          <p:cNvPicPr preferRelativeResize="0"/>
          <p:nvPr/>
        </p:nvPicPr>
        <p:blipFill rotWithShape="1">
          <a:blip r:embed="rId3">
            <a:alphaModFix/>
          </a:blip>
          <a:srcRect b="0" l="0" r="0" t="0"/>
          <a:stretch/>
        </p:blipFill>
        <p:spPr>
          <a:xfrm>
            <a:off x="1280583" y="836612"/>
            <a:ext cx="4319511" cy="5349118"/>
          </a:xfrm>
          <a:prstGeom prst="rect">
            <a:avLst/>
          </a:prstGeom>
          <a:noFill/>
          <a:ln>
            <a:noFill/>
          </a:ln>
        </p:spPr>
      </p:pic>
      <p:sp>
        <p:nvSpPr>
          <p:cNvPr id="43" name="Google Shape;43;p7"/>
          <p:cNvSpPr txBox="1"/>
          <p:nvPr/>
        </p:nvSpPr>
        <p:spPr>
          <a:xfrm>
            <a:off x="4366381" y="908050"/>
            <a:ext cx="4572000" cy="1865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Podríamos tener múltiples implementaciones de la interface</a:t>
            </a:r>
            <a:r>
              <a:rPr b="1" i="0" lang="en-US" sz="1600" u="none" cap="none" strike="noStrike">
                <a:solidFill>
                  <a:schemeClr val="dk1"/>
                </a:solidFill>
                <a:latin typeface="Courier New"/>
                <a:ea typeface="Courier New"/>
                <a:cs typeface="Courier New"/>
                <a:sym typeface="Courier New"/>
              </a:rPr>
              <a:t> ColaPrioridades&lt;T&gt;</a:t>
            </a:r>
            <a:r>
              <a:rPr b="0" i="0" lang="en-US" sz="1600" u="none" cap="none" strike="noStrike">
                <a:solidFill>
                  <a:schemeClr val="dk1"/>
                </a:solidFill>
                <a:latin typeface="Arial"/>
                <a:ea typeface="Arial"/>
                <a:cs typeface="Arial"/>
                <a:sym typeface="Arial"/>
              </a:rPr>
              <a:t> usando, por ejemplo,  listas ordenadas, listas desordenadas, ABB, etc. </a:t>
            </a:r>
            <a:endParaRPr/>
          </a:p>
          <a:p>
            <a:pPr indent="0" lvl="0" marL="0" marR="0" rtl="0" algn="ctr">
              <a:lnSpc>
                <a:spcPct val="100000"/>
              </a:lnSpc>
              <a:spcBef>
                <a:spcPts val="32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Esta implementaci</a:t>
            </a:r>
            <a:r>
              <a:rPr lang="en-US" sz="1600">
                <a:solidFill>
                  <a:schemeClr val="dk1"/>
                </a:solidFill>
              </a:rPr>
              <a:t>ón usa </a:t>
            </a:r>
            <a:r>
              <a:rPr b="0" i="0" lang="en-US" sz="1600" u="none" cap="none" strike="noStrike">
                <a:solidFill>
                  <a:schemeClr val="dk1"/>
                </a:solidFill>
                <a:latin typeface="Arial"/>
                <a:ea typeface="Arial"/>
                <a:cs typeface="Arial"/>
                <a:sym typeface="Arial"/>
              </a:rPr>
              <a:t>un árbol binario mapeado en un arreglo para implementar Colas de Prioridades -&gt; HEAPs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sp>
        <p:nvSpPr>
          <p:cNvPr id="48" name="Google Shape;48;p8"/>
          <p:cNvSpPr txBox="1"/>
          <p:nvPr/>
        </p:nvSpPr>
        <p:spPr>
          <a:xfrm>
            <a:off x="2195286" y="115887"/>
            <a:ext cx="4640100" cy="7206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33CC"/>
              </a:buClr>
              <a:buSzPts val="3500"/>
              <a:buFont typeface="Arial"/>
              <a:buNone/>
            </a:pPr>
            <a:r>
              <a:rPr b="1" i="0" lang="en-US" sz="3500" u="none" cap="none" strike="noStrike">
                <a:solidFill>
                  <a:srgbClr val="0033CC"/>
                </a:solidFill>
                <a:latin typeface="Arial"/>
                <a:ea typeface="Arial"/>
                <a:cs typeface="Arial"/>
                <a:sym typeface="Arial"/>
              </a:rPr>
              <a:t>MaxHeap</a:t>
            </a:r>
            <a:endParaRPr/>
          </a:p>
          <a:p>
            <a:pPr indent="0" lvl="0" marL="0" marR="0" rtl="0" algn="ctr">
              <a:lnSpc>
                <a:spcPct val="100000"/>
              </a:lnSpc>
              <a:spcBef>
                <a:spcPts val="0"/>
              </a:spcBef>
              <a:spcAft>
                <a:spcPts val="0"/>
              </a:spcAft>
              <a:buClr>
                <a:srgbClr val="0033CC"/>
              </a:buClr>
              <a:buSzPts val="2600"/>
              <a:buFont typeface="Arial"/>
              <a:buNone/>
            </a:pPr>
            <a:r>
              <a:rPr b="1" i="0" lang="en-US" sz="2600" u="none" cap="none" strike="noStrike">
                <a:solidFill>
                  <a:srgbClr val="0033CC"/>
                </a:solidFill>
                <a:latin typeface="Arial"/>
                <a:ea typeface="Arial"/>
                <a:cs typeface="Arial"/>
                <a:sym typeface="Arial"/>
              </a:rPr>
              <a:t>Constructores</a:t>
            </a:r>
            <a:endParaRPr/>
          </a:p>
        </p:txBody>
      </p:sp>
      <p:sp>
        <p:nvSpPr>
          <p:cNvPr id="49" name="Google Shape;49;p8"/>
          <p:cNvSpPr txBox="1"/>
          <p:nvPr/>
        </p:nvSpPr>
        <p:spPr>
          <a:xfrm>
            <a:off x="106751" y="981075"/>
            <a:ext cx="4797600" cy="5675400"/>
          </a:xfrm>
          <a:prstGeom prst="rect">
            <a:avLst/>
          </a:prstGeom>
          <a:solidFill>
            <a:srgbClr val="F2F2F2"/>
          </a:solidFill>
          <a:ln cap="flat" cmpd="sng" w="9525">
            <a:solidFill>
              <a:srgbClr val="A6A6A6"/>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ourier New"/>
              <a:buNone/>
            </a:pPr>
            <a:r>
              <a:rPr b="0" i="0" lang="en-US" sz="1200" u="none" cap="none" strike="noStrike">
                <a:solidFill>
                  <a:schemeClr val="dk1"/>
                </a:solidFill>
                <a:latin typeface="Courier New"/>
                <a:ea typeface="Courier New"/>
                <a:cs typeface="Courier New"/>
                <a:sym typeface="Courier New"/>
              </a:rPr>
              <a:t>package heap;</a:t>
            </a:r>
            <a:endParaRPr/>
          </a:p>
          <a:p>
            <a:pPr indent="0" lvl="0" marL="0" marR="0" rtl="0" algn="just">
              <a:lnSpc>
                <a:spcPct val="100000"/>
              </a:lnSpc>
              <a:spcBef>
                <a:spcPts val="240"/>
              </a:spcBef>
              <a:spcAft>
                <a:spcPts val="0"/>
              </a:spcAft>
              <a:buClr>
                <a:schemeClr val="dk1"/>
              </a:buClr>
              <a:buSzPts val="1200"/>
              <a:buFont typeface="Courier New"/>
              <a:buNone/>
            </a:pPr>
            <a:r>
              <a:rPr b="0" i="0" lang="en-US" sz="1200" u="none" cap="none" strike="noStrike">
                <a:solidFill>
                  <a:schemeClr val="dk1"/>
                </a:solidFill>
                <a:latin typeface="Courier New"/>
                <a:ea typeface="Courier New"/>
                <a:cs typeface="Courier New"/>
                <a:sym typeface="Courier New"/>
              </a:rPr>
              <a:t> </a:t>
            </a:r>
            <a:endParaRPr/>
          </a:p>
          <a:p>
            <a:pPr indent="0" lvl="0" marL="0" marR="0" rtl="0" algn="just">
              <a:lnSpc>
                <a:spcPct val="100000"/>
              </a:lnSpc>
              <a:spcBef>
                <a:spcPts val="240"/>
              </a:spcBef>
              <a:spcAft>
                <a:spcPts val="0"/>
              </a:spcAft>
              <a:buClr>
                <a:schemeClr val="dk1"/>
              </a:buClr>
              <a:buSzPts val="1200"/>
              <a:buFont typeface="Courier New"/>
              <a:buNone/>
            </a:pPr>
            <a:r>
              <a:rPr b="1" i="0" lang="en-US" sz="1200" u="none" cap="none" strike="noStrike">
                <a:solidFill>
                  <a:schemeClr val="dk1"/>
                </a:solidFill>
                <a:latin typeface="Courier New"/>
                <a:ea typeface="Courier New"/>
                <a:cs typeface="Courier New"/>
                <a:sym typeface="Courier New"/>
              </a:rPr>
              <a:t>public class MaxHeap&lt;T extends Comparable&lt;T&gt;&gt;    </a:t>
            </a:r>
            <a:endParaRPr/>
          </a:p>
          <a:p>
            <a:pPr indent="0" lvl="0" marL="0" marR="0" rtl="0" algn="just">
              <a:lnSpc>
                <a:spcPct val="100000"/>
              </a:lnSpc>
              <a:spcBef>
                <a:spcPts val="240"/>
              </a:spcBef>
              <a:spcAft>
                <a:spcPts val="0"/>
              </a:spcAft>
              <a:buClr>
                <a:schemeClr val="dk1"/>
              </a:buClr>
              <a:buSzPts val="1200"/>
              <a:buFont typeface="Courier New"/>
              <a:buNone/>
            </a:pPr>
            <a:r>
              <a:rPr b="1" i="0" lang="en-US" sz="1200" u="none" cap="none" strike="noStrike">
                <a:solidFill>
                  <a:schemeClr val="dk1"/>
                </a:solidFill>
                <a:latin typeface="Courier New"/>
                <a:ea typeface="Courier New"/>
                <a:cs typeface="Courier New"/>
                <a:sym typeface="Courier New"/>
              </a:rPr>
              <a:t>                 implemnets ColaPrioridades&lt;T&gt; {</a:t>
            </a:r>
            <a:endParaRPr/>
          </a:p>
          <a:p>
            <a:pPr indent="0" lvl="0" marL="0" marR="0" rtl="0" algn="just">
              <a:lnSpc>
                <a:spcPct val="100000"/>
              </a:lnSpc>
              <a:spcBef>
                <a:spcPts val="240"/>
              </a:spcBef>
              <a:spcAft>
                <a:spcPts val="0"/>
              </a:spcAft>
              <a:buClr>
                <a:schemeClr val="dk1"/>
              </a:buClr>
              <a:buSzPts val="1200"/>
              <a:buFont typeface="Courier New"/>
              <a:buNone/>
            </a:pPr>
            <a:r>
              <a:rPr b="1" i="0" lang="en-US" sz="1200" u="none" cap="none" strike="noStrike">
                <a:solidFill>
                  <a:schemeClr val="dk1"/>
                </a:solidFill>
                <a:latin typeface="Courier New"/>
                <a:ea typeface="Courier New"/>
                <a:cs typeface="Courier New"/>
                <a:sym typeface="Courier New"/>
              </a:rPr>
              <a:t> private T[] datos = (T[]) new Comparable[100];</a:t>
            </a:r>
            <a:endParaRPr/>
          </a:p>
          <a:p>
            <a:pPr indent="0" lvl="0" marL="0" marR="0" rtl="0" algn="just">
              <a:lnSpc>
                <a:spcPct val="100000"/>
              </a:lnSpc>
              <a:spcBef>
                <a:spcPts val="240"/>
              </a:spcBef>
              <a:spcAft>
                <a:spcPts val="0"/>
              </a:spcAft>
              <a:buClr>
                <a:schemeClr val="dk1"/>
              </a:buClr>
              <a:buSzPts val="1200"/>
              <a:buFont typeface="Courier New"/>
              <a:buNone/>
            </a:pPr>
            <a:r>
              <a:rPr b="1" i="0" lang="en-US" sz="1200" u="none" cap="none" strike="noStrike">
                <a:solidFill>
                  <a:schemeClr val="dk1"/>
                </a:solidFill>
                <a:latin typeface="Courier New"/>
                <a:ea typeface="Courier New"/>
                <a:cs typeface="Courier New"/>
                <a:sym typeface="Courier New"/>
              </a:rPr>
              <a:t> private int cantEltos = 0;</a:t>
            </a:r>
            <a:endParaRPr/>
          </a:p>
          <a:p>
            <a:pPr indent="0" lvl="0" marL="0" marR="0" rtl="0" algn="just">
              <a:lnSpc>
                <a:spcPct val="100000"/>
              </a:lnSpc>
              <a:spcBef>
                <a:spcPts val="240"/>
              </a:spcBef>
              <a:spcAft>
                <a:spcPts val="0"/>
              </a:spcAft>
              <a:buClr>
                <a:schemeClr val="dk1"/>
              </a:buClr>
              <a:buSzPts val="1200"/>
              <a:buFont typeface="Bilbo"/>
              <a:buNone/>
            </a:pPr>
            <a:r>
              <a:t/>
            </a:r>
            <a:endParaRPr b="1" i="0" sz="12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000"/>
              <a:buFont typeface="Courier New"/>
              <a:buNone/>
            </a:pPr>
            <a:r>
              <a:rPr b="1" i="0" lang="en-US" sz="1000" u="none" cap="none" strike="noStrike">
                <a:solidFill>
                  <a:schemeClr val="dk1"/>
                </a:solidFill>
                <a:latin typeface="Courier New"/>
                <a:ea typeface="Courier New"/>
                <a:cs typeface="Courier New"/>
                <a:sym typeface="Courier New"/>
              </a:rPr>
              <a:t> </a:t>
            </a:r>
            <a:r>
              <a:rPr b="1" i="0" lang="en-US" sz="1200" u="none" cap="none" strike="noStrike">
                <a:solidFill>
                  <a:schemeClr val="dk1"/>
                </a:solidFill>
                <a:latin typeface="Courier New"/>
                <a:ea typeface="Courier New"/>
                <a:cs typeface="Courier New"/>
                <a:sym typeface="Courier New"/>
              </a:rPr>
              <a:t>public </a:t>
            </a:r>
            <a:r>
              <a:rPr b="1" i="0" lang="en-US" sz="1200" u="none" cap="none" strike="noStrike">
                <a:solidFill>
                  <a:srgbClr val="FF0000"/>
                </a:solidFill>
                <a:latin typeface="Courier New"/>
                <a:ea typeface="Courier New"/>
                <a:cs typeface="Courier New"/>
                <a:sym typeface="Courier New"/>
              </a:rPr>
              <a:t>MaxHeap() </a:t>
            </a:r>
            <a:r>
              <a:rPr b="1" i="0" lang="en-US" sz="1200" u="none" cap="none" strike="noStrike">
                <a:solidFill>
                  <a:schemeClr val="dk1"/>
                </a:solidFill>
                <a:latin typeface="Courier New"/>
                <a:ea typeface="Courier New"/>
                <a:cs typeface="Courier New"/>
                <a:sym typeface="Courier New"/>
              </a:rPr>
              <a:t>{}</a:t>
            </a:r>
            <a:endParaRPr/>
          </a:p>
          <a:p>
            <a:pPr indent="0" lvl="0" marL="0" marR="0" rtl="0" algn="just">
              <a:lnSpc>
                <a:spcPct val="100000"/>
              </a:lnSpc>
              <a:spcBef>
                <a:spcPts val="0"/>
              </a:spcBef>
              <a:spcAft>
                <a:spcPts val="0"/>
              </a:spcAft>
              <a:buClr>
                <a:schemeClr val="dk1"/>
              </a:buClr>
              <a:buSzPts val="1000"/>
              <a:buFont typeface="Bilbo"/>
              <a:buNone/>
            </a:pPr>
            <a:r>
              <a:t/>
            </a:r>
            <a:endParaRPr b="1" i="0" sz="10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240"/>
              </a:spcBef>
              <a:spcAft>
                <a:spcPts val="0"/>
              </a:spcAft>
              <a:buClr>
                <a:schemeClr val="dk1"/>
              </a:buClr>
              <a:buSzPts val="1200"/>
              <a:buFont typeface="Courier New"/>
              <a:buNone/>
            </a:pPr>
            <a:r>
              <a:rPr b="1" i="0" lang="en-US" sz="1200" u="none" cap="none" strike="noStrike">
                <a:solidFill>
                  <a:schemeClr val="dk1"/>
                </a:solidFill>
                <a:latin typeface="Courier New"/>
                <a:ea typeface="Courier New"/>
                <a:cs typeface="Courier New"/>
                <a:sym typeface="Courier New"/>
              </a:rPr>
              <a:t> public </a:t>
            </a:r>
            <a:r>
              <a:rPr b="1" i="0" lang="en-US" sz="1200" u="none" cap="none" strike="noStrike">
                <a:solidFill>
                  <a:srgbClr val="FF0000"/>
                </a:solidFill>
                <a:latin typeface="Courier New"/>
                <a:ea typeface="Courier New"/>
                <a:cs typeface="Courier New"/>
                <a:sym typeface="Courier New"/>
              </a:rPr>
              <a:t>MaxHeap(ListaGenerica&lt;T&gt; lista)</a:t>
            </a:r>
            <a:r>
              <a:rPr b="1" i="0" lang="en-US" sz="1200" u="none" cap="none" strike="noStrike">
                <a:solidFill>
                  <a:schemeClr val="dk1"/>
                </a:solidFill>
                <a:latin typeface="Courier New"/>
                <a:ea typeface="Courier New"/>
                <a:cs typeface="Courier New"/>
                <a:sym typeface="Courier New"/>
              </a:rPr>
              <a:t>{</a:t>
            </a:r>
            <a:endParaRPr/>
          </a:p>
          <a:p>
            <a:pPr indent="0" lvl="0" marL="0" marR="0" rtl="0" algn="just">
              <a:lnSpc>
                <a:spcPct val="100000"/>
              </a:lnSpc>
              <a:spcBef>
                <a:spcPts val="240"/>
              </a:spcBef>
              <a:spcAft>
                <a:spcPts val="0"/>
              </a:spcAft>
              <a:buClr>
                <a:schemeClr val="dk1"/>
              </a:buClr>
              <a:buSzPts val="1200"/>
              <a:buFont typeface="Courier New"/>
              <a:buNone/>
            </a:pPr>
            <a:r>
              <a:rPr b="1" i="0" lang="en-US" sz="1200" u="none" cap="none" strike="noStrike">
                <a:solidFill>
                  <a:schemeClr val="dk1"/>
                </a:solidFill>
                <a:latin typeface="Courier New"/>
                <a:ea typeface="Courier New"/>
                <a:cs typeface="Courier New"/>
                <a:sym typeface="Courier New"/>
              </a:rPr>
              <a:t>   lista.comenzar();</a:t>
            </a:r>
            <a:endParaRPr/>
          </a:p>
          <a:p>
            <a:pPr indent="0" lvl="0" marL="0" marR="0" rtl="0" algn="just">
              <a:lnSpc>
                <a:spcPct val="100000"/>
              </a:lnSpc>
              <a:spcBef>
                <a:spcPts val="240"/>
              </a:spcBef>
              <a:spcAft>
                <a:spcPts val="0"/>
              </a:spcAft>
              <a:buClr>
                <a:schemeClr val="dk1"/>
              </a:buClr>
              <a:buSzPts val="1200"/>
              <a:buFont typeface="Courier New"/>
              <a:buNone/>
            </a:pPr>
            <a:r>
              <a:rPr b="1" i="0" lang="en-US" sz="1200" u="none" cap="none" strike="noStrike">
                <a:solidFill>
                  <a:schemeClr val="dk1"/>
                </a:solidFill>
                <a:latin typeface="Courier New"/>
                <a:ea typeface="Courier New"/>
                <a:cs typeface="Courier New"/>
                <a:sym typeface="Courier New"/>
              </a:rPr>
              <a:t>   while(!lista.fin()){</a:t>
            </a:r>
            <a:endParaRPr/>
          </a:p>
          <a:p>
            <a:pPr indent="0" lvl="0" marL="0" marR="0" rtl="0" algn="just">
              <a:lnSpc>
                <a:spcPct val="100000"/>
              </a:lnSpc>
              <a:spcBef>
                <a:spcPts val="240"/>
              </a:spcBef>
              <a:spcAft>
                <a:spcPts val="0"/>
              </a:spcAft>
              <a:buClr>
                <a:schemeClr val="dk1"/>
              </a:buClr>
              <a:buSzPts val="1200"/>
              <a:buFont typeface="Courier New"/>
              <a:buNone/>
            </a:pPr>
            <a:r>
              <a:rPr b="1" i="0" lang="en-US" sz="1200" u="none" cap="none" strike="noStrike">
                <a:solidFill>
                  <a:schemeClr val="dk1"/>
                </a:solidFill>
                <a:latin typeface="Courier New"/>
                <a:ea typeface="Courier New"/>
                <a:cs typeface="Courier New"/>
                <a:sym typeface="Courier New"/>
              </a:rPr>
              <a:t>     </a:t>
            </a:r>
            <a:r>
              <a:rPr b="1" i="0" lang="en-US" sz="1200" u="none" cap="none" strike="noStrike">
                <a:solidFill>
                  <a:srgbClr val="FF0000"/>
                </a:solidFill>
                <a:latin typeface="Courier New"/>
                <a:ea typeface="Courier New"/>
                <a:cs typeface="Courier New"/>
                <a:sym typeface="Courier New"/>
              </a:rPr>
              <a:t>this.agregar(lista.proximo())</a:t>
            </a:r>
            <a:r>
              <a:rPr b="1" i="0" lang="en-US" sz="1200" u="none" cap="none" strike="noStrike">
                <a:solidFill>
                  <a:schemeClr val="dk1"/>
                </a:solidFill>
                <a:latin typeface="Courier New"/>
                <a:ea typeface="Courier New"/>
                <a:cs typeface="Courier New"/>
                <a:sym typeface="Courier New"/>
              </a:rPr>
              <a:t>;</a:t>
            </a:r>
            <a:endParaRPr/>
          </a:p>
          <a:p>
            <a:pPr indent="0" lvl="0" marL="0" marR="0" rtl="0" algn="just">
              <a:lnSpc>
                <a:spcPct val="100000"/>
              </a:lnSpc>
              <a:spcBef>
                <a:spcPts val="240"/>
              </a:spcBef>
              <a:spcAft>
                <a:spcPts val="0"/>
              </a:spcAft>
              <a:buClr>
                <a:schemeClr val="dk1"/>
              </a:buClr>
              <a:buSzPts val="1200"/>
              <a:buFont typeface="Courier New"/>
              <a:buNone/>
            </a:pPr>
            <a:r>
              <a:rPr b="1" i="0" lang="en-US" sz="1200" u="none" cap="none" strike="noStrike">
                <a:solidFill>
                  <a:schemeClr val="dk1"/>
                </a:solidFill>
                <a:latin typeface="Courier New"/>
                <a:ea typeface="Courier New"/>
                <a:cs typeface="Courier New"/>
                <a:sym typeface="Courier New"/>
              </a:rPr>
              <a:t> }</a:t>
            </a:r>
            <a:endParaRPr/>
          </a:p>
          <a:p>
            <a:pPr indent="0" lvl="0" marL="0" marR="0" rtl="0" algn="just">
              <a:lnSpc>
                <a:spcPct val="100000"/>
              </a:lnSpc>
              <a:spcBef>
                <a:spcPts val="240"/>
              </a:spcBef>
              <a:spcAft>
                <a:spcPts val="0"/>
              </a:spcAft>
              <a:buClr>
                <a:schemeClr val="dk1"/>
              </a:buClr>
              <a:buSzPts val="1200"/>
              <a:buFont typeface="Bilbo"/>
              <a:buNone/>
            </a:pPr>
            <a:r>
              <a:t/>
            </a:r>
            <a:endParaRPr b="1" i="0" sz="1200" u="none" cap="none" strike="noStrike">
              <a:solidFill>
                <a:schemeClr val="dk1"/>
              </a:solidFill>
              <a:latin typeface="Courier New"/>
              <a:ea typeface="Courier New"/>
              <a:cs typeface="Courier New"/>
              <a:sym typeface="Courier New"/>
            </a:endParaRPr>
          </a:p>
          <a:p>
            <a:pPr indent="0" lvl="0" marL="0" marR="0" rtl="0" algn="just">
              <a:lnSpc>
                <a:spcPct val="100000"/>
              </a:lnSpc>
              <a:spcBef>
                <a:spcPts val="240"/>
              </a:spcBef>
              <a:spcAft>
                <a:spcPts val="0"/>
              </a:spcAft>
              <a:buClr>
                <a:schemeClr val="dk1"/>
              </a:buClr>
              <a:buSzPts val="1200"/>
              <a:buFont typeface="Courier New"/>
              <a:buNone/>
            </a:pPr>
            <a:r>
              <a:rPr b="1" i="0" lang="en-US" sz="1200" u="none" cap="none" strike="noStrike">
                <a:solidFill>
                  <a:schemeClr val="dk1"/>
                </a:solidFill>
                <a:latin typeface="Courier New"/>
                <a:ea typeface="Courier New"/>
                <a:cs typeface="Courier New"/>
                <a:sym typeface="Courier New"/>
              </a:rPr>
              <a:t> public </a:t>
            </a:r>
            <a:r>
              <a:rPr b="1" i="0" lang="en-US" sz="1200" u="none" cap="none" strike="noStrike">
                <a:solidFill>
                  <a:srgbClr val="FF0000"/>
                </a:solidFill>
                <a:latin typeface="Courier New"/>
                <a:ea typeface="Courier New"/>
                <a:cs typeface="Courier New"/>
                <a:sym typeface="Courier New"/>
              </a:rPr>
              <a:t>MaxHeap(T[] elementos)</a:t>
            </a:r>
            <a:r>
              <a:rPr b="1" i="0" lang="en-US" sz="1200" u="none" cap="none" strike="noStrike">
                <a:solidFill>
                  <a:schemeClr val="dk1"/>
                </a:solidFill>
                <a:latin typeface="Courier New"/>
                <a:ea typeface="Courier New"/>
                <a:cs typeface="Courier New"/>
                <a:sym typeface="Courier New"/>
              </a:rPr>
              <a:t> {</a:t>
            </a:r>
            <a:endParaRPr/>
          </a:p>
          <a:p>
            <a:pPr indent="0" lvl="0" marL="0" marR="0" rtl="0" algn="just">
              <a:lnSpc>
                <a:spcPct val="100000"/>
              </a:lnSpc>
              <a:spcBef>
                <a:spcPts val="240"/>
              </a:spcBef>
              <a:spcAft>
                <a:spcPts val="0"/>
              </a:spcAft>
              <a:buClr>
                <a:schemeClr val="dk1"/>
              </a:buClr>
              <a:buSzPts val="1200"/>
              <a:buFont typeface="Courier New"/>
              <a:buNone/>
            </a:pPr>
            <a:r>
              <a:rPr b="1" i="0" lang="en-US" sz="1200" u="none" cap="none" strike="noStrike">
                <a:solidFill>
                  <a:schemeClr val="dk1"/>
                </a:solidFill>
                <a:latin typeface="Courier New"/>
                <a:ea typeface="Courier New"/>
                <a:cs typeface="Courier New"/>
                <a:sym typeface="Courier New"/>
              </a:rPr>
              <a:t>  for (int i=0; i&lt;elementos.length; i++) {</a:t>
            </a:r>
            <a:endParaRPr/>
          </a:p>
          <a:p>
            <a:pPr indent="0" lvl="0" marL="0" marR="0" rtl="0" algn="just">
              <a:lnSpc>
                <a:spcPct val="100000"/>
              </a:lnSpc>
              <a:spcBef>
                <a:spcPts val="240"/>
              </a:spcBef>
              <a:spcAft>
                <a:spcPts val="0"/>
              </a:spcAft>
              <a:buClr>
                <a:schemeClr val="dk1"/>
              </a:buClr>
              <a:buSzPts val="1200"/>
              <a:buFont typeface="Courier New"/>
              <a:buNone/>
            </a:pPr>
            <a:r>
              <a:rPr b="1" i="0" lang="en-US" sz="1200" u="none" cap="none" strike="noStrike">
                <a:solidFill>
                  <a:schemeClr val="dk1"/>
                </a:solidFill>
                <a:latin typeface="Courier New"/>
                <a:ea typeface="Courier New"/>
                <a:cs typeface="Courier New"/>
                <a:sym typeface="Courier New"/>
              </a:rPr>
              <a:t>     cantEltos++;</a:t>
            </a:r>
            <a:endParaRPr/>
          </a:p>
          <a:p>
            <a:pPr indent="0" lvl="0" marL="0" marR="0" rtl="0" algn="just">
              <a:lnSpc>
                <a:spcPct val="100000"/>
              </a:lnSpc>
              <a:spcBef>
                <a:spcPts val="240"/>
              </a:spcBef>
              <a:spcAft>
                <a:spcPts val="0"/>
              </a:spcAft>
              <a:buClr>
                <a:schemeClr val="dk1"/>
              </a:buClr>
              <a:buSzPts val="1200"/>
              <a:buFont typeface="Courier New"/>
              <a:buNone/>
            </a:pPr>
            <a:r>
              <a:rPr b="1" i="0" lang="en-US" sz="1200" u="none" cap="none" strike="noStrike">
                <a:solidFill>
                  <a:schemeClr val="dk1"/>
                </a:solidFill>
                <a:latin typeface="Courier New"/>
                <a:ea typeface="Courier New"/>
                <a:cs typeface="Courier New"/>
                <a:sym typeface="Courier New"/>
              </a:rPr>
              <a:t>     datos[cantEltos] = elementos[i];</a:t>
            </a:r>
            <a:endParaRPr/>
          </a:p>
          <a:p>
            <a:pPr indent="0" lvl="0" marL="0" marR="0" rtl="0" algn="just">
              <a:lnSpc>
                <a:spcPct val="100000"/>
              </a:lnSpc>
              <a:spcBef>
                <a:spcPts val="240"/>
              </a:spcBef>
              <a:spcAft>
                <a:spcPts val="0"/>
              </a:spcAft>
              <a:buClr>
                <a:schemeClr val="dk1"/>
              </a:buClr>
              <a:buSzPts val="1200"/>
              <a:buFont typeface="Courier New"/>
              <a:buNone/>
            </a:pPr>
            <a:r>
              <a:rPr b="1" i="0" lang="en-US" sz="1200" u="none" cap="none" strike="noStrike">
                <a:solidFill>
                  <a:schemeClr val="dk1"/>
                </a:solidFill>
                <a:latin typeface="Courier New"/>
                <a:ea typeface="Courier New"/>
                <a:cs typeface="Courier New"/>
                <a:sym typeface="Courier New"/>
              </a:rPr>
              <a:t>  }</a:t>
            </a:r>
            <a:endParaRPr/>
          </a:p>
          <a:p>
            <a:pPr indent="0" lvl="0" marL="0" marR="0" rtl="0" algn="just">
              <a:lnSpc>
                <a:spcPct val="100000"/>
              </a:lnSpc>
              <a:spcBef>
                <a:spcPts val="240"/>
              </a:spcBef>
              <a:spcAft>
                <a:spcPts val="0"/>
              </a:spcAft>
              <a:buClr>
                <a:schemeClr val="dk1"/>
              </a:buClr>
              <a:buSzPts val="1200"/>
              <a:buFont typeface="Courier New"/>
              <a:buNone/>
            </a:pPr>
            <a:r>
              <a:rPr b="1" i="0" lang="en-US" sz="1200" u="none" cap="none" strike="noStrike">
                <a:solidFill>
                  <a:schemeClr val="dk1"/>
                </a:solidFill>
                <a:latin typeface="Courier New"/>
                <a:ea typeface="Courier New"/>
                <a:cs typeface="Courier New"/>
                <a:sym typeface="Courier New"/>
              </a:rPr>
              <a:t>  for (int i=cantEltos/2; i&gt;0; i--)  </a:t>
            </a:r>
            <a:endParaRPr/>
          </a:p>
          <a:p>
            <a:pPr indent="0" lvl="0" marL="0" marR="0" rtl="0" algn="just">
              <a:lnSpc>
                <a:spcPct val="100000"/>
              </a:lnSpc>
              <a:spcBef>
                <a:spcPts val="240"/>
              </a:spcBef>
              <a:spcAft>
                <a:spcPts val="0"/>
              </a:spcAft>
              <a:buClr>
                <a:schemeClr val="dk1"/>
              </a:buClr>
              <a:buSzPts val="1200"/>
              <a:buFont typeface="Courier New"/>
              <a:buNone/>
            </a:pPr>
            <a:r>
              <a:rPr b="1" i="0" lang="en-US" sz="1200" u="none" cap="none" strike="noStrike">
                <a:solidFill>
                  <a:schemeClr val="dk1"/>
                </a:solidFill>
                <a:latin typeface="Courier New"/>
                <a:ea typeface="Courier New"/>
                <a:cs typeface="Courier New"/>
                <a:sym typeface="Courier New"/>
              </a:rPr>
              <a:t>     </a:t>
            </a:r>
            <a:r>
              <a:rPr b="1" i="0" lang="en-US" sz="1200" u="none" cap="none" strike="noStrike">
                <a:solidFill>
                  <a:srgbClr val="FF0000"/>
                </a:solidFill>
                <a:latin typeface="Courier New"/>
                <a:ea typeface="Courier New"/>
                <a:cs typeface="Courier New"/>
                <a:sym typeface="Courier New"/>
              </a:rPr>
              <a:t>this.percolate_down(i)</a:t>
            </a:r>
            <a:r>
              <a:rPr b="1" i="0" lang="en-US" sz="1200" u="none" cap="none" strike="noStrike">
                <a:solidFill>
                  <a:schemeClr val="dk1"/>
                </a:solidFill>
                <a:latin typeface="Courier New"/>
                <a:ea typeface="Courier New"/>
                <a:cs typeface="Courier New"/>
                <a:sym typeface="Courier New"/>
              </a:rPr>
              <a:t>;</a:t>
            </a:r>
            <a:endParaRPr/>
          </a:p>
          <a:p>
            <a:pPr indent="0" lvl="0" marL="0" marR="0" rtl="0" algn="just">
              <a:lnSpc>
                <a:spcPct val="100000"/>
              </a:lnSpc>
              <a:spcBef>
                <a:spcPts val="240"/>
              </a:spcBef>
              <a:spcAft>
                <a:spcPts val="0"/>
              </a:spcAft>
              <a:buClr>
                <a:schemeClr val="dk1"/>
              </a:buClr>
              <a:buSzPts val="1200"/>
              <a:buFont typeface="Courier New"/>
              <a:buNone/>
            </a:pPr>
            <a:r>
              <a:rPr b="1" i="0" lang="en-US" sz="1200" u="none" cap="none" strike="noStrike">
                <a:solidFill>
                  <a:schemeClr val="dk1"/>
                </a:solidFill>
                <a:latin typeface="Courier New"/>
                <a:ea typeface="Courier New"/>
                <a:cs typeface="Courier New"/>
                <a:sym typeface="Courier New"/>
              </a:rPr>
              <a:t> }</a:t>
            </a:r>
            <a:endParaRPr/>
          </a:p>
          <a:p>
            <a:pPr indent="0" lvl="0" marL="0" marR="0" rtl="0" algn="just">
              <a:lnSpc>
                <a:spcPct val="100000"/>
              </a:lnSpc>
              <a:spcBef>
                <a:spcPts val="240"/>
              </a:spcBef>
              <a:spcAft>
                <a:spcPts val="0"/>
              </a:spcAft>
              <a:buClr>
                <a:schemeClr val="dk1"/>
              </a:buClr>
              <a:buSzPts val="1200"/>
              <a:buFont typeface="Courier New"/>
              <a:buNone/>
            </a:pPr>
            <a:r>
              <a:rPr b="1" i="0" lang="en-US" sz="1200" u="none" cap="none" strike="noStrike">
                <a:solidFill>
                  <a:schemeClr val="dk1"/>
                </a:solidFill>
                <a:latin typeface="Courier New"/>
                <a:ea typeface="Courier New"/>
                <a:cs typeface="Courier New"/>
                <a:sym typeface="Courier New"/>
              </a:rPr>
              <a:t> . . .</a:t>
            </a:r>
            <a:endParaRPr/>
          </a:p>
          <a:p>
            <a:pPr indent="0" lvl="0" marL="0" marR="0" rtl="0" algn="just">
              <a:lnSpc>
                <a:spcPct val="100000"/>
              </a:lnSpc>
              <a:spcBef>
                <a:spcPts val="240"/>
              </a:spcBef>
              <a:spcAft>
                <a:spcPts val="0"/>
              </a:spcAft>
              <a:buClr>
                <a:schemeClr val="dk1"/>
              </a:buClr>
              <a:buSzPts val="1200"/>
              <a:buFont typeface="Courier New"/>
              <a:buNone/>
            </a:pPr>
            <a:r>
              <a:rPr b="1" i="0" lang="en-US" sz="1200" u="none" cap="none" strike="noStrike">
                <a:solidFill>
                  <a:schemeClr val="dk1"/>
                </a:solidFill>
                <a:latin typeface="Courier New"/>
                <a:ea typeface="Courier New"/>
                <a:cs typeface="Courier New"/>
                <a:sym typeface="Courier New"/>
              </a:rPr>
              <a:t>}</a:t>
            </a:r>
            <a:endParaRPr/>
          </a:p>
        </p:txBody>
      </p:sp>
      <p:sp>
        <p:nvSpPr>
          <p:cNvPr id="50" name="Google Shape;50;p8"/>
          <p:cNvSpPr txBox="1"/>
          <p:nvPr/>
        </p:nvSpPr>
        <p:spPr>
          <a:xfrm>
            <a:off x="5052775" y="1196975"/>
            <a:ext cx="4091100" cy="1542300"/>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0"/>
              </a:spcBef>
              <a:spcAft>
                <a:spcPts val="0"/>
              </a:spcAft>
              <a:buClr>
                <a:schemeClr val="dk1"/>
              </a:buClr>
              <a:buSzPts val="1200"/>
              <a:buFont typeface="Arial"/>
              <a:buNone/>
            </a:pPr>
            <a:r>
              <a:rPr i="0" lang="en-US" sz="1200" u="none" cap="none" strike="noStrike">
                <a:solidFill>
                  <a:schemeClr val="dk1"/>
                </a:solidFill>
                <a:latin typeface="Consolas"/>
                <a:ea typeface="Consolas"/>
                <a:cs typeface="Consolas"/>
                <a:sym typeface="Consolas"/>
              </a:rPr>
              <a:t>En java no se puede crear un arreglo de elementos T:</a:t>
            </a:r>
            <a:endParaRPr>
              <a:latin typeface="Consolas"/>
              <a:ea typeface="Consolas"/>
              <a:cs typeface="Consolas"/>
              <a:sym typeface="Consolas"/>
            </a:endParaRPr>
          </a:p>
          <a:p>
            <a:pPr indent="0" lvl="0" marL="0" marR="0" rtl="0" algn="just">
              <a:lnSpc>
                <a:spcPct val="90000"/>
              </a:lnSpc>
              <a:spcBef>
                <a:spcPts val="600"/>
              </a:spcBef>
              <a:spcAft>
                <a:spcPts val="0"/>
              </a:spcAft>
              <a:buClr>
                <a:schemeClr val="dk1"/>
              </a:buClr>
              <a:buSzPts val="1200"/>
              <a:buFont typeface="Arial"/>
              <a:buNone/>
            </a:pPr>
            <a:r>
              <a:rPr i="0" lang="en-US" sz="1200" u="none" cap="none" strike="noStrike">
                <a:solidFill>
                  <a:schemeClr val="dk1"/>
                </a:solidFill>
                <a:latin typeface="Consolas"/>
                <a:ea typeface="Consolas"/>
                <a:cs typeface="Consolas"/>
                <a:sym typeface="Consolas"/>
              </a:rPr>
              <a:t> </a:t>
            </a:r>
            <a:r>
              <a:rPr b="1" i="0" lang="en-US" sz="1200" u="none" cap="none" strike="noStrike">
                <a:solidFill>
                  <a:schemeClr val="dk1"/>
                </a:solidFill>
                <a:latin typeface="Consolas"/>
                <a:ea typeface="Consolas"/>
                <a:cs typeface="Consolas"/>
                <a:sym typeface="Consolas"/>
              </a:rPr>
              <a:t>private T[] datos = new T[100];</a:t>
            </a:r>
            <a:endParaRPr b="1">
              <a:latin typeface="Consolas"/>
              <a:ea typeface="Consolas"/>
              <a:cs typeface="Consolas"/>
              <a:sym typeface="Consolas"/>
            </a:endParaRPr>
          </a:p>
          <a:p>
            <a:pPr indent="0" lvl="0" marL="0" marR="0" rtl="0" algn="just">
              <a:lnSpc>
                <a:spcPct val="90000"/>
              </a:lnSpc>
              <a:spcBef>
                <a:spcPts val="600"/>
              </a:spcBef>
              <a:spcAft>
                <a:spcPts val="0"/>
              </a:spcAft>
              <a:buClr>
                <a:schemeClr val="dk1"/>
              </a:buClr>
              <a:buSzPts val="1200"/>
              <a:buFont typeface="Arial"/>
              <a:buNone/>
            </a:pPr>
            <a:r>
              <a:rPr i="0" lang="en-US" sz="1200" u="none" cap="none" strike="noStrike">
                <a:solidFill>
                  <a:schemeClr val="dk1"/>
                </a:solidFill>
                <a:latin typeface="Consolas"/>
                <a:ea typeface="Consolas"/>
                <a:cs typeface="Consolas"/>
                <a:sym typeface="Consolas"/>
              </a:rPr>
              <a:t>Una opción es crear un arreglo de Comparable y castearlo:</a:t>
            </a:r>
            <a:endParaRPr>
              <a:latin typeface="Consolas"/>
              <a:ea typeface="Consolas"/>
              <a:cs typeface="Consolas"/>
              <a:sym typeface="Consolas"/>
            </a:endParaRPr>
          </a:p>
          <a:p>
            <a:pPr indent="0" lvl="0" marL="0" marR="0" rtl="0" algn="just">
              <a:lnSpc>
                <a:spcPct val="90000"/>
              </a:lnSpc>
              <a:spcBef>
                <a:spcPts val="600"/>
              </a:spcBef>
              <a:spcAft>
                <a:spcPts val="0"/>
              </a:spcAft>
              <a:buClr>
                <a:schemeClr val="dk1"/>
              </a:buClr>
              <a:buSzPts val="1200"/>
              <a:buFont typeface="Courier New"/>
              <a:buNone/>
            </a:pPr>
            <a:r>
              <a:rPr lang="en-US" sz="1200">
                <a:solidFill>
                  <a:schemeClr val="dk1"/>
                </a:solidFill>
                <a:latin typeface="Consolas"/>
                <a:ea typeface="Consolas"/>
                <a:cs typeface="Consolas"/>
                <a:sym typeface="Consolas"/>
              </a:rPr>
              <a:t> </a:t>
            </a:r>
            <a:r>
              <a:rPr b="1" i="0" lang="en-US" sz="1200" u="none" cap="none" strike="noStrike">
                <a:solidFill>
                  <a:schemeClr val="dk1"/>
                </a:solidFill>
                <a:latin typeface="Consolas"/>
                <a:ea typeface="Consolas"/>
                <a:cs typeface="Consolas"/>
                <a:sym typeface="Consolas"/>
              </a:rPr>
              <a:t>private T[] datos=(T[]) new Comparable[100];</a:t>
            </a:r>
            <a:endParaRPr b="1">
              <a:latin typeface="Consolas"/>
              <a:ea typeface="Consolas"/>
              <a:cs typeface="Consolas"/>
              <a:sym typeface="Consolas"/>
            </a:endParaRPr>
          </a:p>
        </p:txBody>
      </p:sp>
      <p:cxnSp>
        <p:nvCxnSpPr>
          <p:cNvPr id="51" name="Google Shape;51;p8"/>
          <p:cNvCxnSpPr/>
          <p:nvPr/>
        </p:nvCxnSpPr>
        <p:spPr>
          <a:xfrm flipH="1">
            <a:off x="7217900" y="1608137"/>
            <a:ext cx="275100" cy="216000"/>
          </a:xfrm>
          <a:prstGeom prst="straightConnector1">
            <a:avLst/>
          </a:prstGeom>
          <a:noFill/>
          <a:ln cap="flat" cmpd="sng" w="38100">
            <a:solidFill>
              <a:schemeClr val="dk2"/>
            </a:solidFill>
            <a:prstDash val="solid"/>
            <a:miter lim="800000"/>
            <a:headEnd len="med" w="med" type="none"/>
            <a:tailEnd len="med" w="med" type="none"/>
          </a:ln>
        </p:spPr>
      </p:cxnSp>
      <p:cxnSp>
        <p:nvCxnSpPr>
          <p:cNvPr id="52" name="Google Shape;52;p8"/>
          <p:cNvCxnSpPr/>
          <p:nvPr/>
        </p:nvCxnSpPr>
        <p:spPr>
          <a:xfrm rot="10800000">
            <a:off x="7217900" y="1608037"/>
            <a:ext cx="275100" cy="216000"/>
          </a:xfrm>
          <a:prstGeom prst="straightConnector1">
            <a:avLst/>
          </a:prstGeom>
          <a:noFill/>
          <a:ln cap="flat" cmpd="sng" w="38100">
            <a:solidFill>
              <a:schemeClr val="dk2"/>
            </a:solidFill>
            <a:prstDash val="solid"/>
            <a:miter lim="800000"/>
            <a:headEnd len="med" w="med" type="none"/>
            <a:tailEnd len="med" w="med" type="none"/>
          </a:ln>
        </p:spPr>
      </p:cxnSp>
      <p:sp>
        <p:nvSpPr>
          <p:cNvPr id="53" name="Google Shape;53;p8"/>
          <p:cNvSpPr txBox="1"/>
          <p:nvPr/>
        </p:nvSpPr>
        <p:spPr>
          <a:xfrm>
            <a:off x="5052786" y="4572000"/>
            <a:ext cx="3908400" cy="1794000"/>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0"/>
              </a:spcBef>
              <a:spcAft>
                <a:spcPts val="0"/>
              </a:spcAft>
              <a:buClr>
                <a:schemeClr val="dk1"/>
              </a:buClr>
              <a:buSzPts val="1400"/>
              <a:buFont typeface="Arial"/>
              <a:buNone/>
            </a:pPr>
            <a:r>
              <a:rPr b="1" i="0" lang="en-US" sz="1300" u="none" cap="none" strike="noStrike">
                <a:solidFill>
                  <a:schemeClr val="dk1"/>
                </a:solidFill>
                <a:latin typeface="Arial"/>
                <a:ea typeface="Arial"/>
                <a:cs typeface="Arial"/>
                <a:sym typeface="Arial"/>
              </a:rPr>
              <a:t>Orden lineal</a:t>
            </a:r>
            <a:endParaRPr sz="1300"/>
          </a:p>
          <a:p>
            <a:pPr indent="0" lvl="0" marL="0" marR="0" rtl="0" algn="just">
              <a:lnSpc>
                <a:spcPct val="90000"/>
              </a:lnSpc>
              <a:spcBef>
                <a:spcPts val="980"/>
              </a:spcBef>
              <a:spcAft>
                <a:spcPts val="0"/>
              </a:spcAft>
              <a:buClr>
                <a:schemeClr val="dk1"/>
              </a:buClr>
              <a:buSzPts val="1400"/>
              <a:buFont typeface="Arial"/>
              <a:buNone/>
            </a:pPr>
            <a:r>
              <a:rPr b="0" i="0" lang="en-US" sz="1300" u="none" cap="none" strike="noStrike">
                <a:solidFill>
                  <a:schemeClr val="dk1"/>
                </a:solidFill>
                <a:latin typeface="Arial"/>
                <a:ea typeface="Arial"/>
                <a:cs typeface="Arial"/>
                <a:sym typeface="Arial"/>
              </a:rPr>
              <a:t>En este constructor, después de agregar todos los elementos en la heap, en el orden en que vienen en el arreglo enviado por parámetro, restaura la propiedad de orden intercambiando el dato de cada nodo hacia abajo a lo largo del camino que contiene los hijos máximos invocando al método </a:t>
            </a:r>
            <a:r>
              <a:rPr b="1" i="0" lang="en-US" sz="1300" u="none" cap="none" strike="noStrike">
                <a:solidFill>
                  <a:schemeClr val="dk1"/>
                </a:solidFill>
                <a:latin typeface="Consolas"/>
                <a:ea typeface="Consolas"/>
                <a:cs typeface="Consolas"/>
                <a:sym typeface="Consolas"/>
              </a:rPr>
              <a:t>percolate_down()</a:t>
            </a:r>
            <a:r>
              <a:rPr b="0" i="0" lang="en-US" sz="1300" u="none" cap="none" strike="noStrike">
                <a:solidFill>
                  <a:schemeClr val="dk1"/>
                </a:solidFill>
                <a:latin typeface="Arial"/>
                <a:ea typeface="Arial"/>
                <a:cs typeface="Arial"/>
                <a:sym typeface="Arial"/>
              </a:rPr>
              <a:t>.</a:t>
            </a:r>
            <a:endParaRPr sz="1300"/>
          </a:p>
        </p:txBody>
      </p:sp>
      <p:sp>
        <p:nvSpPr>
          <p:cNvPr id="54" name="Google Shape;54;p8"/>
          <p:cNvSpPr txBox="1"/>
          <p:nvPr/>
        </p:nvSpPr>
        <p:spPr>
          <a:xfrm>
            <a:off x="5052786" y="2928937"/>
            <a:ext cx="3873300" cy="1212900"/>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0"/>
              </a:spcBef>
              <a:spcAft>
                <a:spcPts val="0"/>
              </a:spcAft>
              <a:buClr>
                <a:schemeClr val="dk1"/>
              </a:buClr>
              <a:buSzPts val="1400"/>
              <a:buFont typeface="Arial"/>
              <a:buNone/>
            </a:pPr>
            <a:r>
              <a:rPr b="1" i="0" lang="en-US" sz="1300" u="none" cap="none" strike="noStrike">
                <a:solidFill>
                  <a:schemeClr val="dk1"/>
                </a:solidFill>
                <a:latin typeface="Arial"/>
                <a:ea typeface="Arial"/>
                <a:cs typeface="Arial"/>
                <a:sym typeface="Arial"/>
              </a:rPr>
              <a:t>O(n.log n)</a:t>
            </a:r>
            <a:endParaRPr sz="1300"/>
          </a:p>
          <a:p>
            <a:pPr indent="0" lvl="0" marL="0" marR="0" rtl="0" algn="just">
              <a:lnSpc>
                <a:spcPct val="90000"/>
              </a:lnSpc>
              <a:spcBef>
                <a:spcPts val="980"/>
              </a:spcBef>
              <a:spcAft>
                <a:spcPts val="0"/>
              </a:spcAft>
              <a:buClr>
                <a:schemeClr val="dk1"/>
              </a:buClr>
              <a:buSzPts val="1400"/>
              <a:buFont typeface="Arial"/>
              <a:buNone/>
            </a:pPr>
            <a:r>
              <a:rPr b="0" i="0" lang="en-US" sz="1300" u="none" cap="none" strike="noStrike">
                <a:solidFill>
                  <a:schemeClr val="dk1"/>
                </a:solidFill>
                <a:latin typeface="Arial"/>
                <a:ea typeface="Arial"/>
                <a:cs typeface="Arial"/>
                <a:sym typeface="Arial"/>
              </a:rPr>
              <a:t>En este constructor se recibe la lista, se recorre y para cada elemento se agrega y se filtra. El agregar es el método de la</a:t>
            </a:r>
            <a:r>
              <a:rPr b="1" i="0" lang="en-US" sz="1300" u="none" cap="none" strike="noStrike">
                <a:solidFill>
                  <a:schemeClr val="dk1"/>
                </a:solidFill>
                <a:latin typeface="Arial"/>
                <a:ea typeface="Arial"/>
                <a:cs typeface="Arial"/>
                <a:sym typeface="Arial"/>
              </a:rPr>
              <a:t> HEAP. </a:t>
            </a:r>
            <a:r>
              <a:rPr b="0" i="0" lang="en-US" sz="1300" u="none" cap="none" strike="noStrike">
                <a:solidFill>
                  <a:schemeClr val="dk1"/>
                </a:solidFill>
                <a:latin typeface="Arial"/>
                <a:ea typeface="Arial"/>
                <a:cs typeface="Arial"/>
                <a:sym typeface="Arial"/>
              </a:rPr>
              <a:t>El agregar() invoca al  </a:t>
            </a:r>
            <a:r>
              <a:rPr b="1" i="0" lang="en-US" sz="1300" u="none" cap="none" strike="noStrike">
                <a:solidFill>
                  <a:schemeClr val="dk1"/>
                </a:solidFill>
                <a:latin typeface="Consolas"/>
                <a:ea typeface="Consolas"/>
                <a:cs typeface="Consolas"/>
                <a:sym typeface="Consolas"/>
              </a:rPr>
              <a:t>percolate_up()</a:t>
            </a:r>
            <a:r>
              <a:rPr b="0" i="0" lang="en-US" sz="1300" u="none" cap="none" strike="noStrike">
                <a:solidFill>
                  <a:schemeClr val="dk1"/>
                </a:solidFill>
                <a:latin typeface="Arial"/>
                <a:ea typeface="Arial"/>
                <a:cs typeface="Arial"/>
                <a:sym typeface="Arial"/>
              </a:rPr>
              <a:t>.</a:t>
            </a:r>
            <a:endParaRPr sz="1300"/>
          </a:p>
        </p:txBody>
      </p:sp>
      <p:cxnSp>
        <p:nvCxnSpPr>
          <p:cNvPr id="55" name="Google Shape;55;p8"/>
          <p:cNvCxnSpPr>
            <a:endCxn id="53" idx="1"/>
          </p:cNvCxnSpPr>
          <p:nvPr/>
        </p:nvCxnSpPr>
        <p:spPr>
          <a:xfrm>
            <a:off x="3419286" y="4971000"/>
            <a:ext cx="1633500" cy="498000"/>
          </a:xfrm>
          <a:prstGeom prst="straightConnector1">
            <a:avLst/>
          </a:prstGeom>
          <a:noFill/>
          <a:ln cap="flat" cmpd="sng" w="28575">
            <a:solidFill>
              <a:srgbClr val="333399"/>
            </a:solidFill>
            <a:prstDash val="solid"/>
            <a:round/>
            <a:headEnd len="med" w="med" type="none"/>
            <a:tailEnd len="med" w="med" type="triangle"/>
          </a:ln>
        </p:spPr>
      </p:cxnSp>
      <p:cxnSp>
        <p:nvCxnSpPr>
          <p:cNvPr id="56" name="Google Shape;56;p8"/>
          <p:cNvCxnSpPr>
            <a:endCxn id="54" idx="1"/>
          </p:cNvCxnSpPr>
          <p:nvPr/>
        </p:nvCxnSpPr>
        <p:spPr>
          <a:xfrm>
            <a:off x="3342786" y="3064987"/>
            <a:ext cx="1710000" cy="470400"/>
          </a:xfrm>
          <a:prstGeom prst="straightConnector1">
            <a:avLst/>
          </a:prstGeom>
          <a:noFill/>
          <a:ln cap="flat" cmpd="sng" w="28575">
            <a:solidFill>
              <a:srgbClr val="333399"/>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9"/>
          <p:cNvSpPr txBox="1"/>
          <p:nvPr/>
        </p:nvSpPr>
        <p:spPr>
          <a:xfrm>
            <a:off x="182940" y="1052512"/>
            <a:ext cx="4662900" cy="5484900"/>
          </a:xfrm>
          <a:prstGeom prst="rect">
            <a:avLst/>
          </a:prstGeom>
          <a:solidFill>
            <a:srgbClr val="F2F2F2"/>
          </a:solidFill>
          <a:ln cap="flat" cmpd="sng" w="9525">
            <a:solidFill>
              <a:srgbClr val="A6A6A6"/>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ourier New"/>
              <a:buNone/>
            </a:pPr>
            <a:r>
              <a:rPr b="0" i="0" lang="en-US" sz="1200" u="none" cap="none" strike="noStrike">
                <a:solidFill>
                  <a:schemeClr val="dk1"/>
                </a:solidFill>
                <a:latin typeface="Courier New"/>
                <a:ea typeface="Courier New"/>
                <a:cs typeface="Courier New"/>
                <a:sym typeface="Courier New"/>
              </a:rPr>
              <a:t>package heap;</a:t>
            </a:r>
            <a:endParaRPr/>
          </a:p>
          <a:p>
            <a:pPr indent="0" lvl="0" marL="0" marR="0" rtl="0" algn="just">
              <a:lnSpc>
                <a:spcPct val="100000"/>
              </a:lnSpc>
              <a:spcBef>
                <a:spcPts val="240"/>
              </a:spcBef>
              <a:spcAft>
                <a:spcPts val="0"/>
              </a:spcAft>
              <a:buClr>
                <a:schemeClr val="dk1"/>
              </a:buClr>
              <a:buSzPts val="1200"/>
              <a:buFont typeface="Courier New"/>
              <a:buNone/>
            </a:pPr>
            <a:r>
              <a:rPr b="0" i="0" lang="en-US" sz="1200" u="none" cap="none" strike="noStrike">
                <a:solidFill>
                  <a:schemeClr val="dk1"/>
                </a:solidFill>
                <a:latin typeface="Courier New"/>
                <a:ea typeface="Courier New"/>
                <a:cs typeface="Courier New"/>
                <a:sym typeface="Courier New"/>
              </a:rPr>
              <a:t> </a:t>
            </a:r>
            <a:endParaRPr/>
          </a:p>
          <a:p>
            <a:pPr indent="0" lvl="0" marL="0" marR="0" rtl="0" algn="just">
              <a:lnSpc>
                <a:spcPct val="100000"/>
              </a:lnSpc>
              <a:spcBef>
                <a:spcPts val="240"/>
              </a:spcBef>
              <a:spcAft>
                <a:spcPts val="0"/>
              </a:spcAft>
              <a:buClr>
                <a:schemeClr val="dk1"/>
              </a:buClr>
              <a:buSzPts val="1200"/>
              <a:buFont typeface="Courier New"/>
              <a:buNone/>
            </a:pPr>
            <a:r>
              <a:rPr b="1" i="0" lang="en-US" sz="1200" u="none" cap="none" strike="noStrike">
                <a:solidFill>
                  <a:schemeClr val="dk1"/>
                </a:solidFill>
                <a:latin typeface="Courier New"/>
                <a:ea typeface="Courier New"/>
                <a:cs typeface="Courier New"/>
                <a:sym typeface="Courier New"/>
              </a:rPr>
              <a:t>public class MaxHeap&lt;T extends Comparable&lt;T&gt;&gt;  </a:t>
            </a:r>
            <a:endParaRPr/>
          </a:p>
          <a:p>
            <a:pPr indent="0" lvl="0" marL="0" marR="0" rtl="0" algn="just">
              <a:lnSpc>
                <a:spcPct val="100000"/>
              </a:lnSpc>
              <a:spcBef>
                <a:spcPts val="240"/>
              </a:spcBef>
              <a:spcAft>
                <a:spcPts val="0"/>
              </a:spcAft>
              <a:buClr>
                <a:schemeClr val="dk1"/>
              </a:buClr>
              <a:buSzPts val="1200"/>
              <a:buFont typeface="Courier New"/>
              <a:buNone/>
            </a:pPr>
            <a:r>
              <a:rPr b="1" i="0" lang="en-US" sz="1200" u="none" cap="none" strike="noStrike">
                <a:solidFill>
                  <a:schemeClr val="dk1"/>
                </a:solidFill>
                <a:latin typeface="Courier New"/>
                <a:ea typeface="Courier New"/>
                <a:cs typeface="Courier New"/>
                <a:sym typeface="Courier New"/>
              </a:rPr>
              <a:t>                 implemnets ColaPrioridades&lt;T&gt; {</a:t>
            </a:r>
            <a:endParaRPr/>
          </a:p>
          <a:p>
            <a:pPr indent="0" lvl="0" marL="0" marR="0" rtl="0" algn="just">
              <a:lnSpc>
                <a:spcPct val="100000"/>
              </a:lnSpc>
              <a:spcBef>
                <a:spcPts val="240"/>
              </a:spcBef>
              <a:spcAft>
                <a:spcPts val="0"/>
              </a:spcAft>
              <a:buClr>
                <a:schemeClr val="dk1"/>
              </a:buClr>
              <a:buSzPts val="1200"/>
              <a:buFont typeface="Courier New"/>
              <a:buNone/>
            </a:pPr>
            <a:r>
              <a:rPr b="1" i="0" lang="en-US" sz="1200" u="none" cap="none" strike="noStrike">
                <a:solidFill>
                  <a:schemeClr val="dk1"/>
                </a:solidFill>
                <a:latin typeface="Courier New"/>
                <a:ea typeface="Courier New"/>
                <a:cs typeface="Courier New"/>
                <a:sym typeface="Courier New"/>
              </a:rPr>
              <a:t> private T[] datos = (T[]) new Comparable[100];</a:t>
            </a:r>
            <a:endParaRPr/>
          </a:p>
          <a:p>
            <a:pPr indent="0" lvl="0" marL="0" marR="0" rtl="0" algn="just">
              <a:lnSpc>
                <a:spcPct val="100000"/>
              </a:lnSpc>
              <a:spcBef>
                <a:spcPts val="240"/>
              </a:spcBef>
              <a:spcAft>
                <a:spcPts val="0"/>
              </a:spcAft>
              <a:buClr>
                <a:schemeClr val="dk1"/>
              </a:buClr>
              <a:buSzPts val="1200"/>
              <a:buFont typeface="Courier New"/>
              <a:buNone/>
            </a:pPr>
            <a:r>
              <a:rPr b="1" i="0" lang="en-US" sz="1200" u="none" cap="none" strike="noStrike">
                <a:solidFill>
                  <a:schemeClr val="dk1"/>
                </a:solidFill>
                <a:latin typeface="Courier New"/>
                <a:ea typeface="Courier New"/>
                <a:cs typeface="Courier New"/>
                <a:sym typeface="Courier New"/>
              </a:rPr>
              <a:t> private int cantEltos = 0;</a:t>
            </a:r>
            <a:endParaRPr/>
          </a:p>
          <a:p>
            <a:pPr indent="0" lvl="0" marL="0" marR="0" rtl="0" algn="just">
              <a:lnSpc>
                <a:spcPct val="100000"/>
              </a:lnSpc>
              <a:spcBef>
                <a:spcPts val="180"/>
              </a:spcBef>
              <a:spcAft>
                <a:spcPts val="0"/>
              </a:spcAft>
              <a:buClr>
                <a:schemeClr val="dk1"/>
              </a:buClr>
              <a:buSzPts val="900"/>
              <a:buFont typeface="Courier New"/>
              <a:buNone/>
            </a:pPr>
            <a:r>
              <a:rPr b="1" i="0" lang="en-US" sz="900" u="none" cap="none" strike="noStrike">
                <a:solidFill>
                  <a:schemeClr val="dk1"/>
                </a:solidFill>
                <a:latin typeface="Courier New"/>
                <a:ea typeface="Courier New"/>
                <a:cs typeface="Courier New"/>
                <a:sym typeface="Courier New"/>
              </a:rPr>
              <a:t> </a:t>
            </a:r>
            <a:endParaRPr/>
          </a:p>
          <a:p>
            <a:pPr indent="0" lvl="0" marL="0" marR="0" rtl="0" algn="just">
              <a:lnSpc>
                <a:spcPct val="100000"/>
              </a:lnSpc>
              <a:spcBef>
                <a:spcPts val="240"/>
              </a:spcBef>
              <a:spcAft>
                <a:spcPts val="0"/>
              </a:spcAft>
              <a:buClr>
                <a:schemeClr val="dk1"/>
              </a:buClr>
              <a:buSzPts val="1200"/>
              <a:buFont typeface="Courier New"/>
              <a:buNone/>
            </a:pPr>
            <a:r>
              <a:rPr b="1" i="0" lang="en-US" sz="1200" u="none" cap="none" strike="noStrike">
                <a:solidFill>
                  <a:schemeClr val="dk1"/>
                </a:solidFill>
                <a:latin typeface="Courier New"/>
                <a:ea typeface="Courier New"/>
                <a:cs typeface="Courier New"/>
                <a:sym typeface="Courier New"/>
              </a:rPr>
              <a:t> public boolean agregar(T elemento) {</a:t>
            </a:r>
            <a:endParaRPr/>
          </a:p>
          <a:p>
            <a:pPr indent="0" lvl="0" marL="0" marR="0" rtl="0" algn="just">
              <a:lnSpc>
                <a:spcPct val="100000"/>
              </a:lnSpc>
              <a:spcBef>
                <a:spcPts val="240"/>
              </a:spcBef>
              <a:spcAft>
                <a:spcPts val="0"/>
              </a:spcAft>
              <a:buClr>
                <a:schemeClr val="dk1"/>
              </a:buClr>
              <a:buSzPts val="1200"/>
              <a:buFont typeface="Courier New"/>
              <a:buNone/>
            </a:pPr>
            <a:r>
              <a:rPr b="1" i="0" lang="en-US" sz="1200" u="none" cap="none" strike="noStrike">
                <a:solidFill>
                  <a:schemeClr val="dk1"/>
                </a:solidFill>
                <a:latin typeface="Courier New"/>
                <a:ea typeface="Courier New"/>
                <a:cs typeface="Courier New"/>
                <a:sym typeface="Courier New"/>
              </a:rPr>
              <a:t>  this.cantEltos++;</a:t>
            </a:r>
            <a:endParaRPr/>
          </a:p>
          <a:p>
            <a:pPr indent="0" lvl="0" marL="0" marR="0" rtl="0" algn="just">
              <a:lnSpc>
                <a:spcPct val="100000"/>
              </a:lnSpc>
              <a:spcBef>
                <a:spcPts val="240"/>
              </a:spcBef>
              <a:spcAft>
                <a:spcPts val="0"/>
              </a:spcAft>
              <a:buClr>
                <a:schemeClr val="dk1"/>
              </a:buClr>
              <a:buSzPts val="1200"/>
              <a:buFont typeface="Courier New"/>
              <a:buNone/>
            </a:pPr>
            <a:r>
              <a:rPr b="1" i="0" lang="en-US" sz="1200" u="none" cap="none" strike="noStrike">
                <a:solidFill>
                  <a:schemeClr val="dk1"/>
                </a:solidFill>
                <a:latin typeface="Courier New"/>
                <a:ea typeface="Courier New"/>
                <a:cs typeface="Courier New"/>
                <a:sym typeface="Courier New"/>
              </a:rPr>
              <a:t>  this.datos[cantEltos] = elemento;</a:t>
            </a:r>
            <a:endParaRPr/>
          </a:p>
          <a:p>
            <a:pPr indent="0" lvl="0" marL="0" marR="0" rtl="0" algn="just">
              <a:lnSpc>
                <a:spcPct val="100000"/>
              </a:lnSpc>
              <a:spcBef>
                <a:spcPts val="240"/>
              </a:spcBef>
              <a:spcAft>
                <a:spcPts val="0"/>
              </a:spcAft>
              <a:buClr>
                <a:schemeClr val="dk1"/>
              </a:buClr>
              <a:buSzPts val="1200"/>
              <a:buFont typeface="Courier New"/>
              <a:buNone/>
            </a:pPr>
            <a:r>
              <a:rPr b="1" i="0" lang="en-US" sz="1200" u="none" cap="none" strike="noStrike">
                <a:solidFill>
                  <a:schemeClr val="dk1"/>
                </a:solidFill>
                <a:latin typeface="Courier New"/>
                <a:ea typeface="Courier New"/>
                <a:cs typeface="Courier New"/>
                <a:sym typeface="Courier New"/>
              </a:rPr>
              <a:t>  </a:t>
            </a:r>
            <a:r>
              <a:rPr b="1" i="0" lang="en-US" sz="1200" u="none" cap="none" strike="noStrike">
                <a:solidFill>
                  <a:srgbClr val="FF0000"/>
                </a:solidFill>
                <a:latin typeface="Courier New"/>
                <a:ea typeface="Courier New"/>
                <a:cs typeface="Courier New"/>
                <a:sym typeface="Courier New"/>
              </a:rPr>
              <a:t>this.percolate_up(cantEltos);</a:t>
            </a:r>
            <a:endParaRPr/>
          </a:p>
          <a:p>
            <a:pPr indent="0" lvl="0" marL="0" marR="0" rtl="0" algn="just">
              <a:lnSpc>
                <a:spcPct val="100000"/>
              </a:lnSpc>
              <a:spcBef>
                <a:spcPts val="240"/>
              </a:spcBef>
              <a:spcAft>
                <a:spcPts val="0"/>
              </a:spcAft>
              <a:buClr>
                <a:schemeClr val="dk1"/>
              </a:buClr>
              <a:buSzPts val="1200"/>
              <a:buFont typeface="Courier New"/>
              <a:buNone/>
            </a:pPr>
            <a:r>
              <a:rPr b="1" i="0" lang="en-US" sz="1200" u="none" cap="none" strike="noStrike">
                <a:solidFill>
                  <a:schemeClr val="dk1"/>
                </a:solidFill>
                <a:latin typeface="Courier New"/>
                <a:ea typeface="Courier New"/>
                <a:cs typeface="Courier New"/>
                <a:sym typeface="Courier New"/>
              </a:rPr>
              <a:t>  return true;</a:t>
            </a:r>
            <a:endParaRPr/>
          </a:p>
          <a:p>
            <a:pPr indent="0" lvl="0" marL="0" marR="0" rtl="0" algn="just">
              <a:lnSpc>
                <a:spcPct val="100000"/>
              </a:lnSpc>
              <a:spcBef>
                <a:spcPts val="240"/>
              </a:spcBef>
              <a:spcAft>
                <a:spcPts val="0"/>
              </a:spcAft>
              <a:buClr>
                <a:schemeClr val="dk1"/>
              </a:buClr>
              <a:buSzPts val="1200"/>
              <a:buFont typeface="Courier New"/>
              <a:buNone/>
            </a:pPr>
            <a:r>
              <a:rPr b="1" i="0" lang="en-US" sz="1200" u="none" cap="none" strike="noStrike">
                <a:solidFill>
                  <a:schemeClr val="dk1"/>
                </a:solidFill>
                <a:latin typeface="Courier New"/>
                <a:ea typeface="Courier New"/>
                <a:cs typeface="Courier New"/>
                <a:sym typeface="Courier New"/>
              </a:rPr>
              <a:t> }</a:t>
            </a:r>
            <a:endParaRPr/>
          </a:p>
          <a:p>
            <a:pPr indent="0" lvl="0" marL="0" marR="0" rtl="0" algn="just">
              <a:lnSpc>
                <a:spcPct val="100000"/>
              </a:lnSpc>
              <a:spcBef>
                <a:spcPts val="240"/>
              </a:spcBef>
              <a:spcAft>
                <a:spcPts val="0"/>
              </a:spcAft>
              <a:buClr>
                <a:schemeClr val="dk1"/>
              </a:buClr>
              <a:buSzPts val="900"/>
              <a:buFont typeface="Courier New"/>
              <a:buNone/>
            </a:pPr>
            <a:r>
              <a:rPr b="1" i="0" lang="en-US" sz="900" u="none" cap="none" strike="noStrike">
                <a:solidFill>
                  <a:schemeClr val="dk1"/>
                </a:solidFill>
                <a:latin typeface="Courier New"/>
                <a:ea typeface="Courier New"/>
                <a:cs typeface="Courier New"/>
                <a:sym typeface="Courier New"/>
              </a:rPr>
              <a:t> </a:t>
            </a:r>
            <a:r>
              <a:rPr b="1" i="0" lang="en-US" sz="1200" u="none" cap="none" strike="noStrike">
                <a:solidFill>
                  <a:schemeClr val="dk1"/>
                </a:solidFill>
                <a:latin typeface="Courier New"/>
                <a:ea typeface="Courier New"/>
                <a:cs typeface="Courier New"/>
                <a:sym typeface="Courier New"/>
              </a:rPr>
              <a:t> </a:t>
            </a:r>
            <a:endParaRPr/>
          </a:p>
          <a:p>
            <a:pPr indent="0" lvl="0" marL="0" marR="0" rtl="0" algn="just">
              <a:lnSpc>
                <a:spcPct val="100000"/>
              </a:lnSpc>
              <a:spcBef>
                <a:spcPts val="240"/>
              </a:spcBef>
              <a:spcAft>
                <a:spcPts val="0"/>
              </a:spcAft>
              <a:buClr>
                <a:schemeClr val="dk1"/>
              </a:buClr>
              <a:buSzPts val="1200"/>
              <a:buFont typeface="Courier New"/>
              <a:buNone/>
            </a:pPr>
            <a:r>
              <a:rPr b="1" i="0" lang="en-US" sz="1200" u="none" cap="none" strike="noStrike">
                <a:solidFill>
                  <a:schemeClr val="dk1"/>
                </a:solidFill>
                <a:latin typeface="Courier New"/>
                <a:ea typeface="Courier New"/>
                <a:cs typeface="Courier New"/>
                <a:sym typeface="Courier New"/>
              </a:rPr>
              <a:t> </a:t>
            </a:r>
            <a:r>
              <a:rPr b="1" i="0" lang="en-US" sz="1200" u="none" cap="none" strike="noStrike">
                <a:solidFill>
                  <a:srgbClr val="FF0000"/>
                </a:solidFill>
                <a:latin typeface="Courier New"/>
                <a:ea typeface="Courier New"/>
                <a:cs typeface="Courier New"/>
                <a:sym typeface="Courier New"/>
              </a:rPr>
              <a:t>private void percolate_up(int indice) {</a:t>
            </a:r>
            <a:endParaRPr/>
          </a:p>
          <a:p>
            <a:pPr indent="0" lvl="0" marL="0" marR="0" rtl="0" algn="just">
              <a:lnSpc>
                <a:spcPct val="100000"/>
              </a:lnSpc>
              <a:spcBef>
                <a:spcPts val="240"/>
              </a:spcBef>
              <a:spcAft>
                <a:spcPts val="0"/>
              </a:spcAft>
              <a:buClr>
                <a:srgbClr val="FF0000"/>
              </a:buClr>
              <a:buSzPts val="1200"/>
              <a:buFont typeface="Courier New"/>
              <a:buNone/>
            </a:pPr>
            <a:r>
              <a:rPr b="1" i="0" lang="en-US" sz="1200" u="none" cap="none" strike="noStrike">
                <a:solidFill>
                  <a:srgbClr val="FF0000"/>
                </a:solidFill>
                <a:latin typeface="Courier New"/>
                <a:ea typeface="Courier New"/>
                <a:cs typeface="Courier New"/>
                <a:sym typeface="Courier New"/>
              </a:rPr>
              <a:t>  T temporal = datos[indice];</a:t>
            </a:r>
            <a:endParaRPr/>
          </a:p>
          <a:p>
            <a:pPr indent="0" lvl="0" marL="0" marR="0" rtl="0" algn="just">
              <a:lnSpc>
                <a:spcPct val="100000"/>
              </a:lnSpc>
              <a:spcBef>
                <a:spcPts val="240"/>
              </a:spcBef>
              <a:spcAft>
                <a:spcPts val="0"/>
              </a:spcAft>
              <a:buClr>
                <a:srgbClr val="FF0000"/>
              </a:buClr>
              <a:buSzPts val="1200"/>
              <a:buFont typeface="Courier New"/>
              <a:buNone/>
            </a:pPr>
            <a:r>
              <a:rPr b="1" i="0" lang="en-US" sz="1200" u="none" cap="none" strike="noStrike">
                <a:solidFill>
                  <a:srgbClr val="FF0000"/>
                </a:solidFill>
                <a:latin typeface="Courier New"/>
                <a:ea typeface="Courier New"/>
                <a:cs typeface="Courier New"/>
                <a:sym typeface="Courier New"/>
              </a:rPr>
              <a:t>  while (indice/2&gt;0 &amp;&amp;</a:t>
            </a:r>
            <a:endParaRPr b="1" i="0" sz="1200" u="none" cap="none" strike="noStrike">
              <a:solidFill>
                <a:srgbClr val="FF0000"/>
              </a:solidFill>
              <a:latin typeface="Courier New"/>
              <a:ea typeface="Courier New"/>
              <a:cs typeface="Courier New"/>
              <a:sym typeface="Courier New"/>
            </a:endParaRPr>
          </a:p>
          <a:p>
            <a:pPr indent="0" lvl="0" marL="0" marR="0" rtl="0" algn="just">
              <a:lnSpc>
                <a:spcPct val="100000"/>
              </a:lnSpc>
              <a:spcBef>
                <a:spcPts val="240"/>
              </a:spcBef>
              <a:spcAft>
                <a:spcPts val="0"/>
              </a:spcAft>
              <a:buClr>
                <a:srgbClr val="FF0000"/>
              </a:buClr>
              <a:buSzPts val="1200"/>
              <a:buFont typeface="Courier New"/>
              <a:buNone/>
            </a:pPr>
            <a:r>
              <a:rPr b="1" lang="en-US" sz="1200">
                <a:solidFill>
                  <a:srgbClr val="FF0000"/>
                </a:solidFill>
                <a:latin typeface="Courier New"/>
                <a:ea typeface="Courier New"/>
                <a:cs typeface="Courier New"/>
                <a:sym typeface="Courier New"/>
              </a:rPr>
              <a:t>    </a:t>
            </a:r>
            <a:r>
              <a:rPr b="1" i="0" lang="en-US" sz="1200" u="none" cap="none" strike="noStrike">
                <a:solidFill>
                  <a:srgbClr val="FF0000"/>
                </a:solidFill>
                <a:latin typeface="Courier New"/>
                <a:ea typeface="Courier New"/>
                <a:cs typeface="Courier New"/>
                <a:sym typeface="Courier New"/>
              </a:rPr>
              <a:t> datos[indice/2].compareTo(temporal)&lt;0){</a:t>
            </a:r>
            <a:endParaRPr/>
          </a:p>
          <a:p>
            <a:pPr indent="0" lvl="0" marL="0" marR="0" rtl="0" algn="just">
              <a:lnSpc>
                <a:spcPct val="100000"/>
              </a:lnSpc>
              <a:spcBef>
                <a:spcPts val="240"/>
              </a:spcBef>
              <a:spcAft>
                <a:spcPts val="0"/>
              </a:spcAft>
              <a:buClr>
                <a:srgbClr val="FF0000"/>
              </a:buClr>
              <a:buSzPts val="1200"/>
              <a:buFont typeface="Courier New"/>
              <a:buNone/>
            </a:pPr>
            <a:r>
              <a:rPr b="1" i="0" lang="en-US" sz="1200" u="none" cap="none" strike="noStrike">
                <a:solidFill>
                  <a:srgbClr val="FF0000"/>
                </a:solidFill>
                <a:latin typeface="Courier New"/>
                <a:ea typeface="Courier New"/>
                <a:cs typeface="Courier New"/>
                <a:sym typeface="Courier New"/>
              </a:rPr>
              <a:t>     datos[indice] = datos[indice/2];</a:t>
            </a:r>
            <a:endParaRPr/>
          </a:p>
          <a:p>
            <a:pPr indent="0" lvl="0" marL="0" marR="0" rtl="0" algn="just">
              <a:lnSpc>
                <a:spcPct val="100000"/>
              </a:lnSpc>
              <a:spcBef>
                <a:spcPts val="240"/>
              </a:spcBef>
              <a:spcAft>
                <a:spcPts val="0"/>
              </a:spcAft>
              <a:buClr>
                <a:srgbClr val="FF0000"/>
              </a:buClr>
              <a:buSzPts val="1200"/>
              <a:buFont typeface="Courier New"/>
              <a:buNone/>
            </a:pPr>
            <a:r>
              <a:rPr b="1" i="0" lang="en-US" sz="1200" u="none" cap="none" strike="noStrike">
                <a:solidFill>
                  <a:srgbClr val="FF0000"/>
                </a:solidFill>
                <a:latin typeface="Courier New"/>
                <a:ea typeface="Courier New"/>
                <a:cs typeface="Courier New"/>
                <a:sym typeface="Courier New"/>
              </a:rPr>
              <a:t>     indice = indice/2;</a:t>
            </a:r>
            <a:endParaRPr/>
          </a:p>
          <a:p>
            <a:pPr indent="0" lvl="0" marL="0" marR="0" rtl="0" algn="just">
              <a:lnSpc>
                <a:spcPct val="100000"/>
              </a:lnSpc>
              <a:spcBef>
                <a:spcPts val="240"/>
              </a:spcBef>
              <a:spcAft>
                <a:spcPts val="0"/>
              </a:spcAft>
              <a:buClr>
                <a:srgbClr val="FF0000"/>
              </a:buClr>
              <a:buSzPts val="1200"/>
              <a:buFont typeface="Courier New"/>
              <a:buNone/>
            </a:pPr>
            <a:r>
              <a:rPr b="1" i="0" lang="en-US" sz="1200" u="none" cap="none" strike="noStrike">
                <a:solidFill>
                  <a:srgbClr val="FF0000"/>
                </a:solidFill>
                <a:latin typeface="Courier New"/>
                <a:ea typeface="Courier New"/>
                <a:cs typeface="Courier New"/>
                <a:sym typeface="Courier New"/>
              </a:rPr>
              <a:t>  }</a:t>
            </a:r>
            <a:endParaRPr/>
          </a:p>
          <a:p>
            <a:pPr indent="0" lvl="0" marL="0" marR="0" rtl="0" algn="just">
              <a:lnSpc>
                <a:spcPct val="100000"/>
              </a:lnSpc>
              <a:spcBef>
                <a:spcPts val="240"/>
              </a:spcBef>
              <a:spcAft>
                <a:spcPts val="0"/>
              </a:spcAft>
              <a:buClr>
                <a:srgbClr val="FF0000"/>
              </a:buClr>
              <a:buSzPts val="1200"/>
              <a:buFont typeface="Courier New"/>
              <a:buNone/>
            </a:pPr>
            <a:r>
              <a:rPr b="1" i="0" lang="en-US" sz="1200" u="none" cap="none" strike="noStrike">
                <a:solidFill>
                  <a:srgbClr val="FF0000"/>
                </a:solidFill>
                <a:latin typeface="Courier New"/>
                <a:ea typeface="Courier New"/>
                <a:cs typeface="Courier New"/>
                <a:sym typeface="Courier New"/>
              </a:rPr>
              <a:t>  datos[indice] = temporal;</a:t>
            </a:r>
            <a:endParaRPr/>
          </a:p>
          <a:p>
            <a:pPr indent="0" lvl="0" marL="0" marR="0" rtl="0" algn="just">
              <a:lnSpc>
                <a:spcPct val="100000"/>
              </a:lnSpc>
              <a:spcBef>
                <a:spcPts val="240"/>
              </a:spcBef>
              <a:spcAft>
                <a:spcPts val="0"/>
              </a:spcAft>
              <a:buClr>
                <a:srgbClr val="FF0000"/>
              </a:buClr>
              <a:buSzPts val="1200"/>
              <a:buFont typeface="Courier New"/>
              <a:buNone/>
            </a:pPr>
            <a:r>
              <a:rPr b="1" i="0" lang="en-US" sz="1200" u="none" cap="none" strike="noStrike">
                <a:solidFill>
                  <a:srgbClr val="FF0000"/>
                </a:solidFill>
                <a:latin typeface="Courier New"/>
                <a:ea typeface="Courier New"/>
                <a:cs typeface="Courier New"/>
                <a:sym typeface="Courier New"/>
              </a:rPr>
              <a:t> }</a:t>
            </a:r>
            <a:endParaRPr/>
          </a:p>
          <a:p>
            <a:pPr indent="0" lvl="0" marL="0" marR="0" rtl="0" algn="just">
              <a:lnSpc>
                <a:spcPct val="100000"/>
              </a:lnSpc>
              <a:spcBef>
                <a:spcPts val="240"/>
              </a:spcBef>
              <a:spcAft>
                <a:spcPts val="0"/>
              </a:spcAft>
              <a:buClr>
                <a:schemeClr val="dk1"/>
              </a:buClr>
              <a:buSzPts val="1200"/>
              <a:buFont typeface="Courier New"/>
              <a:buNone/>
            </a:pPr>
            <a:r>
              <a:rPr b="1" i="0" lang="en-US" sz="1200" u="none" cap="none" strike="noStrike">
                <a:solidFill>
                  <a:schemeClr val="dk1"/>
                </a:solidFill>
                <a:latin typeface="Courier New"/>
                <a:ea typeface="Courier New"/>
                <a:cs typeface="Courier New"/>
                <a:sym typeface="Courier New"/>
              </a:rPr>
              <a:t>. . </a:t>
            </a:r>
            <a:r>
              <a:rPr b="1" i="0" lang="en-US" sz="900" u="none" cap="none" strike="noStrike">
                <a:solidFill>
                  <a:schemeClr val="dk1"/>
                </a:solidFill>
                <a:latin typeface="Courier New"/>
                <a:ea typeface="Courier New"/>
                <a:cs typeface="Courier New"/>
                <a:sym typeface="Courier New"/>
              </a:rPr>
              <a:t>.</a:t>
            </a:r>
            <a:endParaRPr/>
          </a:p>
          <a:p>
            <a:pPr indent="0" lvl="0" marL="0" marR="0" rtl="0" algn="just">
              <a:lnSpc>
                <a:spcPct val="100000"/>
              </a:lnSpc>
              <a:spcBef>
                <a:spcPts val="180"/>
              </a:spcBef>
              <a:spcAft>
                <a:spcPts val="0"/>
              </a:spcAft>
              <a:buClr>
                <a:schemeClr val="dk1"/>
              </a:buClr>
              <a:buSzPts val="900"/>
              <a:buFont typeface="Courier New"/>
              <a:buNone/>
            </a:pPr>
            <a:r>
              <a:rPr b="0" i="0" lang="en-US" sz="900" u="none" cap="none" strike="noStrike">
                <a:solidFill>
                  <a:schemeClr val="dk1"/>
                </a:solidFill>
                <a:latin typeface="Courier New"/>
                <a:ea typeface="Courier New"/>
                <a:cs typeface="Courier New"/>
                <a:sym typeface="Courier New"/>
              </a:rPr>
              <a:t>}</a:t>
            </a:r>
            <a:endParaRPr/>
          </a:p>
        </p:txBody>
      </p:sp>
      <p:sp>
        <p:nvSpPr>
          <p:cNvPr id="62" name="Google Shape;62;p9"/>
          <p:cNvSpPr txBox="1"/>
          <p:nvPr/>
        </p:nvSpPr>
        <p:spPr>
          <a:xfrm>
            <a:off x="1738072" y="115875"/>
            <a:ext cx="5975100" cy="7206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33CC"/>
              </a:buClr>
              <a:buSzPts val="3500"/>
              <a:buFont typeface="Arial"/>
              <a:buNone/>
            </a:pPr>
            <a:r>
              <a:rPr b="1" i="0" lang="en-US" sz="3500" u="none" cap="none" strike="noStrike">
                <a:solidFill>
                  <a:srgbClr val="0033CC"/>
                </a:solidFill>
                <a:latin typeface="Arial"/>
                <a:ea typeface="Arial"/>
                <a:cs typeface="Arial"/>
                <a:sym typeface="Arial"/>
              </a:rPr>
              <a:t>HEAP</a:t>
            </a:r>
            <a:endParaRPr/>
          </a:p>
          <a:p>
            <a:pPr indent="0" lvl="0" marL="0" marR="0" rtl="0" algn="ctr">
              <a:lnSpc>
                <a:spcPct val="100000"/>
              </a:lnSpc>
              <a:spcBef>
                <a:spcPts val="0"/>
              </a:spcBef>
              <a:spcAft>
                <a:spcPts val="0"/>
              </a:spcAft>
              <a:buClr>
                <a:srgbClr val="0033CC"/>
              </a:buClr>
              <a:buSzPts val="2600"/>
              <a:buFont typeface="Arial"/>
              <a:buNone/>
            </a:pPr>
            <a:r>
              <a:rPr b="1" i="0" lang="en-US" sz="2600" u="none" cap="none" strike="noStrike">
                <a:solidFill>
                  <a:srgbClr val="0033CC"/>
                </a:solidFill>
                <a:latin typeface="Arial"/>
                <a:ea typeface="Arial"/>
                <a:cs typeface="Arial"/>
                <a:sym typeface="Arial"/>
              </a:rPr>
              <a:t>Insertar/Agregar un elemento</a:t>
            </a:r>
            <a:endParaRPr/>
          </a:p>
        </p:txBody>
      </p:sp>
      <p:sp>
        <p:nvSpPr>
          <p:cNvPr id="63" name="Google Shape;63;p9"/>
          <p:cNvSpPr txBox="1"/>
          <p:nvPr/>
        </p:nvSpPr>
        <p:spPr>
          <a:xfrm>
            <a:off x="4915202" y="5641975"/>
            <a:ext cx="4113900" cy="9540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El filtrado hacia arriba restaura la propiedad de orden intercambiando el </a:t>
            </a:r>
            <a:r>
              <a:rPr b="0" i="1" lang="en-US" sz="1400" u="none" cap="none" strike="noStrike">
                <a:solidFill>
                  <a:schemeClr val="dk1"/>
                </a:solidFill>
                <a:latin typeface="Arial"/>
                <a:ea typeface="Arial"/>
                <a:cs typeface="Arial"/>
                <a:sym typeface="Arial"/>
              </a:rPr>
              <a:t>elemento insertado </a:t>
            </a:r>
            <a:r>
              <a:rPr b="0" i="0" lang="en-US" sz="1400" u="none" cap="none" strike="noStrike">
                <a:solidFill>
                  <a:schemeClr val="dk1"/>
                </a:solidFill>
                <a:latin typeface="Arial"/>
                <a:ea typeface="Arial"/>
                <a:cs typeface="Arial"/>
                <a:sym typeface="Arial"/>
              </a:rPr>
              <a:t>a lo largo del camino hacia arriba desde el lugar de inserción</a:t>
            </a:r>
            <a:endParaRPr/>
          </a:p>
        </p:txBody>
      </p:sp>
      <p:sp>
        <p:nvSpPr>
          <p:cNvPr id="64" name="Google Shape;64;p9"/>
          <p:cNvSpPr txBox="1"/>
          <p:nvPr/>
        </p:nvSpPr>
        <p:spPr>
          <a:xfrm>
            <a:off x="4915202" y="962025"/>
            <a:ext cx="4183500" cy="9540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El dato se inserta como último ítem en la heap. La propiedad de orden de la heap se puede romper. Se debe hacer un filtrado hacia arriba para restaurar la propiedad de orden.</a:t>
            </a:r>
            <a:endParaRPr/>
          </a:p>
        </p:txBody>
      </p:sp>
      <p:pic>
        <p:nvPicPr>
          <p:cNvPr id="65" name="Google Shape;65;p9"/>
          <p:cNvPicPr preferRelativeResize="0"/>
          <p:nvPr/>
        </p:nvPicPr>
        <p:blipFill rotWithShape="1">
          <a:blip r:embed="rId3">
            <a:alphaModFix/>
          </a:blip>
          <a:srcRect b="0" l="0" r="0" t="0"/>
          <a:stretch/>
        </p:blipFill>
        <p:spPr>
          <a:xfrm>
            <a:off x="5394476" y="1839912"/>
            <a:ext cx="2606524" cy="1856619"/>
          </a:xfrm>
          <a:prstGeom prst="rect">
            <a:avLst/>
          </a:prstGeom>
          <a:noFill/>
          <a:ln>
            <a:noFill/>
          </a:ln>
        </p:spPr>
      </p:pic>
      <p:sp>
        <p:nvSpPr>
          <p:cNvPr id="66" name="Google Shape;66;p9"/>
          <p:cNvSpPr txBox="1"/>
          <p:nvPr/>
        </p:nvSpPr>
        <p:spPr>
          <a:xfrm>
            <a:off x="4983238" y="3790950"/>
            <a:ext cx="4045800" cy="861900"/>
          </a:xfrm>
          <a:prstGeom prst="rect">
            <a:avLst/>
          </a:prstGeom>
          <a:solidFill>
            <a:srgbClr val="FFFFFF"/>
          </a:solidFill>
          <a:ln>
            <a:noFill/>
          </a:ln>
        </p:spPr>
        <p:txBody>
          <a:bodyPr anchorCtr="0" anchor="ctr" bIns="0" lIns="0" spcFirstLastPara="1" rIns="0" wrap="square" tIns="0">
            <a:noAutofit/>
          </a:bodyPr>
          <a:lstStyle/>
          <a:p>
            <a:pPr indent="0" lvl="0" marL="0" marR="0" rtl="0" algn="just">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Hay que intercambiar el 31 con el 12 y después con el 17 porque 31 es mayor que ambos. El último intercambio (c), no se realiza porque 31 es menor  que 42. </a:t>
            </a:r>
            <a:endParaRPr/>
          </a:p>
        </p:txBody>
      </p:sp>
      <p:pic>
        <p:nvPicPr>
          <p:cNvPr id="67" name="Google Shape;67;p9"/>
          <p:cNvPicPr preferRelativeResize="0"/>
          <p:nvPr/>
        </p:nvPicPr>
        <p:blipFill rotWithShape="1">
          <a:blip r:embed="rId4">
            <a:alphaModFix/>
          </a:blip>
          <a:srcRect b="0" l="0" r="0" t="0"/>
          <a:stretch/>
        </p:blipFill>
        <p:spPr>
          <a:xfrm>
            <a:off x="5279571" y="4724400"/>
            <a:ext cx="3782786" cy="798286"/>
          </a:xfrm>
          <a:prstGeom prst="rect">
            <a:avLst/>
          </a:prstGeom>
          <a:noFill/>
          <a:ln>
            <a:noFill/>
          </a:ln>
        </p:spPr>
      </p:pic>
      <p:pic>
        <p:nvPicPr>
          <p:cNvPr id="68" name="Google Shape;68;p9"/>
          <p:cNvPicPr preferRelativeResize="0"/>
          <p:nvPr/>
        </p:nvPicPr>
        <p:blipFill rotWithShape="1">
          <a:blip r:embed="rId5">
            <a:alphaModFix/>
          </a:blip>
          <a:srcRect b="0" l="0" r="0" t="0"/>
          <a:stretch/>
        </p:blipFill>
        <p:spPr>
          <a:xfrm>
            <a:off x="4940905" y="5038725"/>
            <a:ext cx="370416" cy="48532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pic>
        <p:nvPicPr>
          <p:cNvPr id="73" name="Google Shape;73;p10"/>
          <p:cNvPicPr preferRelativeResize="0"/>
          <p:nvPr/>
        </p:nvPicPr>
        <p:blipFill rotWithShape="1">
          <a:blip r:embed="rId3">
            <a:alphaModFix/>
          </a:blip>
          <a:srcRect b="0" l="0" r="0" t="0"/>
          <a:stretch/>
        </p:blipFill>
        <p:spPr>
          <a:xfrm>
            <a:off x="6204857" y="5000625"/>
            <a:ext cx="1387928" cy="1333500"/>
          </a:xfrm>
          <a:prstGeom prst="rect">
            <a:avLst/>
          </a:prstGeom>
          <a:noFill/>
          <a:ln>
            <a:noFill/>
          </a:ln>
        </p:spPr>
      </p:pic>
      <p:pic>
        <p:nvPicPr>
          <p:cNvPr id="74" name="Google Shape;74;p10"/>
          <p:cNvPicPr preferRelativeResize="0"/>
          <p:nvPr/>
        </p:nvPicPr>
        <p:blipFill rotWithShape="1">
          <a:blip r:embed="rId4">
            <a:alphaModFix/>
          </a:blip>
          <a:srcRect b="0" l="0" r="0" t="0"/>
          <a:stretch/>
        </p:blipFill>
        <p:spPr>
          <a:xfrm>
            <a:off x="7580690" y="3151187"/>
            <a:ext cx="1387928" cy="1369786"/>
          </a:xfrm>
          <a:prstGeom prst="rect">
            <a:avLst/>
          </a:prstGeom>
          <a:noFill/>
          <a:ln>
            <a:noFill/>
          </a:ln>
        </p:spPr>
      </p:pic>
      <p:pic>
        <p:nvPicPr>
          <p:cNvPr id="75" name="Google Shape;75;p10"/>
          <p:cNvPicPr preferRelativeResize="0"/>
          <p:nvPr/>
        </p:nvPicPr>
        <p:blipFill rotWithShape="1">
          <a:blip r:embed="rId4">
            <a:alphaModFix/>
          </a:blip>
          <a:srcRect b="0" l="0" r="0" t="0"/>
          <a:stretch/>
        </p:blipFill>
        <p:spPr>
          <a:xfrm>
            <a:off x="6641192" y="1576387"/>
            <a:ext cx="1387928" cy="1369786"/>
          </a:xfrm>
          <a:prstGeom prst="rect">
            <a:avLst/>
          </a:prstGeom>
          <a:noFill/>
          <a:ln>
            <a:noFill/>
          </a:ln>
        </p:spPr>
      </p:pic>
      <p:sp>
        <p:nvSpPr>
          <p:cNvPr id="76" name="Google Shape;76;p10"/>
          <p:cNvSpPr txBox="1"/>
          <p:nvPr/>
        </p:nvSpPr>
        <p:spPr>
          <a:xfrm>
            <a:off x="1348619" y="115887"/>
            <a:ext cx="6560400" cy="7206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33CC"/>
              </a:buClr>
              <a:buSzPts val="3500"/>
              <a:buFont typeface="Arial"/>
              <a:buNone/>
            </a:pPr>
            <a:r>
              <a:rPr b="1" i="0" lang="en-US" sz="3500" u="none" cap="none" strike="noStrike">
                <a:solidFill>
                  <a:srgbClr val="0033CC"/>
                </a:solidFill>
                <a:latin typeface="Arial"/>
                <a:ea typeface="Arial"/>
                <a:cs typeface="Arial"/>
                <a:sym typeface="Arial"/>
              </a:rPr>
              <a:t>HEAP</a:t>
            </a:r>
            <a:endParaRPr/>
          </a:p>
          <a:p>
            <a:pPr indent="0" lvl="0" marL="0" marR="0" rtl="0" algn="ctr">
              <a:lnSpc>
                <a:spcPct val="100000"/>
              </a:lnSpc>
              <a:spcBef>
                <a:spcPts val="0"/>
              </a:spcBef>
              <a:spcAft>
                <a:spcPts val="0"/>
              </a:spcAft>
              <a:buClr>
                <a:srgbClr val="0033CC"/>
              </a:buClr>
              <a:buSzPts val="2600"/>
              <a:buFont typeface="Arial"/>
              <a:buNone/>
            </a:pPr>
            <a:r>
              <a:rPr b="1" i="0" lang="en-US" sz="2600" u="none" cap="none" strike="noStrike">
                <a:solidFill>
                  <a:srgbClr val="0033CC"/>
                </a:solidFill>
                <a:latin typeface="Arial"/>
                <a:ea typeface="Arial"/>
                <a:cs typeface="Arial"/>
                <a:sym typeface="Arial"/>
              </a:rPr>
              <a:t>Filtrado hacia abajo: </a:t>
            </a:r>
            <a:r>
              <a:rPr b="1" i="1" lang="en-US" sz="2600" u="none" cap="none" strike="noStrike">
                <a:solidFill>
                  <a:srgbClr val="0033CC"/>
                </a:solidFill>
                <a:latin typeface="Arial"/>
                <a:ea typeface="Arial"/>
                <a:cs typeface="Arial"/>
                <a:sym typeface="Arial"/>
              </a:rPr>
              <a:t>percolate_down</a:t>
            </a:r>
            <a:endParaRPr/>
          </a:p>
        </p:txBody>
      </p:sp>
      <p:sp>
        <p:nvSpPr>
          <p:cNvPr id="77" name="Google Shape;77;p10"/>
          <p:cNvSpPr txBox="1"/>
          <p:nvPr/>
        </p:nvSpPr>
        <p:spPr>
          <a:xfrm>
            <a:off x="13607" y="1233487"/>
            <a:ext cx="6599400" cy="5595900"/>
          </a:xfrm>
          <a:prstGeom prst="rect">
            <a:avLst/>
          </a:prstGeom>
          <a:noFill/>
          <a:ln cap="flat" cmpd="sng" w="9525">
            <a:solidFill>
              <a:srgbClr val="A6A6A6"/>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ourier New"/>
              <a:buNone/>
            </a:pPr>
            <a:r>
              <a:rPr b="0" i="0" lang="en-US" sz="1200" u="none" cap="none" strike="noStrike">
                <a:solidFill>
                  <a:schemeClr val="dk1"/>
                </a:solidFill>
                <a:latin typeface="Courier New"/>
                <a:ea typeface="Courier New"/>
                <a:cs typeface="Courier New"/>
                <a:sym typeface="Courier New"/>
              </a:rPr>
              <a:t>package heap; </a:t>
            </a:r>
            <a:endParaRPr/>
          </a:p>
          <a:p>
            <a:pPr indent="0" lvl="0" marL="0" marR="0" rtl="0" algn="just">
              <a:lnSpc>
                <a:spcPct val="100000"/>
              </a:lnSpc>
              <a:spcBef>
                <a:spcPts val="240"/>
              </a:spcBef>
              <a:spcAft>
                <a:spcPts val="0"/>
              </a:spcAft>
              <a:buClr>
                <a:schemeClr val="dk1"/>
              </a:buClr>
              <a:buSzPts val="1200"/>
              <a:buFont typeface="Courier New"/>
              <a:buNone/>
            </a:pPr>
            <a:r>
              <a:rPr b="1" i="0" lang="en-US" sz="1200" u="none" cap="none" strike="noStrike">
                <a:solidFill>
                  <a:schemeClr val="dk1"/>
                </a:solidFill>
                <a:latin typeface="Courier New"/>
                <a:ea typeface="Courier New"/>
                <a:cs typeface="Courier New"/>
                <a:sym typeface="Courier New"/>
              </a:rPr>
              <a:t>public class MaxHeap&lt;T </a:t>
            </a:r>
            <a:r>
              <a:rPr b="1" i="0" lang="en-US" sz="1200" u="none" cap="none" strike="noStrike">
                <a:solidFill>
                  <a:schemeClr val="dk1"/>
                </a:solidFill>
                <a:latin typeface="Courier New"/>
                <a:ea typeface="Courier New"/>
                <a:cs typeface="Courier New"/>
                <a:sym typeface="Courier New"/>
              </a:rPr>
              <a:t>extends Comparable&lt;T&gt;&gt;</a:t>
            </a:r>
            <a:endParaRPr/>
          </a:p>
          <a:p>
            <a:pPr indent="0" lvl="0" marL="0" marR="0" rtl="0" algn="just">
              <a:lnSpc>
                <a:spcPct val="100000"/>
              </a:lnSpc>
              <a:spcBef>
                <a:spcPts val="240"/>
              </a:spcBef>
              <a:spcAft>
                <a:spcPts val="0"/>
              </a:spcAft>
              <a:buClr>
                <a:schemeClr val="dk1"/>
              </a:buClr>
              <a:buSzPts val="1200"/>
              <a:buFont typeface="Courier New"/>
              <a:buNone/>
            </a:pPr>
            <a:r>
              <a:rPr b="1" i="0" lang="en-US" sz="1200" u="none" cap="none" strike="noStrike">
                <a:solidFill>
                  <a:schemeClr val="dk1"/>
                </a:solidFill>
                <a:latin typeface="Courier New"/>
                <a:ea typeface="Courier New"/>
                <a:cs typeface="Courier New"/>
                <a:sym typeface="Courier New"/>
              </a:rPr>
              <a:t>                       implemnets ColaPrioridades&lt;T&gt; { </a:t>
            </a:r>
            <a:endParaRPr/>
          </a:p>
          <a:p>
            <a:pPr indent="0" lvl="0" marL="0" marR="0" rtl="0" algn="just">
              <a:lnSpc>
                <a:spcPct val="100000"/>
              </a:lnSpc>
              <a:spcBef>
                <a:spcPts val="240"/>
              </a:spcBef>
              <a:spcAft>
                <a:spcPts val="0"/>
              </a:spcAft>
              <a:buClr>
                <a:schemeClr val="dk1"/>
              </a:buClr>
              <a:buSzPts val="1200"/>
              <a:buFont typeface="Courier New"/>
              <a:buNone/>
            </a:pPr>
            <a:r>
              <a:rPr b="1" i="0" lang="en-US" sz="1200" u="none" cap="none" strike="noStrike">
                <a:solidFill>
                  <a:schemeClr val="dk1"/>
                </a:solidFill>
                <a:latin typeface="Courier New"/>
                <a:ea typeface="Courier New"/>
                <a:cs typeface="Courier New"/>
                <a:sym typeface="Courier New"/>
              </a:rPr>
              <a:t> private T[] datos = (T[]) new Comparable[100];</a:t>
            </a:r>
            <a:endParaRPr/>
          </a:p>
          <a:p>
            <a:pPr indent="0" lvl="0" marL="0" marR="0" rtl="0" algn="just">
              <a:lnSpc>
                <a:spcPct val="100000"/>
              </a:lnSpc>
              <a:spcBef>
                <a:spcPts val="240"/>
              </a:spcBef>
              <a:spcAft>
                <a:spcPts val="0"/>
              </a:spcAft>
              <a:buClr>
                <a:schemeClr val="dk1"/>
              </a:buClr>
              <a:buSzPts val="1200"/>
              <a:buFont typeface="Courier New"/>
              <a:buNone/>
            </a:pPr>
            <a:r>
              <a:rPr b="1" i="0" lang="en-US" sz="1200" u="none" cap="none" strike="noStrike">
                <a:solidFill>
                  <a:schemeClr val="dk1"/>
                </a:solidFill>
                <a:latin typeface="Courier New"/>
                <a:ea typeface="Courier New"/>
                <a:cs typeface="Courier New"/>
                <a:sym typeface="Courier New"/>
              </a:rPr>
              <a:t> private int cantEltos = 0;</a:t>
            </a:r>
            <a:endParaRPr/>
          </a:p>
          <a:p>
            <a:pPr indent="0" lvl="0" marL="0" marR="0" rtl="0" algn="just">
              <a:lnSpc>
                <a:spcPct val="100000"/>
              </a:lnSpc>
              <a:spcBef>
                <a:spcPts val="0"/>
              </a:spcBef>
              <a:spcAft>
                <a:spcPts val="0"/>
              </a:spcAft>
              <a:buClr>
                <a:schemeClr val="dk1"/>
              </a:buClr>
              <a:buSzPts val="1200"/>
              <a:buFont typeface="Courier New"/>
              <a:buNone/>
            </a:pPr>
            <a:r>
              <a:rPr b="1" i="0" lang="en-US" sz="1200" u="none" cap="none" strike="noStrike">
                <a:solidFill>
                  <a:schemeClr val="dk1"/>
                </a:solidFill>
                <a:latin typeface="Courier New"/>
                <a:ea typeface="Courier New"/>
                <a:cs typeface="Courier New"/>
                <a:sym typeface="Courier New"/>
              </a:rPr>
              <a:t> . . .</a:t>
            </a:r>
            <a:endParaRPr/>
          </a:p>
          <a:p>
            <a:pPr indent="0" lvl="0" marL="0" marR="0" rtl="0" algn="just">
              <a:lnSpc>
                <a:spcPct val="100000"/>
              </a:lnSpc>
              <a:spcBef>
                <a:spcPts val="0"/>
              </a:spcBef>
              <a:spcAft>
                <a:spcPts val="0"/>
              </a:spcAft>
              <a:buClr>
                <a:schemeClr val="dk1"/>
              </a:buClr>
              <a:buSzPts val="1200"/>
              <a:buFont typeface="Courier New"/>
              <a:buNone/>
            </a:pPr>
            <a:r>
              <a:rPr b="1" i="0" lang="en-US" sz="1200" u="none" cap="none" strike="noStrike">
                <a:solidFill>
                  <a:schemeClr val="dk1"/>
                </a:solidFill>
                <a:latin typeface="Courier New"/>
                <a:ea typeface="Courier New"/>
                <a:cs typeface="Courier New"/>
                <a:sym typeface="Courier New"/>
              </a:rPr>
              <a:t> </a:t>
            </a:r>
            <a:r>
              <a:rPr b="1" i="0" lang="en-US" sz="1200" u="none" cap="none" strike="noStrike">
                <a:solidFill>
                  <a:schemeClr val="dk2"/>
                </a:solidFill>
                <a:latin typeface="Courier New"/>
                <a:ea typeface="Courier New"/>
                <a:cs typeface="Courier New"/>
                <a:sym typeface="Courier New"/>
              </a:rPr>
              <a:t>private void percolate_down(int posicion) </a:t>
            </a:r>
            <a:r>
              <a:rPr b="1" i="0" lang="en-US" sz="1200" u="none" cap="none" strike="noStrike">
                <a:solidFill>
                  <a:schemeClr val="dk1"/>
                </a:solidFill>
                <a:latin typeface="Courier New"/>
                <a:ea typeface="Courier New"/>
                <a:cs typeface="Courier New"/>
                <a:sym typeface="Courier New"/>
              </a:rPr>
              <a:t>{</a:t>
            </a:r>
            <a:endParaRPr/>
          </a:p>
          <a:p>
            <a:pPr indent="0" lvl="0" marL="0" marR="0" rtl="0" algn="just">
              <a:lnSpc>
                <a:spcPct val="100000"/>
              </a:lnSpc>
              <a:spcBef>
                <a:spcPts val="0"/>
              </a:spcBef>
              <a:spcAft>
                <a:spcPts val="0"/>
              </a:spcAft>
              <a:buClr>
                <a:schemeClr val="dk1"/>
              </a:buClr>
              <a:buSzPts val="1200"/>
              <a:buFont typeface="Courier New"/>
              <a:buNone/>
            </a:pPr>
            <a:r>
              <a:rPr b="1" i="0" lang="en-US" sz="1200" u="none" cap="none" strike="noStrike">
                <a:solidFill>
                  <a:schemeClr val="dk1"/>
                </a:solidFill>
                <a:latin typeface="Courier New"/>
                <a:ea typeface="Courier New"/>
                <a:cs typeface="Courier New"/>
                <a:sym typeface="Courier New"/>
              </a:rPr>
              <a:t>   T candidato = datos[posicion];</a:t>
            </a:r>
            <a:endParaRPr/>
          </a:p>
          <a:p>
            <a:pPr indent="0" lvl="0" marL="0" marR="0" rtl="0" algn="just">
              <a:lnSpc>
                <a:spcPct val="100000"/>
              </a:lnSpc>
              <a:spcBef>
                <a:spcPts val="0"/>
              </a:spcBef>
              <a:spcAft>
                <a:spcPts val="0"/>
              </a:spcAft>
              <a:buClr>
                <a:schemeClr val="dk1"/>
              </a:buClr>
              <a:buSzPts val="1200"/>
              <a:buFont typeface="Courier New"/>
              <a:buNone/>
            </a:pPr>
            <a:r>
              <a:rPr b="1" i="0" lang="en-US" sz="1200" u="none" cap="none" strike="noStrike">
                <a:solidFill>
                  <a:schemeClr val="dk1"/>
                </a:solidFill>
                <a:latin typeface="Courier New"/>
                <a:ea typeface="Courier New"/>
                <a:cs typeface="Courier New"/>
                <a:sym typeface="Courier New"/>
              </a:rPr>
              <a:t>   boolean detener_percolate = false;</a:t>
            </a:r>
            <a:endParaRPr/>
          </a:p>
          <a:p>
            <a:pPr indent="0" lvl="0" marL="0" marR="0" rtl="0" algn="just">
              <a:lnSpc>
                <a:spcPct val="100000"/>
              </a:lnSpc>
              <a:spcBef>
                <a:spcPts val="0"/>
              </a:spcBef>
              <a:spcAft>
                <a:spcPts val="0"/>
              </a:spcAft>
              <a:buClr>
                <a:schemeClr val="dk1"/>
              </a:buClr>
              <a:buSzPts val="1200"/>
              <a:buFont typeface="Courier New"/>
              <a:buNone/>
            </a:pPr>
            <a:r>
              <a:rPr b="1" i="0" lang="en-US" sz="1200" u="none" cap="none" strike="noStrike">
                <a:solidFill>
                  <a:schemeClr val="dk1"/>
                </a:solidFill>
                <a:latin typeface="Courier New"/>
                <a:ea typeface="Courier New"/>
                <a:cs typeface="Courier New"/>
                <a:sym typeface="Courier New"/>
              </a:rPr>
              <a:t>   while (2 * posicion &lt;= cantEltos &amp;&amp; !detener_percolate) {</a:t>
            </a:r>
            <a:endParaRPr/>
          </a:p>
          <a:p>
            <a:pPr indent="0" lvl="0" marL="0" marR="0" rtl="0" algn="just">
              <a:lnSpc>
                <a:spcPct val="100000"/>
              </a:lnSpc>
              <a:spcBef>
                <a:spcPts val="0"/>
              </a:spcBef>
              <a:spcAft>
                <a:spcPts val="0"/>
              </a:spcAft>
              <a:buClr>
                <a:schemeClr val="dk1"/>
              </a:buClr>
              <a:buSzPts val="1200"/>
              <a:buFont typeface="Courier New"/>
              <a:buNone/>
            </a:pPr>
            <a:r>
              <a:rPr b="0" i="0" lang="en-US" sz="1200" u="none" cap="none" strike="noStrike">
                <a:solidFill>
                  <a:schemeClr val="dk1"/>
                </a:solidFill>
                <a:latin typeface="Courier New"/>
                <a:ea typeface="Courier New"/>
                <a:cs typeface="Courier New"/>
                <a:sym typeface="Courier New"/>
              </a:rPr>
              <a:t>      //buscar el hijo maximo de candidato (hijo_máximo es el indice)</a:t>
            </a:r>
            <a:endParaRPr/>
          </a:p>
          <a:p>
            <a:pPr indent="0" lvl="0" marL="0" marR="0" rtl="0" algn="just">
              <a:lnSpc>
                <a:spcPct val="100000"/>
              </a:lnSpc>
              <a:spcBef>
                <a:spcPts val="0"/>
              </a:spcBef>
              <a:spcAft>
                <a:spcPts val="0"/>
              </a:spcAft>
              <a:buClr>
                <a:schemeClr val="dk1"/>
              </a:buClr>
              <a:buSzPts val="1200"/>
              <a:buFont typeface="Courier New"/>
              <a:buNone/>
            </a:pPr>
            <a:r>
              <a:rPr b="1" i="0" lang="en-US" sz="1200" u="none" cap="none" strike="noStrike">
                <a:solidFill>
                  <a:schemeClr val="dk1"/>
                </a:solidFill>
                <a:latin typeface="Courier New"/>
                <a:ea typeface="Courier New"/>
                <a:cs typeface="Courier New"/>
                <a:sym typeface="Courier New"/>
              </a:rPr>
              <a:t>      int hijo_maximo = 2 * posicion;   </a:t>
            </a:r>
            <a:endParaRPr/>
          </a:p>
          <a:p>
            <a:pPr indent="0" lvl="0" marL="0" marR="0" rtl="0" algn="just">
              <a:lnSpc>
                <a:spcPct val="100000"/>
              </a:lnSpc>
              <a:spcBef>
                <a:spcPts val="0"/>
              </a:spcBef>
              <a:spcAft>
                <a:spcPts val="0"/>
              </a:spcAft>
              <a:buClr>
                <a:schemeClr val="dk1"/>
              </a:buClr>
              <a:buSzPts val="1200"/>
              <a:buFont typeface="Courier New"/>
              <a:buNone/>
            </a:pPr>
            <a:r>
              <a:rPr b="1" i="0" lang="en-US" sz="1200" u="none" cap="none" strike="noStrike">
                <a:solidFill>
                  <a:schemeClr val="dk1"/>
                </a:solidFill>
                <a:latin typeface="Courier New"/>
                <a:ea typeface="Courier New"/>
                <a:cs typeface="Courier New"/>
                <a:sym typeface="Courier New"/>
              </a:rPr>
              <a:t>      if (hijo_maximo != this.cantEltos){ </a:t>
            </a:r>
            <a:r>
              <a:rPr b="0" i="0" lang="en-US" sz="1200" u="none" cap="none" strike="noStrike">
                <a:solidFill>
                  <a:schemeClr val="dk1"/>
                </a:solidFill>
                <a:latin typeface="Courier New"/>
                <a:ea typeface="Courier New"/>
                <a:cs typeface="Courier New"/>
                <a:sym typeface="Courier New"/>
              </a:rPr>
              <a:t>//hay</a:t>
            </a:r>
            <a:r>
              <a:rPr lang="en-US" sz="1200">
                <a:solidFill>
                  <a:schemeClr val="dk1"/>
                </a:solidFill>
                <a:latin typeface="Courier New"/>
                <a:ea typeface="Courier New"/>
                <a:cs typeface="Courier New"/>
                <a:sym typeface="Courier New"/>
              </a:rPr>
              <a:t>+</a:t>
            </a:r>
            <a:r>
              <a:rPr b="0" i="0" lang="en-US" sz="1200" u="none" cap="none" strike="noStrike">
                <a:solidFill>
                  <a:schemeClr val="dk1"/>
                </a:solidFill>
                <a:latin typeface="Courier New"/>
                <a:ea typeface="Courier New"/>
                <a:cs typeface="Courier New"/>
                <a:sym typeface="Courier New"/>
              </a:rPr>
              <a:t> eltos,tiene hderecho</a:t>
            </a:r>
            <a:endParaRPr/>
          </a:p>
          <a:p>
            <a:pPr indent="0" lvl="0" marL="0" marR="0" rtl="0" algn="just">
              <a:lnSpc>
                <a:spcPct val="100000"/>
              </a:lnSpc>
              <a:spcBef>
                <a:spcPts val="0"/>
              </a:spcBef>
              <a:spcAft>
                <a:spcPts val="0"/>
              </a:spcAft>
              <a:buClr>
                <a:schemeClr val="dk1"/>
              </a:buClr>
              <a:buSzPts val="1200"/>
              <a:buFont typeface="Courier New"/>
              <a:buNone/>
            </a:pPr>
            <a:r>
              <a:rPr b="1" i="0" lang="en-US" sz="1200" u="none" cap="none" strike="noStrike">
                <a:solidFill>
                  <a:schemeClr val="dk1"/>
                </a:solidFill>
                <a:latin typeface="Courier New"/>
                <a:ea typeface="Courier New"/>
                <a:cs typeface="Courier New"/>
                <a:sym typeface="Courier New"/>
              </a:rPr>
              <a:t>       if (datos[hijo_maximo + 1].compareTo(datos[hijo_maximo]) &gt; 0) {</a:t>
            </a:r>
            <a:endParaRPr/>
          </a:p>
          <a:p>
            <a:pPr indent="0" lvl="0" marL="0" marR="0" rtl="0" algn="just">
              <a:lnSpc>
                <a:spcPct val="100000"/>
              </a:lnSpc>
              <a:spcBef>
                <a:spcPts val="0"/>
              </a:spcBef>
              <a:spcAft>
                <a:spcPts val="0"/>
              </a:spcAft>
              <a:buClr>
                <a:schemeClr val="dk1"/>
              </a:buClr>
              <a:buSzPts val="1200"/>
              <a:buFont typeface="Courier New"/>
              <a:buNone/>
            </a:pPr>
            <a:r>
              <a:rPr b="1" i="0" lang="en-US" sz="1200" u="none" cap="none" strike="noStrike">
                <a:solidFill>
                  <a:schemeClr val="dk1"/>
                </a:solidFill>
                <a:latin typeface="Courier New"/>
                <a:ea typeface="Courier New"/>
                <a:cs typeface="Courier New"/>
                <a:sym typeface="Courier New"/>
              </a:rPr>
              <a:t>            hijo_maximo++;</a:t>
            </a:r>
            <a:endParaRPr/>
          </a:p>
          <a:p>
            <a:pPr indent="0" lvl="0" marL="0" marR="0" rtl="0" algn="just">
              <a:lnSpc>
                <a:spcPct val="100000"/>
              </a:lnSpc>
              <a:spcBef>
                <a:spcPts val="0"/>
              </a:spcBef>
              <a:spcAft>
                <a:spcPts val="0"/>
              </a:spcAft>
              <a:buClr>
                <a:schemeClr val="dk1"/>
              </a:buClr>
              <a:buSzPts val="1200"/>
              <a:buFont typeface="Courier New"/>
              <a:buNone/>
            </a:pPr>
            <a:r>
              <a:rPr b="1" i="0" lang="en-US" sz="1200" u="none" cap="none" strike="noStrike">
                <a:solidFill>
                  <a:schemeClr val="dk1"/>
                </a:solidFill>
                <a:latin typeface="Courier New"/>
                <a:ea typeface="Courier New"/>
                <a:cs typeface="Courier New"/>
                <a:sym typeface="Courier New"/>
              </a:rPr>
              <a:t>       }</a:t>
            </a:r>
            <a:endParaRPr/>
          </a:p>
          <a:p>
            <a:pPr indent="0" lvl="0" marL="0" marR="0" rtl="0" algn="just">
              <a:lnSpc>
                <a:spcPct val="100000"/>
              </a:lnSpc>
              <a:spcBef>
                <a:spcPts val="0"/>
              </a:spcBef>
              <a:spcAft>
                <a:spcPts val="0"/>
              </a:spcAft>
              <a:buClr>
                <a:schemeClr val="dk1"/>
              </a:buClr>
              <a:buSzPts val="1200"/>
              <a:buFont typeface="Courier New"/>
              <a:buNone/>
            </a:pPr>
            <a:r>
              <a:rPr b="1" i="0" lang="en-US" sz="1200" u="none" cap="none" strike="noStrike">
                <a:solidFill>
                  <a:schemeClr val="dk1"/>
                </a:solidFill>
                <a:latin typeface="Courier New"/>
                <a:ea typeface="Courier New"/>
                <a:cs typeface="Courier New"/>
                <a:sym typeface="Courier New"/>
              </a:rPr>
              <a:t>      }</a:t>
            </a:r>
            <a:endParaRPr/>
          </a:p>
          <a:p>
            <a:pPr indent="0" lvl="0" marL="0" marR="0" rtl="0" algn="just">
              <a:lnSpc>
                <a:spcPct val="100000"/>
              </a:lnSpc>
              <a:spcBef>
                <a:spcPts val="0"/>
              </a:spcBef>
              <a:spcAft>
                <a:spcPts val="0"/>
              </a:spcAft>
              <a:buClr>
                <a:schemeClr val="dk1"/>
              </a:buClr>
              <a:buSzPts val="1200"/>
              <a:buFont typeface="Courier New"/>
              <a:buNone/>
            </a:pPr>
            <a:r>
              <a:rPr b="1" i="0" lang="en-US" sz="1200" u="none" cap="none" strike="noStrike">
                <a:solidFill>
                  <a:schemeClr val="dk1"/>
                </a:solidFill>
                <a:latin typeface="Courier New"/>
                <a:ea typeface="Courier New"/>
                <a:cs typeface="Courier New"/>
                <a:sym typeface="Courier New"/>
              </a:rPr>
              <a:t>     if (candidato.compareTo(datos[hijo_maximo]) &lt; 0) { </a:t>
            </a:r>
            <a:r>
              <a:rPr b="0" i="0" lang="en-US" sz="1200" u="none" cap="none" strike="noStrike">
                <a:solidFill>
                  <a:schemeClr val="dk1"/>
                </a:solidFill>
                <a:latin typeface="Courier New"/>
                <a:ea typeface="Courier New"/>
                <a:cs typeface="Courier New"/>
                <a:sym typeface="Courier New"/>
              </a:rPr>
              <a:t>//padre&lt;hijo</a:t>
            </a:r>
            <a:endParaRPr/>
          </a:p>
          <a:p>
            <a:pPr indent="0" lvl="0" marL="0" marR="0" rtl="0" algn="just">
              <a:lnSpc>
                <a:spcPct val="100000"/>
              </a:lnSpc>
              <a:spcBef>
                <a:spcPts val="0"/>
              </a:spcBef>
              <a:spcAft>
                <a:spcPts val="0"/>
              </a:spcAft>
              <a:buClr>
                <a:schemeClr val="dk1"/>
              </a:buClr>
              <a:buSzPts val="1200"/>
              <a:buFont typeface="Courier New"/>
              <a:buNone/>
            </a:pPr>
            <a:r>
              <a:rPr b="1" i="0" lang="en-US" sz="1200" u="none" cap="none" strike="noStrike">
                <a:solidFill>
                  <a:schemeClr val="dk1"/>
                </a:solidFill>
                <a:latin typeface="Courier New"/>
                <a:ea typeface="Courier New"/>
                <a:cs typeface="Courier New"/>
                <a:sym typeface="Courier New"/>
              </a:rPr>
              <a:t>	     datos[posicion] = datos[hijo_maximo];</a:t>
            </a:r>
            <a:endParaRPr/>
          </a:p>
          <a:p>
            <a:pPr indent="0" lvl="0" marL="0" marR="0" rtl="0" algn="just">
              <a:lnSpc>
                <a:spcPct val="100000"/>
              </a:lnSpc>
              <a:spcBef>
                <a:spcPts val="0"/>
              </a:spcBef>
              <a:spcAft>
                <a:spcPts val="0"/>
              </a:spcAft>
              <a:buClr>
                <a:schemeClr val="dk1"/>
              </a:buClr>
              <a:buSzPts val="1200"/>
              <a:buFont typeface="Courier New"/>
              <a:buNone/>
            </a:pPr>
            <a:r>
              <a:rPr b="1" i="0" lang="en-US" sz="1200" u="none" cap="none" strike="noStrike">
                <a:solidFill>
                  <a:schemeClr val="dk1"/>
                </a:solidFill>
                <a:latin typeface="Courier New"/>
                <a:ea typeface="Courier New"/>
                <a:cs typeface="Courier New"/>
                <a:sym typeface="Courier New"/>
              </a:rPr>
              <a:t>	     posicion = hijo_maximo;</a:t>
            </a:r>
            <a:endParaRPr/>
          </a:p>
          <a:p>
            <a:pPr indent="0" lvl="0" marL="0" marR="0" rtl="0" algn="just">
              <a:lnSpc>
                <a:spcPct val="100000"/>
              </a:lnSpc>
              <a:spcBef>
                <a:spcPts val="0"/>
              </a:spcBef>
              <a:spcAft>
                <a:spcPts val="0"/>
              </a:spcAft>
              <a:buClr>
                <a:schemeClr val="dk1"/>
              </a:buClr>
              <a:buSzPts val="1200"/>
              <a:buFont typeface="Courier New"/>
              <a:buNone/>
            </a:pPr>
            <a:r>
              <a:rPr b="1" i="0" lang="en-US" sz="1200" u="none" cap="none" strike="noStrike">
                <a:solidFill>
                  <a:schemeClr val="dk1"/>
                </a:solidFill>
                <a:latin typeface="Courier New"/>
                <a:ea typeface="Courier New"/>
                <a:cs typeface="Courier New"/>
                <a:sym typeface="Courier New"/>
              </a:rPr>
              <a:t>      } else {</a:t>
            </a:r>
            <a:endParaRPr/>
          </a:p>
          <a:p>
            <a:pPr indent="0" lvl="0" marL="0" marR="0" rtl="0" algn="just">
              <a:lnSpc>
                <a:spcPct val="100000"/>
              </a:lnSpc>
              <a:spcBef>
                <a:spcPts val="0"/>
              </a:spcBef>
              <a:spcAft>
                <a:spcPts val="0"/>
              </a:spcAft>
              <a:buClr>
                <a:schemeClr val="dk1"/>
              </a:buClr>
              <a:buSzPts val="1200"/>
              <a:buFont typeface="Courier New"/>
              <a:buNone/>
            </a:pPr>
            <a:r>
              <a:rPr b="1" i="0" lang="en-US" sz="1200" u="none" cap="none" strike="noStrike">
                <a:solidFill>
                  <a:schemeClr val="dk1"/>
                </a:solidFill>
                <a:latin typeface="Courier New"/>
                <a:ea typeface="Courier New"/>
                <a:cs typeface="Courier New"/>
                <a:sym typeface="Courier New"/>
              </a:rPr>
              <a:t>          detener_percolate = true;</a:t>
            </a:r>
            <a:endParaRPr/>
          </a:p>
          <a:p>
            <a:pPr indent="0" lvl="0" marL="0" marR="0" rtl="0" algn="just">
              <a:lnSpc>
                <a:spcPct val="100000"/>
              </a:lnSpc>
              <a:spcBef>
                <a:spcPts val="0"/>
              </a:spcBef>
              <a:spcAft>
                <a:spcPts val="0"/>
              </a:spcAft>
              <a:buClr>
                <a:schemeClr val="dk1"/>
              </a:buClr>
              <a:buSzPts val="1200"/>
              <a:buFont typeface="Courier New"/>
              <a:buNone/>
            </a:pPr>
            <a:r>
              <a:rPr b="1" i="0" lang="en-US" sz="1200" u="none" cap="none" strike="noStrike">
                <a:solidFill>
                  <a:schemeClr val="dk1"/>
                </a:solidFill>
                <a:latin typeface="Courier New"/>
                <a:ea typeface="Courier New"/>
                <a:cs typeface="Courier New"/>
                <a:sym typeface="Courier New"/>
              </a:rPr>
              <a:t>      }</a:t>
            </a:r>
            <a:endParaRPr/>
          </a:p>
          <a:p>
            <a:pPr indent="0" lvl="0" marL="0" marR="0" rtl="0" algn="just">
              <a:lnSpc>
                <a:spcPct val="100000"/>
              </a:lnSpc>
              <a:spcBef>
                <a:spcPts val="0"/>
              </a:spcBef>
              <a:spcAft>
                <a:spcPts val="0"/>
              </a:spcAft>
              <a:buClr>
                <a:schemeClr val="dk1"/>
              </a:buClr>
              <a:buSzPts val="1200"/>
              <a:buFont typeface="Courier New"/>
              <a:buNone/>
            </a:pPr>
            <a:r>
              <a:rPr b="1" i="0" lang="en-US" sz="1200" u="none" cap="none" strike="noStrike">
                <a:solidFill>
                  <a:schemeClr val="dk1"/>
                </a:solidFill>
                <a:latin typeface="Courier New"/>
                <a:ea typeface="Courier New"/>
                <a:cs typeface="Courier New"/>
                <a:sym typeface="Courier New"/>
              </a:rPr>
              <a:t>   }</a:t>
            </a:r>
            <a:endParaRPr/>
          </a:p>
          <a:p>
            <a:pPr indent="0" lvl="0" marL="0" marR="0" rtl="0" algn="just">
              <a:lnSpc>
                <a:spcPct val="100000"/>
              </a:lnSpc>
              <a:spcBef>
                <a:spcPts val="0"/>
              </a:spcBef>
              <a:spcAft>
                <a:spcPts val="0"/>
              </a:spcAft>
              <a:buClr>
                <a:schemeClr val="dk1"/>
              </a:buClr>
              <a:buSzPts val="1200"/>
              <a:buFont typeface="Courier New"/>
              <a:buNone/>
            </a:pPr>
            <a:r>
              <a:rPr b="1" i="0" lang="en-US" sz="1200" u="none" cap="none" strike="noStrike">
                <a:solidFill>
                  <a:schemeClr val="dk1"/>
                </a:solidFill>
                <a:latin typeface="Courier New"/>
                <a:ea typeface="Courier New"/>
                <a:cs typeface="Courier New"/>
                <a:sym typeface="Courier New"/>
              </a:rPr>
              <a:t>   this.datos[posicion] = candidato;</a:t>
            </a:r>
            <a:endParaRPr/>
          </a:p>
          <a:p>
            <a:pPr indent="0" lvl="0" marL="0" marR="0" rtl="0" algn="just">
              <a:lnSpc>
                <a:spcPct val="100000"/>
              </a:lnSpc>
              <a:spcBef>
                <a:spcPts val="0"/>
              </a:spcBef>
              <a:spcAft>
                <a:spcPts val="0"/>
              </a:spcAft>
              <a:buClr>
                <a:schemeClr val="dk1"/>
              </a:buClr>
              <a:buSzPts val="1200"/>
              <a:buFont typeface="Courier New"/>
              <a:buNone/>
            </a:pPr>
            <a:r>
              <a:rPr b="1" i="0" lang="en-US" sz="1200" u="none" cap="none" strike="noStrike">
                <a:solidFill>
                  <a:schemeClr val="dk1"/>
                </a:solidFill>
                <a:latin typeface="Courier New"/>
                <a:ea typeface="Courier New"/>
                <a:cs typeface="Courier New"/>
                <a:sym typeface="Courier New"/>
              </a:rPr>
              <a:t> } </a:t>
            </a:r>
            <a:endParaRPr/>
          </a:p>
          <a:p>
            <a:pPr indent="0" lvl="0" marL="0" marR="0" rtl="0" algn="just">
              <a:lnSpc>
                <a:spcPct val="100000"/>
              </a:lnSpc>
              <a:spcBef>
                <a:spcPts val="0"/>
              </a:spcBef>
              <a:spcAft>
                <a:spcPts val="0"/>
              </a:spcAft>
              <a:buClr>
                <a:schemeClr val="dk1"/>
              </a:buClr>
              <a:buSzPts val="1200"/>
              <a:buFont typeface="Courier New"/>
              <a:buNone/>
            </a:pPr>
            <a:r>
              <a:rPr b="1" i="0" lang="en-US" sz="1200" u="none" cap="none" strike="noStrike">
                <a:solidFill>
                  <a:schemeClr val="dk1"/>
                </a:solidFill>
                <a:latin typeface="Courier New"/>
                <a:ea typeface="Courier New"/>
                <a:cs typeface="Courier New"/>
                <a:sym typeface="Courier New"/>
              </a:rPr>
              <a:t> . . .</a:t>
            </a:r>
            <a:endParaRPr/>
          </a:p>
          <a:p>
            <a:pPr indent="0" lvl="0" marL="0" marR="0" rtl="0" algn="just">
              <a:lnSpc>
                <a:spcPct val="100000"/>
              </a:lnSpc>
              <a:spcBef>
                <a:spcPts val="0"/>
              </a:spcBef>
              <a:spcAft>
                <a:spcPts val="0"/>
              </a:spcAft>
              <a:buClr>
                <a:schemeClr val="dk1"/>
              </a:buClr>
              <a:buSzPts val="1200"/>
              <a:buFont typeface="Courier New"/>
              <a:buNone/>
            </a:pPr>
            <a:r>
              <a:rPr b="1" i="0" lang="en-US" sz="1200" u="none" cap="none" strike="noStrike">
                <a:solidFill>
                  <a:schemeClr val="dk1"/>
                </a:solidFill>
                <a:latin typeface="Courier New"/>
                <a:ea typeface="Courier New"/>
                <a:cs typeface="Courier New"/>
                <a:sym typeface="Courier New"/>
              </a:rPr>
              <a:t>}</a:t>
            </a:r>
            <a:endParaRPr/>
          </a:p>
        </p:txBody>
      </p:sp>
      <p:sp>
        <p:nvSpPr>
          <p:cNvPr id="78" name="Google Shape;78;p10"/>
          <p:cNvSpPr/>
          <p:nvPr/>
        </p:nvSpPr>
        <p:spPr>
          <a:xfrm rot="1187933">
            <a:off x="8004540" y="1983409"/>
            <a:ext cx="193266" cy="274755"/>
          </a:xfrm>
          <a:custGeom>
            <a:rect b="b" l="l" r="r" t="t"/>
            <a:pathLst>
              <a:path extrusionOk="0" h="145473" w="207819">
                <a:moveTo>
                  <a:pt x="207819" y="0"/>
                </a:moveTo>
                <a:cubicBezTo>
                  <a:pt x="198582" y="4618"/>
                  <a:pt x="186720" y="5922"/>
                  <a:pt x="180109" y="13855"/>
                </a:cubicBezTo>
                <a:cubicBezTo>
                  <a:pt x="174014" y="21169"/>
                  <a:pt x="176932" y="32813"/>
                  <a:pt x="173182" y="41564"/>
                </a:cubicBezTo>
                <a:cubicBezTo>
                  <a:pt x="169903" y="49216"/>
                  <a:pt x="165215" y="56459"/>
                  <a:pt x="159328" y="62346"/>
                </a:cubicBezTo>
                <a:cubicBezTo>
                  <a:pt x="153441" y="68233"/>
                  <a:pt x="144942" y="70870"/>
                  <a:pt x="138546" y="76200"/>
                </a:cubicBezTo>
                <a:cubicBezTo>
                  <a:pt x="131020" y="82472"/>
                  <a:pt x="125915" y="91548"/>
                  <a:pt x="117764" y="96982"/>
                </a:cubicBezTo>
                <a:cubicBezTo>
                  <a:pt x="111688" y="101032"/>
                  <a:pt x="103694" y="101033"/>
                  <a:pt x="96982" y="103909"/>
                </a:cubicBezTo>
                <a:cubicBezTo>
                  <a:pt x="11967" y="140344"/>
                  <a:pt x="118063" y="96833"/>
                  <a:pt x="48491" y="131619"/>
                </a:cubicBezTo>
                <a:cubicBezTo>
                  <a:pt x="41960" y="134885"/>
                  <a:pt x="34730" y="136540"/>
                  <a:pt x="27709" y="138546"/>
                </a:cubicBezTo>
                <a:cubicBezTo>
                  <a:pt x="18555" y="141161"/>
                  <a:pt x="0" y="145473"/>
                  <a:pt x="0" y="145473"/>
                </a:cubicBezTo>
              </a:path>
            </a:pathLst>
          </a:custGeom>
          <a:noFill/>
          <a:ln cap="flat" cmpd="sng" w="3810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t/>
            </a:r>
            <a:endParaRPr b="0" i="0" sz="1800" u="none">
              <a:solidFill>
                <a:schemeClr val="dk1"/>
              </a:solidFill>
              <a:latin typeface="Bilbo"/>
              <a:ea typeface="Bilbo"/>
              <a:cs typeface="Bilbo"/>
              <a:sym typeface="Bilbo"/>
            </a:endParaRPr>
          </a:p>
        </p:txBody>
      </p:sp>
      <p:sp>
        <p:nvSpPr>
          <p:cNvPr id="79" name="Google Shape;79;p10"/>
          <p:cNvSpPr txBox="1"/>
          <p:nvPr/>
        </p:nvSpPr>
        <p:spPr>
          <a:xfrm>
            <a:off x="7685327" y="1754175"/>
            <a:ext cx="1653900" cy="246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1000"/>
              <a:buFont typeface="Courier New"/>
              <a:buNone/>
            </a:pPr>
            <a:r>
              <a:rPr b="1" i="0" lang="en-US" sz="1000" u="none">
                <a:solidFill>
                  <a:srgbClr val="FF0000"/>
                </a:solidFill>
                <a:latin typeface="Courier New"/>
                <a:ea typeface="Courier New"/>
                <a:cs typeface="Courier New"/>
                <a:sym typeface="Courier New"/>
              </a:rPr>
              <a:t>percolate_down(3)</a:t>
            </a:r>
            <a:endParaRPr/>
          </a:p>
        </p:txBody>
      </p:sp>
      <p:sp>
        <p:nvSpPr>
          <p:cNvPr id="80" name="Google Shape;80;p10"/>
          <p:cNvSpPr/>
          <p:nvPr/>
        </p:nvSpPr>
        <p:spPr>
          <a:xfrm flipH="1" rot="-1128169">
            <a:off x="6829217" y="4823290"/>
            <a:ext cx="204716" cy="274926"/>
          </a:xfrm>
          <a:custGeom>
            <a:rect b="b" l="l" r="r" t="t"/>
            <a:pathLst>
              <a:path extrusionOk="0" h="145473" w="207819">
                <a:moveTo>
                  <a:pt x="207819" y="0"/>
                </a:moveTo>
                <a:cubicBezTo>
                  <a:pt x="198582" y="4618"/>
                  <a:pt x="186720" y="5922"/>
                  <a:pt x="180109" y="13855"/>
                </a:cubicBezTo>
                <a:cubicBezTo>
                  <a:pt x="174014" y="21169"/>
                  <a:pt x="176932" y="32813"/>
                  <a:pt x="173182" y="41564"/>
                </a:cubicBezTo>
                <a:cubicBezTo>
                  <a:pt x="169903" y="49216"/>
                  <a:pt x="165215" y="56459"/>
                  <a:pt x="159328" y="62346"/>
                </a:cubicBezTo>
                <a:cubicBezTo>
                  <a:pt x="153441" y="68233"/>
                  <a:pt x="144942" y="70870"/>
                  <a:pt x="138546" y="76200"/>
                </a:cubicBezTo>
                <a:cubicBezTo>
                  <a:pt x="131020" y="82472"/>
                  <a:pt x="125915" y="91548"/>
                  <a:pt x="117764" y="96982"/>
                </a:cubicBezTo>
                <a:cubicBezTo>
                  <a:pt x="111688" y="101032"/>
                  <a:pt x="103694" y="101033"/>
                  <a:pt x="96982" y="103909"/>
                </a:cubicBezTo>
                <a:cubicBezTo>
                  <a:pt x="11967" y="140344"/>
                  <a:pt x="118063" y="96833"/>
                  <a:pt x="48491" y="131619"/>
                </a:cubicBezTo>
                <a:cubicBezTo>
                  <a:pt x="41960" y="134885"/>
                  <a:pt x="34730" y="136540"/>
                  <a:pt x="27709" y="138546"/>
                </a:cubicBezTo>
                <a:cubicBezTo>
                  <a:pt x="18555" y="141161"/>
                  <a:pt x="0" y="145473"/>
                  <a:pt x="0" y="145473"/>
                </a:cubicBezTo>
              </a:path>
            </a:pathLst>
          </a:custGeom>
          <a:noFill/>
          <a:ln cap="flat" cmpd="sng" w="3810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t/>
            </a:r>
            <a:endParaRPr b="0" i="0" sz="1800" u="none">
              <a:solidFill>
                <a:schemeClr val="dk1"/>
              </a:solidFill>
              <a:latin typeface="Bilbo"/>
              <a:ea typeface="Bilbo"/>
              <a:cs typeface="Bilbo"/>
              <a:sym typeface="Bilbo"/>
            </a:endParaRPr>
          </a:p>
        </p:txBody>
      </p:sp>
      <p:sp>
        <p:nvSpPr>
          <p:cNvPr id="81" name="Google Shape;81;p10"/>
          <p:cNvSpPr txBox="1"/>
          <p:nvPr/>
        </p:nvSpPr>
        <p:spPr>
          <a:xfrm>
            <a:off x="6441027" y="4643425"/>
            <a:ext cx="1696500" cy="246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1000"/>
              <a:buFont typeface="Courier New"/>
              <a:buNone/>
            </a:pPr>
            <a:r>
              <a:rPr b="1" i="0" lang="en-US" sz="1000" u="none">
                <a:solidFill>
                  <a:srgbClr val="FF0000"/>
                </a:solidFill>
                <a:latin typeface="Courier New"/>
                <a:ea typeface="Courier New"/>
                <a:cs typeface="Courier New"/>
                <a:sym typeface="Courier New"/>
              </a:rPr>
              <a:t>percolate_down(1)</a:t>
            </a:r>
            <a:endParaRPr/>
          </a:p>
        </p:txBody>
      </p:sp>
      <p:grpSp>
        <p:nvGrpSpPr>
          <p:cNvPr id="82" name="Google Shape;82;p10"/>
          <p:cNvGrpSpPr/>
          <p:nvPr/>
        </p:nvGrpSpPr>
        <p:grpSpPr>
          <a:xfrm>
            <a:off x="6339072" y="4857775"/>
            <a:ext cx="1346254" cy="928854"/>
            <a:chOff x="8013171" y="4857748"/>
            <a:chExt cx="1414133" cy="928854"/>
          </a:xfrm>
        </p:grpSpPr>
        <p:sp>
          <p:nvSpPr>
            <p:cNvPr id="83" name="Google Shape;83;p10"/>
            <p:cNvSpPr txBox="1"/>
            <p:nvPr/>
          </p:nvSpPr>
          <p:spPr>
            <a:xfrm>
              <a:off x="8944004" y="4857748"/>
              <a:ext cx="483300" cy="276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42</a:t>
              </a:r>
              <a:endParaRPr/>
            </a:p>
          </p:txBody>
        </p:sp>
        <p:sp>
          <p:nvSpPr>
            <p:cNvPr id="84" name="Google Shape;84;p10"/>
            <p:cNvSpPr txBox="1"/>
            <p:nvPr/>
          </p:nvSpPr>
          <p:spPr>
            <a:xfrm>
              <a:off x="8013171" y="5133998"/>
              <a:ext cx="605400" cy="276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15</a:t>
              </a:r>
              <a:endParaRPr/>
            </a:p>
          </p:txBody>
        </p:sp>
        <p:cxnSp>
          <p:nvCxnSpPr>
            <p:cNvPr id="85" name="Google Shape;85;p10"/>
            <p:cNvCxnSpPr/>
            <p:nvPr/>
          </p:nvCxnSpPr>
          <p:spPr>
            <a:xfrm flipH="1" rot="-5400000">
              <a:off x="8765278" y="5107924"/>
              <a:ext cx="285900" cy="214200"/>
            </a:xfrm>
            <a:prstGeom prst="straightConnector1">
              <a:avLst/>
            </a:prstGeom>
            <a:noFill/>
            <a:ln cap="flat" cmpd="sng" w="12700">
              <a:solidFill>
                <a:schemeClr val="dk1"/>
              </a:solidFill>
              <a:prstDash val="solid"/>
              <a:miter lim="800000"/>
              <a:headEnd len="med" w="med" type="none"/>
              <a:tailEnd len="med" w="med" type="none"/>
            </a:ln>
          </p:spPr>
        </p:cxnSp>
        <p:cxnSp>
          <p:nvCxnSpPr>
            <p:cNvPr id="86" name="Google Shape;86;p10"/>
            <p:cNvCxnSpPr/>
            <p:nvPr/>
          </p:nvCxnSpPr>
          <p:spPr>
            <a:xfrm flipH="1" rot="-5400000">
              <a:off x="8336650" y="5536552"/>
              <a:ext cx="285900" cy="214200"/>
            </a:xfrm>
            <a:prstGeom prst="straightConnector1">
              <a:avLst/>
            </a:prstGeom>
            <a:noFill/>
            <a:ln cap="flat" cmpd="sng" w="12700">
              <a:solidFill>
                <a:schemeClr val="dk1"/>
              </a:solidFill>
              <a:prstDash val="solid"/>
              <a:miter lim="800000"/>
              <a:headEnd len="med" w="med" type="none"/>
              <a:tailEnd len="med" w="med" type="none"/>
            </a:ln>
          </p:spPr>
        </p:cxnSp>
        <p:sp>
          <p:nvSpPr>
            <p:cNvPr id="87" name="Google Shape;87;p10"/>
            <p:cNvSpPr/>
            <p:nvPr/>
          </p:nvSpPr>
          <p:spPr>
            <a:xfrm flipH="1" rot="-1138733">
              <a:off x="8423572" y="5251410"/>
              <a:ext cx="285679" cy="356949"/>
            </a:xfrm>
            <a:custGeom>
              <a:rect b="b" l="l" r="r" t="t"/>
              <a:pathLst>
                <a:path extrusionOk="0" h="357190" w="285872">
                  <a:moveTo>
                    <a:pt x="47346" y="45813"/>
                  </a:moveTo>
                  <a:lnTo>
                    <a:pt x="47346" y="45813"/>
                  </a:lnTo>
                  <a:cubicBezTo>
                    <a:pt x="67884" y="22730"/>
                    <a:pt x="93343" y="7574"/>
                    <a:pt x="120628" y="2188"/>
                  </a:cubicBezTo>
                  <a:cubicBezTo>
                    <a:pt x="147914" y="-3198"/>
                    <a:pt x="175873" y="1411"/>
                    <a:pt x="201105" y="15458"/>
                  </a:cubicBezTo>
                  <a:cubicBezTo>
                    <a:pt x="226338" y="29505"/>
                    <a:pt x="247779" y="52394"/>
                    <a:pt x="262821" y="81343"/>
                  </a:cubicBezTo>
                  <a:cubicBezTo>
                    <a:pt x="277864" y="110293"/>
                    <a:pt x="285872" y="144079"/>
                    <a:pt x="285872" y="178595"/>
                  </a:cubicBezTo>
                  <a:lnTo>
                    <a:pt x="142936" y="178595"/>
                  </a:lnTo>
                  <a:close/>
                </a:path>
                <a:path extrusionOk="0" fill="none" h="357190" w="285872">
                  <a:moveTo>
                    <a:pt x="47346" y="45813"/>
                  </a:moveTo>
                  <a:lnTo>
                    <a:pt x="47346" y="45813"/>
                  </a:lnTo>
                  <a:cubicBezTo>
                    <a:pt x="67884" y="22730"/>
                    <a:pt x="93343" y="7574"/>
                    <a:pt x="120628" y="2188"/>
                  </a:cubicBezTo>
                  <a:cubicBezTo>
                    <a:pt x="147914" y="-3198"/>
                    <a:pt x="175873" y="1411"/>
                    <a:pt x="201105" y="15458"/>
                  </a:cubicBezTo>
                  <a:cubicBezTo>
                    <a:pt x="226338" y="29505"/>
                    <a:pt x="247779" y="52394"/>
                    <a:pt x="262821" y="81343"/>
                  </a:cubicBezTo>
                  <a:cubicBezTo>
                    <a:pt x="277864" y="110293"/>
                    <a:pt x="285872" y="144079"/>
                    <a:pt x="285872" y="178595"/>
                  </a:cubicBezTo>
                </a:path>
              </a:pathLst>
            </a:custGeom>
            <a:noFill/>
            <a:ln cap="flat" cmpd="sng" w="19050">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t/>
              </a:r>
              <a:endParaRPr b="0" i="0" sz="1800" u="none">
                <a:solidFill>
                  <a:schemeClr val="dk1"/>
                </a:solidFill>
                <a:latin typeface="Bilbo"/>
                <a:ea typeface="Bilbo"/>
                <a:cs typeface="Bilbo"/>
                <a:sym typeface="Bilbo"/>
              </a:endParaRPr>
            </a:p>
          </p:txBody>
        </p:sp>
      </p:grpSp>
      <p:grpSp>
        <p:nvGrpSpPr>
          <p:cNvPr id="88" name="Google Shape;88;p10"/>
          <p:cNvGrpSpPr/>
          <p:nvPr/>
        </p:nvGrpSpPr>
        <p:grpSpPr>
          <a:xfrm>
            <a:off x="7580704" y="3643260"/>
            <a:ext cx="984478" cy="990487"/>
            <a:chOff x="7972233" y="3643314"/>
            <a:chExt cx="1033682" cy="991280"/>
          </a:xfrm>
        </p:grpSpPr>
        <p:cxnSp>
          <p:nvCxnSpPr>
            <p:cNvPr id="89" name="Google Shape;89;p10"/>
            <p:cNvCxnSpPr/>
            <p:nvPr/>
          </p:nvCxnSpPr>
          <p:spPr>
            <a:xfrm flipH="1" rot="-5400000">
              <a:off x="8550964" y="4179230"/>
              <a:ext cx="285900" cy="214200"/>
            </a:xfrm>
            <a:prstGeom prst="straightConnector1">
              <a:avLst/>
            </a:prstGeom>
            <a:noFill/>
            <a:ln cap="flat" cmpd="sng" w="12700">
              <a:solidFill>
                <a:schemeClr val="dk1"/>
              </a:solidFill>
              <a:prstDash val="solid"/>
              <a:miter lim="800000"/>
              <a:headEnd len="med" w="med" type="none"/>
              <a:tailEnd len="med" w="med" type="none"/>
            </a:ln>
          </p:spPr>
        </p:cxnSp>
        <p:sp>
          <p:nvSpPr>
            <p:cNvPr id="90" name="Google Shape;90;p10"/>
            <p:cNvSpPr/>
            <p:nvPr/>
          </p:nvSpPr>
          <p:spPr>
            <a:xfrm rot="2401552">
              <a:off x="8558283" y="3835500"/>
              <a:ext cx="285471" cy="357117"/>
            </a:xfrm>
            <a:custGeom>
              <a:rect b="b" l="l" r="r" t="t"/>
              <a:pathLst>
                <a:path extrusionOk="0" h="357469" w="285752">
                  <a:moveTo>
                    <a:pt x="47263" y="45921"/>
                  </a:moveTo>
                  <a:lnTo>
                    <a:pt x="47263" y="45921"/>
                  </a:lnTo>
                  <a:cubicBezTo>
                    <a:pt x="67786" y="22798"/>
                    <a:pt x="93235" y="7610"/>
                    <a:pt x="120514" y="2202"/>
                  </a:cubicBezTo>
                  <a:cubicBezTo>
                    <a:pt x="147794" y="-3204"/>
                    <a:pt x="175750" y="1397"/>
                    <a:pt x="200982" y="15448"/>
                  </a:cubicBezTo>
                  <a:cubicBezTo>
                    <a:pt x="226214" y="29500"/>
                    <a:pt x="247656" y="52408"/>
                    <a:pt x="262699" y="81385"/>
                  </a:cubicBezTo>
                  <a:cubicBezTo>
                    <a:pt x="277743" y="110362"/>
                    <a:pt x="285752" y="144183"/>
                    <a:pt x="285752" y="178734"/>
                  </a:cubicBezTo>
                  <a:lnTo>
                    <a:pt x="142876" y="178735"/>
                  </a:lnTo>
                  <a:close/>
                </a:path>
                <a:path extrusionOk="0" fill="none" h="357469" w="285752">
                  <a:moveTo>
                    <a:pt x="47263" y="45921"/>
                  </a:moveTo>
                  <a:lnTo>
                    <a:pt x="47263" y="45921"/>
                  </a:lnTo>
                  <a:cubicBezTo>
                    <a:pt x="67786" y="22798"/>
                    <a:pt x="93235" y="7610"/>
                    <a:pt x="120514" y="2202"/>
                  </a:cubicBezTo>
                  <a:cubicBezTo>
                    <a:pt x="147794" y="-3204"/>
                    <a:pt x="175750" y="1397"/>
                    <a:pt x="200982" y="15448"/>
                  </a:cubicBezTo>
                  <a:cubicBezTo>
                    <a:pt x="226214" y="29500"/>
                    <a:pt x="247656" y="52408"/>
                    <a:pt x="262699" y="81385"/>
                  </a:cubicBezTo>
                  <a:cubicBezTo>
                    <a:pt x="277743" y="110362"/>
                    <a:pt x="285752" y="144183"/>
                    <a:pt x="285752" y="178734"/>
                  </a:cubicBezTo>
                </a:path>
              </a:pathLst>
            </a:custGeom>
            <a:noFill/>
            <a:ln cap="flat" cmpd="sng" w="19050">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t/>
              </a:r>
              <a:endParaRPr b="0" i="0" sz="1800" u="none">
                <a:solidFill>
                  <a:schemeClr val="dk1"/>
                </a:solidFill>
                <a:latin typeface="Bilbo"/>
                <a:ea typeface="Bilbo"/>
                <a:cs typeface="Bilbo"/>
                <a:sym typeface="Bilbo"/>
              </a:endParaRPr>
            </a:p>
          </p:txBody>
        </p:sp>
        <p:cxnSp>
          <p:nvCxnSpPr>
            <p:cNvPr id="91" name="Google Shape;91;p10"/>
            <p:cNvCxnSpPr/>
            <p:nvPr/>
          </p:nvCxnSpPr>
          <p:spPr>
            <a:xfrm flipH="1" rot="-5400000">
              <a:off x="8479526" y="3679164"/>
              <a:ext cx="285900" cy="214200"/>
            </a:xfrm>
            <a:prstGeom prst="straightConnector1">
              <a:avLst/>
            </a:prstGeom>
            <a:noFill/>
            <a:ln cap="flat" cmpd="sng" w="12700">
              <a:solidFill>
                <a:schemeClr val="dk1"/>
              </a:solidFill>
              <a:prstDash val="solid"/>
              <a:miter lim="800000"/>
              <a:headEnd len="med" w="med" type="none"/>
              <a:tailEnd len="med" w="med" type="none"/>
            </a:ln>
          </p:spPr>
        </p:cxnSp>
        <p:sp>
          <p:nvSpPr>
            <p:cNvPr id="92" name="Google Shape;92;p10"/>
            <p:cNvSpPr txBox="1"/>
            <p:nvPr/>
          </p:nvSpPr>
          <p:spPr>
            <a:xfrm>
              <a:off x="7972233" y="3786193"/>
              <a:ext cx="469200" cy="276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42</a:t>
              </a:r>
              <a:endParaRPr/>
            </a:p>
          </p:txBody>
        </p:sp>
        <p:sp>
          <p:nvSpPr>
            <p:cNvPr id="93" name="Google Shape;93;p10"/>
            <p:cNvSpPr txBox="1"/>
            <p:nvPr/>
          </p:nvSpPr>
          <p:spPr>
            <a:xfrm>
              <a:off x="8586814" y="4357694"/>
              <a:ext cx="419100" cy="276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16</a:t>
              </a:r>
              <a:endParaRPr/>
            </a:p>
          </p:txBody>
        </p:sp>
      </p:grpSp>
      <p:sp>
        <p:nvSpPr>
          <p:cNvPr id="94" name="Google Shape;94;p10"/>
          <p:cNvSpPr txBox="1"/>
          <p:nvPr/>
        </p:nvSpPr>
        <p:spPr>
          <a:xfrm>
            <a:off x="6664775" y="3286125"/>
            <a:ext cx="1592400" cy="246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1000"/>
              <a:buFont typeface="Courier New"/>
              <a:buNone/>
            </a:pPr>
            <a:r>
              <a:rPr b="1" i="0" lang="en-US" sz="1000" u="none">
                <a:solidFill>
                  <a:srgbClr val="FF0000"/>
                </a:solidFill>
                <a:latin typeface="Courier New"/>
                <a:ea typeface="Courier New"/>
                <a:cs typeface="Courier New"/>
                <a:sym typeface="Courier New"/>
              </a:rPr>
              <a:t>percolate_down(2)</a:t>
            </a:r>
            <a:endParaRPr/>
          </a:p>
        </p:txBody>
      </p:sp>
      <p:sp>
        <p:nvSpPr>
          <p:cNvPr id="95" name="Google Shape;95;p10"/>
          <p:cNvSpPr txBox="1"/>
          <p:nvPr/>
        </p:nvSpPr>
        <p:spPr>
          <a:xfrm rot="195722">
            <a:off x="6601584" y="125903"/>
            <a:ext cx="2319759" cy="489545"/>
          </a:xfrm>
          <a:prstGeom prst="rect">
            <a:avLst/>
          </a:prstGeom>
          <a:solidFill>
            <a:srgbClr val="F2F2F2"/>
          </a:solidFill>
          <a:ln cap="flat" cmpd="sng" w="9525">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just">
              <a:lnSpc>
                <a:spcPct val="90000"/>
              </a:lnSpc>
              <a:spcBef>
                <a:spcPts val="0"/>
              </a:spcBef>
              <a:spcAft>
                <a:spcPts val="0"/>
              </a:spcAft>
              <a:buClr>
                <a:srgbClr val="002060"/>
              </a:buClr>
              <a:buSzPts val="1200"/>
              <a:buFont typeface="Arial"/>
              <a:buNone/>
            </a:pPr>
            <a:r>
              <a:rPr b="1" i="0" lang="en-US" sz="1100" u="none">
                <a:solidFill>
                  <a:srgbClr val="002060"/>
                </a:solidFill>
                <a:latin typeface="Arial"/>
                <a:ea typeface="Arial"/>
                <a:cs typeface="Arial"/>
                <a:sym typeface="Arial"/>
              </a:rPr>
              <a:t>Para filtrar: se elige el mayor de los hijos y se lo compara con el padre.</a:t>
            </a:r>
            <a:endParaRPr sz="1300"/>
          </a:p>
        </p:txBody>
      </p:sp>
      <p:sp>
        <p:nvSpPr>
          <p:cNvPr id="96" name="Google Shape;96;p10"/>
          <p:cNvSpPr/>
          <p:nvPr/>
        </p:nvSpPr>
        <p:spPr>
          <a:xfrm flipH="1" rot="-1383929">
            <a:off x="7743325" y="3466535"/>
            <a:ext cx="205547" cy="274347"/>
          </a:xfrm>
          <a:custGeom>
            <a:rect b="b" l="l" r="r" t="t"/>
            <a:pathLst>
              <a:path extrusionOk="0" h="145473" w="207819">
                <a:moveTo>
                  <a:pt x="207819" y="0"/>
                </a:moveTo>
                <a:cubicBezTo>
                  <a:pt x="198582" y="4618"/>
                  <a:pt x="186720" y="5922"/>
                  <a:pt x="180109" y="13855"/>
                </a:cubicBezTo>
                <a:cubicBezTo>
                  <a:pt x="174014" y="21169"/>
                  <a:pt x="176932" y="32813"/>
                  <a:pt x="173182" y="41564"/>
                </a:cubicBezTo>
                <a:cubicBezTo>
                  <a:pt x="169903" y="49216"/>
                  <a:pt x="165215" y="56459"/>
                  <a:pt x="159328" y="62346"/>
                </a:cubicBezTo>
                <a:cubicBezTo>
                  <a:pt x="153441" y="68233"/>
                  <a:pt x="144942" y="70870"/>
                  <a:pt x="138546" y="76200"/>
                </a:cubicBezTo>
                <a:cubicBezTo>
                  <a:pt x="131020" y="82472"/>
                  <a:pt x="125915" y="91548"/>
                  <a:pt x="117764" y="96982"/>
                </a:cubicBezTo>
                <a:cubicBezTo>
                  <a:pt x="111688" y="101032"/>
                  <a:pt x="103694" y="101033"/>
                  <a:pt x="96982" y="103909"/>
                </a:cubicBezTo>
                <a:cubicBezTo>
                  <a:pt x="11967" y="140344"/>
                  <a:pt x="118063" y="96833"/>
                  <a:pt x="48491" y="131619"/>
                </a:cubicBezTo>
                <a:cubicBezTo>
                  <a:pt x="41960" y="134885"/>
                  <a:pt x="34730" y="136540"/>
                  <a:pt x="27709" y="138546"/>
                </a:cubicBezTo>
                <a:cubicBezTo>
                  <a:pt x="18555" y="141161"/>
                  <a:pt x="0" y="145473"/>
                  <a:pt x="0" y="145473"/>
                </a:cubicBezTo>
              </a:path>
            </a:pathLst>
          </a:custGeom>
          <a:noFill/>
          <a:ln cap="flat" cmpd="sng" w="3810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t/>
            </a:r>
            <a:endParaRPr b="0" i="0" sz="1800" u="none">
              <a:solidFill>
                <a:schemeClr val="dk1"/>
              </a:solidFill>
              <a:latin typeface="Bilbo"/>
              <a:ea typeface="Bilbo"/>
              <a:cs typeface="Bilbo"/>
              <a:sym typeface="Bilbo"/>
            </a:endParaRPr>
          </a:p>
        </p:txBody>
      </p:sp>
      <p:grpSp>
        <p:nvGrpSpPr>
          <p:cNvPr id="97" name="Google Shape;97;p10"/>
          <p:cNvGrpSpPr/>
          <p:nvPr/>
        </p:nvGrpSpPr>
        <p:grpSpPr>
          <a:xfrm>
            <a:off x="7697305" y="4970416"/>
            <a:ext cx="1407567" cy="1520706"/>
            <a:chOff x="8082350" y="4971118"/>
            <a:chExt cx="1477916" cy="1520858"/>
          </a:xfrm>
        </p:grpSpPr>
        <p:pic>
          <p:nvPicPr>
            <p:cNvPr id="98" name="Google Shape;98;p10"/>
            <p:cNvPicPr preferRelativeResize="0"/>
            <p:nvPr/>
          </p:nvPicPr>
          <p:blipFill rotWithShape="1">
            <a:blip r:embed="rId5">
              <a:alphaModFix/>
            </a:blip>
            <a:srcRect b="0" l="0" r="0" t="0"/>
            <a:stretch/>
          </p:blipFill>
          <p:spPr>
            <a:xfrm>
              <a:off x="8188666" y="4971118"/>
              <a:ext cx="1371600" cy="1409700"/>
            </a:xfrm>
            <a:prstGeom prst="rect">
              <a:avLst/>
            </a:prstGeom>
            <a:noFill/>
            <a:ln>
              <a:noFill/>
            </a:ln>
          </p:spPr>
        </p:pic>
        <p:sp>
          <p:nvSpPr>
            <p:cNvPr id="99" name="Google Shape;99;p10"/>
            <p:cNvSpPr/>
            <p:nvPr/>
          </p:nvSpPr>
          <p:spPr>
            <a:xfrm flipH="1" rot="5159149">
              <a:off x="8681555" y="5665789"/>
              <a:ext cx="285763" cy="357171"/>
            </a:xfrm>
            <a:custGeom>
              <a:rect b="b" l="l" r="r" t="t"/>
              <a:pathLst>
                <a:path extrusionOk="0" h="357188" w="285776">
                  <a:moveTo>
                    <a:pt x="47313" y="45833"/>
                  </a:moveTo>
                  <a:lnTo>
                    <a:pt x="47313" y="45833"/>
                  </a:lnTo>
                  <a:cubicBezTo>
                    <a:pt x="67842" y="22744"/>
                    <a:pt x="93293" y="7582"/>
                    <a:pt x="120571" y="2191"/>
                  </a:cubicBezTo>
                  <a:cubicBezTo>
                    <a:pt x="147848" y="-3199"/>
                    <a:pt x="175800" y="1407"/>
                    <a:pt x="201028" y="15452"/>
                  </a:cubicBezTo>
                  <a:cubicBezTo>
                    <a:pt x="226255" y="29497"/>
                    <a:pt x="247691" y="52387"/>
                    <a:pt x="262730" y="81337"/>
                  </a:cubicBezTo>
                  <a:cubicBezTo>
                    <a:pt x="277769" y="110288"/>
                    <a:pt x="285776" y="144077"/>
                    <a:pt x="285775" y="178595"/>
                  </a:cubicBezTo>
                  <a:lnTo>
                    <a:pt x="142888" y="178594"/>
                  </a:lnTo>
                  <a:close/>
                </a:path>
                <a:path extrusionOk="0" fill="none" h="357188" w="285776">
                  <a:moveTo>
                    <a:pt x="47313" y="45833"/>
                  </a:moveTo>
                  <a:lnTo>
                    <a:pt x="47313" y="45833"/>
                  </a:lnTo>
                  <a:cubicBezTo>
                    <a:pt x="67842" y="22744"/>
                    <a:pt x="93293" y="7582"/>
                    <a:pt x="120571" y="2191"/>
                  </a:cubicBezTo>
                  <a:cubicBezTo>
                    <a:pt x="147848" y="-3199"/>
                    <a:pt x="175800" y="1407"/>
                    <a:pt x="201028" y="15452"/>
                  </a:cubicBezTo>
                  <a:cubicBezTo>
                    <a:pt x="226255" y="29497"/>
                    <a:pt x="247691" y="52387"/>
                    <a:pt x="262730" y="81337"/>
                  </a:cubicBezTo>
                  <a:cubicBezTo>
                    <a:pt x="277769" y="110288"/>
                    <a:pt x="285776" y="144077"/>
                    <a:pt x="285775" y="178595"/>
                  </a:cubicBezTo>
                </a:path>
              </a:pathLst>
            </a:custGeom>
            <a:noFill/>
            <a:ln cap="flat" cmpd="sng" w="19050">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t/>
              </a:r>
              <a:endParaRPr b="0" i="0" sz="1800" u="none">
                <a:solidFill>
                  <a:schemeClr val="dk1"/>
                </a:solidFill>
                <a:latin typeface="Bilbo"/>
                <a:ea typeface="Bilbo"/>
                <a:cs typeface="Bilbo"/>
                <a:sym typeface="Bilbo"/>
              </a:endParaRPr>
            </a:p>
          </p:txBody>
        </p:sp>
        <p:cxnSp>
          <p:nvCxnSpPr>
            <p:cNvPr id="100" name="Google Shape;100;p10"/>
            <p:cNvCxnSpPr/>
            <p:nvPr/>
          </p:nvCxnSpPr>
          <p:spPr>
            <a:xfrm flipH="1" rot="-5400000">
              <a:off x="8515691" y="5501391"/>
              <a:ext cx="285900" cy="285900"/>
            </a:xfrm>
            <a:prstGeom prst="straightConnector1">
              <a:avLst/>
            </a:prstGeom>
            <a:noFill/>
            <a:ln cap="flat" cmpd="sng" w="19050">
              <a:solidFill>
                <a:srgbClr val="000000"/>
              </a:solidFill>
              <a:prstDash val="solid"/>
              <a:miter lim="800000"/>
              <a:headEnd len="med" w="med" type="none"/>
              <a:tailEnd len="med" w="med" type="none"/>
            </a:ln>
          </p:spPr>
        </p:cxnSp>
        <p:cxnSp>
          <p:nvCxnSpPr>
            <p:cNvPr id="101" name="Google Shape;101;p10"/>
            <p:cNvCxnSpPr/>
            <p:nvPr/>
          </p:nvCxnSpPr>
          <p:spPr>
            <a:xfrm flipH="1" rot="-5400000">
              <a:off x="8634754" y="5934817"/>
              <a:ext cx="285900" cy="285900"/>
            </a:xfrm>
            <a:prstGeom prst="straightConnector1">
              <a:avLst/>
            </a:prstGeom>
            <a:noFill/>
            <a:ln cap="flat" cmpd="sng" w="19050">
              <a:solidFill>
                <a:srgbClr val="000000"/>
              </a:solidFill>
              <a:prstDash val="solid"/>
              <a:miter lim="800000"/>
              <a:headEnd len="med" w="med" type="none"/>
              <a:tailEnd len="med" w="med" type="none"/>
            </a:ln>
          </p:spPr>
        </p:cxnSp>
        <p:sp>
          <p:nvSpPr>
            <p:cNvPr id="102" name="Google Shape;102;p10"/>
            <p:cNvSpPr txBox="1"/>
            <p:nvPr/>
          </p:nvSpPr>
          <p:spPr>
            <a:xfrm>
              <a:off x="8082350" y="5357816"/>
              <a:ext cx="501900" cy="276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16</a:t>
              </a:r>
              <a:endParaRPr/>
            </a:p>
          </p:txBody>
        </p:sp>
        <p:sp>
          <p:nvSpPr>
            <p:cNvPr id="103" name="Google Shape;103;p10"/>
            <p:cNvSpPr txBox="1"/>
            <p:nvPr/>
          </p:nvSpPr>
          <p:spPr>
            <a:xfrm>
              <a:off x="8801136" y="6215076"/>
              <a:ext cx="501900" cy="276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15</a:t>
              </a:r>
              <a:endParaRPr/>
            </a:p>
          </p:txBody>
        </p:sp>
      </p:grpSp>
      <p:pic>
        <p:nvPicPr>
          <p:cNvPr id="104" name="Google Shape;104;p10"/>
          <p:cNvPicPr preferRelativeResize="0"/>
          <p:nvPr/>
        </p:nvPicPr>
        <p:blipFill rotWithShape="1">
          <a:blip r:embed="rId6">
            <a:alphaModFix/>
          </a:blip>
          <a:srcRect b="0" l="0" r="0" t="0"/>
          <a:stretch/>
        </p:blipFill>
        <p:spPr>
          <a:xfrm>
            <a:off x="6654800" y="1071562"/>
            <a:ext cx="2413000" cy="52614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1"/>
          <p:cNvSpPr txBox="1"/>
          <p:nvPr/>
        </p:nvSpPr>
        <p:spPr>
          <a:xfrm>
            <a:off x="149625" y="1106475"/>
            <a:ext cx="4490400" cy="5540400"/>
          </a:xfrm>
          <a:prstGeom prst="rect">
            <a:avLst/>
          </a:prstGeom>
          <a:solidFill>
            <a:srgbClr val="F2F2F2"/>
          </a:solidFill>
          <a:ln cap="flat" cmpd="sng" w="9525">
            <a:solidFill>
              <a:srgbClr val="A6A6A6"/>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package heap;</a:t>
            </a:r>
            <a:endParaRPr/>
          </a:p>
          <a:p>
            <a:pPr indent="0" lvl="0" marL="0" marR="0" rtl="0" algn="just">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a:t>
            </a:r>
            <a:endParaRPr/>
          </a:p>
          <a:p>
            <a:pPr indent="0" lvl="0" marL="0" marR="0" rtl="0" algn="just">
              <a:lnSpc>
                <a:spcPct val="100000"/>
              </a:lnSpc>
              <a:spcBef>
                <a:spcPts val="0"/>
              </a:spcBef>
              <a:spcAft>
                <a:spcPts val="0"/>
              </a:spcAft>
              <a:buClr>
                <a:schemeClr val="dk1"/>
              </a:buClr>
              <a:buSzPts val="1200"/>
              <a:buFont typeface="Courier New"/>
              <a:buNone/>
            </a:pPr>
            <a:r>
              <a:rPr b="1" i="0" lang="en-US" sz="1200" u="none">
                <a:solidFill>
                  <a:schemeClr val="dk1"/>
                </a:solidFill>
                <a:latin typeface="Courier New"/>
                <a:ea typeface="Courier New"/>
                <a:cs typeface="Courier New"/>
                <a:sym typeface="Courier New"/>
              </a:rPr>
              <a:t>public class Heap&lt;T extends Comparable&lt;T&gt;&gt; </a:t>
            </a:r>
            <a:endParaRPr/>
          </a:p>
          <a:p>
            <a:pPr indent="0" lvl="0" marL="0" marR="0" rtl="0" algn="just">
              <a:lnSpc>
                <a:spcPct val="100000"/>
              </a:lnSpc>
              <a:spcBef>
                <a:spcPts val="0"/>
              </a:spcBef>
              <a:spcAft>
                <a:spcPts val="0"/>
              </a:spcAft>
              <a:buClr>
                <a:schemeClr val="dk1"/>
              </a:buClr>
              <a:buSzPts val="1200"/>
              <a:buFont typeface="Courier New"/>
              <a:buNone/>
            </a:pPr>
            <a:r>
              <a:rPr b="1" i="0" lang="en-US" sz="1200" u="none">
                <a:solidFill>
                  <a:schemeClr val="dk1"/>
                </a:solidFill>
                <a:latin typeface="Courier New"/>
                <a:ea typeface="Courier New"/>
                <a:cs typeface="Courier New"/>
                <a:sym typeface="Courier New"/>
              </a:rPr>
              <a:t>                implemnets ColaPrioridades&lt;T&gt;{</a:t>
            </a:r>
            <a:endParaRPr/>
          </a:p>
          <a:p>
            <a:pPr indent="0" lvl="0" marL="0" marR="0" rtl="0" algn="just">
              <a:lnSpc>
                <a:spcPct val="100000"/>
              </a:lnSpc>
              <a:spcBef>
                <a:spcPts val="0"/>
              </a:spcBef>
              <a:spcAft>
                <a:spcPts val="0"/>
              </a:spcAft>
              <a:buClr>
                <a:schemeClr val="dk1"/>
              </a:buClr>
              <a:buSzPts val="1200"/>
              <a:buFont typeface="Courier New"/>
              <a:buNone/>
            </a:pPr>
            <a:r>
              <a:rPr b="1" lang="en-US" sz="1200">
                <a:solidFill>
                  <a:schemeClr val="dk1"/>
                </a:solidFill>
                <a:latin typeface="Courier New"/>
                <a:ea typeface="Courier New"/>
                <a:cs typeface="Courier New"/>
                <a:sym typeface="Courier New"/>
              </a:rPr>
              <a:t> </a:t>
            </a:r>
            <a:r>
              <a:rPr b="1" i="0" lang="en-US" sz="1200" u="none">
                <a:solidFill>
                  <a:schemeClr val="dk1"/>
                </a:solidFill>
                <a:latin typeface="Courier New"/>
                <a:ea typeface="Courier New"/>
                <a:cs typeface="Courier New"/>
                <a:sym typeface="Courier New"/>
              </a:rPr>
              <a:t>private T[] datos = (T[]) new Comparable[100];</a:t>
            </a:r>
            <a:endParaRPr/>
          </a:p>
          <a:p>
            <a:pPr indent="0" lvl="0" marL="0" marR="0" rtl="0" algn="just">
              <a:lnSpc>
                <a:spcPct val="100000"/>
              </a:lnSpc>
              <a:spcBef>
                <a:spcPts val="0"/>
              </a:spcBef>
              <a:spcAft>
                <a:spcPts val="0"/>
              </a:spcAft>
              <a:buClr>
                <a:schemeClr val="dk1"/>
              </a:buClr>
              <a:buSzPts val="1200"/>
              <a:buFont typeface="Courier New"/>
              <a:buNone/>
            </a:pPr>
            <a:r>
              <a:rPr b="1" i="0" lang="en-US" sz="1200" u="none">
                <a:solidFill>
                  <a:schemeClr val="dk1"/>
                </a:solidFill>
                <a:latin typeface="Courier New"/>
                <a:ea typeface="Courier New"/>
                <a:cs typeface="Courier New"/>
                <a:sym typeface="Courier New"/>
              </a:rPr>
              <a:t> private int cantEltos = 0;</a:t>
            </a:r>
            <a:endParaRPr/>
          </a:p>
          <a:p>
            <a:pPr indent="0" lvl="0" marL="0" marR="0" rtl="0" algn="just">
              <a:lnSpc>
                <a:spcPct val="100000"/>
              </a:lnSpc>
              <a:spcBef>
                <a:spcPts val="0"/>
              </a:spcBef>
              <a:spcAft>
                <a:spcPts val="0"/>
              </a:spcAft>
              <a:buClr>
                <a:schemeClr val="dk1"/>
              </a:buClr>
              <a:buSzPts val="900"/>
              <a:buFont typeface="Bilbo"/>
              <a:buNone/>
            </a:pPr>
            <a:r>
              <a:t/>
            </a:r>
            <a:endParaRPr b="1" i="0" sz="900" u="non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200"/>
              <a:buFont typeface="Courier New"/>
              <a:buNone/>
            </a:pPr>
            <a:r>
              <a:rPr b="1" i="0" lang="en-US" sz="1200" u="none">
                <a:solidFill>
                  <a:schemeClr val="dk1"/>
                </a:solidFill>
                <a:latin typeface="Courier New"/>
                <a:ea typeface="Courier New"/>
                <a:cs typeface="Courier New"/>
                <a:sym typeface="Courier New"/>
              </a:rPr>
              <a:t>public T eliminar() {</a:t>
            </a:r>
            <a:endParaRPr/>
          </a:p>
          <a:p>
            <a:pPr indent="0" lvl="0" marL="0" marR="0" rtl="0" algn="just">
              <a:lnSpc>
                <a:spcPct val="100000"/>
              </a:lnSpc>
              <a:spcBef>
                <a:spcPts val="0"/>
              </a:spcBef>
              <a:spcAft>
                <a:spcPts val="0"/>
              </a:spcAft>
              <a:buClr>
                <a:schemeClr val="dk1"/>
              </a:buClr>
              <a:buSzPts val="1200"/>
              <a:buFont typeface="Courier New"/>
              <a:buNone/>
            </a:pPr>
            <a:r>
              <a:rPr b="1" i="0" lang="en-US" sz="1200" u="none">
                <a:solidFill>
                  <a:schemeClr val="dk1"/>
                </a:solidFill>
                <a:latin typeface="Courier New"/>
                <a:ea typeface="Courier New"/>
                <a:cs typeface="Courier New"/>
                <a:sym typeface="Courier New"/>
              </a:rPr>
              <a:t> if (this.cantElto &gt; 0) {</a:t>
            </a:r>
            <a:endParaRPr/>
          </a:p>
          <a:p>
            <a:pPr indent="0" lvl="0" marL="0" marR="0" rtl="0" algn="just">
              <a:lnSpc>
                <a:spcPct val="100000"/>
              </a:lnSpc>
              <a:spcBef>
                <a:spcPts val="0"/>
              </a:spcBef>
              <a:spcAft>
                <a:spcPts val="0"/>
              </a:spcAft>
              <a:buClr>
                <a:schemeClr val="dk1"/>
              </a:buClr>
              <a:buSzPts val="1200"/>
              <a:buFont typeface="Courier New"/>
              <a:buNone/>
            </a:pPr>
            <a:r>
              <a:rPr b="1" i="0" lang="en-US" sz="1200" u="none">
                <a:solidFill>
                  <a:schemeClr val="dk1"/>
                </a:solidFill>
                <a:latin typeface="Courier New"/>
                <a:ea typeface="Courier New"/>
                <a:cs typeface="Courier New"/>
                <a:sym typeface="Courier New"/>
              </a:rPr>
              <a:t>  T elemento = this.datos[1];</a:t>
            </a:r>
            <a:endParaRPr/>
          </a:p>
          <a:p>
            <a:pPr indent="0" lvl="0" marL="0" marR="0" rtl="0" algn="just">
              <a:lnSpc>
                <a:spcPct val="100000"/>
              </a:lnSpc>
              <a:spcBef>
                <a:spcPts val="0"/>
              </a:spcBef>
              <a:spcAft>
                <a:spcPts val="0"/>
              </a:spcAft>
              <a:buClr>
                <a:schemeClr val="dk1"/>
              </a:buClr>
              <a:buSzPts val="1200"/>
              <a:buFont typeface="Courier New"/>
              <a:buNone/>
            </a:pPr>
            <a:r>
              <a:rPr b="1" i="0" lang="en-US" sz="1200" u="none">
                <a:solidFill>
                  <a:schemeClr val="dk1"/>
                </a:solidFill>
                <a:latin typeface="Courier New"/>
                <a:ea typeface="Courier New"/>
                <a:cs typeface="Courier New"/>
                <a:sym typeface="Courier New"/>
              </a:rPr>
              <a:t>  this.datos[1] = this.datos[this.cantEltos];</a:t>
            </a:r>
            <a:endParaRPr/>
          </a:p>
          <a:p>
            <a:pPr indent="0" lvl="0" marL="0" marR="0" rtl="0" algn="just">
              <a:lnSpc>
                <a:spcPct val="100000"/>
              </a:lnSpc>
              <a:spcBef>
                <a:spcPts val="0"/>
              </a:spcBef>
              <a:spcAft>
                <a:spcPts val="0"/>
              </a:spcAft>
              <a:buClr>
                <a:schemeClr val="dk1"/>
              </a:buClr>
              <a:buSzPts val="1200"/>
              <a:buFont typeface="Courier New"/>
              <a:buNone/>
            </a:pPr>
            <a:r>
              <a:rPr b="1" i="0" lang="en-US" sz="1200" u="none">
                <a:solidFill>
                  <a:schemeClr val="dk1"/>
                </a:solidFill>
                <a:latin typeface="Courier New"/>
                <a:ea typeface="Courier New"/>
                <a:cs typeface="Courier New"/>
                <a:sym typeface="Courier New"/>
              </a:rPr>
              <a:t>  this.cantEltos--;</a:t>
            </a:r>
            <a:endParaRPr/>
          </a:p>
          <a:p>
            <a:pPr indent="0" lvl="0" marL="0" marR="0" rtl="0" algn="just">
              <a:lnSpc>
                <a:spcPct val="100000"/>
              </a:lnSpc>
              <a:spcBef>
                <a:spcPts val="0"/>
              </a:spcBef>
              <a:spcAft>
                <a:spcPts val="0"/>
              </a:spcAft>
              <a:buClr>
                <a:schemeClr val="dk1"/>
              </a:buClr>
              <a:buSzPts val="1200"/>
              <a:buFont typeface="Courier New"/>
              <a:buNone/>
            </a:pPr>
            <a:r>
              <a:rPr b="1" i="0" lang="en-US" sz="1200" u="none">
                <a:solidFill>
                  <a:schemeClr val="dk1"/>
                </a:solidFill>
                <a:latin typeface="Courier New"/>
                <a:ea typeface="Courier New"/>
                <a:cs typeface="Courier New"/>
                <a:sym typeface="Courier New"/>
              </a:rPr>
              <a:t>  </a:t>
            </a:r>
            <a:r>
              <a:rPr b="1" i="0" lang="en-US" sz="1200" u="none">
                <a:solidFill>
                  <a:srgbClr val="FF0000"/>
                </a:solidFill>
                <a:latin typeface="Courier New"/>
                <a:ea typeface="Courier New"/>
                <a:cs typeface="Courier New"/>
                <a:sym typeface="Courier New"/>
              </a:rPr>
              <a:t>this.percolate_down(1)</a:t>
            </a:r>
            <a:r>
              <a:rPr b="1" i="0" lang="en-US" sz="1200" u="none">
                <a:solidFill>
                  <a:schemeClr val="dk1"/>
                </a:solidFill>
                <a:latin typeface="Courier New"/>
                <a:ea typeface="Courier New"/>
                <a:cs typeface="Courier New"/>
                <a:sym typeface="Courier New"/>
              </a:rPr>
              <a:t>;</a:t>
            </a:r>
            <a:endParaRPr/>
          </a:p>
          <a:p>
            <a:pPr indent="0" lvl="0" marL="0" marR="0" rtl="0" algn="just">
              <a:lnSpc>
                <a:spcPct val="100000"/>
              </a:lnSpc>
              <a:spcBef>
                <a:spcPts val="0"/>
              </a:spcBef>
              <a:spcAft>
                <a:spcPts val="0"/>
              </a:spcAft>
              <a:buClr>
                <a:schemeClr val="dk1"/>
              </a:buClr>
              <a:buSzPts val="1200"/>
              <a:buFont typeface="Courier New"/>
              <a:buNone/>
            </a:pPr>
            <a:r>
              <a:rPr b="1" i="0" lang="en-US" sz="1200" u="none">
                <a:solidFill>
                  <a:schemeClr val="dk1"/>
                </a:solidFill>
                <a:latin typeface="Courier New"/>
                <a:ea typeface="Courier New"/>
                <a:cs typeface="Courier New"/>
                <a:sym typeface="Courier New"/>
              </a:rPr>
              <a:t>  return elemento;</a:t>
            </a:r>
            <a:endParaRPr/>
          </a:p>
          <a:p>
            <a:pPr indent="0" lvl="0" marL="0" marR="0" rtl="0" algn="just">
              <a:lnSpc>
                <a:spcPct val="100000"/>
              </a:lnSpc>
              <a:spcBef>
                <a:spcPts val="0"/>
              </a:spcBef>
              <a:spcAft>
                <a:spcPts val="0"/>
              </a:spcAft>
              <a:buClr>
                <a:schemeClr val="dk1"/>
              </a:buClr>
              <a:buSzPts val="1200"/>
              <a:buFont typeface="Courier New"/>
              <a:buNone/>
            </a:pPr>
            <a:r>
              <a:rPr b="1" i="0" lang="en-US" sz="1200" u="none">
                <a:solidFill>
                  <a:schemeClr val="dk1"/>
                </a:solidFill>
                <a:latin typeface="Courier New"/>
                <a:ea typeface="Courier New"/>
                <a:cs typeface="Courier New"/>
                <a:sym typeface="Courier New"/>
              </a:rPr>
              <a:t> }</a:t>
            </a:r>
            <a:endParaRPr/>
          </a:p>
          <a:p>
            <a:pPr indent="0" lvl="0" marL="0" marR="0" rtl="0" algn="just">
              <a:lnSpc>
                <a:spcPct val="100000"/>
              </a:lnSpc>
              <a:spcBef>
                <a:spcPts val="0"/>
              </a:spcBef>
              <a:spcAft>
                <a:spcPts val="0"/>
              </a:spcAft>
              <a:buClr>
                <a:schemeClr val="dk1"/>
              </a:buClr>
              <a:buSzPts val="1200"/>
              <a:buFont typeface="Courier New"/>
              <a:buNone/>
            </a:pPr>
            <a:r>
              <a:rPr b="1" i="0" lang="en-US" sz="1200" u="none">
                <a:solidFill>
                  <a:schemeClr val="dk1"/>
                </a:solidFill>
                <a:latin typeface="Courier New"/>
                <a:ea typeface="Courier New"/>
                <a:cs typeface="Courier New"/>
                <a:sym typeface="Courier New"/>
              </a:rPr>
              <a:t> return null;</a:t>
            </a:r>
            <a:endParaRPr/>
          </a:p>
          <a:p>
            <a:pPr indent="0" lvl="0" marL="0" marR="0" rtl="0" algn="just">
              <a:lnSpc>
                <a:spcPct val="100000"/>
              </a:lnSpc>
              <a:spcBef>
                <a:spcPts val="0"/>
              </a:spcBef>
              <a:spcAft>
                <a:spcPts val="0"/>
              </a:spcAft>
              <a:buClr>
                <a:schemeClr val="dk1"/>
              </a:buClr>
              <a:buSzPts val="1200"/>
              <a:buFont typeface="Courier New"/>
              <a:buNone/>
            </a:pPr>
            <a:r>
              <a:rPr b="1" i="0" lang="en-US" sz="1200" u="none">
                <a:solidFill>
                  <a:schemeClr val="dk1"/>
                </a:solidFill>
                <a:latin typeface="Courier New"/>
                <a:ea typeface="Courier New"/>
                <a:cs typeface="Courier New"/>
                <a:sym typeface="Courier New"/>
              </a:rPr>
              <a:t>}</a:t>
            </a:r>
            <a:endParaRPr/>
          </a:p>
          <a:p>
            <a:pPr indent="0" lvl="0" marL="0" marR="0" rtl="0" algn="just">
              <a:lnSpc>
                <a:spcPct val="100000"/>
              </a:lnSpc>
              <a:spcBef>
                <a:spcPts val="0"/>
              </a:spcBef>
              <a:spcAft>
                <a:spcPts val="0"/>
              </a:spcAft>
              <a:buClr>
                <a:schemeClr val="dk1"/>
              </a:buClr>
              <a:buSzPts val="1200"/>
              <a:buFont typeface="Bilbo"/>
              <a:buNone/>
            </a:pPr>
            <a:r>
              <a:t/>
            </a:r>
            <a:endParaRPr b="1" i="0" sz="1200" u="non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200"/>
              <a:buFont typeface="Courier New"/>
              <a:buNone/>
            </a:pPr>
            <a:r>
              <a:rPr b="1" i="0" lang="en-US" sz="1200" u="none">
                <a:solidFill>
                  <a:schemeClr val="dk1"/>
                </a:solidFill>
                <a:latin typeface="Courier New"/>
                <a:ea typeface="Courier New"/>
                <a:cs typeface="Courier New"/>
                <a:sym typeface="Courier New"/>
              </a:rPr>
              <a:t>public T tope() {</a:t>
            </a:r>
            <a:endParaRPr/>
          </a:p>
          <a:p>
            <a:pPr indent="0" lvl="0" marL="0" marR="0" rtl="0" algn="just">
              <a:lnSpc>
                <a:spcPct val="100000"/>
              </a:lnSpc>
              <a:spcBef>
                <a:spcPts val="0"/>
              </a:spcBef>
              <a:spcAft>
                <a:spcPts val="0"/>
              </a:spcAft>
              <a:buClr>
                <a:schemeClr val="dk1"/>
              </a:buClr>
              <a:buSzPts val="1200"/>
              <a:buFont typeface="Courier New"/>
              <a:buNone/>
            </a:pPr>
            <a:r>
              <a:rPr b="1" i="0" lang="en-US" sz="1200" u="none">
                <a:solidFill>
                  <a:schemeClr val="dk1"/>
                </a:solidFill>
                <a:latin typeface="Courier New"/>
                <a:ea typeface="Courier New"/>
                <a:cs typeface="Courier New"/>
                <a:sym typeface="Courier New"/>
              </a:rPr>
              <a:t> return this.datos[1];</a:t>
            </a:r>
            <a:endParaRPr/>
          </a:p>
          <a:p>
            <a:pPr indent="0" lvl="0" marL="0" marR="0" rtl="0" algn="just">
              <a:lnSpc>
                <a:spcPct val="100000"/>
              </a:lnSpc>
              <a:spcBef>
                <a:spcPts val="0"/>
              </a:spcBef>
              <a:spcAft>
                <a:spcPts val="0"/>
              </a:spcAft>
              <a:buClr>
                <a:schemeClr val="dk1"/>
              </a:buClr>
              <a:buSzPts val="1200"/>
              <a:buFont typeface="Courier New"/>
              <a:buNone/>
            </a:pPr>
            <a:r>
              <a:rPr b="1" i="0" lang="en-US" sz="1200" u="none">
                <a:solidFill>
                  <a:schemeClr val="dk1"/>
                </a:solidFill>
                <a:latin typeface="Courier New"/>
                <a:ea typeface="Courier New"/>
                <a:cs typeface="Courier New"/>
                <a:sym typeface="Courier New"/>
              </a:rPr>
              <a:t>}</a:t>
            </a:r>
            <a:endParaRPr/>
          </a:p>
          <a:p>
            <a:pPr indent="0" lvl="0" marL="0" marR="0" rtl="0" algn="just">
              <a:lnSpc>
                <a:spcPct val="100000"/>
              </a:lnSpc>
              <a:spcBef>
                <a:spcPts val="0"/>
              </a:spcBef>
              <a:spcAft>
                <a:spcPts val="0"/>
              </a:spcAft>
              <a:buClr>
                <a:schemeClr val="dk1"/>
              </a:buClr>
              <a:buSzPts val="1200"/>
              <a:buFont typeface="Bilbo"/>
              <a:buNone/>
            </a:pPr>
            <a:r>
              <a:t/>
            </a:r>
            <a:endParaRPr b="1" i="0" sz="1200" u="none">
              <a:solidFill>
                <a:schemeClr val="dk1"/>
              </a:solidFill>
              <a:latin typeface="Courier New"/>
              <a:ea typeface="Courier New"/>
              <a:cs typeface="Courier New"/>
              <a:sym typeface="Courier New"/>
            </a:endParaRPr>
          </a:p>
          <a:p>
            <a:pPr indent="0" lvl="0" marL="0" marR="0" rtl="0" algn="just">
              <a:lnSpc>
                <a:spcPct val="100000"/>
              </a:lnSpc>
              <a:spcBef>
                <a:spcPts val="0"/>
              </a:spcBef>
              <a:spcAft>
                <a:spcPts val="0"/>
              </a:spcAft>
              <a:buClr>
                <a:schemeClr val="dk1"/>
              </a:buClr>
              <a:buSzPts val="1200"/>
              <a:buFont typeface="Courier New"/>
              <a:buNone/>
            </a:pPr>
            <a:r>
              <a:rPr b="1" i="0" lang="en-US" sz="1200" u="none">
                <a:solidFill>
                  <a:schemeClr val="dk1"/>
                </a:solidFill>
                <a:latin typeface="Courier New"/>
                <a:ea typeface="Courier New"/>
                <a:cs typeface="Courier New"/>
                <a:sym typeface="Courier New"/>
              </a:rPr>
              <a:t>public boolean esVacia() {</a:t>
            </a:r>
            <a:endParaRPr/>
          </a:p>
          <a:p>
            <a:pPr indent="0" lvl="0" marL="0" marR="0" rtl="0" algn="just">
              <a:lnSpc>
                <a:spcPct val="100000"/>
              </a:lnSpc>
              <a:spcBef>
                <a:spcPts val="0"/>
              </a:spcBef>
              <a:spcAft>
                <a:spcPts val="0"/>
              </a:spcAft>
              <a:buClr>
                <a:schemeClr val="dk1"/>
              </a:buClr>
              <a:buSzPts val="1200"/>
              <a:buFont typeface="Courier New"/>
              <a:buNone/>
            </a:pPr>
            <a:r>
              <a:rPr b="1" i="0" lang="en-US" sz="1200" u="none">
                <a:solidFill>
                  <a:schemeClr val="dk1"/>
                </a:solidFill>
                <a:latin typeface="Courier New"/>
                <a:ea typeface="Courier New"/>
                <a:cs typeface="Courier New"/>
                <a:sym typeface="Courier New"/>
              </a:rPr>
              <a:t> if (this.cantEltos&gt;0) {</a:t>
            </a:r>
            <a:endParaRPr/>
          </a:p>
          <a:p>
            <a:pPr indent="0" lvl="0" marL="0" marR="0" rtl="0" algn="just">
              <a:lnSpc>
                <a:spcPct val="100000"/>
              </a:lnSpc>
              <a:spcBef>
                <a:spcPts val="0"/>
              </a:spcBef>
              <a:spcAft>
                <a:spcPts val="0"/>
              </a:spcAft>
              <a:buClr>
                <a:schemeClr val="dk1"/>
              </a:buClr>
              <a:buSzPts val="1200"/>
              <a:buFont typeface="Courier New"/>
              <a:buNone/>
            </a:pPr>
            <a:r>
              <a:rPr b="1" i="0" lang="en-US" sz="1200" u="none">
                <a:solidFill>
                  <a:schemeClr val="dk1"/>
                </a:solidFill>
                <a:latin typeface="Courier New"/>
                <a:ea typeface="Courier New"/>
                <a:cs typeface="Courier New"/>
                <a:sym typeface="Courier New"/>
              </a:rPr>
              <a:t>   return false;</a:t>
            </a:r>
            <a:endParaRPr/>
          </a:p>
          <a:p>
            <a:pPr indent="0" lvl="0" marL="0" marR="0" rtl="0" algn="just">
              <a:lnSpc>
                <a:spcPct val="100000"/>
              </a:lnSpc>
              <a:spcBef>
                <a:spcPts val="0"/>
              </a:spcBef>
              <a:spcAft>
                <a:spcPts val="0"/>
              </a:spcAft>
              <a:buClr>
                <a:schemeClr val="dk1"/>
              </a:buClr>
              <a:buSzPts val="1200"/>
              <a:buFont typeface="Courier New"/>
              <a:buNone/>
            </a:pPr>
            <a:r>
              <a:rPr b="1" i="0" lang="en-US" sz="1200" u="none">
                <a:solidFill>
                  <a:schemeClr val="dk1"/>
                </a:solidFill>
                <a:latin typeface="Courier New"/>
                <a:ea typeface="Courier New"/>
                <a:cs typeface="Courier New"/>
                <a:sym typeface="Courier New"/>
              </a:rPr>
              <a:t> }</a:t>
            </a:r>
            <a:endParaRPr/>
          </a:p>
          <a:p>
            <a:pPr indent="0" lvl="0" marL="0" marR="0" rtl="0" algn="just">
              <a:lnSpc>
                <a:spcPct val="100000"/>
              </a:lnSpc>
              <a:spcBef>
                <a:spcPts val="0"/>
              </a:spcBef>
              <a:spcAft>
                <a:spcPts val="0"/>
              </a:spcAft>
              <a:buClr>
                <a:schemeClr val="dk1"/>
              </a:buClr>
              <a:buSzPts val="1200"/>
              <a:buFont typeface="Courier New"/>
              <a:buNone/>
            </a:pPr>
            <a:r>
              <a:rPr b="1" i="0" lang="en-US" sz="1200" u="none">
                <a:solidFill>
                  <a:schemeClr val="dk1"/>
                </a:solidFill>
                <a:latin typeface="Courier New"/>
                <a:ea typeface="Courier New"/>
                <a:cs typeface="Courier New"/>
                <a:sym typeface="Courier New"/>
              </a:rPr>
              <a:t> return true;</a:t>
            </a:r>
            <a:endParaRPr/>
          </a:p>
          <a:p>
            <a:pPr indent="0" lvl="0" marL="0" marR="0" rtl="0" algn="just">
              <a:lnSpc>
                <a:spcPct val="100000"/>
              </a:lnSpc>
              <a:spcBef>
                <a:spcPts val="0"/>
              </a:spcBef>
              <a:spcAft>
                <a:spcPts val="0"/>
              </a:spcAft>
              <a:buClr>
                <a:schemeClr val="dk1"/>
              </a:buClr>
              <a:buSzPts val="1200"/>
              <a:buFont typeface="Courier New"/>
              <a:buNone/>
            </a:pPr>
            <a:r>
              <a:rPr b="1" i="0" lang="en-US" sz="1200" u="none">
                <a:solidFill>
                  <a:schemeClr val="dk1"/>
                </a:solidFill>
                <a:latin typeface="Courier New"/>
                <a:ea typeface="Courier New"/>
                <a:cs typeface="Courier New"/>
                <a:sym typeface="Courier New"/>
              </a:rPr>
              <a:t>}</a:t>
            </a:r>
            <a:endParaRPr/>
          </a:p>
          <a:p>
            <a:pPr indent="0" lvl="0" marL="0" marR="0" rtl="0" algn="just">
              <a:lnSpc>
                <a:spcPct val="100000"/>
              </a:lnSpc>
              <a:spcBef>
                <a:spcPts val="0"/>
              </a:spcBef>
              <a:spcAft>
                <a:spcPts val="0"/>
              </a:spcAft>
              <a:buClr>
                <a:schemeClr val="dk1"/>
              </a:buClr>
              <a:buSzPts val="1200"/>
              <a:buFont typeface="Courier New"/>
              <a:buNone/>
            </a:pPr>
            <a:r>
              <a:rPr b="1" i="0" lang="en-US" sz="1200" u="none">
                <a:solidFill>
                  <a:schemeClr val="dk1"/>
                </a:solidFill>
                <a:latin typeface="Courier New"/>
                <a:ea typeface="Courier New"/>
                <a:cs typeface="Courier New"/>
                <a:sym typeface="Courier New"/>
              </a:rPr>
              <a:t>. . . </a:t>
            </a:r>
            <a:endParaRPr/>
          </a:p>
          <a:p>
            <a:pPr indent="0" lvl="0" marL="0" marR="0" rtl="0" algn="just">
              <a:lnSpc>
                <a:spcPct val="100000"/>
              </a:lnSpc>
              <a:spcBef>
                <a:spcPts val="0"/>
              </a:spcBef>
              <a:spcAft>
                <a:spcPts val="0"/>
              </a:spcAft>
              <a:buClr>
                <a:schemeClr val="dk1"/>
              </a:buClr>
              <a:buSzPts val="900"/>
              <a:buFont typeface="Courier New"/>
              <a:buNone/>
            </a:pPr>
            <a:r>
              <a:rPr b="0" i="0" lang="en-US" sz="900" u="none">
                <a:solidFill>
                  <a:schemeClr val="dk1"/>
                </a:solidFill>
                <a:latin typeface="Courier New"/>
                <a:ea typeface="Courier New"/>
                <a:cs typeface="Courier New"/>
                <a:sym typeface="Courier New"/>
              </a:rPr>
              <a:t>}</a:t>
            </a:r>
            <a:endParaRPr/>
          </a:p>
        </p:txBody>
      </p:sp>
      <p:sp>
        <p:nvSpPr>
          <p:cNvPr id="110" name="Google Shape;110;p11"/>
          <p:cNvSpPr txBox="1"/>
          <p:nvPr/>
        </p:nvSpPr>
        <p:spPr>
          <a:xfrm>
            <a:off x="2195286" y="115887"/>
            <a:ext cx="4640100" cy="7206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33CC"/>
              </a:buClr>
              <a:buSzPts val="3500"/>
              <a:buFont typeface="Arial"/>
              <a:buNone/>
            </a:pPr>
            <a:r>
              <a:rPr b="1" i="0" lang="en-US" sz="3500" u="none">
                <a:solidFill>
                  <a:srgbClr val="0033CC"/>
                </a:solidFill>
                <a:latin typeface="Arial"/>
                <a:ea typeface="Arial"/>
                <a:cs typeface="Arial"/>
                <a:sym typeface="Arial"/>
              </a:rPr>
              <a:t>HEAP</a:t>
            </a:r>
            <a:endParaRPr/>
          </a:p>
          <a:p>
            <a:pPr indent="0" lvl="0" marL="0" marR="0" rtl="0" algn="ctr">
              <a:lnSpc>
                <a:spcPct val="100000"/>
              </a:lnSpc>
              <a:spcBef>
                <a:spcPts val="0"/>
              </a:spcBef>
              <a:spcAft>
                <a:spcPts val="0"/>
              </a:spcAft>
              <a:buClr>
                <a:srgbClr val="0033CC"/>
              </a:buClr>
              <a:buSzPts val="2600"/>
              <a:buFont typeface="Arial"/>
              <a:buNone/>
            </a:pPr>
            <a:r>
              <a:rPr b="1" i="0" lang="en-US" sz="2600" u="none">
                <a:solidFill>
                  <a:srgbClr val="0033CC"/>
                </a:solidFill>
                <a:latin typeface="Arial"/>
                <a:ea typeface="Arial"/>
                <a:cs typeface="Arial"/>
                <a:sym typeface="Arial"/>
              </a:rPr>
              <a:t>Eliminar máximo – tope()</a:t>
            </a:r>
            <a:endParaRPr/>
          </a:p>
        </p:txBody>
      </p:sp>
      <p:sp>
        <p:nvSpPr>
          <p:cNvPr id="111" name="Google Shape;111;p11"/>
          <p:cNvSpPr txBox="1"/>
          <p:nvPr/>
        </p:nvSpPr>
        <p:spPr>
          <a:xfrm>
            <a:off x="4783300" y="942225"/>
            <a:ext cx="4245900" cy="13344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Para extraer un elemento de la heap hay que moverlo a una variable temporal, mover el último elemento de la heap al hueco, y hacerlo bajar mediante intercambios hasta restablecer la propiedad de orden (cada nodo debe ser mayor o igual que sus descendientes).</a:t>
            </a:r>
            <a:endParaRPr/>
          </a:p>
        </p:txBody>
      </p:sp>
      <p:sp>
        <p:nvSpPr>
          <p:cNvPr id="112" name="Google Shape;112;p11"/>
          <p:cNvSpPr txBox="1"/>
          <p:nvPr/>
        </p:nvSpPr>
        <p:spPr>
          <a:xfrm>
            <a:off x="4640035" y="4862512"/>
            <a:ext cx="4321200" cy="214200"/>
          </a:xfrm>
          <a:prstGeom prst="rect">
            <a:avLst/>
          </a:prstGeom>
          <a:solidFill>
            <a:srgbClr val="FFFFFF"/>
          </a:solidFill>
          <a:ln>
            <a:noFill/>
          </a:ln>
        </p:spPr>
        <p:txBody>
          <a:bodyPr anchorCtr="0" anchor="ctr" bIns="0" lIns="0" spcFirstLastPara="1" rIns="0" wrap="square" tIns="0">
            <a:noAutofit/>
          </a:bodyPr>
          <a:lstStyle/>
          <a:p>
            <a:pPr indent="0" lvl="0" marL="0" marR="0" rtl="0" algn="just">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En el arreglo se ve así:</a:t>
            </a:r>
            <a:endParaRPr/>
          </a:p>
        </p:txBody>
      </p:sp>
      <p:pic>
        <p:nvPicPr>
          <p:cNvPr id="113" name="Google Shape;113;p11"/>
          <p:cNvPicPr preferRelativeResize="0"/>
          <p:nvPr/>
        </p:nvPicPr>
        <p:blipFill rotWithShape="1">
          <a:blip r:embed="rId3">
            <a:alphaModFix/>
          </a:blip>
          <a:srcRect b="0" l="0" r="0" t="0"/>
          <a:stretch/>
        </p:blipFill>
        <p:spPr>
          <a:xfrm>
            <a:off x="5326440" y="2344737"/>
            <a:ext cx="2880178" cy="2020887"/>
          </a:xfrm>
          <a:prstGeom prst="rect">
            <a:avLst/>
          </a:prstGeom>
          <a:noFill/>
          <a:ln>
            <a:noFill/>
          </a:ln>
        </p:spPr>
      </p:pic>
      <p:pic>
        <p:nvPicPr>
          <p:cNvPr id="114" name="Google Shape;114;p11"/>
          <p:cNvPicPr preferRelativeResize="0"/>
          <p:nvPr/>
        </p:nvPicPr>
        <p:blipFill rotWithShape="1">
          <a:blip r:embed="rId4">
            <a:alphaModFix/>
          </a:blip>
          <a:srcRect b="0" l="0" r="0" t="0"/>
          <a:stretch/>
        </p:blipFill>
        <p:spPr>
          <a:xfrm>
            <a:off x="4983238" y="5157787"/>
            <a:ext cx="3772203" cy="123673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ápices de cera">
  <a:themeElements>
    <a:clrScheme name="Lápices de cera 1">
      <a:dk1>
        <a:srgbClr val="000000"/>
      </a:dk1>
      <a:lt1>
        <a:srgbClr val="FFFFFF"/>
      </a:lt1>
      <a:dk2>
        <a:srgbClr val="FF0000"/>
      </a:dk2>
      <a:lt2>
        <a:srgbClr val="FFB800"/>
      </a:lt2>
      <a:accent1>
        <a:srgbClr val="FFEF66"/>
      </a:accent1>
      <a:accent2>
        <a:srgbClr val="000000"/>
      </a:accent2>
      <a:accent3>
        <a:srgbClr val="FFFFFF"/>
      </a:accent3>
      <a:accent4>
        <a:srgbClr val="000000"/>
      </a:accent4>
      <a:accent5>
        <a:srgbClr val="FFF6B8"/>
      </a:accent5>
      <a:accent6>
        <a:srgbClr val="000000"/>
      </a:accent6>
      <a:hlink>
        <a:srgbClr val="00B200"/>
      </a:hlink>
      <a:folHlink>
        <a:srgbClr val="703D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