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3575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840keKhauCnU9RKPktphce8Sa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>
            <p:ph idx="2" type="sldImg"/>
          </p:nvPr>
        </p:nvSpPr>
        <p:spPr>
          <a:xfrm>
            <a:off x="1106488" y="812800"/>
            <a:ext cx="53244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" name="Google Shape;16;n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n"/>
          <p:cNvSpPr txBox="1"/>
          <p:nvPr/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 txBox="1"/>
          <p:nvPr/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 txBox="1"/>
          <p:nvPr/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:notes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29" name="Google Shape;229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23" name="Google Shape;323;p10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1106488" y="812800"/>
            <a:ext cx="53244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:notes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1" name="Google Shape;351;p1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1:notes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11:notes"/>
          <p:cNvSpPr/>
          <p:nvPr>
            <p:ph idx="2" type="sldImg"/>
          </p:nvPr>
        </p:nvSpPr>
        <p:spPr>
          <a:xfrm>
            <a:off x="1106488" y="812800"/>
            <a:ext cx="53244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0" name="Google Shape;240;p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:notes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1" name="Google Shape;251;p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1106488" y="812800"/>
            <a:ext cx="53244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61" name="Google Shape;261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1106488" y="812800"/>
            <a:ext cx="53244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1" name="Google Shape;271;p5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5:notes"/>
          <p:cNvSpPr/>
          <p:nvPr>
            <p:ph idx="2" type="sldImg"/>
          </p:nvPr>
        </p:nvSpPr>
        <p:spPr>
          <a:xfrm>
            <a:off x="1106488" y="812800"/>
            <a:ext cx="53244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3" name="Google Shape;283;p6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/>
          <p:nvPr>
            <p:ph idx="2" type="sldImg"/>
          </p:nvPr>
        </p:nvSpPr>
        <p:spPr>
          <a:xfrm>
            <a:off x="1106488" y="812800"/>
            <a:ext cx="53244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3" name="Google Shape;293;p7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1106488" y="812800"/>
            <a:ext cx="53244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02" name="Google Shape;302;p8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106488" y="812800"/>
            <a:ext cx="53244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:notes"/>
          <p:cNvSpPr txBox="1"/>
          <p:nvPr>
            <p:ph idx="12" type="sldNum"/>
          </p:nvPr>
        </p:nvSpPr>
        <p:spPr>
          <a:xfrm>
            <a:off x="4278313" y="10156825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12" name="Google Shape;312;p9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755650" y="5078413"/>
            <a:ext cx="60277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9:notes"/>
          <p:cNvSpPr/>
          <p:nvPr>
            <p:ph idx="2" type="sldImg"/>
          </p:nvPr>
        </p:nvSpPr>
        <p:spPr>
          <a:xfrm>
            <a:off x="1106488" y="812800"/>
            <a:ext cx="53244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2589213" y="2514600"/>
            <a:ext cx="8894762" cy="2241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 rot="5400000">
            <a:off x="3833019" y="-1618456"/>
            <a:ext cx="4505325" cy="10952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 rot="5400000">
            <a:off x="7940676" y="2489200"/>
            <a:ext cx="4505325" cy="27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 rot="5400000">
            <a:off x="2388394" y="-173831"/>
            <a:ext cx="4505325" cy="8062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2592388" y="623888"/>
            <a:ext cx="88915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2589213" y="2133600"/>
            <a:ext cx="8894762" cy="37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7" name="Google Shape;177;p28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2592388" y="623888"/>
            <a:ext cx="88915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589213" y="2133600"/>
            <a:ext cx="4370387" cy="37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3" name="Google Shape;183;p29"/>
          <p:cNvSpPr txBox="1"/>
          <p:nvPr>
            <p:ph idx="2" type="body"/>
          </p:nvPr>
        </p:nvSpPr>
        <p:spPr>
          <a:xfrm>
            <a:off x="7112000" y="2133600"/>
            <a:ext cx="4371975" cy="37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4" name="Google Shape;184;p29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30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91" name="Google Shape;191;p30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2" name="Google Shape;192;p30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93" name="Google Shape;193;p30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2592388" y="623888"/>
            <a:ext cx="88915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4" name="Google Shape;204;p32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5" name="Google Shape;205;p32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3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2" name="Google Shape;212;p33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2592388" y="623888"/>
            <a:ext cx="88915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 rot="5400000">
            <a:off x="5158582" y="-435768"/>
            <a:ext cx="3756025" cy="889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4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 rot="5400000">
            <a:off x="7739857" y="2145507"/>
            <a:ext cx="5265737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 rot="5400000">
            <a:off x="3216276" y="-3175"/>
            <a:ext cx="5265737" cy="651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589213" y="2514600"/>
            <a:ext cx="8894762" cy="2241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609600" y="1604963"/>
            <a:ext cx="10952163" cy="450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2589213" y="2514600"/>
            <a:ext cx="8894762" cy="2241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609600" y="1604963"/>
            <a:ext cx="5399088" cy="450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6161088" y="1604963"/>
            <a:ext cx="5400675" cy="450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0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8" name="Google Shape;88;p20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20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2589213" y="2514600"/>
            <a:ext cx="8894762" cy="2241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2"/>
          <p:cNvGrpSpPr/>
          <p:nvPr/>
        </p:nvGrpSpPr>
        <p:grpSpPr>
          <a:xfrm>
            <a:off x="0" y="228600"/>
            <a:ext cx="2830513" cy="6618288"/>
            <a:chOff x="0" y="144"/>
            <a:chExt cx="1783" cy="4169"/>
          </a:xfrm>
        </p:grpSpPr>
        <p:sp>
          <p:nvSpPr>
            <p:cNvPr id="23" name="Google Shape;23;p12"/>
            <p:cNvSpPr/>
            <p:nvPr/>
          </p:nvSpPr>
          <p:spPr>
            <a:xfrm>
              <a:off x="0" y="1622"/>
              <a:ext cx="50" cy="381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81" y="1988"/>
              <a:ext cx="394" cy="1450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508" y="3431"/>
              <a:ext cx="371" cy="88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605" y="4097"/>
              <a:ext cx="95" cy="216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63" y="2016"/>
              <a:ext cx="504" cy="208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14" y="144"/>
              <a:ext cx="54" cy="1831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49" y="1855"/>
              <a:ext cx="36" cy="29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485" y="3451"/>
              <a:ext cx="107" cy="63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488" y="881"/>
              <a:ext cx="1295" cy="2537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581" y="4113"/>
              <a:ext cx="89" cy="199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485" y="3376"/>
              <a:ext cx="10" cy="126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535" y="3934"/>
              <a:ext cx="137" cy="379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12"/>
          <p:cNvGrpSpPr/>
          <p:nvPr/>
        </p:nvGrpSpPr>
        <p:grpSpPr>
          <a:xfrm>
            <a:off x="26988" y="0"/>
            <a:ext cx="2335212" cy="6832600"/>
            <a:chOff x="17" y="0"/>
            <a:chExt cx="1471" cy="4304"/>
          </a:xfrm>
        </p:grpSpPr>
        <p:sp>
          <p:nvSpPr>
            <p:cNvPr id="36" name="Google Shape;36;p12"/>
            <p:cNvSpPr/>
            <p:nvPr/>
          </p:nvSpPr>
          <p:spPr>
            <a:xfrm>
              <a:off x="17" y="0"/>
              <a:ext cx="298" cy="275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347" y="2719"/>
              <a:ext cx="253" cy="983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634" y="3693"/>
              <a:ext cx="258" cy="611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329" y="2749"/>
              <a:ext cx="334" cy="139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295" y="812"/>
              <a:ext cx="97" cy="1894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700" y="4139"/>
              <a:ext cx="71" cy="16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317" y="2587"/>
              <a:ext cx="39" cy="309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613" y="1982"/>
              <a:ext cx="875" cy="1698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>
              <a:off x="676" y="4158"/>
              <a:ext cx="63" cy="146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613" y="3715"/>
              <a:ext cx="74" cy="41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613" y="3636"/>
              <a:ext cx="11" cy="130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>
              <a:off x="634" y="3983"/>
              <a:ext cx="119" cy="32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2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2589213" y="2514600"/>
            <a:ext cx="8894762" cy="2241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531813" y="4529138"/>
            <a:ext cx="75882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609600" y="1604963"/>
            <a:ext cx="10952163" cy="450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4"/>
          <p:cNvGrpSpPr/>
          <p:nvPr/>
        </p:nvGrpSpPr>
        <p:grpSpPr>
          <a:xfrm>
            <a:off x="0" y="228600"/>
            <a:ext cx="2830513" cy="6618288"/>
            <a:chOff x="0" y="144"/>
            <a:chExt cx="1783" cy="4169"/>
          </a:xfrm>
        </p:grpSpPr>
        <p:sp>
          <p:nvSpPr>
            <p:cNvPr id="126" name="Google Shape;126;p14"/>
            <p:cNvSpPr/>
            <p:nvPr/>
          </p:nvSpPr>
          <p:spPr>
            <a:xfrm>
              <a:off x="0" y="1622"/>
              <a:ext cx="50" cy="381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81" y="1988"/>
              <a:ext cx="394" cy="1450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08" y="3431"/>
              <a:ext cx="371" cy="88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05" y="4097"/>
              <a:ext cx="95" cy="216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3" y="2016"/>
              <a:ext cx="504" cy="208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4" y="144"/>
              <a:ext cx="54" cy="1831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9" y="1855"/>
              <a:ext cx="36" cy="29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85" y="3451"/>
              <a:ext cx="107" cy="63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88" y="881"/>
              <a:ext cx="1295" cy="2537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81" y="4113"/>
              <a:ext cx="89" cy="199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85" y="3376"/>
              <a:ext cx="10" cy="126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535" y="3934"/>
              <a:ext cx="137" cy="379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26988" y="0"/>
            <a:ext cx="2335212" cy="6832600"/>
            <a:chOff x="17" y="0"/>
            <a:chExt cx="1471" cy="4304"/>
          </a:xfrm>
        </p:grpSpPr>
        <p:sp>
          <p:nvSpPr>
            <p:cNvPr id="139" name="Google Shape;139;p14"/>
            <p:cNvSpPr/>
            <p:nvPr/>
          </p:nvSpPr>
          <p:spPr>
            <a:xfrm>
              <a:off x="17" y="0"/>
              <a:ext cx="298" cy="275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47" y="2719"/>
              <a:ext cx="253" cy="983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634" y="3693"/>
              <a:ext cx="258" cy="611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329" y="2749"/>
              <a:ext cx="334" cy="139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95" y="812"/>
              <a:ext cx="97" cy="1894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700" y="4139"/>
              <a:ext cx="71" cy="16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17" y="2587"/>
              <a:ext cx="39" cy="309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13" y="1982"/>
              <a:ext cx="875" cy="1698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76" y="4158"/>
              <a:ext cx="63" cy="146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13" y="3715"/>
              <a:ext cx="74" cy="41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13" y="3636"/>
              <a:ext cx="11" cy="130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634" y="3983"/>
              <a:ext cx="119" cy="32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4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>
            <p:ph type="title"/>
          </p:nvPr>
        </p:nvSpPr>
        <p:spPr>
          <a:xfrm>
            <a:off x="2592388" y="623888"/>
            <a:ext cx="88915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2589213" y="2133600"/>
            <a:ext cx="8894762" cy="37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10" type="dt"/>
          </p:nvPr>
        </p:nvSpPr>
        <p:spPr>
          <a:xfrm>
            <a:off x="10361613" y="6130925"/>
            <a:ext cx="11255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1" type="ftr"/>
          </p:nvPr>
        </p:nvSpPr>
        <p:spPr>
          <a:xfrm>
            <a:off x="2589213" y="6135688"/>
            <a:ext cx="75993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4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531813" y="787400"/>
            <a:ext cx="758825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s-AR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Bajas</a:t>
            </a:r>
            <a:endParaRPr b="0" i="1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"/>
          <p:cNvSpPr txBox="1"/>
          <p:nvPr/>
        </p:nvSpPr>
        <p:spPr>
          <a:xfrm>
            <a:off x="1737554" y="147624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Reasignación de espacio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Marca de eliminado</a:t>
            </a:r>
            <a:endParaRPr b="0" i="0" sz="32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29" name="Google Shape;329;p10"/>
          <p:cNvGrpSpPr/>
          <p:nvPr/>
        </p:nvGrpSpPr>
        <p:grpSpPr>
          <a:xfrm>
            <a:off x="2024828" y="2285198"/>
            <a:ext cx="8215370" cy="1000926"/>
            <a:chOff x="2024828" y="2285198"/>
            <a:chExt cx="8215370" cy="1000926"/>
          </a:xfrm>
        </p:grpSpPr>
        <p:sp>
          <p:nvSpPr>
            <p:cNvPr id="330" name="Google Shape;330;p10"/>
            <p:cNvSpPr/>
            <p:nvPr/>
          </p:nvSpPr>
          <p:spPr>
            <a:xfrm>
              <a:off x="2024828" y="2285198"/>
              <a:ext cx="8215370" cy="1000132"/>
            </a:xfrm>
            <a:prstGeom prst="rect">
              <a:avLst/>
            </a:prstGeom>
            <a:solidFill>
              <a:srgbClr val="CBEDD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1" name="Google Shape;331;p10"/>
            <p:cNvCxnSpPr/>
            <p:nvPr/>
          </p:nvCxnSpPr>
          <p:spPr>
            <a:xfrm rot="5400000">
              <a:off x="2453456" y="2785264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p10"/>
            <p:cNvCxnSpPr/>
            <p:nvPr/>
          </p:nvCxnSpPr>
          <p:spPr>
            <a:xfrm rot="5400000">
              <a:off x="3382944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p10"/>
            <p:cNvCxnSpPr/>
            <p:nvPr/>
          </p:nvCxnSpPr>
          <p:spPr>
            <a:xfrm rot="5400000">
              <a:off x="4311638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4" name="Google Shape;334;p10"/>
            <p:cNvCxnSpPr/>
            <p:nvPr/>
          </p:nvCxnSpPr>
          <p:spPr>
            <a:xfrm rot="5400000">
              <a:off x="5240332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" name="Google Shape;335;p10"/>
            <p:cNvCxnSpPr/>
            <p:nvPr/>
          </p:nvCxnSpPr>
          <p:spPr>
            <a:xfrm rot="5400000">
              <a:off x="6167438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" name="Google Shape;336;p10"/>
            <p:cNvCxnSpPr/>
            <p:nvPr/>
          </p:nvCxnSpPr>
          <p:spPr>
            <a:xfrm rot="5400000">
              <a:off x="7097720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10"/>
            <p:cNvCxnSpPr/>
            <p:nvPr/>
          </p:nvCxnSpPr>
          <p:spPr>
            <a:xfrm rot="5400000">
              <a:off x="8026414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10"/>
            <p:cNvCxnSpPr/>
            <p:nvPr/>
          </p:nvCxnSpPr>
          <p:spPr>
            <a:xfrm rot="5400000">
              <a:off x="8883670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9" name="Google Shape;339;p10"/>
          <p:cNvSpPr txBox="1"/>
          <p:nvPr/>
        </p:nvSpPr>
        <p:spPr>
          <a:xfrm>
            <a:off x="1953390" y="1714488"/>
            <a:ext cx="3134191" cy="43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 de enteros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2248222" y="3350365"/>
            <a:ext cx="7992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	     1	     2	     3	    4	    5	     6	     7	    8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2667770" y="4929198"/>
            <a:ext cx="1500198" cy="146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824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1935950" y="2582238"/>
            <a:ext cx="86583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156	304	228	  98	 116	 504	 824	  597  15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2024828" y="4286256"/>
            <a:ext cx="4714752" cy="55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Eliminación de claves: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1991750" y="2551713"/>
            <a:ext cx="8546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156	304	228	98 	***	504	824	 597  15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10"/>
          <p:cNvSpPr txBox="1"/>
          <p:nvPr/>
        </p:nvSpPr>
        <p:spPr>
          <a:xfrm>
            <a:off x="1976441" y="2577794"/>
            <a:ext cx="83931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156	***	228	98     ***	504	824	59	7  15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2068554" y="2527645"/>
            <a:ext cx="83931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156	***	228	 98	***	504	***	59	7  15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6311108" y="5214950"/>
            <a:ext cx="4214842" cy="1122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¿Desventajas de esta técnica?</a:t>
            </a:r>
            <a:endParaRPr b="0" i="1" sz="36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953258" y="3345987"/>
            <a:ext cx="1410156" cy="55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NRR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11"/>
          <p:cNvGrpSpPr/>
          <p:nvPr/>
        </p:nvGrpSpPr>
        <p:grpSpPr>
          <a:xfrm>
            <a:off x="2024828" y="2285198"/>
            <a:ext cx="9215502" cy="1000926"/>
            <a:chOff x="2024828" y="2285198"/>
            <a:chExt cx="9215502" cy="1000926"/>
          </a:xfrm>
        </p:grpSpPr>
        <p:sp>
          <p:nvSpPr>
            <p:cNvPr id="356" name="Google Shape;356;p11"/>
            <p:cNvSpPr/>
            <p:nvPr/>
          </p:nvSpPr>
          <p:spPr>
            <a:xfrm>
              <a:off x="2024828" y="2285198"/>
              <a:ext cx="9215502" cy="1000132"/>
            </a:xfrm>
            <a:prstGeom prst="rect">
              <a:avLst/>
            </a:prstGeom>
            <a:solidFill>
              <a:srgbClr val="CBEDD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11"/>
            <p:cNvCxnSpPr/>
            <p:nvPr/>
          </p:nvCxnSpPr>
          <p:spPr>
            <a:xfrm rot="5400000">
              <a:off x="2453456" y="2785264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11"/>
            <p:cNvCxnSpPr/>
            <p:nvPr/>
          </p:nvCxnSpPr>
          <p:spPr>
            <a:xfrm rot="5400000">
              <a:off x="3382944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1"/>
            <p:cNvCxnSpPr/>
            <p:nvPr/>
          </p:nvCxnSpPr>
          <p:spPr>
            <a:xfrm rot="5400000">
              <a:off x="4311638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1"/>
            <p:cNvCxnSpPr/>
            <p:nvPr/>
          </p:nvCxnSpPr>
          <p:spPr>
            <a:xfrm rot="5400000">
              <a:off x="5240332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1"/>
            <p:cNvCxnSpPr/>
            <p:nvPr/>
          </p:nvCxnSpPr>
          <p:spPr>
            <a:xfrm rot="5400000">
              <a:off x="6167438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1"/>
            <p:cNvCxnSpPr/>
            <p:nvPr/>
          </p:nvCxnSpPr>
          <p:spPr>
            <a:xfrm rot="5400000">
              <a:off x="7097720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1"/>
            <p:cNvCxnSpPr/>
            <p:nvPr/>
          </p:nvCxnSpPr>
          <p:spPr>
            <a:xfrm rot="5400000">
              <a:off x="8026414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1"/>
            <p:cNvCxnSpPr/>
            <p:nvPr/>
          </p:nvCxnSpPr>
          <p:spPr>
            <a:xfrm rot="5400000">
              <a:off x="8953520" y="2784470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1"/>
            <p:cNvCxnSpPr/>
            <p:nvPr/>
          </p:nvCxnSpPr>
          <p:spPr>
            <a:xfrm rot="5400000">
              <a:off x="9812364" y="2785264"/>
              <a:ext cx="1000132" cy="15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6" name="Google Shape;366;p11"/>
          <p:cNvSpPr txBox="1"/>
          <p:nvPr/>
        </p:nvSpPr>
        <p:spPr>
          <a:xfrm>
            <a:off x="1737554" y="147624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Reasignación de espacio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invertida</a:t>
            </a:r>
            <a:endParaRPr b="0" i="0" sz="32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11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1"/>
          <p:cNvSpPr txBox="1"/>
          <p:nvPr/>
        </p:nvSpPr>
        <p:spPr>
          <a:xfrm>
            <a:off x="1953390" y="1714488"/>
            <a:ext cx="3134191" cy="43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 de enteros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11"/>
          <p:cNvSpPr txBox="1"/>
          <p:nvPr/>
        </p:nvSpPr>
        <p:spPr>
          <a:xfrm>
            <a:off x="2248222" y="3350365"/>
            <a:ext cx="89208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	    1	     2	     3	     4	     5	     6	     7	     8	   9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11"/>
          <p:cNvSpPr txBox="1"/>
          <p:nvPr/>
        </p:nvSpPr>
        <p:spPr>
          <a:xfrm>
            <a:off x="2667770" y="5320415"/>
            <a:ext cx="1500198" cy="146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824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11"/>
          <p:cNvSpPr txBox="1"/>
          <p:nvPr/>
        </p:nvSpPr>
        <p:spPr>
          <a:xfrm>
            <a:off x="2024825" y="2571750"/>
            <a:ext cx="9774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i="0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0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156	304	228	 98	 116	 504	 824	 597   15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11"/>
          <p:cNvSpPr txBox="1"/>
          <p:nvPr/>
        </p:nvSpPr>
        <p:spPr>
          <a:xfrm>
            <a:off x="2024828" y="4807547"/>
            <a:ext cx="4714752" cy="55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Eliminación de claves: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11"/>
          <p:cNvSpPr/>
          <p:nvPr/>
        </p:nvSpPr>
        <p:spPr>
          <a:xfrm>
            <a:off x="310316" y="3786190"/>
            <a:ext cx="2857520" cy="1122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Cabecera</a:t>
            </a:r>
            <a:endParaRPr b="0" i="1" sz="36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4" name="Google Shape;374;p11"/>
          <p:cNvCxnSpPr/>
          <p:nvPr/>
        </p:nvCxnSpPr>
        <p:spPr>
          <a:xfrm flipH="1" rot="10800000">
            <a:off x="1096134" y="3143248"/>
            <a:ext cx="785700" cy="612000"/>
          </a:xfrm>
          <a:prstGeom prst="curvedConnector3">
            <a:avLst>
              <a:gd fmla="val -4404" name="adj1"/>
            </a:avLst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375" name="Google Shape;375;p11"/>
          <p:cNvSpPr txBox="1"/>
          <p:nvPr/>
        </p:nvSpPr>
        <p:spPr>
          <a:xfrm>
            <a:off x="1957966" y="2569307"/>
            <a:ext cx="95013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-5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156	 304	 228	 98	</a:t>
            </a: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0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504   824	  597   15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2546430" y="1682188"/>
            <a:ext cx="4409955" cy="563301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38100">
            <a:solidFill>
              <a:srgbClr val="32936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 txBox="1"/>
          <p:nvPr/>
        </p:nvSpPr>
        <p:spPr>
          <a:xfrm>
            <a:off x="1957941" y="2571607"/>
            <a:ext cx="95013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-2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156	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-5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228	 98	  0  	 504	  824	  597  15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78" name="Google Shape;378;p11"/>
          <p:cNvGrpSpPr/>
          <p:nvPr/>
        </p:nvGrpSpPr>
        <p:grpSpPr>
          <a:xfrm>
            <a:off x="2239142" y="1643050"/>
            <a:ext cx="4714908" cy="571504"/>
            <a:chOff x="2239142" y="1643050"/>
            <a:chExt cx="4714908" cy="571504"/>
          </a:xfrm>
        </p:grpSpPr>
        <p:sp>
          <p:nvSpPr>
            <p:cNvPr id="379" name="Google Shape;379;p11"/>
            <p:cNvSpPr/>
            <p:nvPr/>
          </p:nvSpPr>
          <p:spPr>
            <a:xfrm>
              <a:off x="2239142" y="1643050"/>
              <a:ext cx="2214578" cy="563301"/>
            </a:xfrm>
            <a:custGeom>
              <a:rect b="b" l="l" r="r" t="t"/>
              <a:pathLst>
                <a:path extrusionOk="0" h="563301" w="4409955">
                  <a:moveTo>
                    <a:pt x="0" y="563301"/>
                  </a:moveTo>
                  <a:cubicBezTo>
                    <a:pt x="818909" y="289366"/>
                    <a:pt x="1637819" y="15432"/>
                    <a:pt x="2372811" y="7716"/>
                  </a:cubicBezTo>
                  <a:cubicBezTo>
                    <a:pt x="3107803" y="0"/>
                    <a:pt x="3758879" y="258501"/>
                    <a:pt x="4409955" y="517002"/>
                  </a:cubicBezTo>
                </a:path>
              </a:pathLst>
            </a:custGeom>
            <a:noFill/>
            <a:ln cap="flat" cmpd="sng" w="38100">
              <a:solidFill>
                <a:srgbClr val="32936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525158" y="1651253"/>
              <a:ext cx="2428892" cy="563301"/>
            </a:xfrm>
            <a:custGeom>
              <a:rect b="b" l="l" r="r" t="t"/>
              <a:pathLst>
                <a:path extrusionOk="0" h="563301" w="4409955">
                  <a:moveTo>
                    <a:pt x="0" y="563301"/>
                  </a:moveTo>
                  <a:cubicBezTo>
                    <a:pt x="818909" y="289366"/>
                    <a:pt x="1637819" y="15432"/>
                    <a:pt x="2372811" y="7716"/>
                  </a:cubicBezTo>
                  <a:cubicBezTo>
                    <a:pt x="3107803" y="0"/>
                    <a:pt x="3758879" y="258501"/>
                    <a:pt x="4409955" y="517002"/>
                  </a:cubicBezTo>
                </a:path>
              </a:pathLst>
            </a:custGeom>
            <a:noFill/>
            <a:ln cap="flat" cmpd="sng" w="38100">
              <a:solidFill>
                <a:srgbClr val="32936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11"/>
          <p:cNvSpPr txBox="1"/>
          <p:nvPr/>
        </p:nvSpPr>
        <p:spPr>
          <a:xfrm>
            <a:off x="1719700" y="2546900"/>
            <a:ext cx="10002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-7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156	-5	   228	 98	  0	    504	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-2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597  15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11"/>
          <p:cNvSpPr/>
          <p:nvPr/>
        </p:nvSpPr>
        <p:spPr>
          <a:xfrm>
            <a:off x="2524894" y="1500175"/>
            <a:ext cx="6357982" cy="714380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38100">
            <a:solidFill>
              <a:srgbClr val="32936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/>
          <p:nvPr/>
        </p:nvSpPr>
        <p:spPr>
          <a:xfrm rot="10800000">
            <a:off x="4310844" y="3714752"/>
            <a:ext cx="4643470" cy="1000132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38100">
            <a:solidFill>
              <a:srgbClr val="32936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/>
          <p:nvPr/>
        </p:nvSpPr>
        <p:spPr>
          <a:xfrm flipH="1" rot="10800000">
            <a:off x="4596596" y="3786326"/>
            <a:ext cx="2425475" cy="499930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38100">
            <a:solidFill>
              <a:srgbClr val="32936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2024063" y="611188"/>
            <a:ext cx="9507537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Algorítmica clásica sobre archivos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"/>
          <p:cNvSpPr txBox="1"/>
          <p:nvPr/>
        </p:nvSpPr>
        <p:spPr>
          <a:xfrm>
            <a:off x="2309813" y="2071688"/>
            <a:ext cx="8645525" cy="3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1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1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 una baja?</a:t>
            </a:r>
            <a:endParaRPr b="0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denomina proceso de baja a aquel proceso que permite quitar información de un archivo.</a:t>
            </a:r>
            <a:endParaRPr b="0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23875" lvl="1" marL="1106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3"/>
          <p:cNvSpPr txBox="1"/>
          <p:nvPr/>
        </p:nvSpPr>
        <p:spPr>
          <a:xfrm>
            <a:off x="2697163" y="1635125"/>
            <a:ext cx="2919412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"/>
          <p:cNvSpPr txBox="1"/>
          <p:nvPr/>
        </p:nvSpPr>
        <p:spPr>
          <a:xfrm>
            <a:off x="1667638" y="500042"/>
            <a:ext cx="10358510" cy="6143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proceso de baja puede llevarse a cabo de dos modos diferentes: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775" lvl="1" marL="358775" marR="0" rtl="0" algn="l">
              <a:lnSpc>
                <a:spcPct val="93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 física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775" lvl="1" marL="358775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Consiste en borrar efectivamente la información del archivo, recuperando el espacio físico.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775" lvl="1" marL="358775" marR="0" rtl="0" algn="l">
              <a:lnSpc>
                <a:spcPct val="93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 lógica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775" lvl="1" marL="358775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Consiste en borrar la información del archivo, pero sin recuperar el espacio físico respectivo.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"/>
          <p:cNvSpPr txBox="1"/>
          <p:nvPr/>
        </p:nvSpPr>
        <p:spPr>
          <a:xfrm>
            <a:off x="6848475" y="2160588"/>
            <a:ext cx="2582863" cy="442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3495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3495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"/>
          <p:cNvSpPr txBox="1"/>
          <p:nvPr/>
        </p:nvSpPr>
        <p:spPr>
          <a:xfrm>
            <a:off x="1739076" y="214290"/>
            <a:ext cx="4437858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 Física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4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 txBox="1"/>
          <p:nvPr/>
        </p:nvSpPr>
        <p:spPr>
          <a:xfrm>
            <a:off x="1655763" y="1285859"/>
            <a:ext cx="9707562" cy="5410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realiza baja física sobre un archivo cuando un elemento es efectivamente quitado del archivo, decrementando en uno la cantidad de elementos.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Times New Roman"/>
              <a:buNone/>
            </a:pPr>
            <a:r>
              <a:rPr b="1" i="0" lang="es-AR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VENTAJA: </a:t>
            </a:r>
            <a:r>
              <a:rPr b="0" i="0" lang="es-AR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todo momento, se administra un archivo de datos que ocupa el lugar mínimo necesario. </a:t>
            </a:r>
            <a:endParaRPr b="0" i="0" sz="3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0" marR="0" rtl="0" algn="just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Times New Roman"/>
              <a:buNone/>
            </a:pPr>
            <a:r>
              <a:rPr b="1" i="0" lang="es-AR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DESVENTAJA: </a:t>
            </a:r>
            <a:r>
              <a:rPr b="0" i="0" lang="es-AR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de los algoritmos que implementan esta solución.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 txBox="1"/>
          <p:nvPr/>
        </p:nvSpPr>
        <p:spPr>
          <a:xfrm>
            <a:off x="1881952" y="357166"/>
            <a:ext cx="9422636" cy="1154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Técnicas de Baja Física</a:t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5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5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1881952" y="1714488"/>
            <a:ext cx="9929882" cy="46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Generar un nuevo archivo con los elementos válidos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Utilizar el mismo archivo de datos, generando los reacomodamientos que sean necesarios. (Solo para archivos sin ordenar)</a:t>
            </a:r>
            <a:endParaRPr b="0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9" name="Google Shape;279;p5"/>
          <p:cNvCxnSpPr/>
          <p:nvPr/>
        </p:nvCxnSpPr>
        <p:spPr>
          <a:xfrm>
            <a:off x="6596860" y="2643182"/>
            <a:ext cx="785818" cy="1588"/>
          </a:xfrm>
          <a:prstGeom prst="straightConnector1">
            <a:avLst/>
          </a:prstGeom>
          <a:noFill/>
          <a:ln cap="flat" cmpd="sng" w="76200">
            <a:solidFill>
              <a:srgbClr val="2727B7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0" name="Google Shape;280;p5"/>
          <p:cNvSpPr/>
          <p:nvPr/>
        </p:nvSpPr>
        <p:spPr>
          <a:xfrm>
            <a:off x="7382678" y="2357430"/>
            <a:ext cx="4214842" cy="1122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AR" sz="3600" u="sng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</a:t>
            </a:r>
            <a:r>
              <a:rPr b="0" i="0" lang="es-AR" sz="3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copiar los que se desea eliminar</a:t>
            </a:r>
            <a:endParaRPr b="0" i="0" sz="36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 txBox="1"/>
          <p:nvPr/>
        </p:nvSpPr>
        <p:spPr>
          <a:xfrm>
            <a:off x="1944688" y="23018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algoritmo </a:t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1381886" y="1428736"/>
            <a:ext cx="10787138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{se sabe que existe Carlos Garcia}</a:t>
            </a:r>
            <a:endParaRPr b="1" i="0" sz="2800" u="none" cap="none" strike="noStrike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 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(archivo, 'arch_empleados');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 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(archivo_nuevo, 'arch_nuevo');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reset 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(archivo);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	rewrite </a:t>
            </a:r>
            <a:r>
              <a:rPr b="0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(archivo_nuevo);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	leer (archivo, reg);</a:t>
            </a:r>
            <a:endParaRPr b="0" i="0" sz="2800" u="none" cap="none" strike="noStrike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1" i="1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copian los registros previos a Carlos Garcia}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	while </a:t>
            </a:r>
            <a:r>
              <a:rPr b="0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(reg.nombre &lt;&gt; “Carlos Garcia”) </a:t>
            </a:r>
            <a:r>
              <a:rPr b="1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do begin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		write </a:t>
            </a:r>
            <a:r>
              <a:rPr b="0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(archivo_nuevo, reg);</a:t>
            </a:r>
            <a:endParaRPr b="0" i="0" sz="2800" u="none" cap="none" strike="noStrike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leer (archivo, reg);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	end;</a:t>
            </a:r>
            <a:endParaRPr b="0" i="0" sz="28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7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1739076" y="857232"/>
            <a:ext cx="9686162" cy="588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imes New Roman"/>
              <a:buNone/>
            </a:pPr>
            <a:r>
              <a:rPr b="1" i="1" lang="es-AR" sz="26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descarta a Carlos Garcia}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leer(archivo, reg);</a:t>
            </a:r>
            <a:endParaRPr b="0" i="0" sz="28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copian los registros restantes}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(reg.nombre &lt;&gt; valoralto) </a:t>
            </a:r>
            <a:r>
              <a:rPr b="1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(archivo_nuevo, reg);</a:t>
            </a:r>
            <a:endParaRPr b="0" i="0" sz="28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leer(archivo, reg);</a:t>
            </a:r>
            <a:endParaRPr b="0" i="0" sz="28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(archivo_nuevo);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(archivo);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1953390" y="1000108"/>
            <a:ext cx="9929882" cy="56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sabe que existe Carlos Garcia}</a:t>
            </a:r>
            <a:endParaRPr b="1" i="0" sz="28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(archivo, 'arch_empleados');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(archivo);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leer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(archivo, reg);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{Se avanza hasta Carlos Garcia}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(reg.nombre &lt;&gt; ”Carlos Garcia</a:t>
            </a:r>
            <a:r>
              <a:rPr b="1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do	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leer(archivo, reg);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genera una marca de borrado}</a:t>
            </a:r>
            <a:endParaRPr b="1" i="1" sz="2800" u="none" cap="none" strike="noStrike">
              <a:solidFill>
                <a:srgbClr val="00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reg.nombre := ”***”;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{Se borra lógicamente a Carlos Garcia}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(archivo, </a:t>
            </a:r>
            <a:r>
              <a:rPr b="1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(archivo)-1 );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(archivo, reg);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(archivo);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b="1" i="0" sz="28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8"/>
          <p:cNvSpPr txBox="1"/>
          <p:nvPr/>
        </p:nvSpPr>
        <p:spPr>
          <a:xfrm>
            <a:off x="1944688" y="-142900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Baja lógica</a:t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"/>
          <p:cNvSpPr txBox="1"/>
          <p:nvPr/>
        </p:nvSpPr>
        <p:spPr>
          <a:xfrm>
            <a:off x="1953390" y="285728"/>
            <a:ext cx="3512338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-334963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9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9"/>
          <p:cNvSpPr txBox="1"/>
          <p:nvPr/>
        </p:nvSpPr>
        <p:spPr>
          <a:xfrm>
            <a:off x="1597024" y="1373188"/>
            <a:ext cx="10429124" cy="5127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66738" lvl="1" marL="7397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1" i="0" lang="es-AR" sz="2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Recuperación de espacio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Se utiliza el proceso de baja física periódicamente para realizar un proceso de </a:t>
            </a:r>
            <a:r>
              <a:rPr b="1" i="0" lang="es-AR" sz="2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compactación del archivo.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1" marL="7397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4775" lvl="1" marL="7397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4775" lvl="1" marL="7397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4775" lvl="1" marL="7397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4775" lvl="1" marL="7397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4775" lvl="1" marL="7397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66738" lvl="1" marL="7397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1" i="0" lang="es-AR" sz="2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Reasignación de espacio</a:t>
            </a:r>
            <a:r>
              <a:rPr b="0" i="0" lang="es-AR" sz="2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 Recupera el espacio utilizando los lugares indicados como eliminados para el ingreso de nuevos elementos al archivo (altas).</a:t>
            </a:r>
            <a:endParaRPr b="0" i="0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5453852" y="2786058"/>
            <a:ext cx="6215106" cy="169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Quita los registros marcados como eliminados, utilizando cualquiera de los algoritmos vistos para baja física.</a:t>
            </a:r>
            <a:endParaRPr b="0" i="0" sz="2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0" name="Google Shape;320;p9"/>
          <p:cNvCxnSpPr/>
          <p:nvPr/>
        </p:nvCxnSpPr>
        <p:spPr>
          <a:xfrm>
            <a:off x="4025092" y="2643182"/>
            <a:ext cx="1285800" cy="714300"/>
          </a:xfrm>
          <a:prstGeom prst="curvedConnector3">
            <a:avLst>
              <a:gd fmla="val 4993" name="adj1"/>
            </a:avLst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Noelia</dc:creator>
</cp:coreProperties>
</file>