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84" r:id="rId2"/>
    <p:sldId id="294" r:id="rId3"/>
    <p:sldId id="295" r:id="rId4"/>
    <p:sldId id="263" r:id="rId5"/>
    <p:sldId id="285" r:id="rId6"/>
    <p:sldId id="286" r:id="rId7"/>
    <p:sldId id="287" r:id="rId8"/>
    <p:sldId id="288" r:id="rId9"/>
    <p:sldId id="289" r:id="rId10"/>
    <p:sldId id="290" r:id="rId11"/>
    <p:sldId id="280" r:id="rId12"/>
    <p:sldId id="281" r:id="rId13"/>
    <p:sldId id="282" r:id="rId14"/>
    <p:sldId id="283" r:id="rId15"/>
    <p:sldId id="273" r:id="rId16"/>
    <p:sldId id="293" r:id="rId17"/>
    <p:sldId id="297" r:id="rId18"/>
    <p:sldId id="261" r:id="rId19"/>
    <p:sldId id="258" r:id="rId20"/>
    <p:sldId id="275" r:id="rId21"/>
    <p:sldId id="264" r:id="rId22"/>
    <p:sldId id="276" r:id="rId23"/>
    <p:sldId id="277" r:id="rId24"/>
    <p:sldId id="278" r:id="rId25"/>
    <p:sldId id="265" r:id="rId26"/>
    <p:sldId id="279" r:id="rId27"/>
    <p:sldId id="271" r:id="rId28"/>
    <p:sldId id="267" r:id="rId29"/>
    <p:sldId id="274" r:id="rId30"/>
    <p:sldId id="292" r:id="rId31"/>
    <p:sldId id="268" r:id="rId32"/>
    <p:sldId id="272" r:id="rId33"/>
    <p:sldId id="27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5"/>
    <p:restoredTop sz="96276"/>
  </p:normalViewPr>
  <p:slideViewPr>
    <p:cSldViewPr snapToGrid="0">
      <p:cViewPr varScale="1">
        <p:scale>
          <a:sx n="102" d="100"/>
          <a:sy n="102" d="100"/>
        </p:scale>
        <p:origin x="200" y="504"/>
      </p:cViewPr>
      <p:guideLst/>
    </p:cSldViewPr>
  </p:slideViewPr>
  <p:outlineViewPr>
    <p:cViewPr>
      <p:scale>
        <a:sx n="33" d="100"/>
        <a:sy n="33" d="100"/>
      </p:scale>
      <p:origin x="0" y="-2712"/>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8337B-44CC-3E4A-876D-6922CE17977D}" type="datetimeFigureOut">
              <a:rPr lang="en-US" smtClean="0"/>
              <a:t>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A01C8-C59A-DC4B-85C5-2135DECC94E0}" type="slidenum">
              <a:rPr lang="en-US" smtClean="0"/>
              <a:t>‹#›</a:t>
            </a:fld>
            <a:endParaRPr lang="en-US"/>
          </a:p>
        </p:txBody>
      </p:sp>
    </p:spTree>
    <p:extLst>
      <p:ext uri="{BB962C8B-B14F-4D97-AF65-F5344CB8AC3E}">
        <p14:creationId xmlns:p14="http://schemas.microsoft.com/office/powerpoint/2010/main" val="7988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a:t>
            </a:fld>
            <a:endParaRPr lang="en-US"/>
          </a:p>
        </p:txBody>
      </p:sp>
    </p:spTree>
    <p:extLst>
      <p:ext uri="{BB962C8B-B14F-4D97-AF65-F5344CB8AC3E}">
        <p14:creationId xmlns:p14="http://schemas.microsoft.com/office/powerpoint/2010/main" val="1752861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12</a:t>
            </a:fld>
            <a:endParaRPr lang="en-US"/>
          </a:p>
        </p:txBody>
      </p:sp>
    </p:spTree>
    <p:extLst>
      <p:ext uri="{BB962C8B-B14F-4D97-AF65-F5344CB8AC3E}">
        <p14:creationId xmlns:p14="http://schemas.microsoft.com/office/powerpoint/2010/main" val="3650218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13</a:t>
            </a:fld>
            <a:endParaRPr lang="en-US"/>
          </a:p>
        </p:txBody>
      </p:sp>
    </p:spTree>
    <p:extLst>
      <p:ext uri="{BB962C8B-B14F-4D97-AF65-F5344CB8AC3E}">
        <p14:creationId xmlns:p14="http://schemas.microsoft.com/office/powerpoint/2010/main" val="3860413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14</a:t>
            </a:fld>
            <a:endParaRPr lang="en-US"/>
          </a:p>
        </p:txBody>
      </p:sp>
    </p:spTree>
    <p:extLst>
      <p:ext uri="{BB962C8B-B14F-4D97-AF65-F5344CB8AC3E}">
        <p14:creationId xmlns:p14="http://schemas.microsoft.com/office/powerpoint/2010/main" val="3372869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15</a:t>
            </a:fld>
            <a:endParaRPr lang="en-US"/>
          </a:p>
        </p:txBody>
      </p:sp>
    </p:spTree>
    <p:extLst>
      <p:ext uri="{BB962C8B-B14F-4D97-AF65-F5344CB8AC3E}">
        <p14:creationId xmlns:p14="http://schemas.microsoft.com/office/powerpoint/2010/main" val="1843061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16</a:t>
            </a:fld>
            <a:endParaRPr lang="en-US"/>
          </a:p>
        </p:txBody>
      </p:sp>
    </p:spTree>
    <p:extLst>
      <p:ext uri="{BB962C8B-B14F-4D97-AF65-F5344CB8AC3E}">
        <p14:creationId xmlns:p14="http://schemas.microsoft.com/office/powerpoint/2010/main" val="4131189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17</a:t>
            </a:fld>
            <a:endParaRPr lang="en-US"/>
          </a:p>
        </p:txBody>
      </p:sp>
    </p:spTree>
    <p:extLst>
      <p:ext uri="{BB962C8B-B14F-4D97-AF65-F5344CB8AC3E}">
        <p14:creationId xmlns:p14="http://schemas.microsoft.com/office/powerpoint/2010/main" val="2120496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18</a:t>
            </a:fld>
            <a:endParaRPr lang="en-US"/>
          </a:p>
        </p:txBody>
      </p:sp>
    </p:spTree>
    <p:extLst>
      <p:ext uri="{BB962C8B-B14F-4D97-AF65-F5344CB8AC3E}">
        <p14:creationId xmlns:p14="http://schemas.microsoft.com/office/powerpoint/2010/main" val="1965057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19</a:t>
            </a:fld>
            <a:endParaRPr lang="en-US"/>
          </a:p>
        </p:txBody>
      </p:sp>
    </p:spTree>
    <p:extLst>
      <p:ext uri="{BB962C8B-B14F-4D97-AF65-F5344CB8AC3E}">
        <p14:creationId xmlns:p14="http://schemas.microsoft.com/office/powerpoint/2010/main" val="1945888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7A01C8-C59A-DC4B-85C5-2135DECC94E0}" type="slidenum">
              <a:rPr lang="en-US" smtClean="0"/>
              <a:t>20</a:t>
            </a:fld>
            <a:endParaRPr lang="en-US"/>
          </a:p>
        </p:txBody>
      </p:sp>
    </p:spTree>
    <p:extLst>
      <p:ext uri="{BB962C8B-B14F-4D97-AF65-F5344CB8AC3E}">
        <p14:creationId xmlns:p14="http://schemas.microsoft.com/office/powerpoint/2010/main" val="3566523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7A01C8-C59A-DC4B-85C5-2135DECC94E0}" type="slidenum">
              <a:rPr lang="en-US" smtClean="0"/>
              <a:t>21</a:t>
            </a:fld>
            <a:endParaRPr lang="en-US"/>
          </a:p>
        </p:txBody>
      </p:sp>
    </p:spTree>
    <p:extLst>
      <p:ext uri="{BB962C8B-B14F-4D97-AF65-F5344CB8AC3E}">
        <p14:creationId xmlns:p14="http://schemas.microsoft.com/office/powerpoint/2010/main" val="211090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4</a:t>
            </a:fld>
            <a:endParaRPr lang="en-US"/>
          </a:p>
        </p:txBody>
      </p:sp>
    </p:spTree>
    <p:extLst>
      <p:ext uri="{BB962C8B-B14F-4D97-AF65-F5344CB8AC3E}">
        <p14:creationId xmlns:p14="http://schemas.microsoft.com/office/powerpoint/2010/main" val="1551351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25</a:t>
            </a:fld>
            <a:endParaRPr lang="en-US"/>
          </a:p>
        </p:txBody>
      </p:sp>
    </p:spTree>
    <p:extLst>
      <p:ext uri="{BB962C8B-B14F-4D97-AF65-F5344CB8AC3E}">
        <p14:creationId xmlns:p14="http://schemas.microsoft.com/office/powerpoint/2010/main" val="1629982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26</a:t>
            </a:fld>
            <a:endParaRPr lang="en-US"/>
          </a:p>
        </p:txBody>
      </p:sp>
    </p:spTree>
    <p:extLst>
      <p:ext uri="{BB962C8B-B14F-4D97-AF65-F5344CB8AC3E}">
        <p14:creationId xmlns:p14="http://schemas.microsoft.com/office/powerpoint/2010/main" val="2153528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27</a:t>
            </a:fld>
            <a:endParaRPr lang="en-US"/>
          </a:p>
        </p:txBody>
      </p:sp>
    </p:spTree>
    <p:extLst>
      <p:ext uri="{BB962C8B-B14F-4D97-AF65-F5344CB8AC3E}">
        <p14:creationId xmlns:p14="http://schemas.microsoft.com/office/powerpoint/2010/main" val="2597910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28</a:t>
            </a:fld>
            <a:endParaRPr lang="en-US"/>
          </a:p>
        </p:txBody>
      </p:sp>
    </p:spTree>
    <p:extLst>
      <p:ext uri="{BB962C8B-B14F-4D97-AF65-F5344CB8AC3E}">
        <p14:creationId xmlns:p14="http://schemas.microsoft.com/office/powerpoint/2010/main" val="25668215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29</a:t>
            </a:fld>
            <a:endParaRPr lang="en-US"/>
          </a:p>
        </p:txBody>
      </p:sp>
    </p:spTree>
    <p:extLst>
      <p:ext uri="{BB962C8B-B14F-4D97-AF65-F5344CB8AC3E}">
        <p14:creationId xmlns:p14="http://schemas.microsoft.com/office/powerpoint/2010/main" val="1582471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31</a:t>
            </a:fld>
            <a:endParaRPr lang="en-US"/>
          </a:p>
        </p:txBody>
      </p:sp>
    </p:spTree>
    <p:extLst>
      <p:ext uri="{BB962C8B-B14F-4D97-AF65-F5344CB8AC3E}">
        <p14:creationId xmlns:p14="http://schemas.microsoft.com/office/powerpoint/2010/main" val="197104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32</a:t>
            </a:fld>
            <a:endParaRPr lang="en-US"/>
          </a:p>
        </p:txBody>
      </p:sp>
    </p:spTree>
    <p:extLst>
      <p:ext uri="{BB962C8B-B14F-4D97-AF65-F5344CB8AC3E}">
        <p14:creationId xmlns:p14="http://schemas.microsoft.com/office/powerpoint/2010/main" val="27164506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33</a:t>
            </a:fld>
            <a:endParaRPr lang="en-US"/>
          </a:p>
        </p:txBody>
      </p:sp>
    </p:spTree>
    <p:extLst>
      <p:ext uri="{BB962C8B-B14F-4D97-AF65-F5344CB8AC3E}">
        <p14:creationId xmlns:p14="http://schemas.microsoft.com/office/powerpoint/2010/main" val="325546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5</a:t>
            </a:fld>
            <a:endParaRPr lang="en-US"/>
          </a:p>
        </p:txBody>
      </p:sp>
    </p:spTree>
    <p:extLst>
      <p:ext uri="{BB962C8B-B14F-4D97-AF65-F5344CB8AC3E}">
        <p14:creationId xmlns:p14="http://schemas.microsoft.com/office/powerpoint/2010/main" val="4289443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6</a:t>
            </a:fld>
            <a:endParaRPr lang="en-US"/>
          </a:p>
        </p:txBody>
      </p:sp>
    </p:spTree>
    <p:extLst>
      <p:ext uri="{BB962C8B-B14F-4D97-AF65-F5344CB8AC3E}">
        <p14:creationId xmlns:p14="http://schemas.microsoft.com/office/powerpoint/2010/main" val="1127576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7</a:t>
            </a:fld>
            <a:endParaRPr lang="en-US"/>
          </a:p>
        </p:txBody>
      </p:sp>
    </p:spTree>
    <p:extLst>
      <p:ext uri="{BB962C8B-B14F-4D97-AF65-F5344CB8AC3E}">
        <p14:creationId xmlns:p14="http://schemas.microsoft.com/office/powerpoint/2010/main" val="1811304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8</a:t>
            </a:fld>
            <a:endParaRPr lang="en-US"/>
          </a:p>
        </p:txBody>
      </p:sp>
    </p:spTree>
    <p:extLst>
      <p:ext uri="{BB962C8B-B14F-4D97-AF65-F5344CB8AC3E}">
        <p14:creationId xmlns:p14="http://schemas.microsoft.com/office/powerpoint/2010/main" val="253669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9</a:t>
            </a:fld>
            <a:endParaRPr lang="en-US"/>
          </a:p>
        </p:txBody>
      </p:sp>
    </p:spTree>
    <p:extLst>
      <p:ext uri="{BB962C8B-B14F-4D97-AF65-F5344CB8AC3E}">
        <p14:creationId xmlns:p14="http://schemas.microsoft.com/office/powerpoint/2010/main" val="2487088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10</a:t>
            </a:fld>
            <a:endParaRPr lang="en-US"/>
          </a:p>
        </p:txBody>
      </p:sp>
    </p:spTree>
    <p:extLst>
      <p:ext uri="{BB962C8B-B14F-4D97-AF65-F5344CB8AC3E}">
        <p14:creationId xmlns:p14="http://schemas.microsoft.com/office/powerpoint/2010/main" val="209211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7A01C8-C59A-DC4B-85C5-2135DECC94E0}" type="slidenum">
              <a:rPr lang="en-US" smtClean="0"/>
              <a:t>11</a:t>
            </a:fld>
            <a:endParaRPr lang="en-US"/>
          </a:p>
        </p:txBody>
      </p:sp>
    </p:spTree>
    <p:extLst>
      <p:ext uri="{BB962C8B-B14F-4D97-AF65-F5344CB8AC3E}">
        <p14:creationId xmlns:p14="http://schemas.microsoft.com/office/powerpoint/2010/main" val="257694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1C88-333E-4B59-35F7-46F9F15B21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5BBE97F-8FCC-5C3F-2B32-573FBA4ACC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E2204F2-21A2-DACA-9C93-23FCA9E7F9B2}"/>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5" name="Footer Placeholder 4">
            <a:extLst>
              <a:ext uri="{FF2B5EF4-FFF2-40B4-BE49-F238E27FC236}">
                <a16:creationId xmlns:a16="http://schemas.microsoft.com/office/drawing/2014/main" id="{BF0656BE-6591-B643-156C-2FF193840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DB4E3-8FE1-D5AF-B400-2EA4B0F612FF}"/>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153156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4984-9882-AA1F-B4CB-42F5F50B6A3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1C303B-23A6-D1DD-4464-D4AB76F3556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EE048A-D31C-4F53-36BF-87F9A55CE07A}"/>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5" name="Footer Placeholder 4">
            <a:extLst>
              <a:ext uri="{FF2B5EF4-FFF2-40B4-BE49-F238E27FC236}">
                <a16:creationId xmlns:a16="http://schemas.microsoft.com/office/drawing/2014/main" id="{C4F02767-787C-DC1C-C32C-FEC366F11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69EF6-F07B-044F-D93B-6E6D37080EEF}"/>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64748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B13D12-870C-620F-6A09-25D332B2A5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52CCB5E-4CA7-76EB-27DB-A9982E6E8DA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4C22D0B-08F2-69BE-98A2-2934C92E4FF2}"/>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5" name="Footer Placeholder 4">
            <a:extLst>
              <a:ext uri="{FF2B5EF4-FFF2-40B4-BE49-F238E27FC236}">
                <a16:creationId xmlns:a16="http://schemas.microsoft.com/office/drawing/2014/main" id="{AD7AFE90-D41D-8F75-377B-5E6FDE38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B9D11-957B-58AD-60BB-59E842A79AAD}"/>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115610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ECAF-6E46-4D99-9958-197638A2242C}"/>
              </a:ext>
            </a:extLst>
          </p:cNvPr>
          <p:cNvSpPr>
            <a:spLocks noGrp="1"/>
          </p:cNvSpPr>
          <p:nvPr>
            <p:ph type="title"/>
          </p:nvPr>
        </p:nvSpPr>
        <p:spPr/>
        <p:txBody>
          <a:bodyPr/>
          <a:lstStyle>
            <a:lvl1pPr>
              <a:defRPr>
                <a:solidFill>
                  <a:schemeClr val="accent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86A608B-14B9-2D70-0580-0E9F945079D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A518F1-CE4E-66E3-F7C7-051FED827B10}"/>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5" name="Footer Placeholder 4">
            <a:extLst>
              <a:ext uri="{FF2B5EF4-FFF2-40B4-BE49-F238E27FC236}">
                <a16:creationId xmlns:a16="http://schemas.microsoft.com/office/drawing/2014/main" id="{65A6DA44-8518-DA16-A3FD-AFE8274E4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F9490-BB65-51FF-9DB7-0226DFD3C51F}"/>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3498373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F01F-2996-D470-005A-4A3315E0BDE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1B21E49-E8BC-4F92-38C3-2A30120BFD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9E0C8C6-78B1-71C9-238A-AE327D996137}"/>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5" name="Footer Placeholder 4">
            <a:extLst>
              <a:ext uri="{FF2B5EF4-FFF2-40B4-BE49-F238E27FC236}">
                <a16:creationId xmlns:a16="http://schemas.microsoft.com/office/drawing/2014/main" id="{A2B5E116-E375-F009-90A4-89835D7B7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1DC2C6-333F-782C-75E3-D2DF4F5FEA9F}"/>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3914290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9C43-22FF-E9E0-6549-F6FF49F2BEA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3135DCB-7964-A2BC-9564-D07029D3D2C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7A8B3ED-67E9-691F-024A-5531E1529DA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7B14B11-76F1-1DA0-4CFF-06F8B6BA67EC}"/>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6" name="Footer Placeholder 5">
            <a:extLst>
              <a:ext uri="{FF2B5EF4-FFF2-40B4-BE49-F238E27FC236}">
                <a16:creationId xmlns:a16="http://schemas.microsoft.com/office/drawing/2014/main" id="{3E0AE0D5-2619-91A2-71C8-8DD1347363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8C5E0D-464F-79AF-69A6-8FCE7C8EA104}"/>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127418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C7A4-6B98-C374-CB2D-3FC66B773A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26DC54D-089B-4098-AD6D-FE5D9AF19C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759DB59-472A-DA20-3894-8351AE1805C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18C2FF-36A7-BCCD-D89D-6E3A5E12DE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A9B4EC-813E-938F-4C84-3BB04E1BDF6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00C8021-AD4C-791E-800F-D3EEAB1EE41E}"/>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8" name="Footer Placeholder 7">
            <a:extLst>
              <a:ext uri="{FF2B5EF4-FFF2-40B4-BE49-F238E27FC236}">
                <a16:creationId xmlns:a16="http://schemas.microsoft.com/office/drawing/2014/main" id="{4BE7DDC7-27AE-26A7-5FBF-08FE6830F6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424E52-3496-05F5-71E0-55ED93720CFA}"/>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3223951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615A-AD87-D433-6965-AC7E7ECB23C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CEDD480-D50B-4996-F02B-7CC730F13AD3}"/>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4" name="Footer Placeholder 3">
            <a:extLst>
              <a:ext uri="{FF2B5EF4-FFF2-40B4-BE49-F238E27FC236}">
                <a16:creationId xmlns:a16="http://schemas.microsoft.com/office/drawing/2014/main" id="{9739820F-FC47-1517-D445-9E874DC72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A537D1-3372-879F-019C-17E1C0C94BA1}"/>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153269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5AE00A-389A-8880-D2CD-B0E208A5CCC1}"/>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3" name="Footer Placeholder 2">
            <a:extLst>
              <a:ext uri="{FF2B5EF4-FFF2-40B4-BE49-F238E27FC236}">
                <a16:creationId xmlns:a16="http://schemas.microsoft.com/office/drawing/2014/main" id="{F38255AF-1BB2-15EE-4643-BDAD1811CE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7659BB-AD2B-847D-6292-2A744ABF4ED9}"/>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4243239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D8948-4955-C6F3-1E5C-8581B6CE3E3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1ECC9EF-6B59-07FA-EE6E-1C8A1FC258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9E17BD4-134E-4C4B-B8A9-89B9857F39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560BA07-9133-F479-61F4-48104DBECF43}"/>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6" name="Footer Placeholder 5">
            <a:extLst>
              <a:ext uri="{FF2B5EF4-FFF2-40B4-BE49-F238E27FC236}">
                <a16:creationId xmlns:a16="http://schemas.microsoft.com/office/drawing/2014/main" id="{7B8AA022-95D7-7272-BF5E-B8758FC9B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6818A-2BDB-B094-9DB2-D1671A6F4305}"/>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304974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DE26-3DFD-4358-1420-E5CF06F4DD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6C94611-9D93-642A-68B2-996B24E502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012275-8001-7980-9B32-FBF9B31F8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BBCC3CC-2772-BE4F-71F4-0618AD7600F2}"/>
              </a:ext>
            </a:extLst>
          </p:cNvPr>
          <p:cNvSpPr>
            <a:spLocks noGrp="1"/>
          </p:cNvSpPr>
          <p:nvPr>
            <p:ph type="dt" sz="half" idx="10"/>
          </p:nvPr>
        </p:nvSpPr>
        <p:spPr/>
        <p:txBody>
          <a:bodyPr/>
          <a:lstStyle/>
          <a:p>
            <a:fld id="{87C755C5-AC6C-644D-91E2-EB9D4656F095}" type="datetimeFigureOut">
              <a:rPr lang="en-US" smtClean="0"/>
              <a:t>3/20/24</a:t>
            </a:fld>
            <a:endParaRPr lang="en-US"/>
          </a:p>
        </p:txBody>
      </p:sp>
      <p:sp>
        <p:nvSpPr>
          <p:cNvPr id="6" name="Footer Placeholder 5">
            <a:extLst>
              <a:ext uri="{FF2B5EF4-FFF2-40B4-BE49-F238E27FC236}">
                <a16:creationId xmlns:a16="http://schemas.microsoft.com/office/drawing/2014/main" id="{B98EDA21-D391-B411-BB3A-0F41759516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1A36A-BA42-FD8E-91B9-49D37599DB76}"/>
              </a:ext>
            </a:extLst>
          </p:cNvPr>
          <p:cNvSpPr>
            <a:spLocks noGrp="1"/>
          </p:cNvSpPr>
          <p:nvPr>
            <p:ph type="sldNum" sz="quarter" idx="12"/>
          </p:nvPr>
        </p:nvSpPr>
        <p:spPr/>
        <p:txBody>
          <a:bodyPr/>
          <a:lstStyle/>
          <a:p>
            <a:fld id="{B73D0F04-50A1-2F48-ACE4-DECF489C1B8A}" type="slidenum">
              <a:rPr lang="en-US" smtClean="0"/>
              <a:t>‹#›</a:t>
            </a:fld>
            <a:endParaRPr lang="en-US"/>
          </a:p>
        </p:txBody>
      </p:sp>
    </p:spTree>
    <p:extLst>
      <p:ext uri="{BB962C8B-B14F-4D97-AF65-F5344CB8AC3E}">
        <p14:creationId xmlns:p14="http://schemas.microsoft.com/office/powerpoint/2010/main" val="144546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03756-EBAF-D403-404C-2E2F398C07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D32B7B-3F8B-2D2B-E75A-8BC45F7CB8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7FE405-406B-1E40-8082-D380AA140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755C5-AC6C-644D-91E2-EB9D4656F095}" type="datetimeFigureOut">
              <a:rPr lang="en-US" smtClean="0"/>
              <a:t>3/20/24</a:t>
            </a:fld>
            <a:endParaRPr lang="en-US"/>
          </a:p>
        </p:txBody>
      </p:sp>
      <p:sp>
        <p:nvSpPr>
          <p:cNvPr id="5" name="Footer Placeholder 4">
            <a:extLst>
              <a:ext uri="{FF2B5EF4-FFF2-40B4-BE49-F238E27FC236}">
                <a16:creationId xmlns:a16="http://schemas.microsoft.com/office/drawing/2014/main" id="{9DD74336-73CC-0A86-E562-95055F12C6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17023D-0A1F-81EE-6152-26B40CABC2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D0F04-50A1-2F48-ACE4-DECF489C1B8A}" type="slidenum">
              <a:rPr lang="en-US" smtClean="0"/>
              <a:t>‹#›</a:t>
            </a:fld>
            <a:endParaRPr lang="en-US"/>
          </a:p>
        </p:txBody>
      </p:sp>
    </p:spTree>
    <p:extLst>
      <p:ext uri="{BB962C8B-B14F-4D97-AF65-F5344CB8AC3E}">
        <p14:creationId xmlns:p14="http://schemas.microsoft.com/office/powerpoint/2010/main" val="807244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Hans-Adam_II,_Prince_of_Liechtenstei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en.wikipedia.org/wiki/Tussenvoegse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Thai_royal_ranks_and_titl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hex.pm/packages/ex_cldr_messages" TargetMode="External"/><Relationship Id="rId13" Type="http://schemas.openxmlformats.org/officeDocument/2006/relationships/hyperlink" Target="https://hex.pm/packages/ex_cldr_languages" TargetMode="External"/><Relationship Id="rId18" Type="http://schemas.openxmlformats.org/officeDocument/2006/relationships/hyperlink" Target="https://hex.pm/packages/ex_money_sql" TargetMode="External"/><Relationship Id="rId26" Type="http://schemas.openxmlformats.org/officeDocument/2006/relationships/hyperlink" Target="https://github.com/kipcole9/money" TargetMode="External"/><Relationship Id="rId3" Type="http://schemas.openxmlformats.org/officeDocument/2006/relationships/hyperlink" Target="https://hex.pm/packages/ex_cldr_numbers" TargetMode="External"/><Relationship Id="rId21" Type="http://schemas.openxmlformats.org/officeDocument/2006/relationships/hyperlink" Target="https://hex.pm/packages/ex_cldr_plugs" TargetMode="External"/><Relationship Id="rId7" Type="http://schemas.openxmlformats.org/officeDocument/2006/relationships/hyperlink" Target="https://hex.pm/packages/ex_cldr_units_sql" TargetMode="External"/><Relationship Id="rId12" Type="http://schemas.openxmlformats.org/officeDocument/2006/relationships/hyperlink" Target="https://hex.pm/packages/ex_cldr_territories" TargetMode="External"/><Relationship Id="rId17" Type="http://schemas.openxmlformats.org/officeDocument/2006/relationships/hyperlink" Target="https://hex.pm/packages/ex_money" TargetMode="External"/><Relationship Id="rId25" Type="http://schemas.openxmlformats.org/officeDocument/2006/relationships/hyperlink" Target="https://github.com/elixir-cldr" TargetMode="External"/><Relationship Id="rId2" Type="http://schemas.openxmlformats.org/officeDocument/2006/relationships/hyperlink" Target="https://hex.pm/packages/ex_cldr" TargetMode="External"/><Relationship Id="rId16" Type="http://schemas.openxmlformats.org/officeDocument/2006/relationships/hyperlink" Target="https://unicode.org/reports/tr10/#Default_Unicode_Collation_Element_Table" TargetMode="External"/><Relationship Id="rId20" Type="http://schemas.openxmlformats.org/officeDocument/2006/relationships/hyperlink" Target="https://hex.pm/packages/trans" TargetMode="External"/><Relationship Id="rId1" Type="http://schemas.openxmlformats.org/officeDocument/2006/relationships/slideLayout" Target="../slideLayouts/slideLayout2.xml"/><Relationship Id="rId6" Type="http://schemas.openxmlformats.org/officeDocument/2006/relationships/hyperlink" Target="https://hex.pm/packages/ex_cldr_units" TargetMode="External"/><Relationship Id="rId11" Type="http://schemas.openxmlformats.org/officeDocument/2006/relationships/hyperlink" Target="https://hex.pm/packages/ex_cldr_lists" TargetMode="External"/><Relationship Id="rId24" Type="http://schemas.openxmlformats.org/officeDocument/2006/relationships/hyperlink" Target="https://hex.pm/packages/cldr_html" TargetMode="External"/><Relationship Id="rId5" Type="http://schemas.openxmlformats.org/officeDocument/2006/relationships/hyperlink" Target="https://hex.pm/packages/ex_cldr_dates_times" TargetMode="External"/><Relationship Id="rId15" Type="http://schemas.openxmlformats.org/officeDocument/2006/relationships/hyperlink" Target="https://unicode.org/reports/tr10" TargetMode="External"/><Relationship Id="rId23" Type="http://schemas.openxmlformats.org/officeDocument/2006/relationships/hyperlink" Target="https://github.com/phoenixframework/phoenix/blob/master/guides/routing.md#verified-routes" TargetMode="External"/><Relationship Id="rId10" Type="http://schemas.openxmlformats.org/officeDocument/2006/relationships/hyperlink" Target="https://hex.pm/packages/ex_cldr_calendars" TargetMode="External"/><Relationship Id="rId19" Type="http://schemas.openxmlformats.org/officeDocument/2006/relationships/hyperlink" Target="https://hex.pm/packages/ex_cldr_trans" TargetMode="External"/><Relationship Id="rId4" Type="http://schemas.openxmlformats.org/officeDocument/2006/relationships/hyperlink" Target="https://hex.pm/packages/ex_cldr_currencies" TargetMode="External"/><Relationship Id="rId9" Type="http://schemas.openxmlformats.org/officeDocument/2006/relationships/hyperlink" Target="https://unicode-org.github.io/icu/userguide/format_parse/messages" TargetMode="External"/><Relationship Id="rId14" Type="http://schemas.openxmlformats.org/officeDocument/2006/relationships/hyperlink" Target="https://hex.pm/packages/ex_cldr_collation" TargetMode="External"/><Relationship Id="rId22" Type="http://schemas.openxmlformats.org/officeDocument/2006/relationships/hyperlink" Target="https://hex.pm/packages/ex_cldr_route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Jackie_Chan"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elixir-unicode" TargetMode="External"/><Relationship Id="rId2" Type="http://schemas.openxmlformats.org/officeDocument/2006/relationships/hyperlink" Target="https://github.com/elixir-cldr" TargetMode="External"/><Relationship Id="rId1" Type="http://schemas.openxmlformats.org/officeDocument/2006/relationships/slideLayout" Target="../slideLayouts/slideLayout2.xml"/><Relationship Id="rId5" Type="http://schemas.openxmlformats.org/officeDocument/2006/relationships/hyperlink" Target="https://github.com/kipcole9" TargetMode="External"/><Relationship Id="rId4" Type="http://schemas.openxmlformats.org/officeDocument/2006/relationships/hyperlink" Target="https://github.com/elixir-imag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Salutation"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en.wikipedia.org/wiki/Valedictio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3726287" y="2551653"/>
            <a:ext cx="4378817" cy="787194"/>
          </a:xfrm>
        </p:spPr>
        <p:txBody>
          <a:bodyPr>
            <a:normAutofit fontScale="92500" lnSpcReduction="20000"/>
          </a:bodyPr>
          <a:lstStyle/>
          <a:p>
            <a:pPr marL="0" indent="0" algn="ctr">
              <a:buNone/>
            </a:pPr>
            <a:r>
              <a:rPr lang="en-US" sz="6000" dirty="0"/>
              <a:t>Kip Cole</a:t>
            </a:r>
          </a:p>
        </p:txBody>
      </p:sp>
      <p:sp>
        <p:nvSpPr>
          <p:cNvPr id="6" name="Left Bracket 5">
            <a:extLst>
              <a:ext uri="{FF2B5EF4-FFF2-40B4-BE49-F238E27FC236}">
                <a16:creationId xmlns:a16="http://schemas.microsoft.com/office/drawing/2014/main" id="{43059777-66AB-EFBF-F009-E943975799A2}"/>
              </a:ext>
            </a:extLst>
          </p:cNvPr>
          <p:cNvSpPr/>
          <p:nvPr/>
        </p:nvSpPr>
        <p:spPr>
          <a:xfrm rot="16200000">
            <a:off x="5066269" y="2838399"/>
            <a:ext cx="220533" cy="877312"/>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ket 6">
            <a:extLst>
              <a:ext uri="{FF2B5EF4-FFF2-40B4-BE49-F238E27FC236}">
                <a16:creationId xmlns:a16="http://schemas.microsoft.com/office/drawing/2014/main" id="{DF52B291-EB68-D4B5-92D8-C24A94DF89F4}"/>
              </a:ext>
            </a:extLst>
          </p:cNvPr>
          <p:cNvSpPr/>
          <p:nvPr/>
        </p:nvSpPr>
        <p:spPr>
          <a:xfrm rot="16200000">
            <a:off x="6402153" y="2654575"/>
            <a:ext cx="220533" cy="1244960"/>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09DD033-79DE-1F57-3143-A53D3269745E}"/>
              </a:ext>
            </a:extLst>
          </p:cNvPr>
          <p:cNvSpPr txBox="1"/>
          <p:nvPr/>
        </p:nvSpPr>
        <p:spPr>
          <a:xfrm>
            <a:off x="4642913" y="3383493"/>
            <a:ext cx="1334981" cy="646331"/>
          </a:xfrm>
          <a:prstGeom prst="rect">
            <a:avLst/>
          </a:prstGeom>
          <a:noFill/>
        </p:spPr>
        <p:txBody>
          <a:bodyPr wrap="none" rtlCol="0">
            <a:spAutoFit/>
          </a:bodyPr>
          <a:lstStyle/>
          <a:p>
            <a:r>
              <a:rPr lang="en-US" dirty="0"/>
              <a:t>Informal </a:t>
            </a:r>
            <a:br>
              <a:rPr lang="en-US" dirty="0"/>
            </a:br>
            <a:r>
              <a:rPr lang="en-US" dirty="0"/>
              <a:t>Given Name</a:t>
            </a:r>
          </a:p>
        </p:txBody>
      </p:sp>
      <p:sp>
        <p:nvSpPr>
          <p:cNvPr id="9" name="TextBox 8">
            <a:extLst>
              <a:ext uri="{FF2B5EF4-FFF2-40B4-BE49-F238E27FC236}">
                <a16:creationId xmlns:a16="http://schemas.microsoft.com/office/drawing/2014/main" id="{AAE091AC-6E45-A0FA-2DC2-E873D1B0C47B}"/>
              </a:ext>
            </a:extLst>
          </p:cNvPr>
          <p:cNvSpPr txBox="1"/>
          <p:nvPr/>
        </p:nvSpPr>
        <p:spPr>
          <a:xfrm>
            <a:off x="5821776" y="3370614"/>
            <a:ext cx="1024639" cy="369332"/>
          </a:xfrm>
          <a:prstGeom prst="rect">
            <a:avLst/>
          </a:prstGeom>
          <a:noFill/>
        </p:spPr>
        <p:txBody>
          <a:bodyPr wrap="none" rtlCol="0">
            <a:spAutoFit/>
          </a:bodyPr>
          <a:lstStyle/>
          <a:p>
            <a:r>
              <a:rPr lang="en-US" dirty="0"/>
              <a:t>Surname</a:t>
            </a:r>
          </a:p>
        </p:txBody>
      </p:sp>
      <p:sp>
        <p:nvSpPr>
          <p:cNvPr id="10" name="Title 9">
            <a:extLst>
              <a:ext uri="{FF2B5EF4-FFF2-40B4-BE49-F238E27FC236}">
                <a16:creationId xmlns:a16="http://schemas.microsoft.com/office/drawing/2014/main" id="{C6A158E6-583D-76FC-51CA-0073977DE10B}"/>
              </a:ext>
            </a:extLst>
          </p:cNvPr>
          <p:cNvSpPr>
            <a:spLocks noGrp="1"/>
          </p:cNvSpPr>
          <p:nvPr>
            <p:ph type="title"/>
          </p:nvPr>
        </p:nvSpPr>
        <p:spPr/>
        <p:txBody>
          <a:bodyPr>
            <a:normAutofit/>
          </a:bodyPr>
          <a:lstStyle/>
          <a:p>
            <a:r>
              <a:rPr lang="en-US" b="1" dirty="0"/>
              <a:t>What's In A Name?</a:t>
            </a:r>
            <a:br>
              <a:rPr lang="en-US" dirty="0"/>
            </a:br>
            <a:r>
              <a:rPr lang="en-US" sz="3200" dirty="0"/>
              <a:t>Addressing people by the right name around the world</a:t>
            </a:r>
            <a:endParaRPr lang="en-US" dirty="0"/>
          </a:p>
        </p:txBody>
      </p:sp>
      <p:graphicFrame>
        <p:nvGraphicFramePr>
          <p:cNvPr id="11" name="Table 10">
            <a:extLst>
              <a:ext uri="{FF2B5EF4-FFF2-40B4-BE49-F238E27FC236}">
                <a16:creationId xmlns:a16="http://schemas.microsoft.com/office/drawing/2014/main" id="{A86BE05A-B41E-BE06-FF63-C05CB8DF1EDB}"/>
              </a:ext>
            </a:extLst>
          </p:cNvPr>
          <p:cNvGraphicFramePr>
            <a:graphicFrameLocks noGrp="1"/>
          </p:cNvGraphicFramePr>
          <p:nvPr>
            <p:extLst>
              <p:ext uri="{D42A27DB-BD31-4B8C-83A1-F6EECF244321}">
                <p14:modId xmlns:p14="http://schemas.microsoft.com/office/powerpoint/2010/main" val="2023217659"/>
              </p:ext>
            </p:extLst>
          </p:nvPr>
        </p:nvGraphicFramePr>
        <p:xfrm>
          <a:off x="8922939" y="4818682"/>
          <a:ext cx="3157443" cy="1828800"/>
        </p:xfrm>
        <a:graphic>
          <a:graphicData uri="http://schemas.openxmlformats.org/drawingml/2006/table">
            <a:tbl>
              <a:tblPr firstRow="1" bandRow="1">
                <a:tableStyleId>{5C22544A-7EE6-4342-B048-85BDC9FD1C3A}</a:tableStyleId>
              </a:tblPr>
              <a:tblGrid>
                <a:gridCol w="1444554">
                  <a:extLst>
                    <a:ext uri="{9D8B030D-6E8A-4147-A177-3AD203B41FA5}">
                      <a16:colId xmlns:a16="http://schemas.microsoft.com/office/drawing/2014/main" val="798727399"/>
                    </a:ext>
                  </a:extLst>
                </a:gridCol>
                <a:gridCol w="1712889">
                  <a:extLst>
                    <a:ext uri="{9D8B030D-6E8A-4147-A177-3AD203B41FA5}">
                      <a16:colId xmlns:a16="http://schemas.microsoft.com/office/drawing/2014/main" val="178227603"/>
                    </a:ext>
                  </a:extLst>
                </a:gridCol>
              </a:tblGrid>
              <a:tr h="257908">
                <a:tc>
                  <a:txBody>
                    <a:bodyPr/>
                    <a:lstStyle/>
                    <a:p>
                      <a:r>
                        <a:rPr lang="en-US" sz="1400" dirty="0"/>
                        <a:t>Attribute</a:t>
                      </a:r>
                    </a:p>
                  </a:txBody>
                  <a:tcPr/>
                </a:tc>
                <a:tc>
                  <a:txBody>
                    <a:bodyPr/>
                    <a:lstStyle/>
                    <a:p>
                      <a:r>
                        <a:rPr lang="en-US" sz="1400" dirty="0"/>
                        <a:t>Value</a:t>
                      </a:r>
                    </a:p>
                  </a:txBody>
                  <a:tcPr/>
                </a:tc>
                <a:extLst>
                  <a:ext uri="{0D108BD9-81ED-4DB2-BD59-A6C34878D82A}">
                    <a16:rowId xmlns:a16="http://schemas.microsoft.com/office/drawing/2014/main" val="290033699"/>
                  </a:ext>
                </a:extLst>
              </a:tr>
              <a:tr h="257908">
                <a:tc>
                  <a:txBody>
                    <a:bodyPr/>
                    <a:lstStyle/>
                    <a:p>
                      <a:r>
                        <a:rPr lang="en-US" sz="1400" dirty="0"/>
                        <a:t>Name Locale</a:t>
                      </a:r>
                    </a:p>
                  </a:txBody>
                  <a:tcPr/>
                </a:tc>
                <a:tc>
                  <a:txBody>
                    <a:bodyPr/>
                    <a:lstStyle/>
                    <a:p>
                      <a:r>
                        <a:rPr lang="en-US" sz="1400" dirty="0" err="1"/>
                        <a:t>en</a:t>
                      </a:r>
                      <a:r>
                        <a:rPr lang="en-US" sz="1400" dirty="0"/>
                        <a:t>-AU</a:t>
                      </a:r>
                    </a:p>
                  </a:txBody>
                  <a:tcPr/>
                </a:tc>
                <a:extLst>
                  <a:ext uri="{0D108BD9-81ED-4DB2-BD59-A6C34878D82A}">
                    <a16:rowId xmlns:a16="http://schemas.microsoft.com/office/drawing/2014/main" val="437345179"/>
                  </a:ext>
                </a:extLst>
              </a:tr>
              <a:tr h="257908">
                <a:tc>
                  <a:txBody>
                    <a:bodyPr/>
                    <a:lstStyle/>
                    <a:p>
                      <a:r>
                        <a:rPr lang="en-US" sz="1400" dirty="0"/>
                        <a:t>Name order</a:t>
                      </a:r>
                    </a:p>
                  </a:txBody>
                  <a:tcPr/>
                </a:tc>
                <a:tc>
                  <a:txBody>
                    <a:bodyPr/>
                    <a:lstStyle/>
                    <a:p>
                      <a:r>
                        <a:rPr lang="en-US" sz="1400" dirty="0" err="1"/>
                        <a:t>given_first</a:t>
                      </a:r>
                      <a:endParaRPr lang="en-US" sz="1400" dirty="0"/>
                    </a:p>
                  </a:txBody>
                  <a:tcPr/>
                </a:tc>
                <a:extLst>
                  <a:ext uri="{0D108BD9-81ED-4DB2-BD59-A6C34878D82A}">
                    <a16:rowId xmlns:a16="http://schemas.microsoft.com/office/drawing/2014/main" val="3812295010"/>
                  </a:ext>
                </a:extLst>
              </a:tr>
              <a:tr h="257908">
                <a:tc>
                  <a:txBody>
                    <a:bodyPr/>
                    <a:lstStyle/>
                    <a:p>
                      <a:r>
                        <a:rPr lang="en-US" sz="1400" dirty="0"/>
                        <a:t>Formality</a:t>
                      </a:r>
                    </a:p>
                  </a:txBody>
                  <a:tcPr/>
                </a:tc>
                <a:tc>
                  <a:txBody>
                    <a:bodyPr/>
                    <a:lstStyle/>
                    <a:p>
                      <a:r>
                        <a:rPr lang="en-US" sz="1400" dirty="0"/>
                        <a:t>informal</a:t>
                      </a:r>
                    </a:p>
                  </a:txBody>
                  <a:tcPr/>
                </a:tc>
                <a:extLst>
                  <a:ext uri="{0D108BD9-81ED-4DB2-BD59-A6C34878D82A}">
                    <a16:rowId xmlns:a16="http://schemas.microsoft.com/office/drawing/2014/main" val="84726481"/>
                  </a:ext>
                </a:extLst>
              </a:tr>
              <a:tr h="257908">
                <a:tc>
                  <a:txBody>
                    <a:bodyPr/>
                    <a:lstStyle/>
                    <a:p>
                      <a:r>
                        <a:rPr lang="en-US" sz="1400" dirty="0"/>
                        <a:t>Usage</a:t>
                      </a:r>
                    </a:p>
                  </a:txBody>
                  <a:tcPr/>
                </a:tc>
                <a:tc>
                  <a:txBody>
                    <a:bodyPr/>
                    <a:lstStyle/>
                    <a:p>
                      <a:r>
                        <a:rPr lang="en-US" sz="1400" dirty="0"/>
                        <a:t>addressing</a:t>
                      </a:r>
                    </a:p>
                  </a:txBody>
                  <a:tcPr/>
                </a:tc>
                <a:extLst>
                  <a:ext uri="{0D108BD9-81ED-4DB2-BD59-A6C34878D82A}">
                    <a16:rowId xmlns:a16="http://schemas.microsoft.com/office/drawing/2014/main" val="4075232339"/>
                  </a:ext>
                </a:extLst>
              </a:tr>
              <a:tr h="257908">
                <a:tc>
                  <a:txBody>
                    <a:bodyPr/>
                    <a:lstStyle/>
                    <a:p>
                      <a:r>
                        <a:rPr lang="en-US" sz="1400" dirty="0"/>
                        <a:t>Format:</a:t>
                      </a:r>
                    </a:p>
                  </a:txBody>
                  <a:tcPr/>
                </a:tc>
                <a:tc>
                  <a:txBody>
                    <a:bodyPr/>
                    <a:lstStyle/>
                    <a:p>
                      <a:r>
                        <a:rPr lang="en-US" sz="1400" dirty="0"/>
                        <a:t>medium</a:t>
                      </a:r>
                    </a:p>
                  </a:txBody>
                  <a:tcPr/>
                </a:tc>
                <a:extLst>
                  <a:ext uri="{0D108BD9-81ED-4DB2-BD59-A6C34878D82A}">
                    <a16:rowId xmlns:a16="http://schemas.microsoft.com/office/drawing/2014/main" val="2434763152"/>
                  </a:ext>
                </a:extLst>
              </a:tr>
            </a:tbl>
          </a:graphicData>
        </a:graphic>
      </p:graphicFrame>
    </p:spTree>
    <p:extLst>
      <p:ext uri="{BB962C8B-B14F-4D97-AF65-F5344CB8AC3E}">
        <p14:creationId xmlns:p14="http://schemas.microsoft.com/office/powerpoint/2010/main" val="1219783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96D8FF-65C9-4790-4335-009D093AF0B5}"/>
              </a:ext>
            </a:extLst>
          </p:cNvPr>
          <p:cNvSpPr>
            <a:spLocks noGrp="1"/>
          </p:cNvSpPr>
          <p:nvPr>
            <p:ph idx="1"/>
          </p:nvPr>
        </p:nvSpPr>
        <p:spPr>
          <a:xfrm>
            <a:off x="414276" y="737021"/>
            <a:ext cx="2728173" cy="2694859"/>
          </a:xfrm>
          <a:ln>
            <a:solidFill>
              <a:schemeClr val="accent1"/>
            </a:solidFill>
          </a:ln>
        </p:spPr>
        <p:txBody>
          <a:bodyPr/>
          <a:lstStyle/>
          <a:p>
            <a:pPr marL="0" indent="0" algn="ctr">
              <a:buNone/>
            </a:pPr>
            <a:r>
              <a:rPr lang="en-US" dirty="0"/>
              <a:t>Cognominal </a:t>
            </a:r>
            <a:endParaRPr lang="en-US" sz="2000" dirty="0"/>
          </a:p>
          <a:p>
            <a:pPr marL="0" indent="0" algn="ctr">
              <a:buNone/>
            </a:pPr>
            <a:r>
              <a:rPr lang="en-US" sz="2000" dirty="0"/>
              <a:t>Based upon appearance, temperament</a:t>
            </a:r>
          </a:p>
          <a:p>
            <a:r>
              <a:rPr lang="en-AU" sz="2000" b="0" i="0" u="none" strike="noStrike" dirty="0" err="1">
                <a:solidFill>
                  <a:srgbClr val="202122"/>
                </a:solidFill>
                <a:effectLst/>
                <a:highlight>
                  <a:srgbClr val="FFFFFF"/>
                </a:highlight>
                <a:latin typeface="Arial" panose="020B0604020202020204" pitchFamily="34" charset="0"/>
              </a:rPr>
              <a:t>Schwartzkopf</a:t>
            </a:r>
            <a:endParaRPr lang="en-AU" sz="2000" b="0" i="0" u="none" strike="noStrike" dirty="0">
              <a:solidFill>
                <a:srgbClr val="202122"/>
              </a:solidFill>
              <a:effectLst/>
              <a:highlight>
                <a:srgbClr val="FFFFFF"/>
              </a:highlight>
              <a:latin typeface="Arial" panose="020B0604020202020204" pitchFamily="34" charset="0"/>
            </a:endParaRPr>
          </a:p>
          <a:p>
            <a:r>
              <a:rPr lang="en-AU" sz="2000" b="0" i="0" u="none" strike="noStrike" dirty="0">
                <a:solidFill>
                  <a:srgbClr val="202122"/>
                </a:solidFill>
                <a:effectLst/>
                <a:highlight>
                  <a:srgbClr val="FFFFFF"/>
                </a:highlight>
                <a:latin typeface="Arial" panose="020B0604020202020204" pitchFamily="34" charset="0"/>
              </a:rPr>
              <a:t>Short</a:t>
            </a:r>
          </a:p>
          <a:p>
            <a:r>
              <a:rPr lang="en-AU" sz="2000" b="0" i="0" u="none" strike="noStrike" dirty="0">
                <a:solidFill>
                  <a:srgbClr val="202122"/>
                </a:solidFill>
                <a:effectLst/>
                <a:highlight>
                  <a:srgbClr val="FFFFFF"/>
                </a:highlight>
                <a:latin typeface="Arial" panose="020B0604020202020204" pitchFamily="34" charset="0"/>
              </a:rPr>
              <a:t>Caesar</a:t>
            </a:r>
            <a:endParaRPr lang="en-US" sz="2000" dirty="0"/>
          </a:p>
        </p:txBody>
      </p:sp>
      <p:sp>
        <p:nvSpPr>
          <p:cNvPr id="5" name="Content Placeholder 3">
            <a:extLst>
              <a:ext uri="{FF2B5EF4-FFF2-40B4-BE49-F238E27FC236}">
                <a16:creationId xmlns:a16="http://schemas.microsoft.com/office/drawing/2014/main" id="{D0548A6F-8BEF-0D61-60D5-94A998A05C64}"/>
              </a:ext>
            </a:extLst>
          </p:cNvPr>
          <p:cNvSpPr txBox="1">
            <a:spLocks/>
          </p:cNvSpPr>
          <p:nvPr/>
        </p:nvSpPr>
        <p:spPr>
          <a:xfrm>
            <a:off x="9035070" y="737017"/>
            <a:ext cx="2728174" cy="2694859"/>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Ornamental </a:t>
            </a:r>
          </a:p>
          <a:p>
            <a:pPr marL="0" indent="0" algn="ctr">
              <a:buFont typeface="Arial" panose="020B0604020202020204" pitchFamily="34" charset="0"/>
              <a:buNone/>
            </a:pPr>
            <a:r>
              <a:rPr lang="en-US" sz="2000" dirty="0"/>
              <a:t>Based upon sounding like a noble</a:t>
            </a:r>
          </a:p>
          <a:p>
            <a:r>
              <a:rPr lang="en-AU" sz="2000" b="0" i="0" u="none" strike="noStrike" dirty="0" err="1">
                <a:solidFill>
                  <a:srgbClr val="202122"/>
                </a:solidFill>
                <a:effectLst/>
                <a:highlight>
                  <a:srgbClr val="FFFFFF"/>
                </a:highlight>
                <a:latin typeface="Arial" panose="020B0604020202020204" pitchFamily="34" charset="0"/>
              </a:rPr>
              <a:t>Gyldenstierne</a:t>
            </a:r>
            <a:r>
              <a:rPr lang="en-AU" sz="2000" b="0" i="0" u="none" strike="noStrike" dirty="0">
                <a:solidFill>
                  <a:srgbClr val="202122"/>
                </a:solidFill>
                <a:effectLst/>
                <a:highlight>
                  <a:srgbClr val="FFFFFF"/>
                </a:highlight>
                <a:latin typeface="Arial" panose="020B0604020202020204" pitchFamily="34" charset="0"/>
              </a:rPr>
              <a:t> (“golden star”)</a:t>
            </a:r>
          </a:p>
          <a:p>
            <a:r>
              <a:rPr lang="en-AU" sz="2000" b="0" i="0" u="none" strike="noStrike" dirty="0" err="1">
                <a:solidFill>
                  <a:srgbClr val="202122"/>
                </a:solidFill>
                <a:effectLst/>
                <a:highlight>
                  <a:srgbClr val="FFFFFF"/>
                </a:highlight>
                <a:latin typeface="Arial" panose="020B0604020202020204" pitchFamily="34" charset="0"/>
              </a:rPr>
              <a:t>Rosenkrantz</a:t>
            </a:r>
            <a:r>
              <a:rPr lang="en-AU" sz="2000" b="0" i="0" u="none" strike="noStrike" dirty="0">
                <a:solidFill>
                  <a:srgbClr val="202122"/>
                </a:solidFill>
                <a:effectLst/>
                <a:highlight>
                  <a:srgbClr val="FFFFFF"/>
                </a:highlight>
                <a:latin typeface="Arial" panose="020B0604020202020204" pitchFamily="34" charset="0"/>
              </a:rPr>
              <a:t> ("rose wreath") </a:t>
            </a:r>
            <a:endParaRPr lang="en-US" sz="2000" dirty="0"/>
          </a:p>
        </p:txBody>
      </p:sp>
      <p:sp>
        <p:nvSpPr>
          <p:cNvPr id="12" name="Content Placeholder 3">
            <a:extLst>
              <a:ext uri="{FF2B5EF4-FFF2-40B4-BE49-F238E27FC236}">
                <a16:creationId xmlns:a16="http://schemas.microsoft.com/office/drawing/2014/main" id="{14BB1349-643E-6A86-E79F-81FFD71AC1D6}"/>
              </a:ext>
            </a:extLst>
          </p:cNvPr>
          <p:cNvSpPr txBox="1">
            <a:spLocks/>
          </p:cNvSpPr>
          <p:nvPr/>
        </p:nvSpPr>
        <p:spPr>
          <a:xfrm>
            <a:off x="3287873" y="737018"/>
            <a:ext cx="2728174" cy="2694859"/>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Occupational </a:t>
            </a:r>
          </a:p>
          <a:p>
            <a:pPr marL="0" indent="0" algn="ctr">
              <a:buFont typeface="Arial" panose="020B0604020202020204" pitchFamily="34" charset="0"/>
              <a:buNone/>
            </a:pPr>
            <a:r>
              <a:rPr lang="en-US" sz="2000" dirty="0"/>
              <a:t>Based upon occupation</a:t>
            </a:r>
          </a:p>
          <a:p>
            <a:pPr marL="0" indent="0" algn="ctr">
              <a:buFont typeface="Arial" panose="020B0604020202020204" pitchFamily="34" charset="0"/>
              <a:buNone/>
            </a:pPr>
            <a:endParaRPr lang="en-US" sz="1100" dirty="0"/>
          </a:p>
          <a:p>
            <a:r>
              <a:rPr lang="en-AU" sz="2000" dirty="0">
                <a:solidFill>
                  <a:srgbClr val="202122"/>
                </a:solidFill>
                <a:highlight>
                  <a:srgbClr val="FFFFFF"/>
                </a:highlight>
                <a:latin typeface="Arial" panose="020B0604020202020204" pitchFamily="34" charset="0"/>
              </a:rPr>
              <a:t>Butcher</a:t>
            </a:r>
          </a:p>
          <a:p>
            <a:r>
              <a:rPr lang="en-AU" sz="2000" dirty="0">
                <a:solidFill>
                  <a:srgbClr val="202122"/>
                </a:solidFill>
                <a:highlight>
                  <a:srgbClr val="FFFFFF"/>
                </a:highlight>
                <a:latin typeface="Arial" panose="020B0604020202020204" pitchFamily="34" charset="0"/>
              </a:rPr>
              <a:t>Baker</a:t>
            </a:r>
          </a:p>
          <a:p>
            <a:r>
              <a:rPr lang="en-AU" sz="2000" dirty="0">
                <a:solidFill>
                  <a:srgbClr val="202122"/>
                </a:solidFill>
                <a:highlight>
                  <a:srgbClr val="FFFFFF"/>
                </a:highlight>
                <a:latin typeface="Arial" panose="020B0604020202020204" pitchFamily="34" charset="0"/>
              </a:rPr>
              <a:t>Miller</a:t>
            </a:r>
            <a:endParaRPr lang="en-US" sz="2000" dirty="0"/>
          </a:p>
        </p:txBody>
      </p:sp>
      <p:sp>
        <p:nvSpPr>
          <p:cNvPr id="13" name="Content Placeholder 3">
            <a:extLst>
              <a:ext uri="{FF2B5EF4-FFF2-40B4-BE49-F238E27FC236}">
                <a16:creationId xmlns:a16="http://schemas.microsoft.com/office/drawing/2014/main" id="{7801834D-44E2-684C-889B-303291B1FA92}"/>
              </a:ext>
            </a:extLst>
          </p:cNvPr>
          <p:cNvSpPr txBox="1">
            <a:spLocks/>
          </p:cNvSpPr>
          <p:nvPr/>
        </p:nvSpPr>
        <p:spPr>
          <a:xfrm>
            <a:off x="6161472" y="737019"/>
            <a:ext cx="2728174" cy="2694859"/>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err="1"/>
              <a:t>Topynomic</a:t>
            </a:r>
            <a:endParaRPr lang="en-US" dirty="0"/>
          </a:p>
          <a:p>
            <a:pPr marL="0" indent="0" algn="ctr">
              <a:buFont typeface="Arial" panose="020B0604020202020204" pitchFamily="34" charset="0"/>
              <a:buNone/>
            </a:pPr>
            <a:r>
              <a:rPr lang="en-US" sz="2000" dirty="0"/>
              <a:t>Based upon appearance, temperament</a:t>
            </a:r>
          </a:p>
          <a:p>
            <a:r>
              <a:rPr lang="en-AU" sz="2000" dirty="0" err="1">
                <a:solidFill>
                  <a:srgbClr val="202122"/>
                </a:solidFill>
                <a:highlight>
                  <a:srgbClr val="FFFFFF"/>
                </a:highlight>
                <a:latin typeface="Arial" panose="020B0604020202020204" pitchFamily="34" charset="0"/>
              </a:rPr>
              <a:t>Schwartzkopf</a:t>
            </a:r>
            <a:endParaRPr lang="en-AU" sz="2000" dirty="0">
              <a:solidFill>
                <a:srgbClr val="202122"/>
              </a:solidFill>
              <a:highlight>
                <a:srgbClr val="FFFFFF"/>
              </a:highlight>
              <a:latin typeface="Arial" panose="020B0604020202020204" pitchFamily="34" charset="0"/>
            </a:endParaRPr>
          </a:p>
          <a:p>
            <a:r>
              <a:rPr lang="en-AU" sz="2000" dirty="0">
                <a:solidFill>
                  <a:srgbClr val="202122"/>
                </a:solidFill>
                <a:highlight>
                  <a:srgbClr val="FFFFFF"/>
                </a:highlight>
                <a:latin typeface="Arial" panose="020B0604020202020204" pitchFamily="34" charset="0"/>
              </a:rPr>
              <a:t>Short</a:t>
            </a:r>
          </a:p>
          <a:p>
            <a:r>
              <a:rPr lang="en-AU" sz="2000" dirty="0">
                <a:solidFill>
                  <a:srgbClr val="202122"/>
                </a:solidFill>
                <a:highlight>
                  <a:srgbClr val="FFFFFF"/>
                </a:highlight>
                <a:latin typeface="Arial" panose="020B0604020202020204" pitchFamily="34" charset="0"/>
              </a:rPr>
              <a:t>Caesar</a:t>
            </a:r>
            <a:endParaRPr lang="en-US" sz="2000" dirty="0"/>
          </a:p>
        </p:txBody>
      </p:sp>
      <p:sp>
        <p:nvSpPr>
          <p:cNvPr id="14" name="Content Placeholder 3">
            <a:extLst>
              <a:ext uri="{FF2B5EF4-FFF2-40B4-BE49-F238E27FC236}">
                <a16:creationId xmlns:a16="http://schemas.microsoft.com/office/drawing/2014/main" id="{F13BB6BC-BBFE-41A7-3B81-287D2C41A6D8}"/>
              </a:ext>
            </a:extLst>
          </p:cNvPr>
          <p:cNvSpPr txBox="1">
            <a:spLocks/>
          </p:cNvSpPr>
          <p:nvPr/>
        </p:nvSpPr>
        <p:spPr>
          <a:xfrm>
            <a:off x="3654388" y="3547787"/>
            <a:ext cx="4988408" cy="2694859"/>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i="0" u="none" strike="noStrike" dirty="0">
                <a:solidFill>
                  <a:srgbClr val="000000"/>
                </a:solidFill>
                <a:effectLst/>
                <a:latin typeface="Arial" panose="020B0604020202020204" pitchFamily="34" charset="0"/>
              </a:rPr>
              <a:t>Patronymic &amp; Matronymic</a:t>
            </a:r>
          </a:p>
          <a:p>
            <a:pPr marL="0" indent="0" algn="ctr">
              <a:buFont typeface="Arial" panose="020B0604020202020204" pitchFamily="34" charset="0"/>
              <a:buNone/>
            </a:pPr>
            <a:r>
              <a:rPr lang="en-US" sz="2000" dirty="0"/>
              <a:t>Based upon parents' names</a:t>
            </a:r>
          </a:p>
        </p:txBody>
      </p:sp>
      <p:sp>
        <p:nvSpPr>
          <p:cNvPr id="16" name="TextBox 15">
            <a:extLst>
              <a:ext uri="{FF2B5EF4-FFF2-40B4-BE49-F238E27FC236}">
                <a16:creationId xmlns:a16="http://schemas.microsoft.com/office/drawing/2014/main" id="{7114A9F8-27A8-937A-CC64-159E29074203}"/>
              </a:ext>
            </a:extLst>
          </p:cNvPr>
          <p:cNvSpPr txBox="1"/>
          <p:nvPr/>
        </p:nvSpPr>
        <p:spPr>
          <a:xfrm>
            <a:off x="3852932" y="4585905"/>
            <a:ext cx="2295660" cy="1323439"/>
          </a:xfrm>
          <a:prstGeom prst="rect">
            <a:avLst/>
          </a:prstGeom>
          <a:noFill/>
        </p:spPr>
        <p:txBody>
          <a:bodyPr wrap="square">
            <a:spAutoFit/>
          </a:bodyPr>
          <a:lstStyle/>
          <a:p>
            <a:pPr marL="285750" indent="-285750">
              <a:buFont typeface="Arial" panose="020B0604020202020204" pitchFamily="34" charset="0"/>
              <a:buChar char="•"/>
            </a:pPr>
            <a:r>
              <a:rPr lang="en-AU" sz="2000" dirty="0">
                <a:solidFill>
                  <a:srgbClr val="202122"/>
                </a:solidFill>
                <a:highlight>
                  <a:srgbClr val="FFFFFF"/>
                </a:highlight>
              </a:rPr>
              <a:t>Andersen</a:t>
            </a:r>
          </a:p>
          <a:p>
            <a:pPr marL="285750" indent="-285750">
              <a:buFont typeface="Arial" panose="020B0604020202020204" pitchFamily="34" charset="0"/>
              <a:buChar char="•"/>
            </a:pPr>
            <a:r>
              <a:rPr lang="en-US" sz="2000" dirty="0"/>
              <a:t>O'Brien</a:t>
            </a:r>
          </a:p>
          <a:p>
            <a:pPr marL="285750" indent="-285750">
              <a:buFont typeface="Arial" panose="020B0604020202020204" pitchFamily="34" charset="0"/>
              <a:buChar char="•"/>
            </a:pPr>
            <a:r>
              <a:rPr lang="en-AU" sz="2000" b="0" i="0" u="none" strike="noStrike" dirty="0">
                <a:solidFill>
                  <a:srgbClr val="202122"/>
                </a:solidFill>
                <a:effectLst/>
                <a:highlight>
                  <a:srgbClr val="FFFFFF"/>
                </a:highlight>
              </a:rPr>
              <a:t>Ali Mohamed</a:t>
            </a:r>
          </a:p>
          <a:p>
            <a:pPr marL="268288" indent="-268288">
              <a:buFont typeface="Arial" panose="020B0604020202020204" pitchFamily="34" charset="0"/>
              <a:buChar char="•"/>
            </a:pPr>
            <a:r>
              <a:rPr lang="en-US" sz="2000" dirty="0" err="1"/>
              <a:t>Stefánsdóttir</a:t>
            </a:r>
            <a:endParaRPr lang="en-US" sz="2000" dirty="0"/>
          </a:p>
        </p:txBody>
      </p:sp>
      <p:sp>
        <p:nvSpPr>
          <p:cNvPr id="17" name="TextBox 16">
            <a:extLst>
              <a:ext uri="{FF2B5EF4-FFF2-40B4-BE49-F238E27FC236}">
                <a16:creationId xmlns:a16="http://schemas.microsoft.com/office/drawing/2014/main" id="{7E6F30FB-06D5-DE0E-F6CF-C5FB2874F351}"/>
              </a:ext>
            </a:extLst>
          </p:cNvPr>
          <p:cNvSpPr txBox="1"/>
          <p:nvPr/>
        </p:nvSpPr>
        <p:spPr>
          <a:xfrm>
            <a:off x="6094930" y="4585905"/>
            <a:ext cx="2295660" cy="1323439"/>
          </a:xfrm>
          <a:prstGeom prst="rect">
            <a:avLst/>
          </a:prstGeom>
          <a:noFill/>
        </p:spPr>
        <p:txBody>
          <a:bodyPr wrap="square">
            <a:spAutoFit/>
          </a:bodyPr>
          <a:lstStyle/>
          <a:p>
            <a:pPr marL="285750" indent="-285750">
              <a:buFont typeface="Arial" panose="020B0604020202020204" pitchFamily="34" charset="0"/>
              <a:buChar char="•"/>
            </a:pPr>
            <a:r>
              <a:rPr lang="en-AU" sz="2000" b="0" i="0" u="none" strike="noStrike" dirty="0">
                <a:solidFill>
                  <a:srgbClr val="202122"/>
                </a:solidFill>
                <a:effectLst/>
                <a:highlight>
                  <a:srgbClr val="FFFFFF"/>
                </a:highlight>
                <a:latin typeface="Arial" panose="020B0604020202020204" pitchFamily="34" charset="0"/>
              </a:rPr>
              <a:t>Stefanović</a:t>
            </a:r>
          </a:p>
          <a:p>
            <a:pPr marL="285750" indent="-285750">
              <a:buFont typeface="Arial" panose="020B0604020202020204" pitchFamily="34" charset="0"/>
              <a:buChar char="•"/>
            </a:pPr>
            <a:r>
              <a:rPr lang="en-AU" sz="2000" b="0" i="0" u="none" strike="noStrike" dirty="0">
                <a:solidFill>
                  <a:srgbClr val="202122"/>
                </a:solidFill>
                <a:effectLst/>
                <a:highlight>
                  <a:srgbClr val="FFFFFF"/>
                </a:highlight>
                <a:latin typeface="Arial" panose="020B0604020202020204" pitchFamily="34" charset="0"/>
              </a:rPr>
              <a:t>Petrov</a:t>
            </a:r>
          </a:p>
          <a:p>
            <a:pPr marL="285750" indent="-285750">
              <a:buFont typeface="Arial" panose="020B0604020202020204" pitchFamily="34" charset="0"/>
              <a:buChar char="•"/>
            </a:pPr>
            <a:r>
              <a:rPr lang="en-AU" sz="2000" b="0" i="0" u="none" strike="noStrike" dirty="0" err="1">
                <a:solidFill>
                  <a:srgbClr val="202122"/>
                </a:solidFill>
                <a:effectLst/>
                <a:highlight>
                  <a:srgbClr val="FFFFFF"/>
                </a:highlight>
                <a:latin typeface="Arial" panose="020B0604020202020204" pitchFamily="34" charset="0"/>
              </a:rPr>
              <a:t>Dēmētrópoulos</a:t>
            </a:r>
            <a:endParaRPr lang="en-AU" sz="2000" b="0" i="0" u="none" strike="noStrike" dirty="0">
              <a:solidFill>
                <a:srgbClr val="202122"/>
              </a:solidFill>
              <a:effectLst/>
              <a:highlight>
                <a:srgbClr val="FFFFFF"/>
              </a:highlight>
              <a:latin typeface="Arial" panose="020B0604020202020204" pitchFamily="34" charset="0"/>
            </a:endParaRPr>
          </a:p>
          <a:p>
            <a:pPr marL="285750" indent="-285750">
              <a:buFont typeface="Arial" panose="020B0604020202020204" pitchFamily="34" charset="0"/>
              <a:buChar char="•"/>
            </a:pPr>
            <a:r>
              <a:rPr lang="en-AU" sz="2000" b="0" i="0" u="none" strike="noStrike" dirty="0">
                <a:solidFill>
                  <a:srgbClr val="202122"/>
                </a:solidFill>
                <a:effectLst/>
                <a:highlight>
                  <a:srgbClr val="FFFFFF"/>
                </a:highlight>
                <a:latin typeface="Arial" panose="020B0604020202020204" pitchFamily="34" charset="0"/>
              </a:rPr>
              <a:t>Fitzgerald</a:t>
            </a:r>
            <a:endParaRPr lang="en-US" sz="2000" dirty="0"/>
          </a:p>
        </p:txBody>
      </p:sp>
    </p:spTree>
    <p:extLst>
      <p:ext uri="{BB962C8B-B14F-4D97-AF65-F5344CB8AC3E}">
        <p14:creationId xmlns:p14="http://schemas.microsoft.com/office/powerpoint/2010/main" val="128318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838200" y="2224871"/>
            <a:ext cx="10515600" cy="2004970"/>
          </a:xfrm>
        </p:spPr>
        <p:txBody>
          <a:bodyPr>
            <a:normAutofit/>
          </a:bodyPr>
          <a:lstStyle/>
          <a:p>
            <a:pPr marL="0" indent="0" algn="ctr">
              <a:buNone/>
            </a:pPr>
            <a:r>
              <a:rPr lang="en-US" sz="6000" dirty="0"/>
              <a:t>Charles Emerson Winchester</a:t>
            </a:r>
          </a:p>
        </p:txBody>
      </p:sp>
      <p:sp>
        <p:nvSpPr>
          <p:cNvPr id="2" name="Left Bracket 1">
            <a:extLst>
              <a:ext uri="{FF2B5EF4-FFF2-40B4-BE49-F238E27FC236}">
                <a16:creationId xmlns:a16="http://schemas.microsoft.com/office/drawing/2014/main" id="{1D13EC60-C50C-89E3-0FF8-A04530E6AB9D}"/>
              </a:ext>
            </a:extLst>
          </p:cNvPr>
          <p:cNvSpPr/>
          <p:nvPr/>
        </p:nvSpPr>
        <p:spPr>
          <a:xfrm rot="16200000">
            <a:off x="2688895" y="1913419"/>
            <a:ext cx="220534" cy="2335067"/>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ket 3">
            <a:extLst>
              <a:ext uri="{FF2B5EF4-FFF2-40B4-BE49-F238E27FC236}">
                <a16:creationId xmlns:a16="http://schemas.microsoft.com/office/drawing/2014/main" id="{D7CECCF7-3FD8-A217-FEF2-53FE97BDAF1A}"/>
              </a:ext>
            </a:extLst>
          </p:cNvPr>
          <p:cNvSpPr/>
          <p:nvPr/>
        </p:nvSpPr>
        <p:spPr>
          <a:xfrm rot="16200000">
            <a:off x="8665001" y="1321603"/>
            <a:ext cx="220532" cy="3518697"/>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22787C5-0E69-9391-55EC-E43FC5A89D93}"/>
              </a:ext>
            </a:extLst>
          </p:cNvPr>
          <p:cNvSpPr txBox="1"/>
          <p:nvPr/>
        </p:nvSpPr>
        <p:spPr>
          <a:xfrm>
            <a:off x="1631628" y="3215891"/>
            <a:ext cx="1196033" cy="369332"/>
          </a:xfrm>
          <a:prstGeom prst="rect">
            <a:avLst/>
          </a:prstGeom>
          <a:noFill/>
        </p:spPr>
        <p:txBody>
          <a:bodyPr wrap="none" rtlCol="0">
            <a:spAutoFit/>
          </a:bodyPr>
          <a:lstStyle/>
          <a:p>
            <a:r>
              <a:rPr lang="en-US" dirty="0"/>
              <a:t>First Name</a:t>
            </a:r>
          </a:p>
        </p:txBody>
      </p:sp>
      <p:sp>
        <p:nvSpPr>
          <p:cNvPr id="11" name="TextBox 10">
            <a:extLst>
              <a:ext uri="{FF2B5EF4-FFF2-40B4-BE49-F238E27FC236}">
                <a16:creationId xmlns:a16="http://schemas.microsoft.com/office/drawing/2014/main" id="{441C194E-E3F8-8826-994F-8DFEE558CD04}"/>
              </a:ext>
            </a:extLst>
          </p:cNvPr>
          <p:cNvSpPr txBox="1"/>
          <p:nvPr/>
        </p:nvSpPr>
        <p:spPr>
          <a:xfrm>
            <a:off x="6981156" y="3203012"/>
            <a:ext cx="1169551" cy="369332"/>
          </a:xfrm>
          <a:prstGeom prst="rect">
            <a:avLst/>
          </a:prstGeom>
          <a:noFill/>
        </p:spPr>
        <p:txBody>
          <a:bodyPr wrap="none" rtlCol="0">
            <a:spAutoFit/>
          </a:bodyPr>
          <a:lstStyle/>
          <a:p>
            <a:r>
              <a:rPr lang="en-US" dirty="0"/>
              <a:t>Last Name</a:t>
            </a:r>
          </a:p>
        </p:txBody>
      </p:sp>
      <p:sp>
        <p:nvSpPr>
          <p:cNvPr id="12" name="Left Bracket 11">
            <a:extLst>
              <a:ext uri="{FF2B5EF4-FFF2-40B4-BE49-F238E27FC236}">
                <a16:creationId xmlns:a16="http://schemas.microsoft.com/office/drawing/2014/main" id="{A20468FC-9F66-CD26-D5F8-92DCCF2FE6F4}"/>
              </a:ext>
            </a:extLst>
          </p:cNvPr>
          <p:cNvSpPr/>
          <p:nvPr/>
        </p:nvSpPr>
        <p:spPr>
          <a:xfrm rot="16200000">
            <a:off x="5362684" y="1765650"/>
            <a:ext cx="245204" cy="2655276"/>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A59416-2C93-506E-56EE-A424E529D731}"/>
              </a:ext>
            </a:extLst>
          </p:cNvPr>
          <p:cNvSpPr txBox="1"/>
          <p:nvPr/>
        </p:nvSpPr>
        <p:spPr>
          <a:xfrm>
            <a:off x="4131890" y="3227356"/>
            <a:ext cx="1459054" cy="369332"/>
          </a:xfrm>
          <a:prstGeom prst="rect">
            <a:avLst/>
          </a:prstGeom>
          <a:noFill/>
        </p:spPr>
        <p:txBody>
          <a:bodyPr wrap="none" rtlCol="0">
            <a:spAutoFit/>
          </a:bodyPr>
          <a:lstStyle/>
          <a:p>
            <a:r>
              <a:rPr lang="en-US" dirty="0"/>
              <a:t>Middle Name</a:t>
            </a:r>
          </a:p>
        </p:txBody>
      </p:sp>
    </p:spTree>
    <p:extLst>
      <p:ext uri="{BB962C8B-B14F-4D97-AF65-F5344CB8AC3E}">
        <p14:creationId xmlns:p14="http://schemas.microsoft.com/office/powerpoint/2010/main" val="3350754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786685" y="2257863"/>
            <a:ext cx="10515600" cy="745814"/>
          </a:xfrm>
        </p:spPr>
        <p:txBody>
          <a:bodyPr>
            <a:noAutofit/>
          </a:bodyPr>
          <a:lstStyle/>
          <a:p>
            <a:pPr marL="0" indent="0" algn="ctr">
              <a:buNone/>
            </a:pPr>
            <a:r>
              <a:rPr lang="en-US" sz="6000" dirty="0"/>
              <a:t>Charles Emerson Winchester III</a:t>
            </a:r>
          </a:p>
        </p:txBody>
      </p:sp>
      <p:sp>
        <p:nvSpPr>
          <p:cNvPr id="2" name="Left Bracket 1">
            <a:extLst>
              <a:ext uri="{FF2B5EF4-FFF2-40B4-BE49-F238E27FC236}">
                <a16:creationId xmlns:a16="http://schemas.microsoft.com/office/drawing/2014/main" id="{1D13EC60-C50C-89E3-0FF8-A04530E6AB9D}"/>
              </a:ext>
            </a:extLst>
          </p:cNvPr>
          <p:cNvSpPr/>
          <p:nvPr/>
        </p:nvSpPr>
        <p:spPr>
          <a:xfrm rot="16200000">
            <a:off x="2263891" y="1913419"/>
            <a:ext cx="220534" cy="2335067"/>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ket 3">
            <a:extLst>
              <a:ext uri="{FF2B5EF4-FFF2-40B4-BE49-F238E27FC236}">
                <a16:creationId xmlns:a16="http://schemas.microsoft.com/office/drawing/2014/main" id="{D7CECCF7-3FD8-A217-FEF2-53FE97BDAF1A}"/>
              </a:ext>
            </a:extLst>
          </p:cNvPr>
          <p:cNvSpPr/>
          <p:nvPr/>
        </p:nvSpPr>
        <p:spPr>
          <a:xfrm rot="16200000">
            <a:off x="8239997" y="1321603"/>
            <a:ext cx="220532" cy="3518697"/>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22787C5-0E69-9391-55EC-E43FC5A89D93}"/>
              </a:ext>
            </a:extLst>
          </p:cNvPr>
          <p:cNvSpPr txBox="1"/>
          <p:nvPr/>
        </p:nvSpPr>
        <p:spPr>
          <a:xfrm>
            <a:off x="1206624" y="3215891"/>
            <a:ext cx="1196033" cy="369332"/>
          </a:xfrm>
          <a:prstGeom prst="rect">
            <a:avLst/>
          </a:prstGeom>
          <a:noFill/>
        </p:spPr>
        <p:txBody>
          <a:bodyPr wrap="none" rtlCol="0">
            <a:spAutoFit/>
          </a:bodyPr>
          <a:lstStyle/>
          <a:p>
            <a:r>
              <a:rPr lang="en-US" dirty="0"/>
              <a:t>First Name</a:t>
            </a:r>
          </a:p>
        </p:txBody>
      </p:sp>
      <p:sp>
        <p:nvSpPr>
          <p:cNvPr id="11" name="TextBox 10">
            <a:extLst>
              <a:ext uri="{FF2B5EF4-FFF2-40B4-BE49-F238E27FC236}">
                <a16:creationId xmlns:a16="http://schemas.microsoft.com/office/drawing/2014/main" id="{441C194E-E3F8-8826-994F-8DFEE558CD04}"/>
              </a:ext>
            </a:extLst>
          </p:cNvPr>
          <p:cNvSpPr txBox="1"/>
          <p:nvPr/>
        </p:nvSpPr>
        <p:spPr>
          <a:xfrm>
            <a:off x="6556152" y="3203012"/>
            <a:ext cx="1169551" cy="369332"/>
          </a:xfrm>
          <a:prstGeom prst="rect">
            <a:avLst/>
          </a:prstGeom>
          <a:noFill/>
        </p:spPr>
        <p:txBody>
          <a:bodyPr wrap="none" rtlCol="0">
            <a:spAutoFit/>
          </a:bodyPr>
          <a:lstStyle/>
          <a:p>
            <a:r>
              <a:rPr lang="en-US" dirty="0"/>
              <a:t>Last Name</a:t>
            </a:r>
          </a:p>
        </p:txBody>
      </p:sp>
      <p:sp>
        <p:nvSpPr>
          <p:cNvPr id="12" name="Left Bracket 11">
            <a:extLst>
              <a:ext uri="{FF2B5EF4-FFF2-40B4-BE49-F238E27FC236}">
                <a16:creationId xmlns:a16="http://schemas.microsoft.com/office/drawing/2014/main" id="{A20468FC-9F66-CD26-D5F8-92DCCF2FE6F4}"/>
              </a:ext>
            </a:extLst>
          </p:cNvPr>
          <p:cNvSpPr/>
          <p:nvPr/>
        </p:nvSpPr>
        <p:spPr>
          <a:xfrm rot="16200000">
            <a:off x="4937680" y="1765650"/>
            <a:ext cx="245204" cy="2655276"/>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A59416-2C93-506E-56EE-A424E529D731}"/>
              </a:ext>
            </a:extLst>
          </p:cNvPr>
          <p:cNvSpPr txBox="1"/>
          <p:nvPr/>
        </p:nvSpPr>
        <p:spPr>
          <a:xfrm>
            <a:off x="3706886" y="3227356"/>
            <a:ext cx="1459054" cy="369332"/>
          </a:xfrm>
          <a:prstGeom prst="rect">
            <a:avLst/>
          </a:prstGeom>
          <a:noFill/>
        </p:spPr>
        <p:txBody>
          <a:bodyPr wrap="none" rtlCol="0">
            <a:spAutoFit/>
          </a:bodyPr>
          <a:lstStyle/>
          <a:p>
            <a:r>
              <a:rPr lang="en-US" dirty="0"/>
              <a:t>Middle Name</a:t>
            </a:r>
          </a:p>
        </p:txBody>
      </p:sp>
      <p:sp>
        <p:nvSpPr>
          <p:cNvPr id="6" name="Left Bracket 5">
            <a:extLst>
              <a:ext uri="{FF2B5EF4-FFF2-40B4-BE49-F238E27FC236}">
                <a16:creationId xmlns:a16="http://schemas.microsoft.com/office/drawing/2014/main" id="{FCD27611-03F8-3361-36CE-7142453D0548}"/>
              </a:ext>
            </a:extLst>
          </p:cNvPr>
          <p:cNvSpPr/>
          <p:nvPr/>
        </p:nvSpPr>
        <p:spPr>
          <a:xfrm rot="16200000">
            <a:off x="10439737" y="2755691"/>
            <a:ext cx="208738" cy="662316"/>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D4A7250-76A7-1FAD-22C4-36B05BCA16D1}"/>
              </a:ext>
            </a:extLst>
          </p:cNvPr>
          <p:cNvSpPr txBox="1"/>
          <p:nvPr/>
        </p:nvSpPr>
        <p:spPr>
          <a:xfrm>
            <a:off x="10109612" y="3191218"/>
            <a:ext cx="1240596" cy="369332"/>
          </a:xfrm>
          <a:prstGeom prst="rect">
            <a:avLst/>
          </a:prstGeom>
          <a:noFill/>
        </p:spPr>
        <p:txBody>
          <a:bodyPr wrap="none" rtlCol="0">
            <a:spAutoFit/>
          </a:bodyPr>
          <a:lstStyle/>
          <a:p>
            <a:r>
              <a:rPr lang="en-US" dirty="0"/>
              <a:t>Generation</a:t>
            </a:r>
          </a:p>
        </p:txBody>
      </p:sp>
    </p:spTree>
    <p:extLst>
      <p:ext uri="{BB962C8B-B14F-4D97-AF65-F5344CB8AC3E}">
        <p14:creationId xmlns:p14="http://schemas.microsoft.com/office/powerpoint/2010/main" val="2356990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309093" y="2257863"/>
            <a:ext cx="11629622" cy="745814"/>
          </a:xfrm>
        </p:spPr>
        <p:txBody>
          <a:bodyPr>
            <a:noAutofit/>
          </a:bodyPr>
          <a:lstStyle/>
          <a:p>
            <a:pPr marL="0" indent="0" algn="ctr">
              <a:buNone/>
            </a:pPr>
            <a:r>
              <a:rPr lang="en-US" sz="6000" dirty="0"/>
              <a:t>Charles Emerson Winchester III M.D.</a:t>
            </a:r>
          </a:p>
        </p:txBody>
      </p:sp>
      <p:sp>
        <p:nvSpPr>
          <p:cNvPr id="2" name="Left Bracket 1">
            <a:extLst>
              <a:ext uri="{FF2B5EF4-FFF2-40B4-BE49-F238E27FC236}">
                <a16:creationId xmlns:a16="http://schemas.microsoft.com/office/drawing/2014/main" id="{1D13EC60-C50C-89E3-0FF8-A04530E6AB9D}"/>
              </a:ext>
            </a:extLst>
          </p:cNvPr>
          <p:cNvSpPr/>
          <p:nvPr/>
        </p:nvSpPr>
        <p:spPr>
          <a:xfrm rot="16200000">
            <a:off x="1516917" y="1913419"/>
            <a:ext cx="220534" cy="2335067"/>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Left Bracket 3">
            <a:extLst>
              <a:ext uri="{FF2B5EF4-FFF2-40B4-BE49-F238E27FC236}">
                <a16:creationId xmlns:a16="http://schemas.microsoft.com/office/drawing/2014/main" id="{D7CECCF7-3FD8-A217-FEF2-53FE97BDAF1A}"/>
              </a:ext>
            </a:extLst>
          </p:cNvPr>
          <p:cNvSpPr/>
          <p:nvPr/>
        </p:nvSpPr>
        <p:spPr>
          <a:xfrm rot="16200000">
            <a:off x="7493022" y="1321603"/>
            <a:ext cx="220532" cy="3518697"/>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22787C5-0E69-9391-55EC-E43FC5A89D93}"/>
              </a:ext>
            </a:extLst>
          </p:cNvPr>
          <p:cNvSpPr txBox="1"/>
          <p:nvPr/>
        </p:nvSpPr>
        <p:spPr>
          <a:xfrm>
            <a:off x="459650" y="3215891"/>
            <a:ext cx="1196033" cy="369332"/>
          </a:xfrm>
          <a:prstGeom prst="rect">
            <a:avLst/>
          </a:prstGeom>
          <a:noFill/>
        </p:spPr>
        <p:txBody>
          <a:bodyPr wrap="none" rtlCol="0">
            <a:spAutoFit/>
          </a:bodyPr>
          <a:lstStyle/>
          <a:p>
            <a:r>
              <a:rPr lang="en-US" dirty="0"/>
              <a:t>First Name</a:t>
            </a:r>
          </a:p>
        </p:txBody>
      </p:sp>
      <p:sp>
        <p:nvSpPr>
          <p:cNvPr id="11" name="TextBox 10">
            <a:extLst>
              <a:ext uri="{FF2B5EF4-FFF2-40B4-BE49-F238E27FC236}">
                <a16:creationId xmlns:a16="http://schemas.microsoft.com/office/drawing/2014/main" id="{441C194E-E3F8-8826-994F-8DFEE558CD04}"/>
              </a:ext>
            </a:extLst>
          </p:cNvPr>
          <p:cNvSpPr txBox="1"/>
          <p:nvPr/>
        </p:nvSpPr>
        <p:spPr>
          <a:xfrm>
            <a:off x="5809177" y="3203012"/>
            <a:ext cx="1169551" cy="369332"/>
          </a:xfrm>
          <a:prstGeom prst="rect">
            <a:avLst/>
          </a:prstGeom>
          <a:noFill/>
        </p:spPr>
        <p:txBody>
          <a:bodyPr wrap="none" rtlCol="0">
            <a:spAutoFit/>
          </a:bodyPr>
          <a:lstStyle/>
          <a:p>
            <a:r>
              <a:rPr lang="en-US" dirty="0"/>
              <a:t>Last Name</a:t>
            </a:r>
          </a:p>
        </p:txBody>
      </p:sp>
      <p:sp>
        <p:nvSpPr>
          <p:cNvPr id="12" name="Left Bracket 11">
            <a:extLst>
              <a:ext uri="{FF2B5EF4-FFF2-40B4-BE49-F238E27FC236}">
                <a16:creationId xmlns:a16="http://schemas.microsoft.com/office/drawing/2014/main" id="{A20468FC-9F66-CD26-D5F8-92DCCF2FE6F4}"/>
              </a:ext>
            </a:extLst>
          </p:cNvPr>
          <p:cNvSpPr/>
          <p:nvPr/>
        </p:nvSpPr>
        <p:spPr>
          <a:xfrm rot="16200000">
            <a:off x="4164949" y="1765650"/>
            <a:ext cx="245204" cy="2655276"/>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4DA59416-2C93-506E-56EE-A424E529D731}"/>
              </a:ext>
            </a:extLst>
          </p:cNvPr>
          <p:cNvSpPr txBox="1"/>
          <p:nvPr/>
        </p:nvSpPr>
        <p:spPr>
          <a:xfrm>
            <a:off x="2934155" y="3227356"/>
            <a:ext cx="1459054" cy="369332"/>
          </a:xfrm>
          <a:prstGeom prst="rect">
            <a:avLst/>
          </a:prstGeom>
          <a:noFill/>
        </p:spPr>
        <p:txBody>
          <a:bodyPr wrap="none" rtlCol="0">
            <a:spAutoFit/>
          </a:bodyPr>
          <a:lstStyle/>
          <a:p>
            <a:r>
              <a:rPr lang="en-US" dirty="0"/>
              <a:t>Middle Name</a:t>
            </a:r>
          </a:p>
        </p:txBody>
      </p:sp>
      <p:sp>
        <p:nvSpPr>
          <p:cNvPr id="6" name="Left Bracket 5">
            <a:extLst>
              <a:ext uri="{FF2B5EF4-FFF2-40B4-BE49-F238E27FC236}">
                <a16:creationId xmlns:a16="http://schemas.microsoft.com/office/drawing/2014/main" id="{FCD27611-03F8-3361-36CE-7142453D0548}"/>
              </a:ext>
            </a:extLst>
          </p:cNvPr>
          <p:cNvSpPr/>
          <p:nvPr/>
        </p:nvSpPr>
        <p:spPr>
          <a:xfrm rot="16200000">
            <a:off x="9699843" y="2755691"/>
            <a:ext cx="208738" cy="662316"/>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7D4A7250-76A7-1FAD-22C4-36B05BCA16D1}"/>
              </a:ext>
            </a:extLst>
          </p:cNvPr>
          <p:cNvSpPr txBox="1"/>
          <p:nvPr/>
        </p:nvSpPr>
        <p:spPr>
          <a:xfrm>
            <a:off x="9407651" y="3191218"/>
            <a:ext cx="625492" cy="369332"/>
          </a:xfrm>
          <a:prstGeom prst="rect">
            <a:avLst/>
          </a:prstGeom>
          <a:noFill/>
        </p:spPr>
        <p:txBody>
          <a:bodyPr wrap="none" rtlCol="0">
            <a:spAutoFit/>
          </a:bodyPr>
          <a:lstStyle/>
          <a:p>
            <a:r>
              <a:rPr lang="en-US" dirty="0"/>
              <a:t>Gen.</a:t>
            </a:r>
          </a:p>
        </p:txBody>
      </p:sp>
      <p:sp>
        <p:nvSpPr>
          <p:cNvPr id="7" name="Left Bracket 6">
            <a:extLst>
              <a:ext uri="{FF2B5EF4-FFF2-40B4-BE49-F238E27FC236}">
                <a16:creationId xmlns:a16="http://schemas.microsoft.com/office/drawing/2014/main" id="{B9664B15-F149-D01F-D290-EC4431F15F17}"/>
              </a:ext>
            </a:extLst>
          </p:cNvPr>
          <p:cNvSpPr/>
          <p:nvPr/>
        </p:nvSpPr>
        <p:spPr>
          <a:xfrm rot="16200000">
            <a:off x="10901106" y="2398612"/>
            <a:ext cx="198139" cy="1412832"/>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a:extLst>
              <a:ext uri="{FF2B5EF4-FFF2-40B4-BE49-F238E27FC236}">
                <a16:creationId xmlns:a16="http://schemas.microsoft.com/office/drawing/2014/main" id="{1502439D-F7CB-10FF-AB9A-583913E0C8AA}"/>
              </a:ext>
            </a:extLst>
          </p:cNvPr>
          <p:cNvSpPr txBox="1"/>
          <p:nvPr/>
        </p:nvSpPr>
        <p:spPr>
          <a:xfrm>
            <a:off x="10245787" y="3191217"/>
            <a:ext cx="1240724" cy="369332"/>
          </a:xfrm>
          <a:prstGeom prst="rect">
            <a:avLst/>
          </a:prstGeom>
          <a:noFill/>
        </p:spPr>
        <p:txBody>
          <a:bodyPr wrap="none" rtlCol="0">
            <a:spAutoFit/>
          </a:bodyPr>
          <a:lstStyle/>
          <a:p>
            <a:r>
              <a:rPr lang="en-US" dirty="0"/>
              <a:t>Credentials</a:t>
            </a:r>
          </a:p>
        </p:txBody>
      </p:sp>
    </p:spTree>
    <p:extLst>
      <p:ext uri="{BB962C8B-B14F-4D97-AF65-F5344CB8AC3E}">
        <p14:creationId xmlns:p14="http://schemas.microsoft.com/office/powerpoint/2010/main" val="3724170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309093" y="2257863"/>
            <a:ext cx="11629622" cy="745814"/>
          </a:xfrm>
        </p:spPr>
        <p:txBody>
          <a:bodyPr>
            <a:noAutofit/>
          </a:bodyPr>
          <a:lstStyle/>
          <a:p>
            <a:pPr marL="0" indent="0" algn="ctr">
              <a:buNone/>
            </a:pPr>
            <a:r>
              <a:rPr lang="en-US" sz="6000" dirty="0"/>
              <a:t>Chuck</a:t>
            </a:r>
          </a:p>
        </p:txBody>
      </p:sp>
      <p:sp>
        <p:nvSpPr>
          <p:cNvPr id="2" name="Left Bracket 1">
            <a:extLst>
              <a:ext uri="{FF2B5EF4-FFF2-40B4-BE49-F238E27FC236}">
                <a16:creationId xmlns:a16="http://schemas.microsoft.com/office/drawing/2014/main" id="{1D13EC60-C50C-89E3-0FF8-A04530E6AB9D}"/>
              </a:ext>
            </a:extLst>
          </p:cNvPr>
          <p:cNvSpPr/>
          <p:nvPr/>
        </p:nvSpPr>
        <p:spPr>
          <a:xfrm rot="16200000">
            <a:off x="6050284" y="2105516"/>
            <a:ext cx="220532" cy="1948700"/>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22787C5-0E69-9391-55EC-E43FC5A89D93}"/>
              </a:ext>
            </a:extLst>
          </p:cNvPr>
          <p:cNvSpPr txBox="1"/>
          <p:nvPr/>
        </p:nvSpPr>
        <p:spPr>
          <a:xfrm>
            <a:off x="5096045" y="3177253"/>
            <a:ext cx="2042610" cy="369332"/>
          </a:xfrm>
          <a:prstGeom prst="rect">
            <a:avLst/>
          </a:prstGeom>
          <a:noFill/>
        </p:spPr>
        <p:txBody>
          <a:bodyPr wrap="none" rtlCol="0">
            <a:spAutoFit/>
          </a:bodyPr>
          <a:lstStyle/>
          <a:p>
            <a:r>
              <a:rPr lang="en-US" dirty="0"/>
              <a:t>Informal First Name</a:t>
            </a:r>
          </a:p>
        </p:txBody>
      </p:sp>
      <p:sp>
        <p:nvSpPr>
          <p:cNvPr id="15" name="TextBox 14">
            <a:extLst>
              <a:ext uri="{FF2B5EF4-FFF2-40B4-BE49-F238E27FC236}">
                <a16:creationId xmlns:a16="http://schemas.microsoft.com/office/drawing/2014/main" id="{2AD9F000-CC1E-C902-11DC-55484380826D}"/>
              </a:ext>
            </a:extLst>
          </p:cNvPr>
          <p:cNvSpPr txBox="1"/>
          <p:nvPr/>
        </p:nvSpPr>
        <p:spPr>
          <a:xfrm>
            <a:off x="62404" y="5378903"/>
            <a:ext cx="6098146" cy="1477328"/>
          </a:xfrm>
          <a:prstGeom prst="rect">
            <a:avLst/>
          </a:prstGeom>
          <a:noFill/>
        </p:spPr>
        <p:txBody>
          <a:bodyPr wrap="square">
            <a:spAutoFit/>
          </a:bodyPr>
          <a:lstStyle/>
          <a:p>
            <a:r>
              <a:rPr lang="en-AU" b="0" i="0" u="none" strike="noStrike" dirty="0">
                <a:effectLst/>
                <a:latin typeface="__Lora_686275"/>
              </a:rPr>
              <a:t>A  nickname of Charles, which comes from the Germanic word </a:t>
            </a:r>
            <a:r>
              <a:rPr lang="en-AU" b="0" i="1" u="none" strike="noStrike" dirty="0" err="1">
                <a:effectLst/>
                <a:latin typeface="__Lora_686275"/>
              </a:rPr>
              <a:t>cheorl</a:t>
            </a:r>
            <a:r>
              <a:rPr lang="en-AU" b="0" i="0" u="none" strike="noStrike" dirty="0">
                <a:effectLst/>
                <a:latin typeface="__Lora_686275"/>
              </a:rPr>
              <a:t>, meaning "free man". Could also be from the Old English </a:t>
            </a:r>
            <a:r>
              <a:rPr lang="en-AU" b="0" i="1" u="none" strike="noStrike" dirty="0" err="1">
                <a:effectLst/>
                <a:latin typeface="__Lora_686275"/>
              </a:rPr>
              <a:t>chukken</a:t>
            </a:r>
            <a:r>
              <a:rPr lang="en-AU" b="0" i="0" u="none" strike="noStrike" dirty="0">
                <a:effectLst/>
                <a:latin typeface="__Lora_686275"/>
              </a:rPr>
              <a:t>, meaning "to cluck".</a:t>
            </a:r>
          </a:p>
          <a:p>
            <a:endParaRPr lang="en-AU" dirty="0">
              <a:latin typeface="__Lora_686275"/>
            </a:endParaRPr>
          </a:p>
          <a:p>
            <a:r>
              <a:rPr lang="en-US" dirty="0"/>
              <a:t>https://</a:t>
            </a:r>
            <a:r>
              <a:rPr lang="en-US" dirty="0" err="1"/>
              <a:t>www.babycentre.co.uk</a:t>
            </a:r>
            <a:r>
              <a:rPr lang="en-US" dirty="0"/>
              <a:t>/</a:t>
            </a:r>
            <a:r>
              <a:rPr lang="en-US" dirty="0" err="1"/>
              <a:t>babyname</a:t>
            </a:r>
            <a:r>
              <a:rPr lang="en-US" dirty="0"/>
              <a:t>/1023371/chuck#</a:t>
            </a:r>
          </a:p>
        </p:txBody>
      </p:sp>
    </p:spTree>
    <p:extLst>
      <p:ext uri="{BB962C8B-B14F-4D97-AF65-F5344CB8AC3E}">
        <p14:creationId xmlns:p14="http://schemas.microsoft.com/office/powerpoint/2010/main" val="106914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A6069-7BF1-00A1-3878-4026F56DBD96}"/>
              </a:ext>
            </a:extLst>
          </p:cNvPr>
          <p:cNvSpPr>
            <a:spLocks noGrp="1"/>
          </p:cNvSpPr>
          <p:nvPr>
            <p:ph idx="1"/>
          </p:nvPr>
        </p:nvSpPr>
        <p:spPr>
          <a:xfrm>
            <a:off x="541448" y="2323765"/>
            <a:ext cx="10877282" cy="827423"/>
          </a:xfrm>
        </p:spPr>
        <p:txBody>
          <a:bodyPr>
            <a:normAutofit fontScale="85000" lnSpcReduction="10000"/>
          </a:bodyPr>
          <a:lstStyle/>
          <a:p>
            <a:pPr marL="0" indent="0" algn="ctr">
              <a:buNone/>
            </a:pPr>
            <a:r>
              <a:rPr lang="en-US" sz="5400" dirty="0"/>
              <a:t>Sr. Miguel </a:t>
            </a:r>
            <a:r>
              <a:rPr lang="en-US" sz="5400" dirty="0" err="1"/>
              <a:t>Ángel</a:t>
            </a:r>
            <a:r>
              <a:rPr lang="en-US" sz="5400" dirty="0"/>
              <a:t> Juan Antonio Pablo Perez II</a:t>
            </a:r>
          </a:p>
        </p:txBody>
      </p:sp>
      <p:sp>
        <p:nvSpPr>
          <p:cNvPr id="4" name="Left Bracket 3">
            <a:extLst>
              <a:ext uri="{FF2B5EF4-FFF2-40B4-BE49-F238E27FC236}">
                <a16:creationId xmlns:a16="http://schemas.microsoft.com/office/drawing/2014/main" id="{2E846A4B-6CBC-458A-9270-E0E28BA8D210}"/>
              </a:ext>
            </a:extLst>
          </p:cNvPr>
          <p:cNvSpPr/>
          <p:nvPr/>
        </p:nvSpPr>
        <p:spPr>
          <a:xfrm rot="16200000">
            <a:off x="2927153" y="1434257"/>
            <a:ext cx="220531" cy="3172195"/>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3D41F0DB-55D9-66B4-CDE3-FE5064C298B4}"/>
              </a:ext>
            </a:extLst>
          </p:cNvPr>
          <p:cNvSpPr txBox="1"/>
          <p:nvPr/>
        </p:nvSpPr>
        <p:spPr>
          <a:xfrm>
            <a:off x="1445848" y="3151188"/>
            <a:ext cx="1334981" cy="369332"/>
          </a:xfrm>
          <a:prstGeom prst="rect">
            <a:avLst/>
          </a:prstGeom>
          <a:noFill/>
        </p:spPr>
        <p:txBody>
          <a:bodyPr wrap="none" rtlCol="0">
            <a:spAutoFit/>
          </a:bodyPr>
          <a:lstStyle/>
          <a:p>
            <a:r>
              <a:rPr lang="en-US" dirty="0"/>
              <a:t>Given Name</a:t>
            </a:r>
          </a:p>
        </p:txBody>
      </p:sp>
      <p:sp>
        <p:nvSpPr>
          <p:cNvPr id="6" name="Left Bracket 5">
            <a:extLst>
              <a:ext uri="{FF2B5EF4-FFF2-40B4-BE49-F238E27FC236}">
                <a16:creationId xmlns:a16="http://schemas.microsoft.com/office/drawing/2014/main" id="{BE4E75FF-5C69-1A5E-734F-5C0B39494F40}"/>
              </a:ext>
            </a:extLst>
          </p:cNvPr>
          <p:cNvSpPr/>
          <p:nvPr/>
        </p:nvSpPr>
        <p:spPr>
          <a:xfrm rot="16200000">
            <a:off x="8528454" y="2340777"/>
            <a:ext cx="220531" cy="1359155"/>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A84A4A1-A048-071D-810C-0CBC9EBC00C1}"/>
              </a:ext>
            </a:extLst>
          </p:cNvPr>
          <p:cNvSpPr txBox="1"/>
          <p:nvPr/>
        </p:nvSpPr>
        <p:spPr>
          <a:xfrm>
            <a:off x="7916759" y="3151188"/>
            <a:ext cx="1401538" cy="369332"/>
          </a:xfrm>
          <a:prstGeom prst="rect">
            <a:avLst/>
          </a:prstGeom>
          <a:noFill/>
        </p:spPr>
        <p:txBody>
          <a:bodyPr wrap="none" rtlCol="0">
            <a:spAutoFit/>
          </a:bodyPr>
          <a:lstStyle/>
          <a:p>
            <a:r>
              <a:rPr lang="en-US" dirty="0"/>
              <a:t>Family Name</a:t>
            </a:r>
          </a:p>
        </p:txBody>
      </p:sp>
      <p:sp>
        <p:nvSpPr>
          <p:cNvPr id="8" name="Left Bracket 7">
            <a:extLst>
              <a:ext uri="{FF2B5EF4-FFF2-40B4-BE49-F238E27FC236}">
                <a16:creationId xmlns:a16="http://schemas.microsoft.com/office/drawing/2014/main" id="{1D60977D-1662-4F34-3B4A-E5CC017701DB}"/>
              </a:ext>
            </a:extLst>
          </p:cNvPr>
          <p:cNvSpPr/>
          <p:nvPr/>
        </p:nvSpPr>
        <p:spPr>
          <a:xfrm rot="16200000">
            <a:off x="6170755" y="1483896"/>
            <a:ext cx="220529" cy="3072911"/>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CE79C094-0234-3D7E-E5F3-99D927D2B830}"/>
              </a:ext>
            </a:extLst>
          </p:cNvPr>
          <p:cNvSpPr txBox="1"/>
          <p:nvPr/>
        </p:nvSpPr>
        <p:spPr>
          <a:xfrm>
            <a:off x="4744564" y="3151188"/>
            <a:ext cx="2024272" cy="369332"/>
          </a:xfrm>
          <a:prstGeom prst="rect">
            <a:avLst/>
          </a:prstGeom>
          <a:noFill/>
        </p:spPr>
        <p:txBody>
          <a:bodyPr wrap="none" rtlCol="0">
            <a:spAutoFit/>
          </a:bodyPr>
          <a:lstStyle/>
          <a:p>
            <a:r>
              <a:rPr lang="en-US" dirty="0"/>
              <a:t>Other Given Names</a:t>
            </a:r>
          </a:p>
        </p:txBody>
      </p:sp>
      <p:sp>
        <p:nvSpPr>
          <p:cNvPr id="10" name="Left Bracket 9">
            <a:extLst>
              <a:ext uri="{FF2B5EF4-FFF2-40B4-BE49-F238E27FC236}">
                <a16:creationId xmlns:a16="http://schemas.microsoft.com/office/drawing/2014/main" id="{8F67E751-6E43-088C-ECA0-51EF052F678C}"/>
              </a:ext>
            </a:extLst>
          </p:cNvPr>
          <p:cNvSpPr/>
          <p:nvPr/>
        </p:nvSpPr>
        <p:spPr>
          <a:xfrm rot="16200000">
            <a:off x="961414" y="2787801"/>
            <a:ext cx="230817" cy="495959"/>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B5D13F63-30FB-615B-C962-FA3F01500073}"/>
              </a:ext>
            </a:extLst>
          </p:cNvPr>
          <p:cNvSpPr txBox="1"/>
          <p:nvPr/>
        </p:nvSpPr>
        <p:spPr>
          <a:xfrm>
            <a:off x="778357" y="3151188"/>
            <a:ext cx="595035" cy="369332"/>
          </a:xfrm>
          <a:prstGeom prst="rect">
            <a:avLst/>
          </a:prstGeom>
          <a:noFill/>
        </p:spPr>
        <p:txBody>
          <a:bodyPr wrap="none" rtlCol="0">
            <a:spAutoFit/>
          </a:bodyPr>
          <a:lstStyle/>
          <a:p>
            <a:r>
              <a:rPr lang="en-US" dirty="0"/>
              <a:t>Title</a:t>
            </a:r>
          </a:p>
        </p:txBody>
      </p:sp>
      <p:sp>
        <p:nvSpPr>
          <p:cNvPr id="12" name="Left Bracket 11">
            <a:extLst>
              <a:ext uri="{FF2B5EF4-FFF2-40B4-BE49-F238E27FC236}">
                <a16:creationId xmlns:a16="http://schemas.microsoft.com/office/drawing/2014/main" id="{0224842B-3C64-DAB1-59C7-4AFA083D1228}"/>
              </a:ext>
            </a:extLst>
          </p:cNvPr>
          <p:cNvSpPr/>
          <p:nvPr/>
        </p:nvSpPr>
        <p:spPr>
          <a:xfrm rot="16200000">
            <a:off x="9970168" y="2411319"/>
            <a:ext cx="199959" cy="1238633"/>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76FBE133-D60E-95B0-A060-29A3FE45CD2F}"/>
              </a:ext>
            </a:extLst>
          </p:cNvPr>
          <p:cNvSpPr txBox="1"/>
          <p:nvPr/>
        </p:nvSpPr>
        <p:spPr>
          <a:xfrm>
            <a:off x="9369378" y="3130615"/>
            <a:ext cx="1603421" cy="646331"/>
          </a:xfrm>
          <a:prstGeom prst="rect">
            <a:avLst/>
          </a:prstGeom>
          <a:noFill/>
        </p:spPr>
        <p:txBody>
          <a:bodyPr wrap="square" rtlCol="0">
            <a:spAutoFit/>
          </a:bodyPr>
          <a:lstStyle/>
          <a:p>
            <a:r>
              <a:rPr lang="en-US" dirty="0"/>
              <a:t>Other Family Names</a:t>
            </a:r>
          </a:p>
        </p:txBody>
      </p:sp>
      <p:sp>
        <p:nvSpPr>
          <p:cNvPr id="14" name="Left Bracket 13">
            <a:extLst>
              <a:ext uri="{FF2B5EF4-FFF2-40B4-BE49-F238E27FC236}">
                <a16:creationId xmlns:a16="http://schemas.microsoft.com/office/drawing/2014/main" id="{4E3558C2-C245-2CD6-1E21-4F87BFF696F0}"/>
              </a:ext>
            </a:extLst>
          </p:cNvPr>
          <p:cNvSpPr/>
          <p:nvPr/>
        </p:nvSpPr>
        <p:spPr>
          <a:xfrm rot="16200000">
            <a:off x="10906984" y="2845006"/>
            <a:ext cx="220531" cy="389632"/>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48D07B66-36DF-5C0C-F8C8-849B47B39592}"/>
              </a:ext>
            </a:extLst>
          </p:cNvPr>
          <p:cNvSpPr txBox="1"/>
          <p:nvPr/>
        </p:nvSpPr>
        <p:spPr>
          <a:xfrm>
            <a:off x="10718618" y="3141191"/>
            <a:ext cx="1240596" cy="369332"/>
          </a:xfrm>
          <a:prstGeom prst="rect">
            <a:avLst/>
          </a:prstGeom>
          <a:noFill/>
        </p:spPr>
        <p:txBody>
          <a:bodyPr wrap="none" rtlCol="0">
            <a:spAutoFit/>
          </a:bodyPr>
          <a:lstStyle/>
          <a:p>
            <a:r>
              <a:rPr lang="en-US" dirty="0"/>
              <a:t>Generation</a:t>
            </a:r>
          </a:p>
        </p:txBody>
      </p:sp>
    </p:spTree>
    <p:extLst>
      <p:ext uri="{BB962C8B-B14F-4D97-AF65-F5344CB8AC3E}">
        <p14:creationId xmlns:p14="http://schemas.microsoft.com/office/powerpoint/2010/main" val="155193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A6069-7BF1-00A1-3878-4026F56DBD96}"/>
              </a:ext>
            </a:extLst>
          </p:cNvPr>
          <p:cNvSpPr>
            <a:spLocks noGrp="1"/>
          </p:cNvSpPr>
          <p:nvPr>
            <p:ph idx="1"/>
          </p:nvPr>
        </p:nvSpPr>
        <p:spPr>
          <a:xfrm>
            <a:off x="541448" y="2323765"/>
            <a:ext cx="10877282" cy="827423"/>
          </a:xfrm>
        </p:spPr>
        <p:txBody>
          <a:bodyPr>
            <a:normAutofit fontScale="92500" lnSpcReduction="20000"/>
          </a:bodyPr>
          <a:lstStyle/>
          <a:p>
            <a:pPr marL="0" indent="0" algn="ctr">
              <a:buNone/>
            </a:pPr>
            <a:r>
              <a:rPr lang="en-US" sz="3200" dirty="0"/>
              <a:t>Johannes Adam Ferdinand Alois Josef Maria Marko </a:t>
            </a:r>
            <a:r>
              <a:rPr lang="en-US" sz="3200" dirty="0" err="1"/>
              <a:t>d'Aviano</a:t>
            </a:r>
            <a:r>
              <a:rPr lang="en-US" sz="3200" dirty="0"/>
              <a:t> Pius </a:t>
            </a:r>
            <a:br>
              <a:rPr lang="en-US" sz="3200" dirty="0"/>
            </a:br>
            <a:r>
              <a:rPr lang="en-US" sz="3200" i="1" dirty="0"/>
              <a:t>von und </a:t>
            </a:r>
            <a:r>
              <a:rPr lang="en-US" sz="3200" i="1" dirty="0" err="1"/>
              <a:t>zu</a:t>
            </a:r>
            <a:r>
              <a:rPr lang="en-US" sz="3200" i="1" dirty="0"/>
              <a:t> </a:t>
            </a:r>
            <a:r>
              <a:rPr lang="en-US" sz="3200" dirty="0"/>
              <a:t>Liechtenstein.</a:t>
            </a:r>
          </a:p>
        </p:txBody>
      </p:sp>
      <p:sp>
        <p:nvSpPr>
          <p:cNvPr id="16" name="TextBox 15">
            <a:extLst>
              <a:ext uri="{FF2B5EF4-FFF2-40B4-BE49-F238E27FC236}">
                <a16:creationId xmlns:a16="http://schemas.microsoft.com/office/drawing/2014/main" id="{88E3581C-AA7C-63A0-3732-90C6C27853E5}"/>
              </a:ext>
            </a:extLst>
          </p:cNvPr>
          <p:cNvSpPr txBox="1"/>
          <p:nvPr/>
        </p:nvSpPr>
        <p:spPr>
          <a:xfrm>
            <a:off x="138800" y="6102245"/>
            <a:ext cx="7215389" cy="646331"/>
          </a:xfrm>
          <a:prstGeom prst="rect">
            <a:avLst/>
          </a:prstGeom>
          <a:noFill/>
        </p:spPr>
        <p:txBody>
          <a:bodyPr wrap="square">
            <a:spAutoFit/>
          </a:bodyPr>
          <a:lstStyle/>
          <a:p>
            <a:r>
              <a:rPr lang="en-US" dirty="0">
                <a:hlinkClick r:id="rId3"/>
              </a:rPr>
              <a:t>https://en.wikipedia.org/wiki/Hans-Adam_II,_Prince_of_Liechtenstein</a:t>
            </a:r>
            <a:endParaRPr lang="en-US" dirty="0"/>
          </a:p>
          <a:p>
            <a:r>
              <a:rPr lang="en-US" dirty="0">
                <a:hlinkClick r:id="rId4"/>
              </a:rPr>
              <a:t>https://en.wikipedia.org/wiki/Tussenvoegsel</a:t>
            </a:r>
            <a:endParaRPr lang="en-US" dirty="0"/>
          </a:p>
        </p:txBody>
      </p:sp>
      <p:sp>
        <p:nvSpPr>
          <p:cNvPr id="17" name="Left Bracket 16">
            <a:extLst>
              <a:ext uri="{FF2B5EF4-FFF2-40B4-BE49-F238E27FC236}">
                <a16:creationId xmlns:a16="http://schemas.microsoft.com/office/drawing/2014/main" id="{CDDE7485-A8C8-F6DB-5C6B-A0F9247D95F7}"/>
              </a:ext>
            </a:extLst>
          </p:cNvPr>
          <p:cNvSpPr/>
          <p:nvPr/>
        </p:nvSpPr>
        <p:spPr>
          <a:xfrm rot="16200000">
            <a:off x="4757600" y="2146815"/>
            <a:ext cx="189955" cy="1818791"/>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B47555-4C79-8E39-FC82-1224800F080E}"/>
              </a:ext>
            </a:extLst>
          </p:cNvPr>
          <p:cNvSpPr txBox="1"/>
          <p:nvPr/>
        </p:nvSpPr>
        <p:spPr>
          <a:xfrm>
            <a:off x="3888903" y="3151188"/>
            <a:ext cx="1612686" cy="646331"/>
          </a:xfrm>
          <a:prstGeom prst="rect">
            <a:avLst/>
          </a:prstGeom>
          <a:noFill/>
        </p:spPr>
        <p:txBody>
          <a:bodyPr wrap="none" rtlCol="0">
            <a:spAutoFit/>
          </a:bodyPr>
          <a:lstStyle/>
          <a:p>
            <a:r>
              <a:rPr lang="en-US" dirty="0"/>
              <a:t>Surname prefix</a:t>
            </a:r>
          </a:p>
          <a:p>
            <a:r>
              <a:rPr lang="en-US" i="1" dirty="0" err="1"/>
              <a:t>Tussenvoegsel</a:t>
            </a:r>
            <a:endParaRPr lang="en-US" i="1" dirty="0"/>
          </a:p>
        </p:txBody>
      </p:sp>
    </p:spTree>
    <p:extLst>
      <p:ext uri="{BB962C8B-B14F-4D97-AF65-F5344CB8AC3E}">
        <p14:creationId xmlns:p14="http://schemas.microsoft.com/office/powerpoint/2010/main" val="503786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A6069-7BF1-00A1-3878-4026F56DBD96}"/>
              </a:ext>
            </a:extLst>
          </p:cNvPr>
          <p:cNvSpPr>
            <a:spLocks noGrp="1"/>
          </p:cNvSpPr>
          <p:nvPr>
            <p:ph idx="1"/>
          </p:nvPr>
        </p:nvSpPr>
        <p:spPr>
          <a:xfrm>
            <a:off x="541448" y="2323765"/>
            <a:ext cx="10877282" cy="827423"/>
          </a:xfrm>
        </p:spPr>
        <p:txBody>
          <a:bodyPr>
            <a:noAutofit/>
          </a:bodyPr>
          <a:lstStyle/>
          <a:p>
            <a:pPr marL="0" indent="0" algn="ctr">
              <a:buNone/>
            </a:pPr>
            <a:r>
              <a:rPr lang="th-TH" sz="6000" b="0" i="0" u="none" strike="noStrike" dirty="0">
                <a:solidFill>
                  <a:srgbClr val="202122"/>
                </a:solidFill>
                <a:effectLst/>
                <a:highlight>
                  <a:srgbClr val="FFFFFF"/>
                </a:highlight>
                <a:latin typeface="Arial" panose="020B0604020202020204" pitchFamily="34" charset="0"/>
              </a:rPr>
              <a:t>พระบาทสมเด็จพระเจ้าอยู่หัวภูมิพลอดุล</a:t>
            </a:r>
            <a:r>
              <a:rPr lang="th-TH" sz="6000" b="0" i="0" u="none" strike="noStrike" dirty="0" err="1">
                <a:solidFill>
                  <a:srgbClr val="202122"/>
                </a:solidFill>
                <a:effectLst/>
                <a:highlight>
                  <a:srgbClr val="FFFFFF"/>
                </a:highlight>
                <a:latin typeface="Arial" panose="020B0604020202020204" pitchFamily="34" charset="0"/>
              </a:rPr>
              <a:t>ย</a:t>
            </a:r>
            <a:r>
              <a:rPr lang="th-TH" sz="6000" b="0" i="0" u="none" strike="noStrike" dirty="0">
                <a:solidFill>
                  <a:srgbClr val="202122"/>
                </a:solidFill>
                <a:effectLst/>
                <a:highlight>
                  <a:srgbClr val="FFFFFF"/>
                </a:highlight>
                <a:latin typeface="Arial" panose="020B0604020202020204" pitchFamily="34" charset="0"/>
              </a:rPr>
              <a:t>เดช</a:t>
            </a:r>
            <a:br>
              <a:rPr lang="en-AU" sz="6000" b="0" i="0" u="none" strike="noStrike" dirty="0">
                <a:solidFill>
                  <a:srgbClr val="202122"/>
                </a:solidFill>
                <a:effectLst/>
                <a:highlight>
                  <a:srgbClr val="FFFFFF"/>
                </a:highlight>
                <a:latin typeface="Arial" panose="020B0604020202020204" pitchFamily="34" charset="0"/>
              </a:rPr>
            </a:br>
            <a:r>
              <a:rPr lang="en-AU" sz="2400" b="0" i="1" u="none" strike="noStrike" dirty="0" err="1">
                <a:solidFill>
                  <a:srgbClr val="202122"/>
                </a:solidFill>
                <a:effectLst/>
                <a:latin typeface="Arial" panose="020B0604020202020204" pitchFamily="34" charset="0"/>
              </a:rPr>
              <a:t>Phra</a:t>
            </a:r>
            <a:r>
              <a:rPr lang="en-AU" sz="2400" b="0" i="1" u="none" strike="noStrike" dirty="0">
                <a:solidFill>
                  <a:srgbClr val="202122"/>
                </a:solidFill>
                <a:effectLst/>
                <a:latin typeface="Arial" panose="020B0604020202020204" pitchFamily="34" charset="0"/>
              </a:rPr>
              <a:t> Bat </a:t>
            </a:r>
            <a:r>
              <a:rPr lang="en-AU" sz="2400" b="0" i="1" u="none" strike="noStrike" dirty="0" err="1">
                <a:solidFill>
                  <a:srgbClr val="202122"/>
                </a:solidFill>
                <a:effectLst/>
                <a:latin typeface="Arial" panose="020B0604020202020204" pitchFamily="34" charset="0"/>
              </a:rPr>
              <a:t>Somdet</a:t>
            </a:r>
            <a:r>
              <a:rPr lang="en-AU" sz="2400" b="0" i="1" u="none" strike="noStrike" dirty="0">
                <a:solidFill>
                  <a:srgbClr val="202122"/>
                </a:solidFill>
                <a:effectLst/>
                <a:latin typeface="Arial" panose="020B0604020202020204" pitchFamily="34" charset="0"/>
              </a:rPr>
              <a:t> </a:t>
            </a:r>
            <a:r>
              <a:rPr lang="en-AU" sz="2400" b="0" i="1" u="none" strike="noStrike" dirty="0" err="1">
                <a:solidFill>
                  <a:srgbClr val="202122"/>
                </a:solidFill>
                <a:effectLst/>
                <a:latin typeface="Arial" panose="020B0604020202020204" pitchFamily="34" charset="0"/>
              </a:rPr>
              <a:t>Phra</a:t>
            </a:r>
            <a:r>
              <a:rPr lang="en-AU" sz="2400" b="0" i="1" u="none" strike="noStrike" dirty="0">
                <a:solidFill>
                  <a:srgbClr val="202122"/>
                </a:solidFill>
                <a:effectLst/>
                <a:latin typeface="Arial" panose="020B0604020202020204" pitchFamily="34" charset="0"/>
              </a:rPr>
              <a:t> Chao Yu Hua </a:t>
            </a:r>
            <a:r>
              <a:rPr lang="en-AU" sz="2400" b="0" i="1" u="none" strike="noStrike" dirty="0" err="1">
                <a:solidFill>
                  <a:srgbClr val="202122"/>
                </a:solidFill>
                <a:effectLst/>
                <a:latin typeface="Arial" panose="020B0604020202020204" pitchFamily="34" charset="0"/>
              </a:rPr>
              <a:t>Phumiphon</a:t>
            </a:r>
            <a:r>
              <a:rPr lang="en-AU" sz="2400" b="0" i="1" u="none" strike="noStrike" dirty="0">
                <a:solidFill>
                  <a:srgbClr val="202122"/>
                </a:solidFill>
                <a:effectLst/>
                <a:latin typeface="Arial" panose="020B0604020202020204" pitchFamily="34" charset="0"/>
              </a:rPr>
              <a:t> </a:t>
            </a:r>
            <a:r>
              <a:rPr lang="en-AU" sz="2400" b="0" i="1" u="none" strike="noStrike" dirty="0" err="1">
                <a:solidFill>
                  <a:srgbClr val="202122"/>
                </a:solidFill>
                <a:effectLst/>
                <a:latin typeface="Arial" panose="020B0604020202020204" pitchFamily="34" charset="0"/>
              </a:rPr>
              <a:t>Adunyadet</a:t>
            </a:r>
            <a:r>
              <a:rPr lang="en-AU" sz="2400" b="0" i="0" u="none" strike="noStrike" dirty="0">
                <a:solidFill>
                  <a:srgbClr val="202122"/>
                </a:solidFill>
                <a:effectLst/>
                <a:highlight>
                  <a:srgbClr val="FFFFFF"/>
                </a:highlight>
                <a:latin typeface="Arial" panose="020B0604020202020204" pitchFamily="34" charset="0"/>
              </a:rPr>
              <a:t> </a:t>
            </a:r>
            <a:endParaRPr lang="en-US" sz="6000" dirty="0"/>
          </a:p>
        </p:txBody>
      </p:sp>
      <p:sp>
        <p:nvSpPr>
          <p:cNvPr id="16" name="TextBox 15">
            <a:extLst>
              <a:ext uri="{FF2B5EF4-FFF2-40B4-BE49-F238E27FC236}">
                <a16:creationId xmlns:a16="http://schemas.microsoft.com/office/drawing/2014/main" id="{88E3581C-AA7C-63A0-3732-90C6C27853E5}"/>
              </a:ext>
            </a:extLst>
          </p:cNvPr>
          <p:cNvSpPr txBox="1"/>
          <p:nvPr/>
        </p:nvSpPr>
        <p:spPr>
          <a:xfrm>
            <a:off x="138800" y="6377818"/>
            <a:ext cx="7215389" cy="369332"/>
          </a:xfrm>
          <a:prstGeom prst="rect">
            <a:avLst/>
          </a:prstGeom>
          <a:noFill/>
        </p:spPr>
        <p:txBody>
          <a:bodyPr wrap="square">
            <a:spAutoFit/>
          </a:bodyPr>
          <a:lstStyle/>
          <a:p>
            <a:r>
              <a:rPr lang="en-US" dirty="0">
                <a:hlinkClick r:id="rId3"/>
              </a:rPr>
              <a:t>https://en.wikipedia.org/wiki/Thai_royal_ranks_and_titles</a:t>
            </a:r>
            <a:endParaRPr lang="en-US" dirty="0"/>
          </a:p>
        </p:txBody>
      </p:sp>
      <p:sp>
        <p:nvSpPr>
          <p:cNvPr id="17" name="Left Bracket 16">
            <a:extLst>
              <a:ext uri="{FF2B5EF4-FFF2-40B4-BE49-F238E27FC236}">
                <a16:creationId xmlns:a16="http://schemas.microsoft.com/office/drawing/2014/main" id="{CDDE7485-A8C8-F6DB-5C6B-A0F9247D95F7}"/>
              </a:ext>
            </a:extLst>
          </p:cNvPr>
          <p:cNvSpPr/>
          <p:nvPr/>
        </p:nvSpPr>
        <p:spPr>
          <a:xfrm rot="16200000">
            <a:off x="4300369" y="1006024"/>
            <a:ext cx="65586" cy="5087254"/>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B47555-4C79-8E39-FC82-1224800F080E}"/>
              </a:ext>
            </a:extLst>
          </p:cNvPr>
          <p:cNvSpPr txBox="1"/>
          <p:nvPr/>
        </p:nvSpPr>
        <p:spPr>
          <a:xfrm>
            <a:off x="1789535" y="3582445"/>
            <a:ext cx="595035" cy="369332"/>
          </a:xfrm>
          <a:prstGeom prst="rect">
            <a:avLst/>
          </a:prstGeom>
          <a:noFill/>
        </p:spPr>
        <p:txBody>
          <a:bodyPr wrap="none" rtlCol="0">
            <a:spAutoFit/>
          </a:bodyPr>
          <a:lstStyle/>
          <a:p>
            <a:r>
              <a:rPr lang="en-US" dirty="0"/>
              <a:t>Title</a:t>
            </a:r>
          </a:p>
        </p:txBody>
      </p:sp>
    </p:spTree>
    <p:extLst>
      <p:ext uri="{BB962C8B-B14F-4D97-AF65-F5344CB8AC3E}">
        <p14:creationId xmlns:p14="http://schemas.microsoft.com/office/powerpoint/2010/main" val="710641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D16F9-AF52-3397-E923-888E5D69D7E3}"/>
              </a:ext>
            </a:extLst>
          </p:cNvPr>
          <p:cNvSpPr>
            <a:spLocks noGrp="1"/>
          </p:cNvSpPr>
          <p:nvPr>
            <p:ph type="title"/>
          </p:nvPr>
        </p:nvSpPr>
        <p:spPr/>
        <p:txBody>
          <a:bodyPr/>
          <a:lstStyle/>
          <a:p>
            <a:r>
              <a:rPr lang="en-US" dirty="0"/>
              <a:t>Different</a:t>
            </a:r>
            <a:r>
              <a:rPr lang="en-US" baseline="0" dirty="0"/>
              <a:t> way to construct names</a:t>
            </a:r>
            <a:endParaRPr lang="en-US" dirty="0"/>
          </a:p>
        </p:txBody>
      </p:sp>
      <p:sp>
        <p:nvSpPr>
          <p:cNvPr id="3" name="Content Placeholder 2">
            <a:extLst>
              <a:ext uri="{FF2B5EF4-FFF2-40B4-BE49-F238E27FC236}">
                <a16:creationId xmlns:a16="http://schemas.microsoft.com/office/drawing/2014/main" id="{518584D9-991D-8D23-3799-574F12512BFA}"/>
              </a:ext>
            </a:extLst>
          </p:cNvPr>
          <p:cNvSpPr>
            <a:spLocks noGrp="1"/>
          </p:cNvSpPr>
          <p:nvPr>
            <p:ph idx="1"/>
          </p:nvPr>
        </p:nvSpPr>
        <p:spPr>
          <a:xfrm>
            <a:off x="838200" y="1568048"/>
            <a:ext cx="10515600" cy="4351338"/>
          </a:xfrm>
        </p:spPr>
        <p:txBody>
          <a:bodyPr>
            <a:normAutofit fontScale="85000" lnSpcReduction="20000"/>
          </a:bodyPr>
          <a:lstStyle/>
          <a:p>
            <a:r>
              <a:rPr lang="en-AU" dirty="0"/>
              <a:t>There is a wide variety in the way that people’s names appear in different languages.</a:t>
            </a:r>
          </a:p>
          <a:p>
            <a:r>
              <a:rPr lang="en-AU" dirty="0"/>
              <a:t>People may have a different number of names, depending on their culture—they might have only one name (“Zendaya”), two (“Albert Einstein”), or three or more.</a:t>
            </a:r>
          </a:p>
          <a:p>
            <a:r>
              <a:rPr lang="en-AU" dirty="0"/>
              <a:t>People may have multiple words in a particular name field, </a:t>
            </a:r>
            <a:r>
              <a:rPr lang="en-AU" dirty="0" err="1"/>
              <a:t>eg</a:t>
            </a:r>
            <a:r>
              <a:rPr lang="en-AU" dirty="0"/>
              <a:t> “Mary Beth” as a given name, or “van Berg” as a surname.</a:t>
            </a:r>
          </a:p>
          <a:p>
            <a:r>
              <a:rPr lang="en-AU" dirty="0"/>
              <a:t>Some languages, such as Spanish, have two surnames (where each can be composed of multiple words).</a:t>
            </a:r>
          </a:p>
          <a:p>
            <a:r>
              <a:rPr lang="en-AU" dirty="0"/>
              <a:t>The ordering of name fields can be different across languages, as well as the spacing (or lack thereof) and punctuation.</a:t>
            </a:r>
          </a:p>
          <a:p>
            <a:r>
              <a:rPr lang="en-AU" dirty="0"/>
              <a:t>Name formatting needs to be adapted to different circumstances, such as a need to be presented shorter or longer; formal or informal context; or when talking about someone, or talking to someone, or as a monogram (JFK).</a:t>
            </a:r>
          </a:p>
          <a:p>
            <a:pPr marL="0" indent="0">
              <a:buNone/>
            </a:pPr>
            <a:endParaRPr lang="en-US" dirty="0"/>
          </a:p>
        </p:txBody>
      </p:sp>
    </p:spTree>
    <p:extLst>
      <p:ext uri="{BB962C8B-B14F-4D97-AF65-F5344CB8AC3E}">
        <p14:creationId xmlns:p14="http://schemas.microsoft.com/office/powerpoint/2010/main" val="134086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26E2E6-E0FC-4FD4-E291-7DE412980430}"/>
              </a:ext>
            </a:extLst>
          </p:cNvPr>
          <p:cNvPicPr>
            <a:picLocks noChangeAspect="1"/>
          </p:cNvPicPr>
          <p:nvPr/>
        </p:nvPicPr>
        <p:blipFill>
          <a:blip r:embed="rId3"/>
          <a:stretch>
            <a:fillRect/>
          </a:stretch>
        </p:blipFill>
        <p:spPr>
          <a:xfrm>
            <a:off x="2544651" y="655136"/>
            <a:ext cx="7772400" cy="5161359"/>
          </a:xfrm>
          <a:prstGeom prst="rect">
            <a:avLst/>
          </a:prstGeom>
        </p:spPr>
      </p:pic>
      <p:sp>
        <p:nvSpPr>
          <p:cNvPr id="6" name="TextBox 5">
            <a:extLst>
              <a:ext uri="{FF2B5EF4-FFF2-40B4-BE49-F238E27FC236}">
                <a16:creationId xmlns:a16="http://schemas.microsoft.com/office/drawing/2014/main" id="{DCCEF571-59F6-7931-03F8-963EE69E4EC8}"/>
              </a:ext>
            </a:extLst>
          </p:cNvPr>
          <p:cNvSpPr txBox="1"/>
          <p:nvPr/>
        </p:nvSpPr>
        <p:spPr>
          <a:xfrm>
            <a:off x="202842" y="6357409"/>
            <a:ext cx="6098146" cy="369332"/>
          </a:xfrm>
          <a:prstGeom prst="rect">
            <a:avLst/>
          </a:prstGeom>
          <a:noFill/>
        </p:spPr>
        <p:txBody>
          <a:bodyPr wrap="square">
            <a:spAutoFit/>
          </a:bodyPr>
          <a:lstStyle/>
          <a:p>
            <a:r>
              <a:rPr lang="en-US" dirty="0"/>
              <a:t>https://</a:t>
            </a:r>
            <a:r>
              <a:rPr lang="en-US" dirty="0" err="1"/>
              <a:t>cldr.unicode.org</a:t>
            </a:r>
            <a:endParaRPr lang="en-US" dirty="0"/>
          </a:p>
        </p:txBody>
      </p:sp>
    </p:spTree>
    <p:extLst>
      <p:ext uri="{BB962C8B-B14F-4D97-AF65-F5344CB8AC3E}">
        <p14:creationId xmlns:p14="http://schemas.microsoft.com/office/powerpoint/2010/main" val="147906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7625A-5529-61E0-1A78-39E9909AFFA6}"/>
              </a:ext>
            </a:extLst>
          </p:cNvPr>
          <p:cNvSpPr>
            <a:spLocks noGrp="1"/>
          </p:cNvSpPr>
          <p:nvPr>
            <p:ph idx="1"/>
          </p:nvPr>
        </p:nvSpPr>
        <p:spPr>
          <a:xfrm>
            <a:off x="469006" y="570227"/>
            <a:ext cx="5626994" cy="4351338"/>
          </a:xfrm>
        </p:spPr>
        <p:txBody>
          <a:bodyPr>
            <a:noAutofit/>
          </a:bodyPr>
          <a:lstStyle/>
          <a:p>
            <a:pPr marL="0" indent="0">
              <a:spcBef>
                <a:spcPts val="0"/>
              </a:spcBef>
              <a:buNone/>
            </a:pPr>
            <a:r>
              <a:rPr lang="en-AU" sz="1400" b="1" i="0" u="none" strike="noStrike" dirty="0">
                <a:effectLst/>
                <a:latin typeface="-apple-system"/>
              </a:rPr>
              <a:t>CLDR-Based</a:t>
            </a:r>
          </a:p>
          <a:p>
            <a:pPr>
              <a:spcBef>
                <a:spcPts val="0"/>
              </a:spcBef>
            </a:pPr>
            <a:r>
              <a:rPr lang="en-AU" sz="1400" b="0" i="0" u="sng" strike="noStrike" dirty="0">
                <a:solidFill>
                  <a:schemeClr val="accent1"/>
                </a:solidFill>
                <a:effectLst/>
                <a:latin typeface="-apple-system"/>
                <a:hlinkClick r:id="rId2">
                  <a:extLst>
                    <a:ext uri="{A12FA001-AC4F-418D-AE19-62706E023703}">
                      <ahyp:hlinkClr xmlns:ahyp="http://schemas.microsoft.com/office/drawing/2018/hyperlinkcolor" val="tx"/>
                    </a:ext>
                  </a:extLst>
                </a:hlinkClick>
              </a:rPr>
              <a:t>ex_cldr</a:t>
            </a:r>
            <a:r>
              <a:rPr lang="en-AU" sz="1400" b="0" i="0" u="none" strike="noStrike" dirty="0">
                <a:solidFill>
                  <a:schemeClr val="accent1"/>
                </a:solidFill>
                <a:effectLst/>
                <a:latin typeface="-apple-system"/>
              </a:rPr>
              <a:t> </a:t>
            </a:r>
            <a:r>
              <a:rPr lang="en-AU" sz="1400" b="0" i="0" u="none" strike="noStrike" dirty="0">
                <a:effectLst/>
                <a:latin typeface="-apple-system"/>
              </a:rPr>
              <a:t>is the base level library that manages language tags and the locale data that supports them. Over 500 locales are supported.</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3">
                  <a:extLst>
                    <a:ext uri="{A12FA001-AC4F-418D-AE19-62706E023703}">
                      <ahyp:hlinkClr xmlns:ahyp="http://schemas.microsoft.com/office/drawing/2018/hyperlinkcolor" val="tx"/>
                    </a:ext>
                  </a:extLst>
                </a:hlinkClick>
              </a:rPr>
              <a:t>ex_cldr_numbers</a:t>
            </a:r>
            <a:r>
              <a:rPr lang="en-AU" sz="1400" b="0" i="0" u="none" strike="noStrike" dirty="0">
                <a:solidFill>
                  <a:schemeClr val="accent1"/>
                </a:solidFill>
                <a:effectLst/>
                <a:latin typeface="-apple-system"/>
              </a:rPr>
              <a:t> </a:t>
            </a:r>
            <a:r>
              <a:rPr lang="en-AU" sz="1400" b="0" i="0" u="none" strike="noStrike" dirty="0">
                <a:effectLst/>
                <a:latin typeface="-apple-system"/>
              </a:rPr>
              <a:t>which provides localized number formatting and parsing.</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4">
                  <a:extLst>
                    <a:ext uri="{A12FA001-AC4F-418D-AE19-62706E023703}">
                      <ahyp:hlinkClr xmlns:ahyp="http://schemas.microsoft.com/office/drawing/2018/hyperlinkcolor" val="tx"/>
                    </a:ext>
                  </a:extLst>
                </a:hlinkClick>
              </a:rPr>
              <a:t>ex_cldr_currencies</a:t>
            </a:r>
            <a:r>
              <a:rPr lang="en-AU" sz="1400" b="0" i="0" u="none" strike="noStrike" dirty="0">
                <a:solidFill>
                  <a:schemeClr val="accent1"/>
                </a:solidFill>
                <a:effectLst/>
                <a:latin typeface="-apple-system"/>
              </a:rPr>
              <a:t> </a:t>
            </a:r>
            <a:r>
              <a:rPr lang="en-AU" sz="1400" b="0" i="0" u="none" strike="noStrike" dirty="0">
                <a:effectLst/>
                <a:latin typeface="-apple-system"/>
              </a:rPr>
              <a:t>which provides the data about the world's currencies both current and historic.</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5">
                  <a:extLst>
                    <a:ext uri="{A12FA001-AC4F-418D-AE19-62706E023703}">
                      <ahyp:hlinkClr xmlns:ahyp="http://schemas.microsoft.com/office/drawing/2018/hyperlinkcolor" val="tx"/>
                    </a:ext>
                  </a:extLst>
                </a:hlinkClick>
              </a:rPr>
              <a:t>ex_cldr_dates_times</a:t>
            </a:r>
            <a:r>
              <a:rPr lang="en-AU" sz="1400" b="0" i="0" u="none" strike="noStrike" dirty="0">
                <a:solidFill>
                  <a:schemeClr val="accent1"/>
                </a:solidFill>
                <a:effectLst/>
                <a:latin typeface="-apple-system"/>
              </a:rPr>
              <a:t> </a:t>
            </a:r>
            <a:r>
              <a:rPr lang="en-AU" sz="1400" b="0" i="0" u="none" strike="noStrike" dirty="0">
                <a:effectLst/>
                <a:latin typeface="-apple-system"/>
              </a:rPr>
              <a:t>which provides localized date and time formatting (but not parsing)</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6">
                  <a:extLst>
                    <a:ext uri="{A12FA001-AC4F-418D-AE19-62706E023703}">
                      <ahyp:hlinkClr xmlns:ahyp="http://schemas.microsoft.com/office/drawing/2018/hyperlinkcolor" val="tx"/>
                    </a:ext>
                  </a:extLst>
                </a:hlinkClick>
              </a:rPr>
              <a:t>ex_cldr_units</a:t>
            </a:r>
            <a:r>
              <a:rPr lang="en-AU" sz="1400" b="0" i="0" u="none" strike="noStrike" dirty="0">
                <a:solidFill>
                  <a:schemeClr val="accent1"/>
                </a:solidFill>
                <a:effectLst/>
                <a:latin typeface="-apple-system"/>
              </a:rPr>
              <a:t> </a:t>
            </a:r>
            <a:r>
              <a:rPr lang="en-AU" sz="1400" b="0" i="0" u="none" strike="noStrike" dirty="0">
                <a:effectLst/>
                <a:latin typeface="-apple-system"/>
              </a:rPr>
              <a:t>which provides localized units-of-measure formatting and parsing.</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7">
                  <a:extLst>
                    <a:ext uri="{A12FA001-AC4F-418D-AE19-62706E023703}">
                      <ahyp:hlinkClr xmlns:ahyp="http://schemas.microsoft.com/office/drawing/2018/hyperlinkcolor" val="tx"/>
                    </a:ext>
                  </a:extLst>
                </a:hlinkClick>
              </a:rPr>
              <a:t>ex_cldr_units_sql</a:t>
            </a:r>
            <a:r>
              <a:rPr lang="en-AU" sz="1400" b="0" i="0" u="none" strike="noStrike" dirty="0">
                <a:solidFill>
                  <a:schemeClr val="accent1"/>
                </a:solidFill>
                <a:effectLst/>
                <a:latin typeface="-apple-system"/>
              </a:rPr>
              <a:t> </a:t>
            </a:r>
            <a:r>
              <a:rPr lang="en-AU" sz="1400" b="0" i="0" u="none" strike="noStrike" dirty="0">
                <a:effectLst/>
                <a:latin typeface="-apple-system"/>
              </a:rPr>
              <a:t>which provides a database type and an </a:t>
            </a:r>
            <a:r>
              <a:rPr lang="en-AU" sz="1400" b="0" i="0" u="none" strike="noStrike" dirty="0" err="1">
                <a:effectLst/>
                <a:latin typeface="-apple-system"/>
              </a:rPr>
              <a:t>Ecto</a:t>
            </a:r>
            <a:r>
              <a:rPr lang="en-AU" sz="1400" b="0" i="0" u="none" strike="noStrike" dirty="0">
                <a:effectLst/>
                <a:latin typeface="-apple-system"/>
              </a:rPr>
              <a:t> type for serializing units-of-measure.</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8">
                  <a:extLst>
                    <a:ext uri="{A12FA001-AC4F-418D-AE19-62706E023703}">
                      <ahyp:hlinkClr xmlns:ahyp="http://schemas.microsoft.com/office/drawing/2018/hyperlinkcolor" val="tx"/>
                    </a:ext>
                  </a:extLst>
                </a:hlinkClick>
              </a:rPr>
              <a:t>ex_cldr_messages</a:t>
            </a:r>
            <a:r>
              <a:rPr lang="en-AU" sz="1400" b="0" i="0" u="none" strike="noStrike" dirty="0">
                <a:solidFill>
                  <a:schemeClr val="accent1"/>
                </a:solidFill>
                <a:effectLst/>
                <a:latin typeface="-apple-system"/>
              </a:rPr>
              <a:t> </a:t>
            </a:r>
            <a:r>
              <a:rPr lang="en-AU" sz="1400" b="0" i="0" u="none" strike="noStrike" dirty="0">
                <a:effectLst/>
                <a:latin typeface="-apple-system"/>
              </a:rPr>
              <a:t>implements the </a:t>
            </a:r>
            <a:r>
              <a:rPr lang="en-AU" sz="1400" b="0" i="0" u="sng" strike="noStrike" dirty="0">
                <a:effectLst/>
                <a:latin typeface="-apple-system"/>
                <a:hlinkClick r:id="rId9">
                  <a:extLst>
                    <a:ext uri="{A12FA001-AC4F-418D-AE19-62706E023703}">
                      <ahyp:hlinkClr xmlns:ahyp="http://schemas.microsoft.com/office/drawing/2018/hyperlinkcolor" val="tx"/>
                    </a:ext>
                  </a:extLst>
                </a:hlinkClick>
              </a:rPr>
              <a:t>Unicode Message format</a:t>
            </a:r>
            <a:r>
              <a:rPr lang="en-AU" sz="1400" b="0" i="0" u="none" strike="noStrike" dirty="0">
                <a:effectLst/>
                <a:latin typeface="-apple-system"/>
              </a:rPr>
              <a:t> for localizing messages. Integrates with </a:t>
            </a:r>
            <a:r>
              <a:rPr lang="en-AU" sz="1400" b="0" i="0" u="none" strike="noStrike" dirty="0" err="1">
                <a:effectLst/>
                <a:latin typeface="-apple-system"/>
              </a:rPr>
              <a:t>Gettext</a:t>
            </a:r>
            <a:r>
              <a:rPr lang="en-AU" sz="1400" b="0" i="0" u="none" strike="noStrike" dirty="0">
                <a:effectLst/>
                <a:latin typeface="-apple-system"/>
              </a:rPr>
              <a:t>.</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10">
                  <a:extLst>
                    <a:ext uri="{A12FA001-AC4F-418D-AE19-62706E023703}">
                      <ahyp:hlinkClr xmlns:ahyp="http://schemas.microsoft.com/office/drawing/2018/hyperlinkcolor" val="tx"/>
                    </a:ext>
                  </a:extLst>
                </a:hlinkClick>
              </a:rPr>
              <a:t>ex_cldr_calendars</a:t>
            </a:r>
            <a:r>
              <a:rPr lang="en-AU" sz="1400" b="0" i="0" u="none" strike="noStrike" dirty="0">
                <a:solidFill>
                  <a:schemeClr val="accent1"/>
                </a:solidFill>
                <a:effectLst/>
                <a:latin typeface="-apple-system"/>
              </a:rPr>
              <a:t> </a:t>
            </a:r>
            <a:r>
              <a:rPr lang="en-AU" sz="1400" b="0" i="0" u="none" strike="noStrike" dirty="0">
                <a:effectLst/>
                <a:latin typeface="-apple-system"/>
              </a:rPr>
              <a:t>which provides localized calendar implementations of the Proleptic Gregorian calendar, the Julian calendar, the ISO Week calendar and provides a mechanism to define variations of the Gregorian and ISO Week calendars to meet the needs to organizations (like corporations or governments) that use different calendar periods.</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11">
                  <a:extLst>
                    <a:ext uri="{A12FA001-AC4F-418D-AE19-62706E023703}">
                      <ahyp:hlinkClr xmlns:ahyp="http://schemas.microsoft.com/office/drawing/2018/hyperlinkcolor" val="tx"/>
                    </a:ext>
                  </a:extLst>
                </a:hlinkClick>
              </a:rPr>
              <a:t>ex_cldr_lists</a:t>
            </a:r>
            <a:r>
              <a:rPr lang="en-AU" sz="1400" b="0" i="0" u="none" strike="noStrike" dirty="0">
                <a:solidFill>
                  <a:schemeClr val="accent1"/>
                </a:solidFill>
                <a:effectLst/>
                <a:latin typeface="-apple-system"/>
              </a:rPr>
              <a:t> </a:t>
            </a:r>
            <a:r>
              <a:rPr lang="en-AU" sz="1400" b="0" i="0" u="none" strike="noStrike" dirty="0">
                <a:effectLst/>
                <a:latin typeface="-apple-system"/>
              </a:rPr>
              <a:t>implemented localized list formatting.</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12">
                  <a:extLst>
                    <a:ext uri="{A12FA001-AC4F-418D-AE19-62706E023703}">
                      <ahyp:hlinkClr xmlns:ahyp="http://schemas.microsoft.com/office/drawing/2018/hyperlinkcolor" val="tx"/>
                    </a:ext>
                  </a:extLst>
                </a:hlinkClick>
              </a:rPr>
              <a:t>ex_cldr_territories</a:t>
            </a:r>
            <a:r>
              <a:rPr lang="en-AU" sz="1400" b="0" i="0" u="none" strike="noStrike" dirty="0">
                <a:solidFill>
                  <a:schemeClr val="accent1"/>
                </a:solidFill>
                <a:effectLst/>
                <a:latin typeface="-apple-system"/>
              </a:rPr>
              <a:t> </a:t>
            </a:r>
            <a:r>
              <a:rPr lang="en-AU" sz="1400" b="0" i="0" u="none" strike="noStrike" dirty="0">
                <a:effectLst/>
                <a:latin typeface="-apple-system"/>
              </a:rPr>
              <a:t>by @</a:t>
            </a:r>
            <a:r>
              <a:rPr lang="en-AU" sz="1400" b="0" i="0" u="none" strike="noStrike" dirty="0" err="1">
                <a:effectLst/>
                <a:latin typeface="-apple-system"/>
              </a:rPr>
              <a:t>Schultzer</a:t>
            </a:r>
            <a:r>
              <a:rPr lang="en-AU" sz="1400" b="0" i="0" u="none" strike="noStrike" dirty="0">
                <a:effectLst/>
                <a:latin typeface="-apple-system"/>
              </a:rPr>
              <a:t> provides support for localizing territory (country) information.</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13">
                  <a:extLst>
                    <a:ext uri="{A12FA001-AC4F-418D-AE19-62706E023703}">
                      <ahyp:hlinkClr xmlns:ahyp="http://schemas.microsoft.com/office/drawing/2018/hyperlinkcolor" val="tx"/>
                    </a:ext>
                  </a:extLst>
                </a:hlinkClick>
              </a:rPr>
              <a:t>ex_cldr_languages</a:t>
            </a:r>
            <a:r>
              <a:rPr lang="en-AU" sz="1400" b="0" i="0" u="none" strike="noStrike" dirty="0">
                <a:solidFill>
                  <a:schemeClr val="accent1"/>
                </a:solidFill>
                <a:effectLst/>
                <a:latin typeface="-apple-system"/>
              </a:rPr>
              <a:t> </a:t>
            </a:r>
            <a:r>
              <a:rPr lang="en-AU" sz="1400" b="0" i="0" u="none" strike="noStrike" dirty="0">
                <a:effectLst/>
                <a:latin typeface="-apple-system"/>
              </a:rPr>
              <a:t>by @</a:t>
            </a:r>
            <a:r>
              <a:rPr lang="en-AU" sz="1400" b="0" i="0" u="none" strike="noStrike" dirty="0" err="1">
                <a:effectLst/>
                <a:latin typeface="-apple-system"/>
              </a:rPr>
              <a:t>LostKobrakai</a:t>
            </a:r>
            <a:r>
              <a:rPr lang="en-AU" sz="1400" b="0" i="0" u="none" strike="noStrike" dirty="0">
                <a:effectLst/>
                <a:latin typeface="-apple-system"/>
              </a:rPr>
              <a:t> which provides support for localizing language names.</a:t>
            </a:r>
          </a:p>
          <a:p>
            <a:pPr algn="l">
              <a:spcBef>
                <a:spcPts val="0"/>
              </a:spcBef>
              <a:buFont typeface="Arial" panose="020B0604020202020204" pitchFamily="34" charset="0"/>
              <a:buChar char="•"/>
            </a:pPr>
            <a:r>
              <a:rPr lang="en-AU" sz="1400" b="0" i="0" u="sng" strike="noStrike" dirty="0">
                <a:solidFill>
                  <a:schemeClr val="accent1"/>
                </a:solidFill>
                <a:effectLst/>
                <a:latin typeface="-apple-system"/>
                <a:hlinkClick r:id="rId14">
                  <a:extLst>
                    <a:ext uri="{A12FA001-AC4F-418D-AE19-62706E023703}">
                      <ahyp:hlinkClr xmlns:ahyp="http://schemas.microsoft.com/office/drawing/2018/hyperlinkcolor" val="tx"/>
                    </a:ext>
                  </a:extLst>
                </a:hlinkClick>
              </a:rPr>
              <a:t>ex_cldr_collation</a:t>
            </a:r>
            <a:r>
              <a:rPr lang="en-AU" sz="1400" b="0" i="0" u="none" strike="noStrike" dirty="0">
                <a:solidFill>
                  <a:schemeClr val="accent1"/>
                </a:solidFill>
                <a:effectLst/>
                <a:latin typeface="-apple-system"/>
              </a:rPr>
              <a:t> </a:t>
            </a:r>
            <a:r>
              <a:rPr lang="en-AU" sz="1400" b="0" i="0" u="none" strike="noStrike" dirty="0">
                <a:effectLst/>
                <a:latin typeface="-apple-system"/>
              </a:rPr>
              <a:t>which implements the </a:t>
            </a:r>
            <a:r>
              <a:rPr lang="en-AU" sz="1400" b="0" i="0" u="sng" strike="noStrike" dirty="0">
                <a:effectLst/>
                <a:latin typeface="-apple-system"/>
                <a:hlinkClick r:id="rId15">
                  <a:extLst>
                    <a:ext uri="{A12FA001-AC4F-418D-AE19-62706E023703}">
                      <ahyp:hlinkClr xmlns:ahyp="http://schemas.microsoft.com/office/drawing/2018/hyperlinkcolor" val="tx"/>
                    </a:ext>
                  </a:extLst>
                </a:hlinkClick>
              </a:rPr>
              <a:t>Unicode Collation Algorithm</a:t>
            </a:r>
            <a:r>
              <a:rPr lang="en-AU" sz="1400" b="0" i="0" u="none" strike="noStrike" dirty="0">
                <a:effectLst/>
                <a:latin typeface="-apple-system"/>
              </a:rPr>
              <a:t> although only the </a:t>
            </a:r>
            <a:r>
              <a:rPr lang="en-AU" sz="1400" b="0" i="0" u="sng" strike="noStrike" dirty="0">
                <a:effectLst/>
                <a:latin typeface="-apple-system"/>
                <a:hlinkClick r:id="rId16">
                  <a:extLst>
                    <a:ext uri="{A12FA001-AC4F-418D-AE19-62706E023703}">
                      <ahyp:hlinkClr xmlns:ahyp="http://schemas.microsoft.com/office/drawing/2018/hyperlinkcolor" val="tx"/>
                    </a:ext>
                  </a:extLst>
                </a:hlinkClick>
              </a:rPr>
              <a:t>default DUCET</a:t>
            </a:r>
            <a:r>
              <a:rPr lang="en-AU" sz="1400" b="0" i="0" u="none" strike="noStrike" dirty="0">
                <a:effectLst/>
                <a:latin typeface="-apple-system"/>
              </a:rPr>
              <a:t> collation.</a:t>
            </a:r>
          </a:p>
          <a:p>
            <a:endParaRPr lang="en-US" sz="1400" dirty="0"/>
          </a:p>
        </p:txBody>
      </p:sp>
      <p:sp>
        <p:nvSpPr>
          <p:cNvPr id="5" name="TextBox 4">
            <a:extLst>
              <a:ext uri="{FF2B5EF4-FFF2-40B4-BE49-F238E27FC236}">
                <a16:creationId xmlns:a16="http://schemas.microsoft.com/office/drawing/2014/main" id="{2BCA9EFA-7854-9E79-0F91-5DBD6A2E4328}"/>
              </a:ext>
            </a:extLst>
          </p:cNvPr>
          <p:cNvSpPr txBox="1"/>
          <p:nvPr/>
        </p:nvSpPr>
        <p:spPr>
          <a:xfrm>
            <a:off x="6096000" y="570227"/>
            <a:ext cx="5675290" cy="5201424"/>
          </a:xfrm>
          <a:prstGeom prst="rect">
            <a:avLst/>
          </a:prstGeom>
          <a:noFill/>
        </p:spPr>
        <p:txBody>
          <a:bodyPr wrap="square" rtlCol="0">
            <a:spAutoFit/>
          </a:bodyPr>
          <a:lstStyle/>
          <a:p>
            <a:pPr algn="l"/>
            <a:r>
              <a:rPr lang="en-AU" sz="1400" b="1" dirty="0"/>
              <a:t>Money</a:t>
            </a:r>
            <a:endParaRPr lang="en-AU" sz="1400" b="1" dirty="0">
              <a:hlinkClick r:id="rId17"/>
            </a:endParaRPr>
          </a:p>
          <a:p>
            <a:pPr marL="285750" indent="-285750" algn="l">
              <a:buFont typeface="Arial" panose="020B0604020202020204" pitchFamily="34" charset="0"/>
              <a:buChar char="•"/>
            </a:pPr>
            <a:r>
              <a:rPr lang="en-AU" sz="1400" dirty="0">
                <a:hlinkClick r:id="rId17"/>
              </a:rPr>
              <a:t>ex_money</a:t>
            </a:r>
            <a:r>
              <a:rPr lang="en-AU" sz="1400" dirty="0"/>
              <a:t> provides a full-feature money libraries focusing on correctness and reliability with support for currency specific formatting (in any locale), money parsing, amortization and basic math.</a:t>
            </a:r>
          </a:p>
          <a:p>
            <a:pPr marL="285750" indent="-285750" algn="l">
              <a:buFont typeface="Arial" panose="020B0604020202020204" pitchFamily="34" charset="0"/>
              <a:buChar char="•"/>
            </a:pPr>
            <a:r>
              <a:rPr lang="en-AU" sz="1400" dirty="0">
                <a:hlinkClick r:id="rId18"/>
              </a:rPr>
              <a:t>ex_money_sql</a:t>
            </a:r>
            <a:r>
              <a:rPr lang="en-AU" sz="1400" dirty="0"/>
              <a:t> provide a database type and an </a:t>
            </a:r>
            <a:r>
              <a:rPr lang="en-AU" sz="1400" dirty="0" err="1"/>
              <a:t>ecto</a:t>
            </a:r>
            <a:r>
              <a:rPr lang="en-AU" sz="1400" dirty="0"/>
              <a:t> type to simplify serialization of money without losing precision or currency tags. Also includes some aggregate function extensions for the </a:t>
            </a:r>
            <a:r>
              <a:rPr lang="en-AU" sz="1400" dirty="0" err="1"/>
              <a:t>Postgresql</a:t>
            </a:r>
            <a:r>
              <a:rPr lang="en-AU" sz="1400" dirty="0"/>
              <a:t> database.</a:t>
            </a:r>
          </a:p>
          <a:p>
            <a:pPr algn="l">
              <a:spcBef>
                <a:spcPts val="600"/>
              </a:spcBef>
            </a:pPr>
            <a:r>
              <a:rPr lang="en-AU" sz="1400" b="1" dirty="0" err="1"/>
              <a:t>Ecto</a:t>
            </a:r>
            <a:r>
              <a:rPr lang="en-AU" sz="1400" b="1" dirty="0"/>
              <a:t> Integration for database translations</a:t>
            </a:r>
          </a:p>
          <a:p>
            <a:pPr marL="285750" indent="-285750" algn="l">
              <a:buFont typeface="Arial" panose="020B0604020202020204" pitchFamily="34" charset="0"/>
              <a:buChar char="•"/>
            </a:pPr>
            <a:r>
              <a:rPr lang="en-AU" sz="1400" dirty="0">
                <a:hlinkClick r:id="rId19"/>
              </a:rPr>
              <a:t>ex_cldr_trans</a:t>
            </a:r>
            <a:r>
              <a:rPr lang="en-AU" sz="1400" dirty="0"/>
              <a:t> provides a mechanism to localized database content. It is based on the fabulous </a:t>
            </a:r>
            <a:r>
              <a:rPr lang="en-AU" sz="1400" dirty="0">
                <a:hlinkClick r:id="rId20"/>
              </a:rPr>
              <a:t>trans</a:t>
            </a:r>
            <a:r>
              <a:rPr lang="en-AU" sz="1400" dirty="0"/>
              <a:t> by @</a:t>
            </a:r>
            <a:r>
              <a:rPr lang="en-AU" sz="1400" dirty="0" err="1"/>
              <a:t>crbelaus</a:t>
            </a:r>
            <a:r>
              <a:rPr lang="en-AU" sz="1400" dirty="0"/>
              <a:t>.</a:t>
            </a:r>
          </a:p>
          <a:p>
            <a:pPr algn="l">
              <a:spcBef>
                <a:spcPts val="600"/>
              </a:spcBef>
            </a:pPr>
            <a:r>
              <a:rPr lang="en-AU" sz="1400" b="1" dirty="0"/>
              <a:t>Plug-based </a:t>
            </a:r>
            <a:r>
              <a:rPr lang="en-AU" sz="1400" b="1"/>
              <a:t>application support</a:t>
            </a:r>
            <a:endParaRPr lang="en-AU" sz="1400" b="1" dirty="0"/>
          </a:p>
          <a:p>
            <a:pPr marL="285750" indent="-285750" algn="l">
              <a:buFont typeface="Arial" panose="020B0604020202020204" pitchFamily="34" charset="0"/>
              <a:buChar char="•"/>
            </a:pPr>
            <a:r>
              <a:rPr lang="en-AU" sz="1400" dirty="0">
                <a:hlinkClick r:id="rId21"/>
              </a:rPr>
              <a:t>ex_cldr_plugs</a:t>
            </a:r>
            <a:r>
              <a:rPr lang="en-AU" sz="1400" dirty="0"/>
              <a:t> provides plugs that can extract the requested locale for a user from different parts of the locale or the session.</a:t>
            </a:r>
          </a:p>
          <a:p>
            <a:pPr marL="285750" indent="-285750" algn="l">
              <a:buFont typeface="Arial" panose="020B0604020202020204" pitchFamily="34" charset="0"/>
              <a:buChar char="•"/>
            </a:pPr>
            <a:r>
              <a:rPr lang="en-AU" sz="1400" dirty="0">
                <a:hlinkClick r:id="rId22"/>
              </a:rPr>
              <a:t>ex_cldr_routes</a:t>
            </a:r>
            <a:r>
              <a:rPr lang="en-AU" sz="1400" dirty="0"/>
              <a:t> provides functions to generate and recognize localized routes. Also provides localized route helpers. Does not yet support localized </a:t>
            </a:r>
            <a:r>
              <a:rPr lang="en-AU" sz="1400" dirty="0">
                <a:hlinkClick r:id="rId23"/>
              </a:rPr>
              <a:t>verified routes</a:t>
            </a:r>
            <a:r>
              <a:rPr lang="en-AU" sz="1400" dirty="0"/>
              <a:t>. Verified routes are expected to be supported in March 2023.</a:t>
            </a:r>
          </a:p>
          <a:p>
            <a:pPr marL="285750" indent="-285750" algn="l">
              <a:buFont typeface="Arial" panose="020B0604020202020204" pitchFamily="34" charset="0"/>
              <a:buChar char="•"/>
            </a:pPr>
            <a:r>
              <a:rPr lang="en-AU" sz="1400" dirty="0">
                <a:hlinkClick r:id="rId24"/>
              </a:rPr>
              <a:t>ex_cldr_html</a:t>
            </a:r>
            <a:r>
              <a:rPr lang="en-AU" sz="1400" dirty="0"/>
              <a:t> which provides form helpers for selecting currencies, languages and territories. These are static HTML generators. A future </a:t>
            </a:r>
            <a:r>
              <a:rPr lang="en-AU" sz="1400" dirty="0" err="1"/>
              <a:t>ex_cldr_components</a:t>
            </a:r>
            <a:r>
              <a:rPr lang="en-AU" sz="1400" dirty="0"/>
              <a:t> will provide a more complete </a:t>
            </a:r>
            <a:r>
              <a:rPr lang="en-AU" sz="1400" dirty="0" err="1"/>
              <a:t>LiveView</a:t>
            </a:r>
            <a:r>
              <a:rPr lang="en-AU" sz="1400" dirty="0"/>
              <a:t> localized UI experience. This is not expected before year end 2023.</a:t>
            </a:r>
          </a:p>
          <a:p>
            <a:endParaRPr lang="en-US" sz="1400" dirty="0"/>
          </a:p>
        </p:txBody>
      </p:sp>
      <p:sp>
        <p:nvSpPr>
          <p:cNvPr id="7" name="TextBox 6">
            <a:extLst>
              <a:ext uri="{FF2B5EF4-FFF2-40B4-BE49-F238E27FC236}">
                <a16:creationId xmlns:a16="http://schemas.microsoft.com/office/drawing/2014/main" id="{1F5FE2E8-995D-6EF0-04BC-5ADDEDFB2E6D}"/>
              </a:ext>
            </a:extLst>
          </p:cNvPr>
          <p:cNvSpPr txBox="1"/>
          <p:nvPr/>
        </p:nvSpPr>
        <p:spPr>
          <a:xfrm>
            <a:off x="233430" y="6065529"/>
            <a:ext cx="6098146" cy="646331"/>
          </a:xfrm>
          <a:prstGeom prst="rect">
            <a:avLst/>
          </a:prstGeom>
          <a:noFill/>
        </p:spPr>
        <p:txBody>
          <a:bodyPr wrap="square">
            <a:spAutoFit/>
          </a:bodyPr>
          <a:lstStyle/>
          <a:p>
            <a:r>
              <a:rPr lang="en-US" dirty="0">
                <a:hlinkClick r:id="rId25"/>
              </a:rPr>
              <a:t>https://github.com/elixir-cldr</a:t>
            </a:r>
            <a:endParaRPr lang="en-US" dirty="0"/>
          </a:p>
          <a:p>
            <a:r>
              <a:rPr lang="en-US" dirty="0">
                <a:hlinkClick r:id="rId26"/>
              </a:rPr>
              <a:t>https://github.com/kipcole9/money</a:t>
            </a:r>
            <a:endParaRPr lang="en-US" dirty="0"/>
          </a:p>
        </p:txBody>
      </p:sp>
    </p:spTree>
    <p:extLst>
      <p:ext uri="{BB962C8B-B14F-4D97-AF65-F5344CB8AC3E}">
        <p14:creationId xmlns:p14="http://schemas.microsoft.com/office/powerpoint/2010/main" val="832906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614BF-3CF1-8358-4DF6-9EC7AA62565E}"/>
              </a:ext>
            </a:extLst>
          </p:cNvPr>
          <p:cNvSpPr>
            <a:spLocks noGrp="1"/>
          </p:cNvSpPr>
          <p:nvPr>
            <p:ph type="title"/>
          </p:nvPr>
        </p:nvSpPr>
        <p:spPr/>
        <p:txBody>
          <a:bodyPr/>
          <a:lstStyle/>
          <a:p>
            <a:r>
              <a:rPr lang="en-US" dirty="0"/>
              <a:t>Structure of a name</a:t>
            </a:r>
          </a:p>
        </p:txBody>
      </p:sp>
      <p:pic>
        <p:nvPicPr>
          <p:cNvPr id="8" name="Content Placeholder 7" descr="A screen shot of a computer program&#10;&#10;Description automatically generated">
            <a:extLst>
              <a:ext uri="{FF2B5EF4-FFF2-40B4-BE49-F238E27FC236}">
                <a16:creationId xmlns:a16="http://schemas.microsoft.com/office/drawing/2014/main" id="{9530607B-978E-3C24-F68B-E8CA66C63B99}"/>
              </a:ext>
            </a:extLst>
          </p:cNvPr>
          <p:cNvPicPr>
            <a:picLocks noGrp="1" noChangeAspect="1"/>
          </p:cNvPicPr>
          <p:nvPr>
            <p:ph idx="1"/>
          </p:nvPr>
        </p:nvPicPr>
        <p:blipFill rotWithShape="1">
          <a:blip r:embed="rId3"/>
          <a:srcRect l="7475" t="12875" r="6910" b="12875"/>
          <a:stretch/>
        </p:blipFill>
        <p:spPr>
          <a:xfrm>
            <a:off x="838200" y="1439101"/>
            <a:ext cx="7738183" cy="3972144"/>
          </a:xfrm>
        </p:spPr>
      </p:pic>
      <p:sp>
        <p:nvSpPr>
          <p:cNvPr id="9" name="Content Placeholder 2">
            <a:extLst>
              <a:ext uri="{FF2B5EF4-FFF2-40B4-BE49-F238E27FC236}">
                <a16:creationId xmlns:a16="http://schemas.microsoft.com/office/drawing/2014/main" id="{C6BDE219-93BE-BC89-4F99-F616441312CC}"/>
              </a:ext>
            </a:extLst>
          </p:cNvPr>
          <p:cNvSpPr txBox="1">
            <a:spLocks/>
          </p:cNvSpPr>
          <p:nvPr/>
        </p:nvSpPr>
        <p:spPr>
          <a:xfrm>
            <a:off x="8668011" y="1439101"/>
            <a:ext cx="3356976" cy="2727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Three ways to provide data to the formatter:</a:t>
            </a:r>
          </a:p>
          <a:p>
            <a:r>
              <a:rPr lang="en-US" sz="2000" dirty="0" err="1">
                <a:solidFill>
                  <a:schemeClr val="accent1"/>
                </a:solidFill>
              </a:rPr>
              <a:t>Cldr.PersonName.t</a:t>
            </a:r>
            <a:r>
              <a:rPr lang="en-US" sz="2000" dirty="0">
                <a:solidFill>
                  <a:schemeClr val="accent1"/>
                </a:solidFill>
              </a:rPr>
              <a:t> </a:t>
            </a:r>
            <a:r>
              <a:rPr lang="en-US" sz="2000" dirty="0"/>
              <a:t>struct</a:t>
            </a:r>
          </a:p>
          <a:p>
            <a:r>
              <a:rPr lang="en-US" sz="2000" dirty="0" err="1">
                <a:solidFill>
                  <a:schemeClr val="accent1"/>
                </a:solidFill>
              </a:rPr>
              <a:t>Cldr.PersonName</a:t>
            </a:r>
            <a:r>
              <a:rPr lang="en-US" sz="2000" dirty="0">
                <a:solidFill>
                  <a:schemeClr val="accent1"/>
                </a:solidFill>
              </a:rPr>
              <a:t> </a:t>
            </a:r>
            <a:r>
              <a:rPr lang="en-US" sz="2000" dirty="0" err="1"/>
              <a:t>behaviour</a:t>
            </a:r>
            <a:endParaRPr lang="en-US" sz="2000" dirty="0"/>
          </a:p>
          <a:p>
            <a:r>
              <a:rPr lang="en-US" sz="2000" dirty="0" err="1">
                <a:solidFill>
                  <a:schemeClr val="accent1"/>
                </a:solidFill>
              </a:rPr>
              <a:t>Cldr.PersonName.Format</a:t>
            </a:r>
            <a:r>
              <a:rPr lang="en-US" sz="2000" dirty="0">
                <a:solidFill>
                  <a:schemeClr val="accent1"/>
                </a:solidFill>
              </a:rPr>
              <a:t> </a:t>
            </a:r>
            <a:r>
              <a:rPr lang="en-US" sz="2000" dirty="0"/>
              <a:t>protocol</a:t>
            </a:r>
          </a:p>
        </p:txBody>
      </p:sp>
    </p:spTree>
    <p:extLst>
      <p:ext uri="{BB962C8B-B14F-4D97-AF65-F5344CB8AC3E}">
        <p14:creationId xmlns:p14="http://schemas.microsoft.com/office/powerpoint/2010/main" val="2509640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3D61-6680-5250-2E46-919F30C0B6EE}"/>
              </a:ext>
            </a:extLst>
          </p:cNvPr>
          <p:cNvSpPr>
            <a:spLocks noGrp="1"/>
          </p:cNvSpPr>
          <p:nvPr>
            <p:ph type="title"/>
          </p:nvPr>
        </p:nvSpPr>
        <p:spPr/>
        <p:txBody>
          <a:bodyPr/>
          <a:lstStyle/>
          <a:p>
            <a:r>
              <a:rPr lang="en-US" dirty="0"/>
              <a:t>How</a:t>
            </a:r>
            <a:r>
              <a:rPr lang="en-US" baseline="0" dirty="0"/>
              <a:t> we use names</a:t>
            </a:r>
            <a:endParaRPr lang="en-US" dirty="0"/>
          </a:p>
        </p:txBody>
      </p:sp>
      <p:sp>
        <p:nvSpPr>
          <p:cNvPr id="3" name="Content Placeholder 2">
            <a:extLst>
              <a:ext uri="{FF2B5EF4-FFF2-40B4-BE49-F238E27FC236}">
                <a16:creationId xmlns:a16="http://schemas.microsoft.com/office/drawing/2014/main" id="{4B077000-F972-DBDD-6209-8815C7B422E8}"/>
              </a:ext>
            </a:extLst>
          </p:cNvPr>
          <p:cNvSpPr>
            <a:spLocks noGrp="1"/>
          </p:cNvSpPr>
          <p:nvPr>
            <p:ph idx="1"/>
          </p:nvPr>
        </p:nvSpPr>
        <p:spPr/>
        <p:txBody>
          <a:bodyPr/>
          <a:lstStyle/>
          <a:p>
            <a:r>
              <a:rPr lang="en-US" dirty="0"/>
              <a:t>Formality, usage, name order, …</a:t>
            </a:r>
          </a:p>
        </p:txBody>
      </p:sp>
    </p:spTree>
    <p:extLst>
      <p:ext uri="{BB962C8B-B14F-4D97-AF65-F5344CB8AC3E}">
        <p14:creationId xmlns:p14="http://schemas.microsoft.com/office/powerpoint/2010/main" val="87888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E552C-5024-FAE3-370F-D262D463BD57}"/>
              </a:ext>
            </a:extLst>
          </p:cNvPr>
          <p:cNvSpPr>
            <a:spLocks noGrp="1"/>
          </p:cNvSpPr>
          <p:nvPr>
            <p:ph type="title"/>
          </p:nvPr>
        </p:nvSpPr>
        <p:spPr/>
        <p:txBody>
          <a:bodyPr/>
          <a:lstStyle/>
          <a:p>
            <a:r>
              <a:rPr lang="en-US" dirty="0"/>
              <a:t>Formality</a:t>
            </a:r>
          </a:p>
        </p:txBody>
      </p:sp>
      <p:graphicFrame>
        <p:nvGraphicFramePr>
          <p:cNvPr id="4" name="Content Placeholder 3">
            <a:extLst>
              <a:ext uri="{FF2B5EF4-FFF2-40B4-BE49-F238E27FC236}">
                <a16:creationId xmlns:a16="http://schemas.microsoft.com/office/drawing/2014/main" id="{03ED70EF-E8D6-AA9E-4E7E-FFD50934C6C6}"/>
              </a:ext>
            </a:extLst>
          </p:cNvPr>
          <p:cNvGraphicFramePr>
            <a:graphicFrameLocks noGrp="1"/>
          </p:cNvGraphicFramePr>
          <p:nvPr>
            <p:ph idx="1"/>
            <p:extLst>
              <p:ext uri="{D42A27DB-BD31-4B8C-83A1-F6EECF244321}">
                <p14:modId xmlns:p14="http://schemas.microsoft.com/office/powerpoint/2010/main" val="3571700925"/>
              </p:ext>
            </p:extLst>
          </p:nvPr>
        </p:nvGraphicFramePr>
        <p:xfrm>
          <a:off x="1068946" y="3040694"/>
          <a:ext cx="9749308" cy="3194244"/>
        </p:xfrm>
        <a:graphic>
          <a:graphicData uri="http://schemas.openxmlformats.org/drawingml/2006/table">
            <a:tbl>
              <a:tblPr/>
              <a:tblGrid>
                <a:gridCol w="1178472">
                  <a:extLst>
                    <a:ext uri="{9D8B030D-6E8A-4147-A177-3AD203B41FA5}">
                      <a16:colId xmlns:a16="http://schemas.microsoft.com/office/drawing/2014/main" val="2504044339"/>
                    </a:ext>
                  </a:extLst>
                </a:gridCol>
                <a:gridCol w="8570836">
                  <a:extLst>
                    <a:ext uri="{9D8B030D-6E8A-4147-A177-3AD203B41FA5}">
                      <a16:colId xmlns:a16="http://schemas.microsoft.com/office/drawing/2014/main" val="1183523229"/>
                    </a:ext>
                  </a:extLst>
                </a:gridCol>
              </a:tblGrid>
              <a:tr h="255106">
                <a:tc>
                  <a:txBody>
                    <a:bodyPr/>
                    <a:lstStyle/>
                    <a:p>
                      <a:pPr algn="l" fontAlgn="t"/>
                      <a:r>
                        <a:rPr lang="en-AU" sz="1400" b="1" dirty="0">
                          <a:solidFill>
                            <a:schemeClr val="accent1"/>
                          </a:solidFill>
                          <a:effectLst/>
                          <a:latin typeface="Arial" panose="020B0604020202020204" pitchFamily="34" charset="0"/>
                        </a:rPr>
                        <a:t>Formality</a:t>
                      </a:r>
                    </a:p>
                  </a:txBody>
                  <a:tcPr marL="69069" marR="69069" marT="34534" marB="345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sz="1400" b="1" dirty="0">
                          <a:solidFill>
                            <a:schemeClr val="accent1"/>
                          </a:solidFill>
                          <a:effectLst/>
                          <a:latin typeface="Arial" panose="020B0604020202020204" pitchFamily="34" charset="0"/>
                        </a:rPr>
                        <a:t>Description</a:t>
                      </a:r>
                    </a:p>
                  </a:txBody>
                  <a:tcPr marL="69069" marR="69069" marT="34534" marB="345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472759"/>
                  </a:ext>
                </a:extLst>
              </a:tr>
              <a:tr h="1119257">
                <a:tc>
                  <a:txBody>
                    <a:bodyPr/>
                    <a:lstStyle/>
                    <a:p>
                      <a:pPr algn="l" fontAlgn="t"/>
                      <a:r>
                        <a:rPr lang="en-AU" sz="1400" dirty="0">
                          <a:solidFill>
                            <a:srgbClr val="000000"/>
                          </a:solidFill>
                          <a:effectLst/>
                          <a:latin typeface="Arial" panose="020B0604020202020204" pitchFamily="34" charset="0"/>
                        </a:rPr>
                        <a:t>formal</a:t>
                      </a:r>
                    </a:p>
                  </a:txBody>
                  <a:tcPr marL="69069" marR="69069" marT="34534" marB="345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sz="1400">
                          <a:solidFill>
                            <a:srgbClr val="000000"/>
                          </a:solidFill>
                          <a:effectLst/>
                          <a:latin typeface="Arial" panose="020B0604020202020204" pitchFamily="34" charset="0"/>
                        </a:rPr>
                        <a:t>A more formal name for the individual. The composition depends upon the language. For example, a particular locale might include the title, generation, credentials and a full middle name (given2) in the long form.</a:t>
                      </a:r>
                      <a:br>
                        <a:rPr lang="en-AU" sz="1400">
                          <a:solidFill>
                            <a:srgbClr val="000000"/>
                          </a:solidFill>
                          <a:effectLst/>
                          <a:latin typeface="Arial" panose="020B0604020202020204" pitchFamily="34" charset="0"/>
                        </a:rPr>
                      </a:br>
                      <a:br>
                        <a:rPr lang="en-AU" sz="1400">
                          <a:solidFill>
                            <a:srgbClr val="000000"/>
                          </a:solidFill>
                          <a:effectLst/>
                          <a:latin typeface="Arial" panose="020B0604020202020204" pitchFamily="34" charset="0"/>
                        </a:rPr>
                      </a:br>
                      <a:r>
                        <a:rPr lang="en-AU" sz="1400">
                          <a:solidFill>
                            <a:srgbClr val="000000"/>
                          </a:solidFill>
                          <a:effectLst/>
                          <a:latin typeface="Arial" panose="020B0604020202020204" pitchFamily="34" charset="0"/>
                        </a:rPr>
                        <a:t>length="medium", formality="formal"</a:t>
                      </a:r>
                      <a:br>
                        <a:rPr lang="en-AU" sz="1400">
                          <a:solidFill>
                            <a:srgbClr val="000000"/>
                          </a:solidFill>
                          <a:effectLst/>
                          <a:latin typeface="Arial" panose="020B0604020202020204" pitchFamily="34" charset="0"/>
                        </a:rPr>
                      </a:br>
                      <a:r>
                        <a:rPr lang="en-AU" sz="1400">
                          <a:solidFill>
                            <a:srgbClr val="000000"/>
                          </a:solidFill>
                          <a:effectLst/>
                          <a:latin typeface="Arial" panose="020B0604020202020204" pitchFamily="34" charset="0"/>
                        </a:rPr>
                        <a:t>“Robert J. Smith”</a:t>
                      </a:r>
                    </a:p>
                  </a:txBody>
                  <a:tcPr marL="69069" marR="69069" marT="34534" marB="345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3093534"/>
                  </a:ext>
                </a:extLst>
              </a:tr>
              <a:tr h="1522189">
                <a:tc>
                  <a:txBody>
                    <a:bodyPr/>
                    <a:lstStyle/>
                    <a:p>
                      <a:pPr algn="l" fontAlgn="t"/>
                      <a:r>
                        <a:rPr lang="en-AU" sz="1400">
                          <a:solidFill>
                            <a:srgbClr val="000000"/>
                          </a:solidFill>
                          <a:effectLst/>
                          <a:latin typeface="Arial" panose="020B0604020202020204" pitchFamily="34" charset="0"/>
                        </a:rPr>
                        <a:t>informal</a:t>
                      </a:r>
                    </a:p>
                  </a:txBody>
                  <a:tcPr marL="69069" marR="69069" marT="34534" marB="345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sz="1400" dirty="0">
                          <a:solidFill>
                            <a:srgbClr val="000000"/>
                          </a:solidFill>
                          <a:effectLst/>
                          <a:latin typeface="Arial" panose="020B0604020202020204" pitchFamily="34" charset="0"/>
                        </a:rPr>
                        <a:t>A less formal name for the individual. The composition depends upon the language. For example, a language might exclude the title, credentials and given2 (middle) name. Depending on the length, it may also exclude the surname. The formatting algorithm should choose any passed in name data that has an </a:t>
                      </a:r>
                      <a:r>
                        <a:rPr lang="en-AU" sz="1400" i="1" dirty="0">
                          <a:solidFill>
                            <a:srgbClr val="000000"/>
                          </a:solidFill>
                          <a:effectLst/>
                          <a:latin typeface="Arial" panose="020B0604020202020204" pitchFamily="34" charset="0"/>
                        </a:rPr>
                        <a:t>informal</a:t>
                      </a:r>
                      <a:r>
                        <a:rPr lang="en-AU" sz="1400" dirty="0">
                          <a:solidFill>
                            <a:srgbClr val="000000"/>
                          </a:solidFill>
                          <a:effectLst/>
                          <a:latin typeface="Arial" panose="020B0604020202020204" pitchFamily="34" charset="0"/>
                        </a:rPr>
                        <a:t> attribute, if available.</a:t>
                      </a:r>
                      <a:br>
                        <a:rPr lang="en-AU" sz="1400" dirty="0">
                          <a:solidFill>
                            <a:srgbClr val="000000"/>
                          </a:solidFill>
                          <a:effectLst/>
                          <a:latin typeface="Arial" panose="020B0604020202020204" pitchFamily="34" charset="0"/>
                        </a:rPr>
                      </a:br>
                      <a:br>
                        <a:rPr lang="en-AU" sz="1400" dirty="0">
                          <a:solidFill>
                            <a:srgbClr val="000000"/>
                          </a:solidFill>
                          <a:effectLst/>
                          <a:latin typeface="Arial" panose="020B0604020202020204" pitchFamily="34" charset="0"/>
                        </a:rPr>
                      </a:br>
                      <a:r>
                        <a:rPr lang="en-AU" sz="1400" dirty="0">
                          <a:solidFill>
                            <a:srgbClr val="000000"/>
                          </a:solidFill>
                          <a:effectLst/>
                          <a:latin typeface="Arial" panose="020B0604020202020204" pitchFamily="34" charset="0"/>
                        </a:rPr>
                        <a:t>length="medium", formality="informal"</a:t>
                      </a:r>
                      <a:br>
                        <a:rPr lang="en-AU" sz="1400" dirty="0">
                          <a:solidFill>
                            <a:srgbClr val="000000"/>
                          </a:solidFill>
                          <a:effectLst/>
                          <a:latin typeface="Arial" panose="020B0604020202020204" pitchFamily="34" charset="0"/>
                        </a:rPr>
                      </a:br>
                      <a:r>
                        <a:rPr lang="en-AU" sz="1400" dirty="0">
                          <a:solidFill>
                            <a:srgbClr val="000000"/>
                          </a:solidFill>
                          <a:effectLst/>
                          <a:latin typeface="Arial" panose="020B0604020202020204" pitchFamily="34" charset="0"/>
                        </a:rPr>
                        <a:t>“Bob Smith”</a:t>
                      </a:r>
                    </a:p>
                  </a:txBody>
                  <a:tcPr marL="69069" marR="69069" marT="34534" marB="34534">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0868309"/>
                  </a:ext>
                </a:extLst>
              </a:tr>
            </a:tbl>
          </a:graphicData>
        </a:graphic>
      </p:graphicFrame>
      <p:sp>
        <p:nvSpPr>
          <p:cNvPr id="5" name="Rectangle 1">
            <a:extLst>
              <a:ext uri="{FF2B5EF4-FFF2-40B4-BE49-F238E27FC236}">
                <a16:creationId xmlns:a16="http://schemas.microsoft.com/office/drawing/2014/main" id="{8EE4B231-14EE-3654-B802-E2BB7710AE93}"/>
              </a:ext>
            </a:extLst>
          </p:cNvPr>
          <p:cNvSpPr>
            <a:spLocks noChangeArrowheads="1"/>
          </p:cNvSpPr>
          <p:nvPr/>
        </p:nvSpPr>
        <p:spPr bwMode="auto">
          <a:xfrm>
            <a:off x="731520" y="1339959"/>
            <a:ext cx="10622280"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en-US" altLang="en-US" sz="1800" b="0" i="1" u="none" strike="noStrike" cap="none" normalizeH="0" baseline="0" dirty="0">
                <a:ln>
                  <a:noFill/>
                </a:ln>
                <a:solidFill>
                  <a:srgbClr val="000000"/>
                </a:solidFill>
                <a:effectLst/>
                <a:latin typeface="Arial" panose="020B0604020202020204" pitchFamily="34" charset="0"/>
              </a:rPr>
              <a:t>Formality</a:t>
            </a:r>
            <a:r>
              <a:rPr kumimoji="0" lang="en-US" altLang="en-US" sz="1800" b="0" i="0" u="none" strike="noStrike" cap="none" normalizeH="0" baseline="0" dirty="0">
                <a:ln>
                  <a:noFill/>
                </a:ln>
                <a:solidFill>
                  <a:srgbClr val="000000"/>
                </a:solidFill>
                <a:effectLst/>
                <a:latin typeface="Arial" panose="020B0604020202020204" pitchFamily="34" charset="0"/>
              </a:rPr>
              <a:t> indicates the formality of usage. A name on a badge for an informal gathering may be much different from an award announcement at the Nobel Prize Ceremonies.</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Note that the formats may be the same for different formality scenarios depending on the length, usage, and cultural conventions for the locale. For example, short formal and short informal may both be just the given name.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2495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4A53-1689-E830-3734-15701A4DC972}"/>
              </a:ext>
            </a:extLst>
          </p:cNvPr>
          <p:cNvSpPr>
            <a:spLocks noGrp="1"/>
          </p:cNvSpPr>
          <p:nvPr>
            <p:ph type="title"/>
          </p:nvPr>
        </p:nvSpPr>
        <p:spPr/>
        <p:txBody>
          <a:bodyPr/>
          <a:lstStyle/>
          <a:p>
            <a:r>
              <a:rPr lang="en-US" dirty="0"/>
              <a:t>Usage</a:t>
            </a:r>
          </a:p>
        </p:txBody>
      </p:sp>
      <p:graphicFrame>
        <p:nvGraphicFramePr>
          <p:cNvPr id="4" name="Table 3">
            <a:extLst>
              <a:ext uri="{FF2B5EF4-FFF2-40B4-BE49-F238E27FC236}">
                <a16:creationId xmlns:a16="http://schemas.microsoft.com/office/drawing/2014/main" id="{39407513-E6FE-7A4E-A86E-0466EAD10AD6}"/>
              </a:ext>
            </a:extLst>
          </p:cNvPr>
          <p:cNvGraphicFramePr>
            <a:graphicFrameLocks noGrp="1"/>
          </p:cNvGraphicFramePr>
          <p:nvPr>
            <p:extLst>
              <p:ext uri="{D42A27DB-BD31-4B8C-83A1-F6EECF244321}">
                <p14:modId xmlns:p14="http://schemas.microsoft.com/office/powerpoint/2010/main" val="417476747"/>
              </p:ext>
            </p:extLst>
          </p:nvPr>
        </p:nvGraphicFramePr>
        <p:xfrm>
          <a:off x="838200" y="2248954"/>
          <a:ext cx="10515600" cy="2560320"/>
        </p:xfrm>
        <a:graphic>
          <a:graphicData uri="http://schemas.openxmlformats.org/drawingml/2006/table">
            <a:tbl>
              <a:tblPr/>
              <a:tblGrid>
                <a:gridCol w="1661160">
                  <a:extLst>
                    <a:ext uri="{9D8B030D-6E8A-4147-A177-3AD203B41FA5}">
                      <a16:colId xmlns:a16="http://schemas.microsoft.com/office/drawing/2014/main" val="637165769"/>
                    </a:ext>
                  </a:extLst>
                </a:gridCol>
                <a:gridCol w="8854440">
                  <a:extLst>
                    <a:ext uri="{9D8B030D-6E8A-4147-A177-3AD203B41FA5}">
                      <a16:colId xmlns:a16="http://schemas.microsoft.com/office/drawing/2014/main" val="2207643666"/>
                    </a:ext>
                  </a:extLst>
                </a:gridCol>
              </a:tblGrid>
              <a:tr h="0">
                <a:tc>
                  <a:txBody>
                    <a:bodyPr/>
                    <a:lstStyle/>
                    <a:p>
                      <a:pPr algn="l" fontAlgn="t"/>
                      <a:r>
                        <a:rPr lang="en-AU" b="1" dirty="0">
                          <a:solidFill>
                            <a:schemeClr val="accent1"/>
                          </a:solidFill>
                          <a:effectLst/>
                          <a:latin typeface="Arial" panose="020B0604020202020204" pitchFamily="34" charset="0"/>
                        </a:rPr>
                        <a:t>Usage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b="1" dirty="0">
                          <a:solidFill>
                            <a:schemeClr val="accent1"/>
                          </a:solidFill>
                          <a:effectLst/>
                          <a:latin typeface="Arial" panose="020B0604020202020204" pitchFamily="34" charset="0"/>
                        </a:rPr>
                        <a:t>Description</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0696613"/>
                  </a:ext>
                </a:extLst>
              </a:tr>
              <a:tr h="0">
                <a:tc>
                  <a:txBody>
                    <a:bodyPr/>
                    <a:lstStyle/>
                    <a:p>
                      <a:pPr algn="l" fontAlgn="t"/>
                      <a:r>
                        <a:rPr lang="en-AU">
                          <a:solidFill>
                            <a:srgbClr val="000000"/>
                          </a:solidFill>
                          <a:effectLst/>
                          <a:latin typeface="Arial" panose="020B0604020202020204" pitchFamily="34" charset="0"/>
                        </a:rPr>
                        <a:t>addressing</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a:solidFill>
                            <a:srgbClr val="000000"/>
                          </a:solidFill>
                          <a:effectLst/>
                          <a:latin typeface="Arial" panose="020B0604020202020204" pitchFamily="34" charset="0"/>
                        </a:rPr>
                        <a:t>Used when speaking “to” a person, or “vocative” case. This may also have an effect on the formality.</a:t>
                      </a:r>
                      <a:br>
                        <a:rPr lang="en-AU">
                          <a:solidFill>
                            <a:srgbClr val="000000"/>
                          </a:solidFill>
                          <a:effectLst/>
                          <a:latin typeface="Arial" panose="020B0604020202020204" pitchFamily="34" charset="0"/>
                        </a:rPr>
                      </a:br>
                      <a:r>
                        <a:rPr lang="en-AU">
                          <a:solidFill>
                            <a:srgbClr val="000000"/>
                          </a:solidFill>
                          <a:effectLst/>
                          <a:latin typeface="Arial" panose="020B0604020202020204" pitchFamily="34" charset="0"/>
                        </a:rPr>
                        <a:t>example: “Welcome, </a:t>
                      </a:r>
                      <a:r>
                        <a:rPr lang="en-AU" b="1">
                          <a:solidFill>
                            <a:srgbClr val="000000"/>
                          </a:solidFill>
                          <a:effectLst/>
                          <a:latin typeface="Arial" panose="020B0604020202020204" pitchFamily="34" charset="0"/>
                        </a:rPr>
                        <a:t>Robert</a:t>
                      </a:r>
                      <a:r>
                        <a:rPr lang="en-AU">
                          <a:solidFill>
                            <a:srgbClr val="000000"/>
                          </a:solidFill>
                          <a:effectLst/>
                          <a:latin typeface="Arial" panose="020B0604020202020204" pitchFamily="34" charset="0"/>
                        </a:rPr>
                        <a:t>”</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50386994"/>
                  </a:ext>
                </a:extLst>
              </a:tr>
              <a:tr h="0">
                <a:tc>
                  <a:txBody>
                    <a:bodyPr/>
                    <a:lstStyle/>
                    <a:p>
                      <a:pPr algn="l" fontAlgn="t"/>
                      <a:r>
                        <a:rPr lang="en-AU">
                          <a:solidFill>
                            <a:srgbClr val="000000"/>
                          </a:solidFill>
                          <a:effectLst/>
                          <a:latin typeface="Arial" panose="020B0604020202020204" pitchFamily="34" charset="0"/>
                        </a:rPr>
                        <a:t>referring</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a:solidFill>
                            <a:srgbClr val="000000"/>
                          </a:solidFill>
                          <a:effectLst/>
                          <a:latin typeface="Arial" panose="020B0604020202020204" pitchFamily="34" charset="0"/>
                        </a:rPr>
                        <a:t>Used when speaking “about” a person, or “nominative” case.</a:t>
                      </a:r>
                      <a:br>
                        <a:rPr lang="en-AU">
                          <a:solidFill>
                            <a:srgbClr val="000000"/>
                          </a:solidFill>
                          <a:effectLst/>
                          <a:latin typeface="Arial" panose="020B0604020202020204" pitchFamily="34" charset="0"/>
                        </a:rPr>
                      </a:br>
                      <a:r>
                        <a:rPr lang="en-AU">
                          <a:solidFill>
                            <a:srgbClr val="000000"/>
                          </a:solidFill>
                          <a:effectLst/>
                          <a:latin typeface="Arial" panose="020B0604020202020204" pitchFamily="34" charset="0"/>
                        </a:rPr>
                        <a:t>example: “</a:t>
                      </a:r>
                      <a:r>
                        <a:rPr lang="en-AU" b="1">
                          <a:solidFill>
                            <a:srgbClr val="000000"/>
                          </a:solidFill>
                          <a:effectLst/>
                          <a:latin typeface="Arial" panose="020B0604020202020204" pitchFamily="34" charset="0"/>
                        </a:rPr>
                        <a:t>Robert Smith</a:t>
                      </a:r>
                      <a:r>
                        <a:rPr lang="en-AU">
                          <a:solidFill>
                            <a:srgbClr val="000000"/>
                          </a:solidFill>
                          <a:effectLst/>
                          <a:latin typeface="Arial" panose="020B0604020202020204" pitchFamily="34" charset="0"/>
                        </a:rPr>
                        <a:t> joined your group”</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916593"/>
                  </a:ext>
                </a:extLst>
              </a:tr>
              <a:tr h="0">
                <a:tc>
                  <a:txBody>
                    <a:bodyPr/>
                    <a:lstStyle/>
                    <a:p>
                      <a:pPr algn="l" fontAlgn="t"/>
                      <a:r>
                        <a:rPr lang="en-AU" dirty="0">
                          <a:solidFill>
                            <a:srgbClr val="000000"/>
                          </a:solidFill>
                          <a:effectLst/>
                          <a:latin typeface="Arial" panose="020B0604020202020204" pitchFamily="34" charset="0"/>
                        </a:rPr>
                        <a:t>monogram</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dirty="0">
                          <a:solidFill>
                            <a:srgbClr val="000000"/>
                          </a:solidFill>
                          <a:effectLst/>
                          <a:latin typeface="Arial" panose="020B0604020202020204" pitchFamily="34" charset="0"/>
                        </a:rPr>
                        <a:t>The monogram usage is for a specific abbreviated form for computer UI.</a:t>
                      </a:r>
                      <a:br>
                        <a:rPr lang="en-AU" dirty="0">
                          <a:solidFill>
                            <a:srgbClr val="000000"/>
                          </a:solidFill>
                          <a:effectLst/>
                          <a:latin typeface="Arial" panose="020B0604020202020204" pitchFamily="34" charset="0"/>
                        </a:rPr>
                      </a:br>
                      <a:r>
                        <a:rPr lang="en-AU" dirty="0">
                          <a:solidFill>
                            <a:srgbClr val="000000"/>
                          </a:solidFill>
                          <a:effectLst/>
                          <a:latin typeface="Arial" panose="020B0604020202020204" pitchFamily="34" charset="0"/>
                        </a:rPr>
                        <a:t>Example: a monogram for Robert James Smith may be </a:t>
                      </a:r>
                      <a:r>
                        <a:rPr lang="en-AU" b="1" dirty="0">
                          <a:solidFill>
                            <a:srgbClr val="000000"/>
                          </a:solidFill>
                          <a:effectLst/>
                          <a:latin typeface="Arial" panose="020B0604020202020204" pitchFamily="34" charset="0"/>
                        </a:rPr>
                        <a:t>RS</a:t>
                      </a:r>
                      <a:r>
                        <a:rPr lang="en-AU" dirty="0">
                          <a:solidFill>
                            <a:srgbClr val="000000"/>
                          </a:solidFill>
                          <a:effectLst/>
                          <a:latin typeface="Arial" panose="020B0604020202020204" pitchFamily="34" charset="0"/>
                        </a:rPr>
                        <a:t> or </a:t>
                      </a:r>
                      <a:r>
                        <a:rPr lang="en-AU" b="1" dirty="0">
                          <a:solidFill>
                            <a:srgbClr val="000000"/>
                          </a:solidFill>
                          <a:effectLst/>
                          <a:latin typeface="Arial" panose="020B0604020202020204" pitchFamily="34" charset="0"/>
                        </a:rPr>
                        <a:t>RJS</a:t>
                      </a:r>
                      <a:r>
                        <a:rPr lang="en-AU" dirty="0">
                          <a:solidFill>
                            <a:srgbClr val="000000"/>
                          </a:solidFill>
                          <a:effectLst/>
                          <a:latin typeface="Arial" panose="020B0604020202020204" pitchFamily="34" charset="0"/>
                        </a:rPr>
                        <a:t>.</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32813896"/>
                  </a:ext>
                </a:extLst>
              </a:tr>
            </a:tbl>
          </a:graphicData>
        </a:graphic>
      </p:graphicFrame>
      <p:sp>
        <p:nvSpPr>
          <p:cNvPr id="5" name="Rectangle 1">
            <a:extLst>
              <a:ext uri="{FF2B5EF4-FFF2-40B4-BE49-F238E27FC236}">
                <a16:creationId xmlns:a16="http://schemas.microsoft.com/office/drawing/2014/main" id="{1C27E132-2D8E-A9F0-4DF2-5ADABD6DB2F7}"/>
              </a:ext>
            </a:extLst>
          </p:cNvPr>
          <p:cNvSpPr>
            <a:spLocks noChangeArrowheads="1"/>
          </p:cNvSpPr>
          <p:nvPr/>
        </p:nvSpPr>
        <p:spPr bwMode="auto">
          <a:xfrm>
            <a:off x="838200" y="1402396"/>
            <a:ext cx="10515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usage indicates if the formatted name is being used to address someone, refer to someone, or present their name in an abbreviated form.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1147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F5C7-BAF6-657A-FA05-0B554BD7ACD0}"/>
              </a:ext>
            </a:extLst>
          </p:cNvPr>
          <p:cNvSpPr>
            <a:spLocks noGrp="1"/>
          </p:cNvSpPr>
          <p:nvPr>
            <p:ph type="title"/>
          </p:nvPr>
        </p:nvSpPr>
        <p:spPr/>
        <p:txBody>
          <a:bodyPr/>
          <a:lstStyle/>
          <a:p>
            <a:r>
              <a:rPr lang="en-US" dirty="0"/>
              <a:t>Name Order</a:t>
            </a:r>
          </a:p>
        </p:txBody>
      </p:sp>
      <p:graphicFrame>
        <p:nvGraphicFramePr>
          <p:cNvPr id="6" name="Table 5">
            <a:extLst>
              <a:ext uri="{FF2B5EF4-FFF2-40B4-BE49-F238E27FC236}">
                <a16:creationId xmlns:a16="http://schemas.microsoft.com/office/drawing/2014/main" id="{D6FA1BEF-FE66-8FC6-2AF1-D30834CCBADD}"/>
              </a:ext>
            </a:extLst>
          </p:cNvPr>
          <p:cNvGraphicFramePr>
            <a:graphicFrameLocks noGrp="1"/>
          </p:cNvGraphicFramePr>
          <p:nvPr>
            <p:extLst>
              <p:ext uri="{D42A27DB-BD31-4B8C-83A1-F6EECF244321}">
                <p14:modId xmlns:p14="http://schemas.microsoft.com/office/powerpoint/2010/main" val="1703548230"/>
              </p:ext>
            </p:extLst>
          </p:nvPr>
        </p:nvGraphicFramePr>
        <p:xfrm>
          <a:off x="914400" y="4040484"/>
          <a:ext cx="10515600" cy="1737360"/>
        </p:xfrm>
        <a:graphic>
          <a:graphicData uri="http://schemas.openxmlformats.org/drawingml/2006/table">
            <a:tbl>
              <a:tblPr/>
              <a:tblGrid>
                <a:gridCol w="2453640">
                  <a:extLst>
                    <a:ext uri="{9D8B030D-6E8A-4147-A177-3AD203B41FA5}">
                      <a16:colId xmlns:a16="http://schemas.microsoft.com/office/drawing/2014/main" val="2367346423"/>
                    </a:ext>
                  </a:extLst>
                </a:gridCol>
                <a:gridCol w="8061960">
                  <a:extLst>
                    <a:ext uri="{9D8B030D-6E8A-4147-A177-3AD203B41FA5}">
                      <a16:colId xmlns:a16="http://schemas.microsoft.com/office/drawing/2014/main" val="260322965"/>
                    </a:ext>
                  </a:extLst>
                </a:gridCol>
              </a:tblGrid>
              <a:tr h="0">
                <a:tc>
                  <a:txBody>
                    <a:bodyPr/>
                    <a:lstStyle/>
                    <a:p>
                      <a:pPr algn="l" fontAlgn="t"/>
                      <a:r>
                        <a:rPr lang="en-AU" b="1" dirty="0">
                          <a:solidFill>
                            <a:schemeClr val="accent1"/>
                          </a:solidFill>
                          <a:effectLst/>
                          <a:latin typeface="Arial" panose="020B0604020202020204" pitchFamily="34" charset="0"/>
                        </a:rPr>
                        <a:t>Name Order</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b="1" dirty="0">
                          <a:solidFill>
                            <a:schemeClr val="accent1"/>
                          </a:solidFill>
                          <a:effectLst/>
                          <a:latin typeface="Arial" panose="020B0604020202020204" pitchFamily="34" charset="0"/>
                        </a:rPr>
                        <a:t>Description</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4463581"/>
                  </a:ext>
                </a:extLst>
              </a:tr>
              <a:tr h="0">
                <a:tc>
                  <a:txBody>
                    <a:bodyPr/>
                    <a:lstStyle/>
                    <a:p>
                      <a:pPr algn="l" fontAlgn="t"/>
                      <a:r>
                        <a:rPr lang="en-AU" dirty="0" err="1">
                          <a:solidFill>
                            <a:srgbClr val="000000"/>
                          </a:solidFill>
                          <a:effectLst/>
                          <a:latin typeface="Arial" panose="020B0604020202020204" pitchFamily="34" charset="0"/>
                        </a:rPr>
                        <a:t>given_first</a:t>
                      </a:r>
                      <a:endParaRPr lang="en-AU" dirty="0">
                        <a:solidFill>
                          <a:srgbClr val="000000"/>
                        </a:solidFill>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a:solidFill>
                            <a:srgbClr val="000000"/>
                          </a:solidFill>
                          <a:effectLst/>
                          <a:latin typeface="Arial" panose="020B0604020202020204" pitchFamily="34" charset="0"/>
                        </a:rPr>
                        <a:t>The given name precedes the surname.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3716522"/>
                  </a:ext>
                </a:extLst>
              </a:tr>
              <a:tr h="0">
                <a:tc>
                  <a:txBody>
                    <a:bodyPr/>
                    <a:lstStyle/>
                    <a:p>
                      <a:pPr algn="l" fontAlgn="t"/>
                      <a:r>
                        <a:rPr lang="en-AU" dirty="0" err="1">
                          <a:solidFill>
                            <a:srgbClr val="000000"/>
                          </a:solidFill>
                          <a:effectLst/>
                          <a:latin typeface="Arial" panose="020B0604020202020204" pitchFamily="34" charset="0"/>
                        </a:rPr>
                        <a:t>surname_first</a:t>
                      </a:r>
                      <a:endParaRPr lang="en-AU" dirty="0">
                        <a:solidFill>
                          <a:srgbClr val="000000"/>
                        </a:solidFill>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a:solidFill>
                            <a:srgbClr val="000000"/>
                          </a:solidFill>
                          <a:effectLst/>
                          <a:latin typeface="Arial" panose="020B0604020202020204" pitchFamily="34" charset="0"/>
                        </a:rPr>
                        <a:t>The surname precedes the given name.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7974748"/>
                  </a:ext>
                </a:extLst>
              </a:tr>
              <a:tr h="0">
                <a:tc>
                  <a:txBody>
                    <a:bodyPr/>
                    <a:lstStyle/>
                    <a:p>
                      <a:pPr algn="l" fontAlgn="t"/>
                      <a:r>
                        <a:rPr lang="en-AU">
                          <a:solidFill>
                            <a:srgbClr val="000000"/>
                          </a:solidFill>
                          <a:effectLst/>
                          <a:latin typeface="Arial" panose="020B0604020202020204" pitchFamily="34" charset="0"/>
                        </a:rPr>
                        <a:t>sorting</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dirty="0">
                          <a:solidFill>
                            <a:srgbClr val="000000"/>
                          </a:solidFill>
                          <a:effectLst/>
                          <a:latin typeface="Arial" panose="020B0604020202020204" pitchFamily="34" charset="0"/>
                        </a:rPr>
                        <a:t>Used to format names for a sorted list.</a:t>
                      </a:r>
                      <a:br>
                        <a:rPr lang="en-AU" dirty="0">
                          <a:solidFill>
                            <a:srgbClr val="000000"/>
                          </a:solidFill>
                          <a:effectLst/>
                          <a:latin typeface="Arial" panose="020B0604020202020204" pitchFamily="34" charset="0"/>
                        </a:rPr>
                      </a:br>
                      <a:r>
                        <a:rPr lang="en-AU" dirty="0">
                          <a:solidFill>
                            <a:srgbClr val="000000"/>
                          </a:solidFill>
                          <a:effectLst/>
                          <a:latin typeface="Arial" panose="020B0604020202020204" pitchFamily="34" charset="0"/>
                        </a:rPr>
                        <a:t>example: “Brown, William” [medium, informal]</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9437763"/>
                  </a:ext>
                </a:extLst>
              </a:tr>
            </a:tbl>
          </a:graphicData>
        </a:graphic>
      </p:graphicFrame>
      <p:sp>
        <p:nvSpPr>
          <p:cNvPr id="7" name="Rectangle 2">
            <a:extLst>
              <a:ext uri="{FF2B5EF4-FFF2-40B4-BE49-F238E27FC236}">
                <a16:creationId xmlns:a16="http://schemas.microsoft.com/office/drawing/2014/main" id="{331F3E38-E5E7-5BD2-66D9-B714B515A952}"/>
              </a:ext>
            </a:extLst>
          </p:cNvPr>
          <p:cNvSpPr>
            <a:spLocks noChangeArrowheads="1"/>
          </p:cNvSpPr>
          <p:nvPr/>
        </p:nvSpPr>
        <p:spPr bwMode="auto">
          <a:xfrm>
            <a:off x="838200" y="1342570"/>
            <a:ext cx="106680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order attribute is used for patterns with different orders of fields. </a:t>
            </a:r>
          </a:p>
          <a:p>
            <a:pPr marL="285750" marR="0" lvl="0" indent="-2857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a:t>
            </a:r>
            <a:r>
              <a:rPr kumimoji="0" lang="en-US" altLang="en-US"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sorting</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patterns are chosen based on input parameters, while the choice between </a:t>
            </a:r>
            <a:r>
              <a:rPr kumimoji="0" lang="en-US" altLang="en-US" sz="18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given_first</a:t>
            </a:r>
            <a:r>
              <a:rPr kumimoji="0" lang="en-US" altLang="en-US"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and </a:t>
            </a:r>
            <a:r>
              <a:rPr kumimoji="0" lang="en-US" altLang="en-US" sz="18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surname_first</a:t>
            </a:r>
            <a:r>
              <a:rPr kumimoji="0" lang="en-US" altLang="en-US"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is based on features of the </a:t>
            </a:r>
            <a:r>
              <a:rPr kumimoji="0" lang="en-US" altLang="en-US" sz="1800" b="1" i="0" u="none" strike="noStrike" cap="none" normalizeH="0" baseline="0" dirty="0" err="1">
                <a:ln>
                  <a:noFill/>
                </a:ln>
                <a:solidFill>
                  <a:srgbClr val="000000"/>
                </a:solidFill>
                <a:effectLst/>
                <a:latin typeface="Arial" panose="020B0604020202020204" pitchFamily="34" charset="0"/>
                <a:cs typeface="Arial" panose="020B0604020202020204" pitchFamily="34" charset="0"/>
              </a:rPr>
              <a:t>PersonName</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object to be formatted and the </a:t>
            </a:r>
            <a:r>
              <a:rPr kumimoji="0" lang="en-US" altLang="en-US" sz="18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name_order</a:t>
            </a:r>
            <a:r>
              <a:rPr kumimoji="0" lang="en-US" altLang="en-US"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element values</a:t>
            </a:r>
            <a:r>
              <a:rPr kumimoji="0" lang="en-US" altLang="en-US" sz="1800" b="0" i="0" u="none" strike="noStrike" cap="none" normalizeH="0" dirty="0">
                <a:ln>
                  <a:noFill/>
                </a:ln>
                <a:solidFill>
                  <a:srgbClr val="000000"/>
                </a:solidFill>
                <a:effectLst/>
                <a:latin typeface="Arial" panose="020B0604020202020204" pitchFamily="34" charset="0"/>
                <a:cs typeface="Arial" panose="020B0604020202020204" pitchFamily="34" charset="0"/>
              </a:rPr>
              <a:t> for a locale.</a:t>
            </a:r>
            <a:endParaRPr kumimoji="0" lang="en-US" altLang="en-US" sz="18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ts val="60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example, when the display language is Japanese, it is customary to use </a:t>
            </a:r>
            <a:r>
              <a:rPr kumimoji="0" lang="en-US" altLang="en-US" sz="18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surname_first</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for names of people from Japan and Hungary, but use </a:t>
            </a:r>
            <a:r>
              <a:rPr kumimoji="0" lang="en-US" altLang="en-US" sz="18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given_first</a:t>
            </a:r>
            <a:r>
              <a:rPr kumimoji="0" lang="en-US" altLang="en-US"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for names of people from the United States and France. Although the English pattern for sorting is distinct from the other patterns (except for unusual names), that is not necessarily the case in other languages.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4278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6BEA4-4F57-3606-BA5C-B0AB4CCFB5B2}"/>
              </a:ext>
            </a:extLst>
          </p:cNvPr>
          <p:cNvSpPr>
            <a:spLocks noGrp="1"/>
          </p:cNvSpPr>
          <p:nvPr>
            <p:ph type="title"/>
          </p:nvPr>
        </p:nvSpPr>
        <p:spPr/>
        <p:txBody>
          <a:bodyPr/>
          <a:lstStyle/>
          <a:p>
            <a:r>
              <a:rPr lang="en-US" dirty="0"/>
              <a:t>Formatting a name</a:t>
            </a:r>
          </a:p>
        </p:txBody>
      </p:sp>
      <p:sp>
        <p:nvSpPr>
          <p:cNvPr id="3" name="Content Placeholder 2">
            <a:extLst>
              <a:ext uri="{FF2B5EF4-FFF2-40B4-BE49-F238E27FC236}">
                <a16:creationId xmlns:a16="http://schemas.microsoft.com/office/drawing/2014/main" id="{412788FC-93C2-4425-923A-10C62A40878C}"/>
              </a:ext>
            </a:extLst>
          </p:cNvPr>
          <p:cNvSpPr>
            <a:spLocks noGrp="1"/>
          </p:cNvSpPr>
          <p:nvPr>
            <p:ph idx="1"/>
          </p:nvPr>
        </p:nvSpPr>
        <p:spPr>
          <a:xfrm>
            <a:off x="838200" y="1554480"/>
            <a:ext cx="10515600" cy="4622483"/>
          </a:xfrm>
        </p:spPr>
        <p:txBody>
          <a:bodyPr>
            <a:normAutofit fontScale="85000" lnSpcReduction="10000"/>
          </a:bodyPr>
          <a:lstStyle/>
          <a:p>
            <a:r>
              <a:rPr lang="en-AU" b="1" dirty="0"/>
              <a:t>The formatting locale.</a:t>
            </a:r>
            <a:r>
              <a:rPr lang="en-AU" dirty="0"/>
              <a:t> This is used to choose the primary set of patterns to format name data.</a:t>
            </a:r>
          </a:p>
          <a:p>
            <a:r>
              <a:rPr lang="en-AU" b="1" dirty="0"/>
              <a:t>The name locale.</a:t>
            </a:r>
            <a:r>
              <a:rPr lang="en-AU" dirty="0"/>
              <a:t> If the name data comes from a locale different from the formatting locale, it may need to be handled differently. If the name locale is not known, an inferred name locale is derived from the information in the name and the formatting locale.</a:t>
            </a:r>
          </a:p>
          <a:p>
            <a:r>
              <a:rPr lang="en-AU" b="1" dirty="0"/>
              <a:t>Input parameters.</a:t>
            </a:r>
            <a:endParaRPr lang="en-AU" dirty="0"/>
          </a:p>
          <a:p>
            <a:pPr lvl="1"/>
            <a:r>
              <a:rPr lang="en-AU" b="1" i="1" dirty="0"/>
              <a:t>order</a:t>
            </a:r>
            <a:r>
              <a:rPr lang="en-AU" dirty="0"/>
              <a:t> - indicates whether the given name comes first or the surname. This is normally specified in the CLDR data for the locale. This feature is also used for the sorting format.</a:t>
            </a:r>
          </a:p>
          <a:p>
            <a:pPr lvl="1"/>
            <a:r>
              <a:rPr lang="en-AU" b="1" i="1" dirty="0"/>
              <a:t>format</a:t>
            </a:r>
            <a:r>
              <a:rPr lang="en-AU" dirty="0"/>
              <a:t> - used to select patterns for common short, medium, and long formatted names.</a:t>
            </a:r>
          </a:p>
          <a:p>
            <a:pPr lvl="1"/>
            <a:r>
              <a:rPr lang="en-AU" b="1" i="1" dirty="0"/>
              <a:t>usage</a:t>
            </a:r>
            <a:r>
              <a:rPr lang="en-AU" dirty="0"/>
              <a:t> - this is used to select the correct pattern to format a name when a program is </a:t>
            </a:r>
            <a:r>
              <a:rPr lang="en-AU" i="1" dirty="0"/>
              <a:t>addressing</a:t>
            </a:r>
            <a:r>
              <a:rPr lang="en-AU" dirty="0"/>
              <a:t> or talking </a:t>
            </a:r>
            <a:r>
              <a:rPr lang="en-AU" b="1" dirty="0"/>
              <a:t>to</a:t>
            </a:r>
            <a:r>
              <a:rPr lang="en-AU" dirty="0"/>
              <a:t> a person or it is </a:t>
            </a:r>
            <a:r>
              <a:rPr lang="en-AU" i="1" dirty="0"/>
              <a:t>referring</a:t>
            </a:r>
            <a:r>
              <a:rPr lang="en-AU" dirty="0"/>
              <a:t> to or talking </a:t>
            </a:r>
            <a:r>
              <a:rPr lang="en-AU" b="1" dirty="0"/>
              <a:t>about</a:t>
            </a:r>
            <a:r>
              <a:rPr lang="en-AU" dirty="0"/>
              <a:t> another person.</a:t>
            </a:r>
          </a:p>
          <a:p>
            <a:pPr lvl="1"/>
            <a:r>
              <a:rPr lang="en-AU" b="1" i="1" dirty="0"/>
              <a:t>formality</a:t>
            </a:r>
            <a:r>
              <a:rPr lang="en-AU" dirty="0"/>
              <a:t> - This is used to select the formal or informal formatting of a name.</a:t>
            </a:r>
          </a:p>
          <a:p>
            <a:endParaRPr lang="en-US" dirty="0"/>
          </a:p>
        </p:txBody>
      </p:sp>
    </p:spTree>
    <p:extLst>
      <p:ext uri="{BB962C8B-B14F-4D97-AF65-F5344CB8AC3E}">
        <p14:creationId xmlns:p14="http://schemas.microsoft.com/office/powerpoint/2010/main" val="185225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5228-93D6-9E8D-2ACC-2AE718E80C13}"/>
              </a:ext>
            </a:extLst>
          </p:cNvPr>
          <p:cNvSpPr>
            <a:spLocks noGrp="1"/>
          </p:cNvSpPr>
          <p:nvPr>
            <p:ph type="title"/>
          </p:nvPr>
        </p:nvSpPr>
        <p:spPr/>
        <p:txBody>
          <a:bodyPr/>
          <a:lstStyle/>
          <a:p>
            <a:r>
              <a:rPr lang="en-US" dirty="0"/>
              <a:t>Format templates in CLDR</a:t>
            </a:r>
            <a:br>
              <a:rPr lang="en-US" dirty="0"/>
            </a:br>
            <a:r>
              <a:rPr lang="en-US" sz="3200" dirty="0"/>
              <a:t>Example from the "es" locale</a:t>
            </a:r>
            <a:endParaRPr lang="en-US" dirty="0"/>
          </a:p>
        </p:txBody>
      </p:sp>
      <p:pic>
        <p:nvPicPr>
          <p:cNvPr id="5" name="Content Placeholder 4" descr="A screen shot of a computer program&#10;&#10;Description automatically generated">
            <a:extLst>
              <a:ext uri="{FF2B5EF4-FFF2-40B4-BE49-F238E27FC236}">
                <a16:creationId xmlns:a16="http://schemas.microsoft.com/office/drawing/2014/main" id="{20ADD0DB-8BC2-BF2A-BF2A-C7B43BDA4513}"/>
              </a:ext>
            </a:extLst>
          </p:cNvPr>
          <p:cNvPicPr>
            <a:picLocks noGrp="1" noChangeAspect="1"/>
          </p:cNvPicPr>
          <p:nvPr>
            <p:ph idx="1"/>
          </p:nvPr>
        </p:nvPicPr>
        <p:blipFill rotWithShape="1">
          <a:blip r:embed="rId3"/>
          <a:srcRect l="6062" t="12000" r="5866" b="11327"/>
          <a:stretch/>
        </p:blipFill>
        <p:spPr>
          <a:xfrm>
            <a:off x="943232" y="1690688"/>
            <a:ext cx="10305535" cy="4637492"/>
          </a:xfrm>
        </p:spPr>
      </p:pic>
    </p:spTree>
    <p:extLst>
      <p:ext uri="{BB962C8B-B14F-4D97-AF65-F5344CB8AC3E}">
        <p14:creationId xmlns:p14="http://schemas.microsoft.com/office/powerpoint/2010/main" val="68200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251F-5747-1920-3C27-ED03EDDEFCF7}"/>
              </a:ext>
            </a:extLst>
          </p:cNvPr>
          <p:cNvSpPr>
            <a:spLocks noGrp="1"/>
          </p:cNvSpPr>
          <p:nvPr>
            <p:ph type="title"/>
          </p:nvPr>
        </p:nvSpPr>
        <p:spPr/>
        <p:txBody>
          <a:bodyPr/>
          <a:lstStyle/>
          <a:p>
            <a:r>
              <a:rPr lang="en-US" dirty="0"/>
              <a:t>Down the rabbit hole</a:t>
            </a:r>
          </a:p>
        </p:txBody>
      </p:sp>
      <p:sp>
        <p:nvSpPr>
          <p:cNvPr id="3" name="Content Placeholder 2">
            <a:extLst>
              <a:ext uri="{FF2B5EF4-FFF2-40B4-BE49-F238E27FC236}">
                <a16:creationId xmlns:a16="http://schemas.microsoft.com/office/drawing/2014/main" id="{B5EF7798-9901-FF3B-3574-3DA527AAC6D8}"/>
              </a:ext>
            </a:extLst>
          </p:cNvPr>
          <p:cNvSpPr>
            <a:spLocks noGrp="1"/>
          </p:cNvSpPr>
          <p:nvPr>
            <p:ph idx="1"/>
          </p:nvPr>
        </p:nvSpPr>
        <p:spPr/>
        <p:txBody>
          <a:bodyPr/>
          <a:lstStyle/>
          <a:p>
            <a:r>
              <a:rPr lang="en-US" dirty="0" err="1"/>
              <a:t>Initialisation</a:t>
            </a:r>
            <a:r>
              <a:rPr lang="en-US" dirty="0"/>
              <a:t> of a name requires knowing how to</a:t>
            </a:r>
            <a:r>
              <a:rPr lang="en-US" baseline="0" dirty="0"/>
              <a:t> break words</a:t>
            </a:r>
          </a:p>
          <a:p>
            <a:pPr lvl="1"/>
            <a:r>
              <a:rPr lang="en-US" baseline="0" dirty="0"/>
              <a:t>That requires Unicode break algorithm -&gt; </a:t>
            </a:r>
            <a:r>
              <a:rPr lang="en-US" baseline="0" dirty="0" err="1">
                <a:solidFill>
                  <a:schemeClr val="accent1"/>
                </a:solidFill>
              </a:rPr>
              <a:t>unicode_strings</a:t>
            </a:r>
            <a:endParaRPr lang="en-US" baseline="0" dirty="0">
              <a:solidFill>
                <a:schemeClr val="accent1"/>
              </a:solidFill>
            </a:endParaRPr>
          </a:p>
          <a:p>
            <a:pPr lvl="1"/>
            <a:r>
              <a:rPr lang="en-US" baseline="0" dirty="0"/>
              <a:t>Which needs Unicode sets -&gt; </a:t>
            </a:r>
            <a:r>
              <a:rPr lang="en-US" baseline="0" dirty="0" err="1">
                <a:solidFill>
                  <a:schemeClr val="accent1"/>
                </a:solidFill>
              </a:rPr>
              <a:t>unicode_sets</a:t>
            </a:r>
            <a:endParaRPr lang="en-US" baseline="0" dirty="0">
              <a:solidFill>
                <a:schemeClr val="accent1"/>
              </a:solidFill>
            </a:endParaRPr>
          </a:p>
          <a:p>
            <a:pPr lvl="1"/>
            <a:r>
              <a:rPr lang="en-US" baseline="0" dirty="0"/>
              <a:t>Which needs enhanced regular expressions -&gt; </a:t>
            </a:r>
            <a:r>
              <a:rPr lang="en-US" baseline="0" dirty="0" err="1">
                <a:solidFill>
                  <a:schemeClr val="accent1"/>
                </a:solidFill>
              </a:rPr>
              <a:t>unicode_regex</a:t>
            </a:r>
            <a:endParaRPr lang="en-US" baseline="0" dirty="0">
              <a:solidFill>
                <a:schemeClr val="accent1"/>
              </a:solidFill>
            </a:endParaRPr>
          </a:p>
          <a:p>
            <a:pPr lvl="1"/>
            <a:r>
              <a:rPr lang="en-US" baseline="0" dirty="0"/>
              <a:t>Which needs Unicode introspection -&gt; </a:t>
            </a:r>
            <a:r>
              <a:rPr lang="en-US" baseline="0" dirty="0" err="1">
                <a:solidFill>
                  <a:schemeClr val="accent1"/>
                </a:solidFill>
              </a:rPr>
              <a:t>unicode</a:t>
            </a:r>
            <a:endParaRPr lang="en-US" dirty="0">
              <a:solidFill>
                <a:schemeClr val="accent1"/>
              </a:solidFill>
            </a:endParaRPr>
          </a:p>
        </p:txBody>
      </p:sp>
    </p:spTree>
    <p:extLst>
      <p:ext uri="{BB962C8B-B14F-4D97-AF65-F5344CB8AC3E}">
        <p14:creationId xmlns:p14="http://schemas.microsoft.com/office/powerpoint/2010/main" val="1373412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DC01-ACFA-4051-FE47-7F61BD0B56A3}"/>
              </a:ext>
            </a:extLst>
          </p:cNvPr>
          <p:cNvSpPr>
            <a:spLocks noGrp="1"/>
          </p:cNvSpPr>
          <p:nvPr>
            <p:ph type="title"/>
          </p:nvPr>
        </p:nvSpPr>
        <p:spPr>
          <a:xfrm>
            <a:off x="3607158" y="2271199"/>
            <a:ext cx="4712595" cy="1325563"/>
          </a:xfrm>
        </p:spPr>
        <p:txBody>
          <a:bodyPr/>
          <a:lstStyle/>
          <a:p>
            <a:pPr algn="ctr"/>
            <a:r>
              <a:rPr lang="en-US" dirty="0" err="1"/>
              <a:t>Livebook</a:t>
            </a:r>
            <a:r>
              <a:rPr lang="en-US" baseline="0" dirty="0"/>
              <a:t> examples</a:t>
            </a:r>
            <a:endParaRPr lang="en-US" dirty="0"/>
          </a:p>
        </p:txBody>
      </p:sp>
      <p:sp>
        <p:nvSpPr>
          <p:cNvPr id="3" name="Content Placeholder 2">
            <a:extLst>
              <a:ext uri="{FF2B5EF4-FFF2-40B4-BE49-F238E27FC236}">
                <a16:creationId xmlns:a16="http://schemas.microsoft.com/office/drawing/2014/main" id="{74F76EEE-9C2F-7145-8508-973DB74C64EC}"/>
              </a:ext>
            </a:extLst>
          </p:cNvPr>
          <p:cNvSpPr>
            <a:spLocks noGrp="1"/>
          </p:cNvSpPr>
          <p:nvPr>
            <p:ph idx="1"/>
          </p:nvPr>
        </p:nvSpPr>
        <p:spPr>
          <a:xfrm>
            <a:off x="194257" y="6285225"/>
            <a:ext cx="10515600" cy="415299"/>
          </a:xfrm>
        </p:spPr>
        <p:txBody>
          <a:bodyPr>
            <a:normAutofit/>
          </a:bodyPr>
          <a:lstStyle/>
          <a:p>
            <a:pPr marL="0" indent="0">
              <a:buNone/>
            </a:pPr>
            <a:r>
              <a:rPr lang="en-US" sz="1800" dirty="0"/>
              <a:t>https://</a:t>
            </a:r>
            <a:r>
              <a:rPr lang="en-US" sz="1800" dirty="0" err="1"/>
              <a:t>github.com</a:t>
            </a:r>
            <a:r>
              <a:rPr lang="en-US" sz="1800" dirty="0"/>
              <a:t>/elixir-</a:t>
            </a:r>
            <a:r>
              <a:rPr lang="en-US" sz="1800" dirty="0" err="1"/>
              <a:t>cldr</a:t>
            </a:r>
            <a:r>
              <a:rPr lang="en-US" sz="1800" dirty="0"/>
              <a:t>/</a:t>
            </a:r>
            <a:r>
              <a:rPr lang="en-US" sz="1800" dirty="0" err="1"/>
              <a:t>cldr_person_names</a:t>
            </a:r>
            <a:r>
              <a:rPr lang="en-US" sz="1800" dirty="0"/>
              <a:t>/blob/main/</a:t>
            </a:r>
            <a:r>
              <a:rPr lang="en-US" sz="1800" dirty="0" err="1"/>
              <a:t>person_name_formatting_explorer.livemd</a:t>
            </a:r>
            <a:endParaRPr lang="en-US" sz="1800" dirty="0"/>
          </a:p>
        </p:txBody>
      </p:sp>
    </p:spTree>
    <p:extLst>
      <p:ext uri="{BB962C8B-B14F-4D97-AF65-F5344CB8AC3E}">
        <p14:creationId xmlns:p14="http://schemas.microsoft.com/office/powerpoint/2010/main" val="2134559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FC1D-30FB-C42F-2288-BAA8F971C4BC}"/>
              </a:ext>
            </a:extLst>
          </p:cNvPr>
          <p:cNvSpPr>
            <a:spLocks noGrp="1"/>
          </p:cNvSpPr>
          <p:nvPr>
            <p:ph type="title"/>
          </p:nvPr>
        </p:nvSpPr>
        <p:spPr/>
        <p:txBody>
          <a:bodyPr/>
          <a:lstStyle/>
          <a:p>
            <a:r>
              <a:rPr lang="en-US" dirty="0"/>
              <a:t>What's Not in CLDR scope</a:t>
            </a:r>
          </a:p>
        </p:txBody>
      </p:sp>
      <p:sp>
        <p:nvSpPr>
          <p:cNvPr id="3" name="Content Placeholder 2">
            <a:extLst>
              <a:ext uri="{FF2B5EF4-FFF2-40B4-BE49-F238E27FC236}">
                <a16:creationId xmlns:a16="http://schemas.microsoft.com/office/drawing/2014/main" id="{46363976-CF59-A615-699D-7CDC4F771BB1}"/>
              </a:ext>
            </a:extLst>
          </p:cNvPr>
          <p:cNvSpPr>
            <a:spLocks noGrp="1"/>
          </p:cNvSpPr>
          <p:nvPr>
            <p:ph idx="1"/>
          </p:nvPr>
        </p:nvSpPr>
        <p:spPr/>
        <p:txBody>
          <a:bodyPr>
            <a:normAutofit fontScale="92500" lnSpcReduction="20000"/>
          </a:bodyPr>
          <a:lstStyle/>
          <a:p>
            <a:r>
              <a:rPr lang="en-AU" dirty="0"/>
              <a:t>Grammatical inflection of formatted names.</a:t>
            </a:r>
          </a:p>
          <a:p>
            <a:r>
              <a:rPr lang="en-AU" dirty="0"/>
              <a:t>Context-specific cultural aspects, such as when to use “-</a:t>
            </a:r>
            <a:r>
              <a:rPr lang="en-AU" dirty="0" err="1"/>
              <a:t>san</a:t>
            </a:r>
            <a:r>
              <a:rPr lang="en-AU" dirty="0"/>
              <a:t>” vs “-</a:t>
            </a:r>
            <a:r>
              <a:rPr lang="en-AU" dirty="0" err="1"/>
              <a:t>sama</a:t>
            </a:r>
            <a:r>
              <a:rPr lang="en-AU" dirty="0"/>
              <a:t>” when addressing a Japanese person.</a:t>
            </a:r>
          </a:p>
          <a:p>
            <a:r>
              <a:rPr lang="en-AU" dirty="0"/>
              <a:t>Providing locale-specific lists of titles, generation terms, and credentials for use in pull-down menus or validation (Mr, Ms., Mx., Dr., Jr., M.D., etc.).</a:t>
            </a:r>
          </a:p>
          <a:p>
            <a:r>
              <a:rPr lang="en-AU" dirty="0"/>
              <a:t>Validation of input, such as which fields are required, and what characters are allowed.</a:t>
            </a:r>
          </a:p>
          <a:p>
            <a:r>
              <a:rPr lang="en-AU" dirty="0"/>
              <a:t>Combining alternative names, such as multicultural names in Hong Kong "</a:t>
            </a:r>
            <a:r>
              <a:rPr lang="en-AU" dirty="0">
                <a:hlinkClick r:id="rId3"/>
              </a:rPr>
              <a:t>Jackie Chan Kong-Sang</a:t>
            </a:r>
            <a:r>
              <a:rPr lang="en-AU" dirty="0"/>
              <a:t>”, or ‘Dwayne “The Rock” Johnson’ [However, </a:t>
            </a:r>
            <a:r>
              <a:rPr lang="en-AU" i="1" dirty="0"/>
              <a:t>personas</a:t>
            </a:r>
            <a:r>
              <a:rPr lang="en-AU" dirty="0"/>
              <a:t>]</a:t>
            </a:r>
          </a:p>
          <a:p>
            <a:r>
              <a:rPr lang="en-AU" dirty="0"/>
              <a:t>More than two levels of formality for names.</a:t>
            </a:r>
          </a:p>
          <a:p>
            <a:r>
              <a:rPr lang="en-AU" dirty="0"/>
              <a:t>Parsing of names.</a:t>
            </a:r>
          </a:p>
        </p:txBody>
      </p:sp>
    </p:spTree>
    <p:extLst>
      <p:ext uri="{BB962C8B-B14F-4D97-AF65-F5344CB8AC3E}">
        <p14:creationId xmlns:p14="http://schemas.microsoft.com/office/powerpoint/2010/main" val="1223258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7625A-5529-61E0-1A78-39E9909AFFA6}"/>
              </a:ext>
            </a:extLst>
          </p:cNvPr>
          <p:cNvSpPr>
            <a:spLocks noGrp="1"/>
          </p:cNvSpPr>
          <p:nvPr>
            <p:ph idx="1"/>
          </p:nvPr>
        </p:nvSpPr>
        <p:spPr>
          <a:xfrm>
            <a:off x="469006" y="441437"/>
            <a:ext cx="5626994" cy="4351338"/>
          </a:xfrm>
        </p:spPr>
        <p:txBody>
          <a:bodyPr>
            <a:noAutofit/>
          </a:bodyPr>
          <a:lstStyle/>
          <a:p>
            <a:pPr marL="0" indent="0">
              <a:spcBef>
                <a:spcPts val="0"/>
              </a:spcBef>
              <a:buNone/>
            </a:pPr>
            <a:r>
              <a:rPr lang="en-AU" sz="1400" b="1" i="0" u="none" strike="noStrike" dirty="0">
                <a:effectLst/>
                <a:latin typeface="-apple-system"/>
              </a:rPr>
              <a:t>Unicode</a:t>
            </a:r>
          </a:p>
          <a:p>
            <a:pPr>
              <a:spcBef>
                <a:spcPts val="0"/>
              </a:spcBef>
            </a:pPr>
            <a:r>
              <a:rPr lang="en-AU" sz="1400" u="sng" dirty="0" err="1">
                <a:solidFill>
                  <a:schemeClr val="accent1"/>
                </a:solidFill>
                <a:latin typeface="-apple-system"/>
              </a:rPr>
              <a:t>unicode</a:t>
            </a:r>
            <a:r>
              <a:rPr lang="en-AU" sz="1400" b="0" i="0" u="none" strike="noStrike" dirty="0">
                <a:solidFill>
                  <a:schemeClr val="accent1"/>
                </a:solidFill>
                <a:effectLst/>
                <a:latin typeface="-apple-system"/>
              </a:rPr>
              <a:t> </a:t>
            </a:r>
            <a:r>
              <a:rPr lang="en-AU" sz="1400" b="0" i="0" u="none" strike="noStrike" dirty="0">
                <a:effectLst/>
                <a:latin typeface="-apple-system"/>
              </a:rPr>
              <a:t>which provides introspection into the Unicode database</a:t>
            </a:r>
          </a:p>
          <a:p>
            <a:pPr algn="l">
              <a:spcBef>
                <a:spcPts val="0"/>
              </a:spcBef>
              <a:buFont typeface="Arial" panose="020B0604020202020204" pitchFamily="34" charset="0"/>
              <a:buChar char="•"/>
            </a:pPr>
            <a:r>
              <a:rPr lang="en-AU" sz="1400" u="sng" dirty="0" err="1">
                <a:solidFill>
                  <a:schemeClr val="accent1"/>
                </a:solidFill>
                <a:latin typeface="-apple-system"/>
              </a:rPr>
              <a:t>u</a:t>
            </a:r>
            <a:r>
              <a:rPr lang="en-AU" sz="1400" b="0" i="0" u="sng" strike="noStrike" dirty="0" err="1">
                <a:solidFill>
                  <a:schemeClr val="accent1"/>
                </a:solidFill>
                <a:effectLst/>
                <a:latin typeface="-apple-system"/>
              </a:rPr>
              <a:t>nicode_set</a:t>
            </a:r>
            <a:r>
              <a:rPr lang="en-AU" sz="1400" b="0" i="0" u="sng" strike="noStrike" dirty="0">
                <a:solidFill>
                  <a:schemeClr val="accent1"/>
                </a:solidFill>
                <a:effectLst/>
                <a:latin typeface="-apple-system"/>
              </a:rPr>
              <a:t> </a:t>
            </a:r>
            <a:r>
              <a:rPr lang="en-AU" sz="1400" b="0" i="0" u="none" strike="noStrike" dirty="0">
                <a:effectLst/>
                <a:latin typeface="-apple-system"/>
              </a:rPr>
              <a:t>which provides set operations on </a:t>
            </a:r>
            <a:r>
              <a:rPr lang="en-AU" sz="1400" b="0" i="0" u="none" strike="noStrike" dirty="0" err="1">
                <a:effectLst/>
                <a:latin typeface="-apple-system"/>
              </a:rPr>
              <a:t>unicode</a:t>
            </a:r>
            <a:r>
              <a:rPr lang="en-AU" sz="1400" b="0" i="0" u="none" strike="noStrike" dirty="0">
                <a:effectLst/>
                <a:latin typeface="-apple-system"/>
              </a:rPr>
              <a:t> attributes such as categories, blocks, scripts, …. It includes a regex engine that supports the Unicode regex standard (mostly).</a:t>
            </a:r>
          </a:p>
          <a:p>
            <a:pPr algn="l">
              <a:spcBef>
                <a:spcPts val="0"/>
              </a:spcBef>
              <a:buFont typeface="Arial" panose="020B0604020202020204" pitchFamily="34" charset="0"/>
              <a:buChar char="•"/>
            </a:pPr>
            <a:r>
              <a:rPr lang="en-AU" sz="1400" u="sng" dirty="0" err="1">
                <a:solidFill>
                  <a:schemeClr val="accent1"/>
                </a:solidFill>
                <a:latin typeface="-apple-system"/>
              </a:rPr>
              <a:t>u</a:t>
            </a:r>
            <a:r>
              <a:rPr lang="en-AU" sz="1400" b="0" i="0" u="sng" strike="noStrike" dirty="0" err="1">
                <a:solidFill>
                  <a:schemeClr val="accent1"/>
                </a:solidFill>
                <a:effectLst/>
                <a:latin typeface="-apple-system"/>
              </a:rPr>
              <a:t>nicode_string</a:t>
            </a:r>
            <a:r>
              <a:rPr lang="en-AU" sz="1400" b="0" i="0" u="sng" strike="noStrike" dirty="0">
                <a:solidFill>
                  <a:schemeClr val="accent1"/>
                </a:solidFill>
                <a:effectLst/>
                <a:latin typeface="-apple-system"/>
              </a:rPr>
              <a:t> </a:t>
            </a:r>
            <a:r>
              <a:rPr lang="en-AU" sz="1400" b="0" i="0" u="none" strike="noStrike" dirty="0">
                <a:effectLst/>
                <a:latin typeface="-apple-system"/>
              </a:rPr>
              <a:t>which locale-aware case folding, case mapping (</a:t>
            </a:r>
            <a:r>
              <a:rPr lang="en-AU" sz="1400" b="0" i="0" u="none" strike="noStrike" dirty="0" err="1">
                <a:effectLst/>
                <a:latin typeface="-apple-system"/>
              </a:rPr>
              <a:t>upcase</a:t>
            </a:r>
            <a:r>
              <a:rPr lang="en-AU" sz="1400" b="0" i="0" u="none" strike="noStrike" dirty="0">
                <a:effectLst/>
                <a:latin typeface="-apple-system"/>
              </a:rPr>
              <a:t>, </a:t>
            </a:r>
            <a:r>
              <a:rPr lang="en-AU" sz="1400" b="0" i="0" u="none" strike="noStrike" dirty="0" err="1">
                <a:effectLst/>
                <a:latin typeface="-apple-system"/>
              </a:rPr>
              <a:t>downcase</a:t>
            </a:r>
            <a:r>
              <a:rPr lang="en-AU" sz="1400" b="0" i="0" u="none" strike="noStrike" dirty="0">
                <a:effectLst/>
                <a:latin typeface="-apple-system"/>
              </a:rPr>
              <a:t> and </a:t>
            </a:r>
            <a:r>
              <a:rPr lang="en-AU" sz="1400" b="0" i="0" u="none" strike="noStrike" dirty="0" err="1">
                <a:effectLst/>
                <a:latin typeface="-apple-system"/>
              </a:rPr>
              <a:t>titlecase</a:t>
            </a:r>
            <a:r>
              <a:rPr lang="en-AU" sz="1400" b="0" i="0" u="none" strike="noStrike" dirty="0">
                <a:effectLst/>
                <a:latin typeface="-apple-system"/>
              </a:rPr>
              <a:t>) case-insensitive equality as well as word, line, grapheme and sentence breaking and streaming.</a:t>
            </a:r>
          </a:p>
          <a:p>
            <a:pPr>
              <a:spcBef>
                <a:spcPts val="0"/>
              </a:spcBef>
            </a:pPr>
            <a:r>
              <a:rPr lang="en-AU" sz="1400" u="sng" dirty="0" err="1">
                <a:solidFill>
                  <a:schemeClr val="accent1"/>
                </a:solidFill>
                <a:latin typeface="-apple-system"/>
              </a:rPr>
              <a:t>u</a:t>
            </a:r>
            <a:r>
              <a:rPr lang="en-AU" sz="1400" b="0" i="0" u="sng" strike="noStrike" dirty="0" err="1">
                <a:solidFill>
                  <a:schemeClr val="accent1"/>
                </a:solidFill>
                <a:effectLst/>
                <a:latin typeface="-apple-system"/>
              </a:rPr>
              <a:t>nicode_</a:t>
            </a:r>
            <a:r>
              <a:rPr lang="en-AU" sz="1400" u="sng" dirty="0" err="1">
                <a:solidFill>
                  <a:schemeClr val="accent1"/>
                </a:solidFill>
                <a:latin typeface="-apple-system"/>
              </a:rPr>
              <a:t>guards</a:t>
            </a:r>
            <a:r>
              <a:rPr lang="en-AU" sz="1400" u="sng" dirty="0">
                <a:solidFill>
                  <a:schemeClr val="accent1"/>
                </a:solidFill>
                <a:latin typeface="-apple-system"/>
              </a:rPr>
              <a:t> </a:t>
            </a:r>
            <a:r>
              <a:rPr lang="en-AU" sz="1400" b="0" i="0" u="none" strike="noStrike" dirty="0">
                <a:effectLst/>
                <a:latin typeface="-apple-system"/>
              </a:rPr>
              <a:t>Implements Unicode Set-based guards for Elixir. Supports matching </a:t>
            </a:r>
            <a:r>
              <a:rPr lang="en-AU" sz="1400" b="0" i="0" u="none" strike="noStrike" dirty="0" err="1">
                <a:effectLst/>
                <a:latin typeface="-apple-system"/>
              </a:rPr>
              <a:t>unicode</a:t>
            </a:r>
            <a:r>
              <a:rPr lang="en-AU" sz="1400" b="0" i="0" u="none" strike="noStrike" dirty="0">
                <a:effectLst/>
                <a:latin typeface="-apple-system"/>
              </a:rPr>
              <a:t> sets to codepoints that can be used in function guards..</a:t>
            </a:r>
          </a:p>
          <a:p>
            <a:pPr>
              <a:spcBef>
                <a:spcPts val="0"/>
              </a:spcBef>
            </a:pPr>
            <a:r>
              <a:rPr lang="en-AU" sz="1400" u="sng" dirty="0" err="1">
                <a:solidFill>
                  <a:schemeClr val="accent1"/>
                </a:solidFill>
                <a:latin typeface="-apple-system"/>
              </a:rPr>
              <a:t>u</a:t>
            </a:r>
            <a:r>
              <a:rPr lang="en-AU" sz="1400" b="0" i="0" u="sng" strike="noStrike" dirty="0" err="1">
                <a:solidFill>
                  <a:schemeClr val="accent1"/>
                </a:solidFill>
                <a:effectLst/>
                <a:latin typeface="-apple-system"/>
              </a:rPr>
              <a:t>nicode_unihan</a:t>
            </a:r>
            <a:r>
              <a:rPr lang="en-AU" sz="1400" b="0" i="0" u="none" strike="noStrike" dirty="0">
                <a:effectLst/>
                <a:latin typeface="-apple-system"/>
              </a:rPr>
              <a:t> functions to introspect the Unicode Unihan character database. By @</a:t>
            </a:r>
            <a:r>
              <a:rPr lang="en-AU" sz="1400" b="0" i="0" u="none" strike="noStrike" dirty="0" err="1">
                <a:effectLst/>
                <a:latin typeface="-apple-system"/>
              </a:rPr>
              <a:t>jwchui</a:t>
            </a:r>
            <a:r>
              <a:rPr lang="en-AU" sz="1400" b="0" i="0" u="none" strike="noStrike" dirty="0">
                <a:effectLst/>
                <a:latin typeface="-apple-system"/>
              </a:rPr>
              <a:t>.</a:t>
            </a:r>
          </a:p>
          <a:p>
            <a:pPr marL="0" indent="0" algn="l">
              <a:spcBef>
                <a:spcPts val="0"/>
              </a:spcBef>
              <a:buNone/>
            </a:pPr>
            <a:endParaRPr lang="en-AU" sz="1400" dirty="0">
              <a:latin typeface="-apple-system"/>
            </a:endParaRPr>
          </a:p>
          <a:p>
            <a:pPr marL="0" indent="0" algn="l">
              <a:spcBef>
                <a:spcPts val="0"/>
              </a:spcBef>
              <a:buNone/>
            </a:pPr>
            <a:r>
              <a:rPr lang="en-AU" sz="1400" b="1" dirty="0">
                <a:latin typeface="-apple-system"/>
              </a:rPr>
              <a:t>Image</a:t>
            </a:r>
          </a:p>
          <a:p>
            <a:pPr>
              <a:spcBef>
                <a:spcPts val="0"/>
              </a:spcBef>
            </a:pPr>
            <a:r>
              <a:rPr lang="en-AU" sz="1400" b="0" i="0" u="none" strike="noStrike" dirty="0">
                <a:effectLst/>
                <a:latin typeface="-apple-system"/>
              </a:rPr>
              <a:t>Image is an approachable image processing library primarily based upon </a:t>
            </a:r>
            <a:r>
              <a:rPr lang="en-AU" sz="1400" b="0" i="0" u="none" strike="noStrike" dirty="0" err="1">
                <a:effectLst/>
                <a:latin typeface="-apple-system"/>
              </a:rPr>
              <a:t>Vix</a:t>
            </a:r>
            <a:r>
              <a:rPr lang="en-AU" sz="1400" b="0" i="0" u="none" strike="noStrike" dirty="0">
                <a:effectLst/>
                <a:latin typeface="-apple-system"/>
              </a:rPr>
              <a:t> and </a:t>
            </a:r>
            <a:r>
              <a:rPr lang="en-AU" sz="1400" b="0" i="0" u="none" strike="noStrike" dirty="0" err="1">
                <a:effectLst/>
                <a:latin typeface="-apple-system"/>
              </a:rPr>
              <a:t>libvips</a:t>
            </a:r>
            <a:r>
              <a:rPr lang="en-AU" sz="1400" b="0" i="0" u="none" strike="noStrike" dirty="0">
                <a:effectLst/>
                <a:latin typeface="-apple-system"/>
              </a:rPr>
              <a:t> that is NIF-based, fast, multi-threaded, pipelined and has a low memory footprint.</a:t>
            </a:r>
          </a:p>
          <a:p>
            <a:pPr>
              <a:spcBef>
                <a:spcPts val="0"/>
              </a:spcBef>
            </a:pPr>
            <a:endParaRPr lang="en-AU" sz="1400" dirty="0">
              <a:latin typeface="-apple-system"/>
            </a:endParaRPr>
          </a:p>
          <a:p>
            <a:pPr marL="0" indent="0">
              <a:spcBef>
                <a:spcPts val="0"/>
              </a:spcBef>
              <a:buNone/>
            </a:pPr>
            <a:r>
              <a:rPr lang="en-AU" sz="1400" b="1" i="0" u="none" strike="noStrike" dirty="0">
                <a:effectLst/>
                <a:latin typeface="-apple-system"/>
              </a:rPr>
              <a:t>Astro</a:t>
            </a:r>
          </a:p>
          <a:p>
            <a:pPr>
              <a:spcBef>
                <a:spcPts val="0"/>
              </a:spcBef>
            </a:pPr>
            <a:r>
              <a:rPr lang="en-AU" sz="1400" b="0" i="0" u="none" strike="noStrike" dirty="0">
                <a:effectLst/>
                <a:latin typeface="-apple-system"/>
              </a:rPr>
              <a:t>Astronomical calculations in Elixir including sunrise, sunset, moonrise, moonset, equinox, solstice, moon phase and more.</a:t>
            </a:r>
          </a:p>
          <a:p>
            <a:pPr marL="0" indent="0">
              <a:buNone/>
            </a:pPr>
            <a:r>
              <a:rPr lang="en-US" sz="1400" b="1" dirty="0" err="1"/>
              <a:t>Tz_world</a:t>
            </a:r>
            <a:endParaRPr lang="en-US" sz="1400" b="1" dirty="0"/>
          </a:p>
          <a:p>
            <a:r>
              <a:rPr lang="en-US" sz="1400" dirty="0"/>
              <a:t>Resolve time zone names from a geographic location</a:t>
            </a:r>
          </a:p>
          <a:p>
            <a:pPr marL="0" indent="0">
              <a:buNone/>
            </a:pPr>
            <a:r>
              <a:rPr lang="en-US" sz="1400" b="1" dirty="0" err="1"/>
              <a:t>Kday</a:t>
            </a:r>
            <a:endParaRPr lang="en-US" sz="1400" b="1" dirty="0"/>
          </a:p>
          <a:p>
            <a:r>
              <a:rPr lang="en-US" sz="1400" dirty="0"/>
              <a:t>Calculations for the first, last or nth day of the week on, nearest, after or before a date.</a:t>
            </a:r>
          </a:p>
        </p:txBody>
      </p:sp>
      <p:sp>
        <p:nvSpPr>
          <p:cNvPr id="7" name="TextBox 6">
            <a:extLst>
              <a:ext uri="{FF2B5EF4-FFF2-40B4-BE49-F238E27FC236}">
                <a16:creationId xmlns:a16="http://schemas.microsoft.com/office/drawing/2014/main" id="{1F5FE2E8-995D-6EF0-04BC-5ADDEDFB2E6D}"/>
              </a:ext>
            </a:extLst>
          </p:cNvPr>
          <p:cNvSpPr txBox="1"/>
          <p:nvPr/>
        </p:nvSpPr>
        <p:spPr>
          <a:xfrm>
            <a:off x="8525813" y="5449822"/>
            <a:ext cx="3400023" cy="1200329"/>
          </a:xfrm>
          <a:prstGeom prst="rect">
            <a:avLst/>
          </a:prstGeom>
          <a:noFill/>
        </p:spPr>
        <p:txBody>
          <a:bodyPr wrap="square">
            <a:spAutoFit/>
          </a:bodyPr>
          <a:lstStyle/>
          <a:p>
            <a:r>
              <a:rPr lang="en-US" dirty="0">
                <a:hlinkClick r:id="rId2"/>
              </a:rPr>
              <a:t>https://github.com/elixir-cldr</a:t>
            </a:r>
            <a:endParaRPr lang="en-US" dirty="0"/>
          </a:p>
          <a:p>
            <a:r>
              <a:rPr lang="en-US" dirty="0">
                <a:hlinkClick r:id="rId3"/>
              </a:rPr>
              <a:t>https://github.com/elixir-unicode</a:t>
            </a:r>
            <a:endParaRPr lang="en-US" dirty="0"/>
          </a:p>
          <a:p>
            <a:r>
              <a:rPr lang="en-US" dirty="0">
                <a:hlinkClick r:id="rId4"/>
              </a:rPr>
              <a:t>https://github.com/elixir-image</a:t>
            </a:r>
            <a:endParaRPr lang="en-US" dirty="0"/>
          </a:p>
          <a:p>
            <a:r>
              <a:rPr lang="en-US" dirty="0">
                <a:hlinkClick r:id="rId5"/>
              </a:rPr>
              <a:t>https://github.com/kipcole9</a:t>
            </a:r>
            <a:endParaRPr lang="en-US" dirty="0"/>
          </a:p>
        </p:txBody>
      </p:sp>
    </p:spTree>
    <p:extLst>
      <p:ext uri="{BB962C8B-B14F-4D97-AF65-F5344CB8AC3E}">
        <p14:creationId xmlns:p14="http://schemas.microsoft.com/office/powerpoint/2010/main" val="6873823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26CFC-DBAB-15CF-459F-8CDB02E10A3F}"/>
              </a:ext>
            </a:extLst>
          </p:cNvPr>
          <p:cNvSpPr>
            <a:spLocks noGrp="1"/>
          </p:cNvSpPr>
          <p:nvPr>
            <p:ph type="title"/>
          </p:nvPr>
        </p:nvSpPr>
        <p:spPr/>
        <p:txBody>
          <a:bodyPr/>
          <a:lstStyle/>
          <a:p>
            <a:r>
              <a:rPr lang="en-US" dirty="0"/>
              <a:t>Parsing is hard</a:t>
            </a:r>
          </a:p>
        </p:txBody>
      </p:sp>
      <p:graphicFrame>
        <p:nvGraphicFramePr>
          <p:cNvPr id="4" name="Table 3">
            <a:extLst>
              <a:ext uri="{FF2B5EF4-FFF2-40B4-BE49-F238E27FC236}">
                <a16:creationId xmlns:a16="http://schemas.microsoft.com/office/drawing/2014/main" id="{2F5E2FDE-DE47-CD90-9754-66A5988551A5}"/>
              </a:ext>
            </a:extLst>
          </p:cNvPr>
          <p:cNvGraphicFramePr>
            <a:graphicFrameLocks noGrp="1"/>
          </p:cNvGraphicFramePr>
          <p:nvPr>
            <p:extLst>
              <p:ext uri="{D42A27DB-BD31-4B8C-83A1-F6EECF244321}">
                <p14:modId xmlns:p14="http://schemas.microsoft.com/office/powerpoint/2010/main" val="4064143009"/>
              </p:ext>
            </p:extLst>
          </p:nvPr>
        </p:nvGraphicFramePr>
        <p:xfrm>
          <a:off x="838200" y="2629548"/>
          <a:ext cx="10515600" cy="1828800"/>
        </p:xfrm>
        <a:graphic>
          <a:graphicData uri="http://schemas.openxmlformats.org/drawingml/2006/table">
            <a:tbl>
              <a:tblPr/>
              <a:tblGrid>
                <a:gridCol w="2628900">
                  <a:extLst>
                    <a:ext uri="{9D8B030D-6E8A-4147-A177-3AD203B41FA5}">
                      <a16:colId xmlns:a16="http://schemas.microsoft.com/office/drawing/2014/main" val="992862894"/>
                    </a:ext>
                  </a:extLst>
                </a:gridCol>
                <a:gridCol w="2628900">
                  <a:extLst>
                    <a:ext uri="{9D8B030D-6E8A-4147-A177-3AD203B41FA5}">
                      <a16:colId xmlns:a16="http://schemas.microsoft.com/office/drawing/2014/main" val="401993855"/>
                    </a:ext>
                  </a:extLst>
                </a:gridCol>
                <a:gridCol w="2628900">
                  <a:extLst>
                    <a:ext uri="{9D8B030D-6E8A-4147-A177-3AD203B41FA5}">
                      <a16:colId xmlns:a16="http://schemas.microsoft.com/office/drawing/2014/main" val="3751082418"/>
                    </a:ext>
                  </a:extLst>
                </a:gridCol>
                <a:gridCol w="2628900">
                  <a:extLst>
                    <a:ext uri="{9D8B030D-6E8A-4147-A177-3AD203B41FA5}">
                      <a16:colId xmlns:a16="http://schemas.microsoft.com/office/drawing/2014/main" val="326864598"/>
                    </a:ext>
                  </a:extLst>
                </a:gridCol>
              </a:tblGrid>
              <a:tr h="0">
                <a:tc>
                  <a:txBody>
                    <a:bodyPr/>
                    <a:lstStyle/>
                    <a:p>
                      <a:pPr algn="l" fontAlgn="t"/>
                      <a:r>
                        <a:rPr lang="en-AU" b="1" dirty="0">
                          <a:solidFill>
                            <a:schemeClr val="accent1"/>
                          </a:solidFill>
                          <a:effectLst/>
                          <a:latin typeface="Arial" panose="020B0604020202020204" pitchFamily="34" charset="0"/>
                        </a:rPr>
                        <a:t>Given Name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b="1" dirty="0">
                          <a:solidFill>
                            <a:schemeClr val="accent1"/>
                          </a:solidFill>
                          <a:effectLst/>
                          <a:latin typeface="Arial" panose="020B0604020202020204" pitchFamily="34" charset="0"/>
                        </a:rPr>
                        <a:t>Other Given Names</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b="1" dirty="0">
                          <a:solidFill>
                            <a:schemeClr val="accent1"/>
                          </a:solidFill>
                          <a:effectLst/>
                          <a:latin typeface="Arial" panose="020B0604020202020204" pitchFamily="34" charset="0"/>
                        </a:rPr>
                        <a:t>Surname</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b="1" dirty="0">
                          <a:solidFill>
                            <a:schemeClr val="accent1"/>
                          </a:solidFill>
                          <a:effectLst/>
                          <a:latin typeface="Arial" panose="020B0604020202020204" pitchFamily="34" charset="0"/>
                        </a:rPr>
                        <a:t>Other Surnames</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4131858"/>
                  </a:ext>
                </a:extLst>
              </a:tr>
              <a:tr h="0">
                <a:tc>
                  <a:txBody>
                    <a:bodyPr/>
                    <a:lstStyle/>
                    <a:p>
                      <a:pPr algn="l" fontAlgn="t"/>
                      <a:r>
                        <a:rPr lang="en-AU">
                          <a:solidFill>
                            <a:srgbClr val="000000"/>
                          </a:solidFill>
                          <a:effectLst/>
                          <a:latin typeface="Arial" panose="020B0604020202020204" pitchFamily="34" charset="0"/>
                        </a:rPr>
                        <a:t>Mary</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a:solidFill>
                            <a:srgbClr val="000000"/>
                          </a:solidFill>
                          <a:effectLst/>
                          <a:latin typeface="Arial" panose="020B0604020202020204" pitchFamily="34" charset="0"/>
                        </a:rPr>
                        <a:t>Beth</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a:solidFill>
                            <a:srgbClr val="000000"/>
                          </a:solidFill>
                          <a:effectLst/>
                          <a:latin typeface="Arial" panose="020B0604020202020204" pitchFamily="34" charset="0"/>
                        </a:rPr>
                        <a:t>Estrella</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endParaRPr lang="en-AU">
                        <a:solidFill>
                          <a:srgbClr val="000000"/>
                        </a:solidFill>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8893521"/>
                  </a:ext>
                </a:extLst>
              </a:tr>
              <a:tr h="0">
                <a:tc>
                  <a:txBody>
                    <a:bodyPr/>
                    <a:lstStyle/>
                    <a:p>
                      <a:pPr algn="l" fontAlgn="t"/>
                      <a:r>
                        <a:rPr lang="en-AU">
                          <a:solidFill>
                            <a:srgbClr val="000000"/>
                          </a:solidFill>
                          <a:effectLst/>
                          <a:latin typeface="Arial" panose="020B0604020202020204" pitchFamily="34" charset="0"/>
                        </a:rPr>
                        <a:t>Mary Beth</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endParaRPr lang="en-AU">
                        <a:solidFill>
                          <a:srgbClr val="000000"/>
                        </a:solidFill>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a:solidFill>
                            <a:srgbClr val="000000"/>
                          </a:solidFill>
                          <a:effectLst/>
                          <a:latin typeface="Arial" panose="020B0604020202020204" pitchFamily="34" charset="0"/>
                        </a:rPr>
                        <a:t>Estrella</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endParaRPr lang="en-AU">
                        <a:solidFill>
                          <a:srgbClr val="000000"/>
                        </a:solidFill>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209963"/>
                  </a:ext>
                </a:extLst>
              </a:tr>
              <a:tr h="0">
                <a:tc>
                  <a:txBody>
                    <a:bodyPr/>
                    <a:lstStyle/>
                    <a:p>
                      <a:pPr algn="l" fontAlgn="t"/>
                      <a:r>
                        <a:rPr lang="en-AU">
                          <a:solidFill>
                            <a:srgbClr val="000000"/>
                          </a:solidFill>
                          <a:effectLst/>
                          <a:latin typeface="Arial" panose="020B0604020202020204" pitchFamily="34" charset="0"/>
                        </a:rPr>
                        <a:t>Mary</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endParaRPr lang="en-AU">
                        <a:solidFill>
                          <a:srgbClr val="000000"/>
                        </a:solidFill>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a:solidFill>
                            <a:srgbClr val="000000"/>
                          </a:solidFill>
                          <a:effectLst/>
                          <a:latin typeface="Arial" panose="020B0604020202020204" pitchFamily="34" charset="0"/>
                        </a:rPr>
                        <a:t>Beth Estrella</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endParaRPr lang="en-AU">
                        <a:solidFill>
                          <a:srgbClr val="000000"/>
                        </a:solidFill>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3084787"/>
                  </a:ext>
                </a:extLst>
              </a:tr>
              <a:tr h="0">
                <a:tc>
                  <a:txBody>
                    <a:bodyPr/>
                    <a:lstStyle/>
                    <a:p>
                      <a:pPr algn="l" fontAlgn="t"/>
                      <a:r>
                        <a:rPr lang="en-AU">
                          <a:solidFill>
                            <a:srgbClr val="000000"/>
                          </a:solidFill>
                          <a:effectLst/>
                          <a:latin typeface="Arial" panose="020B0604020202020204" pitchFamily="34" charset="0"/>
                        </a:rPr>
                        <a:t>Mary</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endParaRPr lang="en-AU" dirty="0">
                        <a:solidFill>
                          <a:srgbClr val="000000"/>
                        </a:solidFill>
                        <a:effectLst/>
                        <a:latin typeface="Arial" panose="020B0604020202020204" pitchFamily="34" charset="0"/>
                      </a:endParaRP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a:solidFill>
                            <a:srgbClr val="000000"/>
                          </a:solidFill>
                          <a:effectLst/>
                          <a:latin typeface="Arial" panose="020B0604020202020204" pitchFamily="34" charset="0"/>
                        </a:rPr>
                        <a:t>Beth</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t"/>
                      <a:r>
                        <a:rPr lang="en-AU" dirty="0">
                          <a:solidFill>
                            <a:srgbClr val="000000"/>
                          </a:solidFill>
                          <a:effectLst/>
                          <a:latin typeface="Arial" panose="020B0604020202020204" pitchFamily="34" charset="0"/>
                        </a:rPr>
                        <a:t>Estrella</a:t>
                      </a:r>
                    </a:p>
                  </a:txBody>
                  <a:tcP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0759226"/>
                  </a:ext>
                </a:extLst>
              </a:tr>
            </a:tbl>
          </a:graphicData>
        </a:graphic>
      </p:graphicFrame>
      <p:sp>
        <p:nvSpPr>
          <p:cNvPr id="5" name="Rectangle 1">
            <a:extLst>
              <a:ext uri="{FF2B5EF4-FFF2-40B4-BE49-F238E27FC236}">
                <a16:creationId xmlns:a16="http://schemas.microsoft.com/office/drawing/2014/main" id="{BA910ED4-6DD4-B443-DFE3-685B55AC8E0B}"/>
              </a:ext>
            </a:extLst>
          </p:cNvPr>
          <p:cNvSpPr>
            <a:spLocks noChangeArrowheads="1"/>
          </p:cNvSpPr>
          <p:nvPr/>
        </p:nvSpPr>
        <p:spPr bwMode="auto">
          <a:xfrm>
            <a:off x="838200" y="1354372"/>
            <a:ext cx="104179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Parsing of name strings into specific name parts such as </a:t>
            </a:r>
            <a:r>
              <a:rPr kumimoji="0" lang="en-US" altLang="en-US" sz="18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given_name</a:t>
            </a:r>
            <a:r>
              <a:rPr kumimoji="0" lang="en-US" altLang="en-US"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and </a:t>
            </a:r>
            <a:r>
              <a:rPr kumimoji="0" lang="en-US" altLang="en-US" sz="1800" b="0" i="1" u="none" strike="noStrike" cap="none" normalizeH="0" baseline="0" dirty="0" err="1">
                <a:ln>
                  <a:noFill/>
                </a:ln>
                <a:solidFill>
                  <a:srgbClr val="000000"/>
                </a:solidFill>
                <a:effectLst/>
                <a:latin typeface="Arial" panose="020B0604020202020204" pitchFamily="34" charset="0"/>
                <a:cs typeface="Arial" panose="020B0604020202020204" pitchFamily="34" charset="0"/>
              </a:rPr>
              <a:t>other_given_names</a:t>
            </a:r>
            <a:r>
              <a:rPr kumimoji="0" lang="en-US" altLang="en-US" sz="1800" b="0" i="1"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is ambiguous. A name like "Mary Beth Estrella" could conceivably be any of the following.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33125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2C96-7CBF-04AB-A97B-64E03A0A0FD9}"/>
              </a:ext>
            </a:extLst>
          </p:cNvPr>
          <p:cNvSpPr>
            <a:spLocks noGrp="1"/>
          </p:cNvSpPr>
          <p:nvPr>
            <p:ph type="title"/>
          </p:nvPr>
        </p:nvSpPr>
        <p:spPr/>
        <p:txBody>
          <a:bodyPr/>
          <a:lstStyle/>
          <a:p>
            <a:r>
              <a:rPr lang="en-US" dirty="0"/>
              <a:t>What's not covered</a:t>
            </a:r>
            <a:br>
              <a:rPr lang="en-US" dirty="0"/>
            </a:br>
            <a:r>
              <a:rPr lang="en-US" sz="2800" dirty="0"/>
              <a:t>But I'd like to find a way</a:t>
            </a:r>
            <a:endParaRPr lang="en-US" dirty="0"/>
          </a:p>
        </p:txBody>
      </p:sp>
      <p:sp>
        <p:nvSpPr>
          <p:cNvPr id="3" name="Content Placeholder 2">
            <a:extLst>
              <a:ext uri="{FF2B5EF4-FFF2-40B4-BE49-F238E27FC236}">
                <a16:creationId xmlns:a16="http://schemas.microsoft.com/office/drawing/2014/main" id="{CC214A4C-B92B-70E1-F690-ABCCDA87D131}"/>
              </a:ext>
            </a:extLst>
          </p:cNvPr>
          <p:cNvSpPr>
            <a:spLocks noGrp="1"/>
          </p:cNvSpPr>
          <p:nvPr>
            <p:ph idx="1"/>
          </p:nvPr>
        </p:nvSpPr>
        <p:spPr>
          <a:xfrm>
            <a:off x="838200" y="1825625"/>
            <a:ext cx="10515600" cy="3710879"/>
          </a:xfrm>
        </p:spPr>
        <p:txBody>
          <a:bodyPr>
            <a:normAutofit/>
          </a:bodyPr>
          <a:lstStyle/>
          <a:p>
            <a:pPr marL="0" indent="0">
              <a:buNone/>
            </a:pPr>
            <a:r>
              <a:rPr lang="en-US" dirty="0"/>
              <a:t>Salutations</a:t>
            </a:r>
          </a:p>
          <a:p>
            <a:pPr marL="457200" lvl="1" indent="0">
              <a:buNone/>
            </a:pPr>
            <a:r>
              <a:rPr lang="en-AU" b="0" i="1" u="none" strike="noStrike" dirty="0" err="1">
                <a:solidFill>
                  <a:srgbClr val="202122"/>
                </a:solidFill>
                <a:effectLst/>
              </a:rPr>
              <a:t>Illustrissime</a:t>
            </a:r>
            <a:r>
              <a:rPr lang="en-AU" b="0" i="1" u="none" strike="noStrike" dirty="0">
                <a:solidFill>
                  <a:srgbClr val="202122"/>
                </a:solidFill>
                <a:effectLst/>
              </a:rPr>
              <a:t> et </a:t>
            </a:r>
            <a:r>
              <a:rPr lang="en-AU" b="0" i="1" u="none" strike="noStrike" dirty="0" err="1">
                <a:solidFill>
                  <a:srgbClr val="202122"/>
                </a:solidFill>
                <a:effectLst/>
              </a:rPr>
              <a:t>Éminentissime</a:t>
            </a:r>
            <a:r>
              <a:rPr lang="en-AU" b="0" i="1" u="none" strike="noStrike" dirty="0">
                <a:solidFill>
                  <a:srgbClr val="202122"/>
                </a:solidFill>
                <a:effectLst/>
              </a:rPr>
              <a:t> </a:t>
            </a:r>
            <a:r>
              <a:rPr lang="en-AU" b="0" i="1" u="none" strike="noStrike" dirty="0" err="1">
                <a:solidFill>
                  <a:srgbClr val="202122"/>
                </a:solidFill>
                <a:effectLst/>
              </a:rPr>
              <a:t>Seigneur</a:t>
            </a:r>
            <a:endParaRPr lang="en-AU" dirty="0">
              <a:solidFill>
                <a:srgbClr val="202122"/>
              </a:solidFill>
              <a:highlight>
                <a:srgbClr val="FFFFFF"/>
              </a:highlight>
            </a:endParaRPr>
          </a:p>
          <a:p>
            <a:pPr marL="457200" lvl="1" indent="0">
              <a:buNone/>
            </a:pPr>
            <a:r>
              <a:rPr lang="en-AU" b="0" i="0" u="none" strike="noStrike" dirty="0">
                <a:solidFill>
                  <a:srgbClr val="202122"/>
                </a:solidFill>
                <a:effectLst/>
                <a:highlight>
                  <a:srgbClr val="FFFFFF"/>
                </a:highlight>
              </a:rPr>
              <a:t>(Most Illustrious and Most Eminent Lord)</a:t>
            </a:r>
            <a:endParaRPr lang="en-US" dirty="0"/>
          </a:p>
          <a:p>
            <a:pPr marL="0" indent="0">
              <a:buNone/>
            </a:pPr>
            <a:r>
              <a:rPr lang="en-US" dirty="0"/>
              <a:t>Valedictions</a:t>
            </a:r>
          </a:p>
          <a:p>
            <a:pPr marL="457200" lvl="1" indent="0">
              <a:buNone/>
            </a:pPr>
            <a:r>
              <a:rPr lang="fr-FR" i="1" dirty="0"/>
              <a:t>Veuillez agréer, Madame, Monsieur, l'expression de mes sentiments distingués</a:t>
            </a:r>
            <a:r>
              <a:rPr lang="fr-FR" dirty="0"/>
              <a:t>"</a:t>
            </a:r>
          </a:p>
          <a:p>
            <a:pPr marL="457200" lvl="1" indent="0">
              <a:buNone/>
            </a:pPr>
            <a:r>
              <a:rPr lang="fr-FR" dirty="0"/>
              <a:t>(</a:t>
            </a:r>
            <a:r>
              <a:rPr lang="fr-FR" dirty="0" err="1"/>
              <a:t>Please</a:t>
            </a:r>
            <a:r>
              <a:rPr lang="fr-FR" dirty="0"/>
              <a:t> </a:t>
            </a:r>
            <a:r>
              <a:rPr lang="fr-FR" dirty="0" err="1"/>
              <a:t>accept</a:t>
            </a:r>
            <a:r>
              <a:rPr lang="fr-FR" dirty="0"/>
              <a:t>, </a:t>
            </a:r>
            <a:r>
              <a:rPr lang="fr-FR" dirty="0" err="1"/>
              <a:t>Madam</a:t>
            </a:r>
            <a:r>
              <a:rPr lang="fr-FR" dirty="0"/>
              <a:t>, Sir, the expression of </a:t>
            </a:r>
            <a:r>
              <a:rPr lang="fr-FR" dirty="0" err="1"/>
              <a:t>my</a:t>
            </a:r>
            <a:r>
              <a:rPr lang="fr-FR" dirty="0"/>
              <a:t> </a:t>
            </a:r>
            <a:r>
              <a:rPr lang="fr-FR" dirty="0" err="1"/>
              <a:t>distinguished</a:t>
            </a:r>
            <a:r>
              <a:rPr lang="fr-FR" dirty="0"/>
              <a:t> sentiments)</a:t>
            </a:r>
            <a:endParaRPr lang="en-US" dirty="0"/>
          </a:p>
          <a:p>
            <a:pPr marL="0" indent="0">
              <a:buNone/>
            </a:pPr>
            <a:r>
              <a:rPr lang="en-US" dirty="0"/>
              <a:t>Personas</a:t>
            </a:r>
          </a:p>
        </p:txBody>
      </p:sp>
      <p:sp>
        <p:nvSpPr>
          <p:cNvPr id="5" name="TextBox 4">
            <a:extLst>
              <a:ext uri="{FF2B5EF4-FFF2-40B4-BE49-F238E27FC236}">
                <a16:creationId xmlns:a16="http://schemas.microsoft.com/office/drawing/2014/main" id="{7E4A69AD-8019-8D64-8A18-58E53F763323}"/>
              </a:ext>
            </a:extLst>
          </p:cNvPr>
          <p:cNvSpPr txBox="1"/>
          <p:nvPr/>
        </p:nvSpPr>
        <p:spPr>
          <a:xfrm>
            <a:off x="256783" y="5846544"/>
            <a:ext cx="6100174" cy="646331"/>
          </a:xfrm>
          <a:prstGeom prst="rect">
            <a:avLst/>
          </a:prstGeom>
          <a:noFill/>
        </p:spPr>
        <p:txBody>
          <a:bodyPr wrap="square">
            <a:spAutoFit/>
          </a:bodyPr>
          <a:lstStyle/>
          <a:p>
            <a:r>
              <a:rPr lang="en-US" dirty="0">
                <a:hlinkClick r:id="rId3"/>
              </a:rPr>
              <a:t>https://en.wikipedia.org/wiki/Salutation</a:t>
            </a:r>
            <a:endParaRPr lang="en-US" dirty="0"/>
          </a:p>
          <a:p>
            <a:r>
              <a:rPr lang="en-US" dirty="0">
                <a:hlinkClick r:id="rId4"/>
              </a:rPr>
              <a:t>https://en.wikipedia.org/wiki/Valediction</a:t>
            </a:r>
            <a:endParaRPr lang="en-US" dirty="0"/>
          </a:p>
        </p:txBody>
      </p:sp>
    </p:spTree>
    <p:extLst>
      <p:ext uri="{BB962C8B-B14F-4D97-AF65-F5344CB8AC3E}">
        <p14:creationId xmlns:p14="http://schemas.microsoft.com/office/powerpoint/2010/main" val="1104105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E1D2-C4C2-9A0D-ECD2-8530D8444094}"/>
              </a:ext>
            </a:extLst>
          </p:cNvPr>
          <p:cNvSpPr>
            <a:spLocks noGrp="1"/>
          </p:cNvSpPr>
          <p:nvPr>
            <p:ph type="title"/>
          </p:nvPr>
        </p:nvSpPr>
        <p:spPr/>
        <p:txBody>
          <a:bodyPr/>
          <a:lstStyle/>
          <a:p>
            <a:r>
              <a:rPr lang="en-US" dirty="0"/>
              <a:t>Timetable</a:t>
            </a:r>
          </a:p>
        </p:txBody>
      </p:sp>
      <p:sp>
        <p:nvSpPr>
          <p:cNvPr id="3" name="Content Placeholder 2">
            <a:extLst>
              <a:ext uri="{FF2B5EF4-FFF2-40B4-BE49-F238E27FC236}">
                <a16:creationId xmlns:a16="http://schemas.microsoft.com/office/drawing/2014/main" id="{77607DEE-FC54-8ED4-4F11-0493C6B52AC8}"/>
              </a:ext>
            </a:extLst>
          </p:cNvPr>
          <p:cNvSpPr>
            <a:spLocks noGrp="1"/>
          </p:cNvSpPr>
          <p:nvPr>
            <p:ph idx="1"/>
          </p:nvPr>
        </p:nvSpPr>
        <p:spPr/>
        <p:txBody>
          <a:bodyPr/>
          <a:lstStyle/>
          <a:p>
            <a:r>
              <a:rPr lang="en-US" dirty="0"/>
              <a:t>CLDR</a:t>
            </a:r>
            <a:r>
              <a:rPr lang="en-US" baseline="0" dirty="0"/>
              <a:t> 45 will be released in April. See </a:t>
            </a:r>
            <a:r>
              <a:rPr lang="en-US" u="sng" baseline="0" dirty="0">
                <a:solidFill>
                  <a:schemeClr val="accent1"/>
                </a:solidFill>
              </a:rPr>
              <a:t>https://</a:t>
            </a:r>
            <a:r>
              <a:rPr lang="en-US" u="sng" baseline="0" dirty="0" err="1">
                <a:solidFill>
                  <a:schemeClr val="accent1"/>
                </a:solidFill>
              </a:rPr>
              <a:t>cldr.unicode.org</a:t>
            </a:r>
            <a:r>
              <a:rPr lang="en-US" u="sng" baseline="0" dirty="0">
                <a:solidFill>
                  <a:schemeClr val="accent1"/>
                </a:solidFill>
              </a:rPr>
              <a:t>/index/downloads/cldr-45</a:t>
            </a:r>
          </a:p>
          <a:p>
            <a:r>
              <a:rPr lang="en-US" dirty="0" err="1"/>
              <a:t>ex_cldr</a:t>
            </a:r>
            <a:r>
              <a:rPr lang="en-US" dirty="0"/>
              <a:t> 2.38 and all necessary updates will be out the same day as CLDR 45 is released</a:t>
            </a:r>
          </a:p>
          <a:p>
            <a:r>
              <a:rPr lang="en-US" dirty="0" err="1"/>
              <a:t>e</a:t>
            </a:r>
            <a:r>
              <a:rPr lang="en-US" baseline="0" dirty="0" err="1"/>
              <a:t>x_person_names</a:t>
            </a:r>
            <a:r>
              <a:rPr lang="en-US" baseline="0" dirty="0"/>
              <a:t> will be </a:t>
            </a:r>
            <a:r>
              <a:rPr lang="en-US" dirty="0"/>
              <a:t>available on the same day</a:t>
            </a:r>
          </a:p>
          <a:p>
            <a:pPr lvl="1"/>
            <a:r>
              <a:rPr lang="en-US" baseline="0" dirty="0"/>
              <a:t>Available </a:t>
            </a:r>
            <a:r>
              <a:rPr lang="en-US" dirty="0"/>
              <a:t>now </a:t>
            </a:r>
            <a:r>
              <a:rPr lang="en-US" baseline="0" dirty="0"/>
              <a:t>for experimentation by configuring as:</a:t>
            </a:r>
            <a:br>
              <a:rPr lang="en-US" baseline="0" dirty="0"/>
            </a:br>
            <a:r>
              <a:rPr lang="en-US" baseline="0" dirty="0">
                <a:solidFill>
                  <a:schemeClr val="accent1"/>
                </a:solidFill>
              </a:rPr>
              <a:t>{:</a:t>
            </a:r>
            <a:r>
              <a:rPr lang="en-US" baseline="0" dirty="0" err="1">
                <a:solidFill>
                  <a:schemeClr val="accent1"/>
                </a:solidFill>
              </a:rPr>
              <a:t>ex_cldr_person_names</a:t>
            </a:r>
            <a:r>
              <a:rPr lang="en-US" baseline="0" dirty="0">
                <a:solidFill>
                  <a:schemeClr val="accent1"/>
                </a:solidFill>
              </a:rPr>
              <a:t>,  </a:t>
            </a:r>
            <a:r>
              <a:rPr lang="en-US" baseline="0" dirty="0" err="1">
                <a:solidFill>
                  <a:schemeClr val="accent1"/>
                </a:solidFill>
              </a:rPr>
              <a:t>github</a:t>
            </a:r>
            <a:r>
              <a:rPr lang="en-US" baseline="0" dirty="0">
                <a:solidFill>
                  <a:schemeClr val="accent1"/>
                </a:solidFill>
              </a:rPr>
              <a:t>: "elixir-</a:t>
            </a:r>
            <a:r>
              <a:rPr lang="en-US" baseline="0" dirty="0" err="1">
                <a:solidFill>
                  <a:schemeClr val="accent1"/>
                </a:solidFill>
              </a:rPr>
              <a:t>cldr</a:t>
            </a:r>
            <a:r>
              <a:rPr lang="en-US" baseline="0" dirty="0">
                <a:solidFill>
                  <a:schemeClr val="accent1"/>
                </a:solidFill>
              </a:rPr>
              <a:t>/</a:t>
            </a:r>
            <a:r>
              <a:rPr lang="en-US" baseline="0" dirty="0" err="1">
                <a:solidFill>
                  <a:schemeClr val="accent1"/>
                </a:solidFill>
              </a:rPr>
              <a:t>cldr_person_names</a:t>
            </a:r>
            <a:r>
              <a:rPr lang="en-US" baseline="0" dirty="0">
                <a:solidFill>
                  <a:schemeClr val="accent1"/>
                </a:solidFill>
              </a:rPr>
              <a:t>"}</a:t>
            </a:r>
          </a:p>
        </p:txBody>
      </p:sp>
    </p:spTree>
    <p:extLst>
      <p:ext uri="{BB962C8B-B14F-4D97-AF65-F5344CB8AC3E}">
        <p14:creationId xmlns:p14="http://schemas.microsoft.com/office/powerpoint/2010/main" val="855494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 shot of a computer screen&#10;&#10;Description automatically generated">
            <a:extLst>
              <a:ext uri="{FF2B5EF4-FFF2-40B4-BE49-F238E27FC236}">
                <a16:creationId xmlns:a16="http://schemas.microsoft.com/office/drawing/2014/main" id="{C6451EF2-DECA-F737-39DC-DE2684AE2FDE}"/>
              </a:ext>
            </a:extLst>
          </p:cNvPr>
          <p:cNvPicPr>
            <a:picLocks noChangeAspect="1"/>
          </p:cNvPicPr>
          <p:nvPr/>
        </p:nvPicPr>
        <p:blipFill rotWithShape="1">
          <a:blip r:embed="rId3"/>
          <a:srcRect l="16296" t="20514" r="15903" b="19964"/>
          <a:stretch/>
        </p:blipFill>
        <p:spPr>
          <a:xfrm>
            <a:off x="2283853" y="743923"/>
            <a:ext cx="7624294" cy="5370154"/>
          </a:xfrm>
          <a:prstGeom prst="rect">
            <a:avLst/>
          </a:prstGeom>
        </p:spPr>
      </p:pic>
    </p:spTree>
    <p:extLst>
      <p:ext uri="{BB962C8B-B14F-4D97-AF65-F5344CB8AC3E}">
        <p14:creationId xmlns:p14="http://schemas.microsoft.com/office/powerpoint/2010/main" val="285167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3906591" y="2598574"/>
            <a:ext cx="4378817" cy="787194"/>
          </a:xfrm>
        </p:spPr>
        <p:txBody>
          <a:bodyPr>
            <a:normAutofit fontScale="92500" lnSpcReduction="20000"/>
          </a:bodyPr>
          <a:lstStyle/>
          <a:p>
            <a:pPr marL="0" indent="0" algn="ctr">
              <a:buNone/>
            </a:pPr>
            <a:r>
              <a:rPr lang="en-US" sz="6000" dirty="0"/>
              <a:t>Adam</a:t>
            </a:r>
          </a:p>
        </p:txBody>
      </p:sp>
      <p:sp>
        <p:nvSpPr>
          <p:cNvPr id="6" name="Left Bracket 5">
            <a:extLst>
              <a:ext uri="{FF2B5EF4-FFF2-40B4-BE49-F238E27FC236}">
                <a16:creationId xmlns:a16="http://schemas.microsoft.com/office/drawing/2014/main" id="{43059777-66AB-EFBF-F009-E943975799A2}"/>
              </a:ext>
            </a:extLst>
          </p:cNvPr>
          <p:cNvSpPr/>
          <p:nvPr/>
        </p:nvSpPr>
        <p:spPr>
          <a:xfrm rot="16200000">
            <a:off x="5943751" y="2380932"/>
            <a:ext cx="234787" cy="1838413"/>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09DD033-79DE-1F57-3143-A53D3269745E}"/>
              </a:ext>
            </a:extLst>
          </p:cNvPr>
          <p:cNvSpPr txBox="1"/>
          <p:nvPr/>
        </p:nvSpPr>
        <p:spPr>
          <a:xfrm>
            <a:off x="5141938" y="3417532"/>
            <a:ext cx="744114" cy="369332"/>
          </a:xfrm>
          <a:prstGeom prst="rect">
            <a:avLst/>
          </a:prstGeom>
          <a:noFill/>
        </p:spPr>
        <p:txBody>
          <a:bodyPr wrap="none" rtlCol="0">
            <a:spAutoFit/>
          </a:bodyPr>
          <a:lstStyle/>
          <a:p>
            <a:r>
              <a:rPr lang="en-US" dirty="0"/>
              <a:t>Name</a:t>
            </a:r>
          </a:p>
        </p:txBody>
      </p:sp>
    </p:spTree>
    <p:extLst>
      <p:ext uri="{BB962C8B-B14F-4D97-AF65-F5344CB8AC3E}">
        <p14:creationId xmlns:p14="http://schemas.microsoft.com/office/powerpoint/2010/main" val="31680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3906591" y="2598574"/>
            <a:ext cx="4378817" cy="787194"/>
          </a:xfrm>
        </p:spPr>
        <p:txBody>
          <a:bodyPr>
            <a:normAutofit fontScale="92500" lnSpcReduction="20000"/>
          </a:bodyPr>
          <a:lstStyle/>
          <a:p>
            <a:pPr marL="0" indent="0" algn="ctr">
              <a:buNone/>
            </a:pPr>
            <a:r>
              <a:rPr lang="en-US" sz="6000" dirty="0"/>
              <a:t>Adam &amp; Eve</a:t>
            </a:r>
          </a:p>
        </p:txBody>
      </p:sp>
      <p:sp>
        <p:nvSpPr>
          <p:cNvPr id="6" name="Left Bracket 5">
            <a:extLst>
              <a:ext uri="{FF2B5EF4-FFF2-40B4-BE49-F238E27FC236}">
                <a16:creationId xmlns:a16="http://schemas.microsoft.com/office/drawing/2014/main" id="{43059777-66AB-EFBF-F009-E943975799A2}"/>
              </a:ext>
            </a:extLst>
          </p:cNvPr>
          <p:cNvSpPr/>
          <p:nvPr/>
        </p:nvSpPr>
        <p:spPr>
          <a:xfrm rot="16200000">
            <a:off x="5059399" y="2365050"/>
            <a:ext cx="234787" cy="1838413"/>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09DD033-79DE-1F57-3143-A53D3269745E}"/>
              </a:ext>
            </a:extLst>
          </p:cNvPr>
          <p:cNvSpPr txBox="1"/>
          <p:nvPr/>
        </p:nvSpPr>
        <p:spPr>
          <a:xfrm>
            <a:off x="4257586" y="3401650"/>
            <a:ext cx="744114" cy="369332"/>
          </a:xfrm>
          <a:prstGeom prst="rect">
            <a:avLst/>
          </a:prstGeom>
          <a:noFill/>
        </p:spPr>
        <p:txBody>
          <a:bodyPr wrap="none" rtlCol="0">
            <a:spAutoFit/>
          </a:bodyPr>
          <a:lstStyle/>
          <a:p>
            <a:r>
              <a:rPr lang="en-US" dirty="0"/>
              <a:t>Name</a:t>
            </a:r>
          </a:p>
        </p:txBody>
      </p:sp>
      <p:sp>
        <p:nvSpPr>
          <p:cNvPr id="2" name="Left Bracket 1">
            <a:extLst>
              <a:ext uri="{FF2B5EF4-FFF2-40B4-BE49-F238E27FC236}">
                <a16:creationId xmlns:a16="http://schemas.microsoft.com/office/drawing/2014/main" id="{A815A33C-64CF-EDF0-DCDA-F31BC709E97B}"/>
              </a:ext>
            </a:extLst>
          </p:cNvPr>
          <p:cNvSpPr/>
          <p:nvPr/>
        </p:nvSpPr>
        <p:spPr>
          <a:xfrm rot="16200000">
            <a:off x="7243357" y="2721496"/>
            <a:ext cx="218905" cy="1109638"/>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533A27B6-7B58-8F1B-5DD3-690D9DD993A2}"/>
              </a:ext>
            </a:extLst>
          </p:cNvPr>
          <p:cNvSpPr txBox="1"/>
          <p:nvPr/>
        </p:nvSpPr>
        <p:spPr>
          <a:xfrm>
            <a:off x="6797990" y="3401650"/>
            <a:ext cx="744114" cy="369332"/>
          </a:xfrm>
          <a:prstGeom prst="rect">
            <a:avLst/>
          </a:prstGeom>
          <a:noFill/>
        </p:spPr>
        <p:txBody>
          <a:bodyPr wrap="square" rtlCol="0">
            <a:spAutoFit/>
          </a:bodyPr>
          <a:lstStyle/>
          <a:p>
            <a:r>
              <a:rPr lang="en-US" dirty="0"/>
              <a:t>Name</a:t>
            </a:r>
          </a:p>
        </p:txBody>
      </p:sp>
    </p:spTree>
    <p:extLst>
      <p:ext uri="{BB962C8B-B14F-4D97-AF65-F5344CB8AC3E}">
        <p14:creationId xmlns:p14="http://schemas.microsoft.com/office/powerpoint/2010/main" val="414645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3906591" y="2598574"/>
            <a:ext cx="4378817" cy="787194"/>
          </a:xfrm>
        </p:spPr>
        <p:txBody>
          <a:bodyPr>
            <a:noAutofit/>
          </a:bodyPr>
          <a:lstStyle/>
          <a:p>
            <a:pPr marL="0" indent="0" algn="ctr">
              <a:buNone/>
            </a:pPr>
            <a:r>
              <a:rPr lang="ja-JP" altLang="en-US" sz="6000" b="0" i="0" u="none" strike="noStrike">
                <a:solidFill>
                  <a:srgbClr val="202122"/>
                </a:solidFill>
                <a:effectLst/>
                <a:highlight>
                  <a:srgbClr val="FFFFFF"/>
                </a:highlight>
                <a:latin typeface="Arial" panose="020B0604020202020204" pitchFamily="34" charset="0"/>
              </a:rPr>
              <a:t>盤古</a:t>
            </a:r>
            <a:endParaRPr lang="en-US" sz="6000" dirty="0"/>
          </a:p>
        </p:txBody>
      </p:sp>
      <p:sp>
        <p:nvSpPr>
          <p:cNvPr id="6" name="Left Bracket 5">
            <a:extLst>
              <a:ext uri="{FF2B5EF4-FFF2-40B4-BE49-F238E27FC236}">
                <a16:creationId xmlns:a16="http://schemas.microsoft.com/office/drawing/2014/main" id="{43059777-66AB-EFBF-F009-E943975799A2}"/>
              </a:ext>
            </a:extLst>
          </p:cNvPr>
          <p:cNvSpPr/>
          <p:nvPr/>
        </p:nvSpPr>
        <p:spPr>
          <a:xfrm rot="16200000">
            <a:off x="5943190" y="2763521"/>
            <a:ext cx="265953" cy="1447755"/>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09DD033-79DE-1F57-3143-A53D3269745E}"/>
              </a:ext>
            </a:extLst>
          </p:cNvPr>
          <p:cNvSpPr txBox="1"/>
          <p:nvPr/>
        </p:nvSpPr>
        <p:spPr>
          <a:xfrm>
            <a:off x="5351886" y="3626606"/>
            <a:ext cx="744114" cy="369332"/>
          </a:xfrm>
          <a:prstGeom prst="rect">
            <a:avLst/>
          </a:prstGeom>
          <a:noFill/>
        </p:spPr>
        <p:txBody>
          <a:bodyPr wrap="none" rtlCol="0">
            <a:spAutoFit/>
          </a:bodyPr>
          <a:lstStyle/>
          <a:p>
            <a:r>
              <a:rPr lang="en-US" dirty="0"/>
              <a:t>Name</a:t>
            </a:r>
          </a:p>
        </p:txBody>
      </p:sp>
      <p:sp>
        <p:nvSpPr>
          <p:cNvPr id="13" name="TextBox 12">
            <a:extLst>
              <a:ext uri="{FF2B5EF4-FFF2-40B4-BE49-F238E27FC236}">
                <a16:creationId xmlns:a16="http://schemas.microsoft.com/office/drawing/2014/main" id="{194FA202-469B-D467-F47F-BBBCD1758B29}"/>
              </a:ext>
            </a:extLst>
          </p:cNvPr>
          <p:cNvSpPr txBox="1"/>
          <p:nvPr/>
        </p:nvSpPr>
        <p:spPr>
          <a:xfrm>
            <a:off x="177085" y="6308209"/>
            <a:ext cx="6098146"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Pangu</a:t>
            </a:r>
            <a:endParaRPr lang="en-US" dirty="0"/>
          </a:p>
        </p:txBody>
      </p:sp>
    </p:spTree>
    <p:extLst>
      <p:ext uri="{BB962C8B-B14F-4D97-AF65-F5344CB8AC3E}">
        <p14:creationId xmlns:p14="http://schemas.microsoft.com/office/powerpoint/2010/main" val="330421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3906591" y="2598574"/>
            <a:ext cx="4378817" cy="787194"/>
          </a:xfrm>
        </p:spPr>
        <p:txBody>
          <a:bodyPr>
            <a:noAutofit/>
          </a:bodyPr>
          <a:lstStyle/>
          <a:p>
            <a:pPr marL="0" indent="0" algn="ctr">
              <a:buNone/>
            </a:pPr>
            <a:r>
              <a:rPr lang="hi-IN" sz="6000" b="0" i="0" u="none" strike="noStrike" dirty="0">
                <a:solidFill>
                  <a:srgbClr val="202122"/>
                </a:solidFill>
                <a:effectLst/>
                <a:highlight>
                  <a:srgbClr val="FFFFFF"/>
                </a:highlight>
                <a:latin typeface="Arial" panose="020B0604020202020204" pitchFamily="34" charset="0"/>
              </a:rPr>
              <a:t>मनु</a:t>
            </a:r>
            <a:endParaRPr lang="en-US" sz="6000" dirty="0"/>
          </a:p>
        </p:txBody>
      </p:sp>
      <p:sp>
        <p:nvSpPr>
          <p:cNvPr id="6" name="Left Bracket 5">
            <a:extLst>
              <a:ext uri="{FF2B5EF4-FFF2-40B4-BE49-F238E27FC236}">
                <a16:creationId xmlns:a16="http://schemas.microsoft.com/office/drawing/2014/main" id="{43059777-66AB-EFBF-F009-E943975799A2}"/>
              </a:ext>
            </a:extLst>
          </p:cNvPr>
          <p:cNvSpPr/>
          <p:nvPr/>
        </p:nvSpPr>
        <p:spPr>
          <a:xfrm rot="16200000">
            <a:off x="5976654" y="2960468"/>
            <a:ext cx="302060" cy="1318966"/>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09DD033-79DE-1F57-3143-A53D3269745E}"/>
              </a:ext>
            </a:extLst>
          </p:cNvPr>
          <p:cNvSpPr txBox="1"/>
          <p:nvPr/>
        </p:nvSpPr>
        <p:spPr>
          <a:xfrm>
            <a:off x="5468201" y="3770981"/>
            <a:ext cx="744114" cy="369332"/>
          </a:xfrm>
          <a:prstGeom prst="rect">
            <a:avLst/>
          </a:prstGeom>
          <a:noFill/>
        </p:spPr>
        <p:txBody>
          <a:bodyPr wrap="none" rtlCol="0">
            <a:spAutoFit/>
          </a:bodyPr>
          <a:lstStyle/>
          <a:p>
            <a:r>
              <a:rPr lang="en-US" dirty="0"/>
              <a:t>Name</a:t>
            </a:r>
          </a:p>
        </p:txBody>
      </p:sp>
      <p:sp>
        <p:nvSpPr>
          <p:cNvPr id="11" name="TextBox 10">
            <a:extLst>
              <a:ext uri="{FF2B5EF4-FFF2-40B4-BE49-F238E27FC236}">
                <a16:creationId xmlns:a16="http://schemas.microsoft.com/office/drawing/2014/main" id="{48FE1879-CE78-5D13-AFF5-8DB12EF3407A}"/>
              </a:ext>
            </a:extLst>
          </p:cNvPr>
          <p:cNvSpPr txBox="1"/>
          <p:nvPr/>
        </p:nvSpPr>
        <p:spPr>
          <a:xfrm>
            <a:off x="114169" y="6308209"/>
            <a:ext cx="6098146" cy="369332"/>
          </a:xfrm>
          <a:prstGeom prst="rect">
            <a:avLst/>
          </a:prstGeom>
          <a:noFill/>
        </p:spPr>
        <p:txBody>
          <a:bodyPr wrap="square">
            <a:spAutoFit/>
          </a:bodyPr>
          <a:lstStyle/>
          <a:p>
            <a:r>
              <a:rPr lang="en-US" dirty="0"/>
              <a:t>https://</a:t>
            </a:r>
            <a:r>
              <a:rPr lang="en-US" dirty="0" err="1"/>
              <a:t>en.wikipedia.org</a:t>
            </a:r>
            <a:r>
              <a:rPr lang="en-US" dirty="0"/>
              <a:t>/wiki/Manu_(Hinduism)</a:t>
            </a:r>
          </a:p>
        </p:txBody>
      </p:sp>
    </p:spTree>
    <p:extLst>
      <p:ext uri="{BB962C8B-B14F-4D97-AF65-F5344CB8AC3E}">
        <p14:creationId xmlns:p14="http://schemas.microsoft.com/office/powerpoint/2010/main" val="1985867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2657338" y="2598574"/>
            <a:ext cx="4378817" cy="787194"/>
          </a:xfrm>
        </p:spPr>
        <p:txBody>
          <a:bodyPr>
            <a:normAutofit fontScale="92500" lnSpcReduction="20000"/>
          </a:bodyPr>
          <a:lstStyle/>
          <a:p>
            <a:pPr marL="0" indent="0" algn="ctr">
              <a:buNone/>
            </a:pPr>
            <a:r>
              <a:rPr lang="en-US" sz="6000" dirty="0"/>
              <a:t>John</a:t>
            </a:r>
          </a:p>
        </p:txBody>
      </p:sp>
      <p:sp>
        <p:nvSpPr>
          <p:cNvPr id="6" name="Left Bracket 5">
            <a:extLst>
              <a:ext uri="{FF2B5EF4-FFF2-40B4-BE49-F238E27FC236}">
                <a16:creationId xmlns:a16="http://schemas.microsoft.com/office/drawing/2014/main" id="{43059777-66AB-EFBF-F009-E943975799A2}"/>
              </a:ext>
            </a:extLst>
          </p:cNvPr>
          <p:cNvSpPr/>
          <p:nvPr/>
        </p:nvSpPr>
        <p:spPr>
          <a:xfrm rot="16200000">
            <a:off x="4683459" y="2530374"/>
            <a:ext cx="227844" cy="1532583"/>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09DD033-79DE-1F57-3143-A53D3269745E}"/>
              </a:ext>
            </a:extLst>
          </p:cNvPr>
          <p:cNvSpPr txBox="1"/>
          <p:nvPr/>
        </p:nvSpPr>
        <p:spPr>
          <a:xfrm>
            <a:off x="3957079" y="3410589"/>
            <a:ext cx="744114" cy="646331"/>
          </a:xfrm>
          <a:prstGeom prst="rect">
            <a:avLst/>
          </a:prstGeom>
          <a:noFill/>
        </p:spPr>
        <p:txBody>
          <a:bodyPr wrap="none" rtlCol="0">
            <a:spAutoFit/>
          </a:bodyPr>
          <a:lstStyle/>
          <a:p>
            <a:r>
              <a:rPr lang="en-US" dirty="0"/>
              <a:t>Name</a:t>
            </a:r>
          </a:p>
          <a:p>
            <a:r>
              <a:rPr lang="en-US" dirty="0"/>
              <a:t>7.7%</a:t>
            </a:r>
          </a:p>
        </p:txBody>
      </p:sp>
      <p:sp>
        <p:nvSpPr>
          <p:cNvPr id="10" name="Title 9">
            <a:extLst>
              <a:ext uri="{FF2B5EF4-FFF2-40B4-BE49-F238E27FC236}">
                <a16:creationId xmlns:a16="http://schemas.microsoft.com/office/drawing/2014/main" id="{C6A158E6-583D-76FC-51CA-0073977DE10B}"/>
              </a:ext>
            </a:extLst>
          </p:cNvPr>
          <p:cNvSpPr>
            <a:spLocks noGrp="1"/>
          </p:cNvSpPr>
          <p:nvPr>
            <p:ph type="title"/>
          </p:nvPr>
        </p:nvSpPr>
        <p:spPr/>
        <p:txBody>
          <a:bodyPr/>
          <a:lstStyle/>
          <a:p>
            <a:r>
              <a:rPr lang="en-US" dirty="0"/>
              <a:t>Meanwhile, in the middle ages in England</a:t>
            </a:r>
          </a:p>
        </p:txBody>
      </p:sp>
      <p:sp>
        <p:nvSpPr>
          <p:cNvPr id="2" name="Content Placeholder 2">
            <a:extLst>
              <a:ext uri="{FF2B5EF4-FFF2-40B4-BE49-F238E27FC236}">
                <a16:creationId xmlns:a16="http://schemas.microsoft.com/office/drawing/2014/main" id="{92799124-2CF2-49B0-20B6-6FEB9A1456E6}"/>
              </a:ext>
            </a:extLst>
          </p:cNvPr>
          <p:cNvSpPr txBox="1">
            <a:spLocks/>
          </p:cNvSpPr>
          <p:nvPr/>
        </p:nvSpPr>
        <p:spPr>
          <a:xfrm>
            <a:off x="5205209" y="2598574"/>
            <a:ext cx="4378817" cy="78719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000" dirty="0"/>
              <a:t>William</a:t>
            </a:r>
          </a:p>
        </p:txBody>
      </p:sp>
      <p:sp>
        <p:nvSpPr>
          <p:cNvPr id="4" name="Left Bracket 3">
            <a:extLst>
              <a:ext uri="{FF2B5EF4-FFF2-40B4-BE49-F238E27FC236}">
                <a16:creationId xmlns:a16="http://schemas.microsoft.com/office/drawing/2014/main" id="{A3FF82C8-C9D5-45EF-4B8D-8F0B9FA6C2C3}"/>
              </a:ext>
            </a:extLst>
          </p:cNvPr>
          <p:cNvSpPr/>
          <p:nvPr/>
        </p:nvSpPr>
        <p:spPr>
          <a:xfrm rot="16200000">
            <a:off x="7291521" y="2164352"/>
            <a:ext cx="203022" cy="2239807"/>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F37FD76-EC4C-8BE6-A855-F48B372350E4}"/>
              </a:ext>
            </a:extLst>
          </p:cNvPr>
          <p:cNvSpPr txBox="1"/>
          <p:nvPr/>
        </p:nvSpPr>
        <p:spPr>
          <a:xfrm>
            <a:off x="6273128" y="3385767"/>
            <a:ext cx="744114" cy="646331"/>
          </a:xfrm>
          <a:prstGeom prst="rect">
            <a:avLst/>
          </a:prstGeom>
          <a:noFill/>
        </p:spPr>
        <p:txBody>
          <a:bodyPr wrap="none" rtlCol="0">
            <a:spAutoFit/>
          </a:bodyPr>
          <a:lstStyle/>
          <a:p>
            <a:r>
              <a:rPr lang="en-US" dirty="0"/>
              <a:t>Name</a:t>
            </a:r>
          </a:p>
          <a:p>
            <a:r>
              <a:rPr lang="en-US" dirty="0"/>
              <a:t>14%</a:t>
            </a:r>
          </a:p>
        </p:txBody>
      </p:sp>
    </p:spTree>
    <p:extLst>
      <p:ext uri="{BB962C8B-B14F-4D97-AF65-F5344CB8AC3E}">
        <p14:creationId xmlns:p14="http://schemas.microsoft.com/office/powerpoint/2010/main" val="1333581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BC0E22-8843-67D0-7CD7-379B86752FC1}"/>
              </a:ext>
            </a:extLst>
          </p:cNvPr>
          <p:cNvSpPr>
            <a:spLocks noGrp="1"/>
          </p:cNvSpPr>
          <p:nvPr>
            <p:ph idx="1"/>
          </p:nvPr>
        </p:nvSpPr>
        <p:spPr>
          <a:xfrm>
            <a:off x="4022500" y="2756419"/>
            <a:ext cx="4378817" cy="787194"/>
          </a:xfrm>
        </p:spPr>
        <p:txBody>
          <a:bodyPr>
            <a:normAutofit fontScale="77500" lnSpcReduction="20000"/>
          </a:bodyPr>
          <a:lstStyle/>
          <a:p>
            <a:pPr marL="0" indent="0" algn="ctr">
              <a:buNone/>
            </a:pPr>
            <a:r>
              <a:rPr lang="en-US" sz="6000" dirty="0"/>
              <a:t>John the butcher</a:t>
            </a:r>
          </a:p>
        </p:txBody>
      </p:sp>
      <p:sp>
        <p:nvSpPr>
          <p:cNvPr id="6" name="Left Bracket 5">
            <a:extLst>
              <a:ext uri="{FF2B5EF4-FFF2-40B4-BE49-F238E27FC236}">
                <a16:creationId xmlns:a16="http://schemas.microsoft.com/office/drawing/2014/main" id="{43059777-66AB-EFBF-F009-E943975799A2}"/>
              </a:ext>
            </a:extLst>
          </p:cNvPr>
          <p:cNvSpPr/>
          <p:nvPr/>
        </p:nvSpPr>
        <p:spPr>
          <a:xfrm rot="16200000">
            <a:off x="4609278" y="2779132"/>
            <a:ext cx="229221" cy="1299741"/>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509DD033-79DE-1F57-3143-A53D3269745E}"/>
              </a:ext>
            </a:extLst>
          </p:cNvPr>
          <p:cNvSpPr txBox="1"/>
          <p:nvPr/>
        </p:nvSpPr>
        <p:spPr>
          <a:xfrm>
            <a:off x="3987262" y="3543613"/>
            <a:ext cx="1334981" cy="369332"/>
          </a:xfrm>
          <a:prstGeom prst="rect">
            <a:avLst/>
          </a:prstGeom>
          <a:noFill/>
        </p:spPr>
        <p:txBody>
          <a:bodyPr wrap="none" rtlCol="0">
            <a:spAutoFit/>
          </a:bodyPr>
          <a:lstStyle/>
          <a:p>
            <a:r>
              <a:rPr lang="en-US" dirty="0"/>
              <a:t>Given Name</a:t>
            </a:r>
          </a:p>
        </p:txBody>
      </p:sp>
      <p:sp>
        <p:nvSpPr>
          <p:cNvPr id="7" name="Left Bracket 6">
            <a:extLst>
              <a:ext uri="{FF2B5EF4-FFF2-40B4-BE49-F238E27FC236}">
                <a16:creationId xmlns:a16="http://schemas.microsoft.com/office/drawing/2014/main" id="{ABF1B5E1-6BA3-B6DD-2B4A-76F627070CC9}"/>
              </a:ext>
            </a:extLst>
          </p:cNvPr>
          <p:cNvSpPr/>
          <p:nvPr/>
        </p:nvSpPr>
        <p:spPr>
          <a:xfrm rot="16200000">
            <a:off x="7156591" y="2483474"/>
            <a:ext cx="229220" cy="1891051"/>
          </a:xfrm>
          <a:prstGeom prst="lef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B0D26F8F-EF46-0CCF-5793-3A72F0E92FF3}"/>
              </a:ext>
            </a:extLst>
          </p:cNvPr>
          <p:cNvSpPr txBox="1"/>
          <p:nvPr/>
        </p:nvSpPr>
        <p:spPr>
          <a:xfrm>
            <a:off x="6325673" y="3543612"/>
            <a:ext cx="943848" cy="369332"/>
          </a:xfrm>
          <a:prstGeom prst="rect">
            <a:avLst/>
          </a:prstGeom>
          <a:noFill/>
        </p:spPr>
        <p:txBody>
          <a:bodyPr wrap="none" rtlCol="0">
            <a:spAutoFit/>
          </a:bodyPr>
          <a:lstStyle/>
          <a:p>
            <a:r>
              <a:rPr lang="en-US" dirty="0"/>
              <a:t>Byname</a:t>
            </a:r>
          </a:p>
        </p:txBody>
      </p:sp>
    </p:spTree>
    <p:extLst>
      <p:ext uri="{BB962C8B-B14F-4D97-AF65-F5344CB8AC3E}">
        <p14:creationId xmlns:p14="http://schemas.microsoft.com/office/powerpoint/2010/main" val="3240585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633</TotalTime>
  <Words>2429</Words>
  <Application>Microsoft Macintosh PowerPoint</Application>
  <PresentationFormat>Widescreen</PresentationFormat>
  <Paragraphs>276</Paragraphs>
  <Slides>33</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__Lora_686275</vt:lpstr>
      <vt:lpstr>-apple-system</vt:lpstr>
      <vt:lpstr>Arial</vt:lpstr>
      <vt:lpstr>Calibri</vt:lpstr>
      <vt:lpstr>Calibri Light</vt:lpstr>
      <vt:lpstr>Office Theme</vt:lpstr>
      <vt:lpstr>What's In A Name? Addressing people by the right name around the world</vt:lpstr>
      <vt:lpstr>PowerPoint Presentation</vt:lpstr>
      <vt:lpstr>PowerPoint Presentation</vt:lpstr>
      <vt:lpstr>PowerPoint Presentation</vt:lpstr>
      <vt:lpstr>PowerPoint Presentation</vt:lpstr>
      <vt:lpstr>PowerPoint Presentation</vt:lpstr>
      <vt:lpstr>PowerPoint Presentation</vt:lpstr>
      <vt:lpstr>Meanwhile, in the middle ages in England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 way to construct names</vt:lpstr>
      <vt:lpstr>PowerPoint Presentation</vt:lpstr>
      <vt:lpstr>Structure of a name</vt:lpstr>
      <vt:lpstr>How we use names</vt:lpstr>
      <vt:lpstr>Formality</vt:lpstr>
      <vt:lpstr>Usage</vt:lpstr>
      <vt:lpstr>Name Order</vt:lpstr>
      <vt:lpstr>Formatting a name</vt:lpstr>
      <vt:lpstr>Format templates in CLDR Example from the "es" locale</vt:lpstr>
      <vt:lpstr>Down the rabbit hole</vt:lpstr>
      <vt:lpstr>Livebook examples</vt:lpstr>
      <vt:lpstr>What's Not in CLDR scope</vt:lpstr>
      <vt:lpstr>Parsing is hard</vt:lpstr>
      <vt:lpstr>What's not covered But I'd like to find a way</vt:lpstr>
      <vt:lpstr>Timetable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Kip Cole</dc:creator>
  <cp:lastModifiedBy>Kip Cole</cp:lastModifiedBy>
  <cp:revision>15</cp:revision>
  <dcterms:created xsi:type="dcterms:W3CDTF">2024-03-19T19:42:42Z</dcterms:created>
  <dcterms:modified xsi:type="dcterms:W3CDTF">2024-03-20T06:16:23Z</dcterms:modified>
</cp:coreProperties>
</file>