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Lato"/>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79B8F1-15D5-4F2D-B4B2-852706DCCCEB}">
  <a:tblStyle styleId="{8879B8F1-15D5-4F2D-B4B2-852706DCCC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Oswald-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swa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d789585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d789585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d789585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d789585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d789585e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d789585e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2e8e60dd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2e8e60dd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310f4944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310f4944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2e8e60dd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2e8e60dd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2e8e60dd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2e8e60dd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310f4944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310f4944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310f4944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d310f4944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310f4944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310f4944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4719143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4719143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4719143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f4719143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47191434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47191434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beae4d7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beae4d7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beae4d7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beae4d7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47191434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47191434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47191434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47191434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47191434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47191434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24445b31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24445b31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310f494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310f494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310f4944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310f4944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47191434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47191434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47191434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47191434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78575" y="560000"/>
            <a:ext cx="8520600" cy="792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300"/>
              </a:spcAft>
              <a:buClr>
                <a:schemeClr val="dk1"/>
              </a:buClr>
              <a:buSzPts val="1100"/>
              <a:buFont typeface="Arial"/>
              <a:buNone/>
            </a:pPr>
            <a:r>
              <a:rPr lang="en" sz="2600">
                <a:solidFill>
                  <a:schemeClr val="dk1"/>
                </a:solidFill>
                <a:latin typeface="Lato"/>
                <a:ea typeface="Lato"/>
                <a:cs typeface="Lato"/>
                <a:sym typeface="Lato"/>
              </a:rPr>
              <a:t>How to host and deliver your training in a FAIR way</a:t>
            </a:r>
            <a:endParaRPr>
              <a:latin typeface="Lato"/>
              <a:ea typeface="Lato"/>
              <a:cs typeface="Lato"/>
              <a:sym typeface="Lato"/>
            </a:endParaRPr>
          </a:p>
        </p:txBody>
      </p:sp>
      <p:pic>
        <p:nvPicPr>
          <p:cNvPr id="55" name="Google Shape;55;p13"/>
          <p:cNvPicPr preferRelativeResize="0"/>
          <p:nvPr/>
        </p:nvPicPr>
        <p:blipFill>
          <a:blip r:embed="rId3">
            <a:alphaModFix/>
          </a:blip>
          <a:stretch>
            <a:fillRect/>
          </a:stretch>
        </p:blipFill>
        <p:spPr>
          <a:xfrm>
            <a:off x="5733425" y="4398499"/>
            <a:ext cx="2704251" cy="572475"/>
          </a:xfrm>
          <a:prstGeom prst="rect">
            <a:avLst/>
          </a:prstGeom>
          <a:noFill/>
          <a:ln>
            <a:noFill/>
          </a:ln>
        </p:spPr>
      </p:pic>
      <p:sp>
        <p:nvSpPr>
          <p:cNvPr id="56" name="Google Shape;56;p13"/>
          <p:cNvSpPr txBox="1"/>
          <p:nvPr/>
        </p:nvSpPr>
        <p:spPr>
          <a:xfrm>
            <a:off x="378575" y="4039875"/>
            <a:ext cx="4615200" cy="10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Lato"/>
                <a:ea typeface="Lato"/>
                <a:cs typeface="Lato"/>
                <a:sym typeface="Lato"/>
              </a:rPr>
              <a:t>Module 3 – FAIR Training Material by Design</a:t>
            </a:r>
            <a:endParaRPr sz="1800">
              <a:solidFill>
                <a:schemeClr val="dk2"/>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800">
                <a:solidFill>
                  <a:schemeClr val="dk2"/>
                </a:solidFill>
                <a:latin typeface="Lato"/>
                <a:ea typeface="Lato"/>
                <a:cs typeface="Lato"/>
                <a:sym typeface="Lato"/>
              </a:rPr>
              <a:t>September 18-19, 2024</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Nina Norgren</a:t>
            </a:r>
            <a:endParaRPr sz="1800">
              <a:solidFill>
                <a:schemeClr val="dk2"/>
              </a:solidFill>
              <a:latin typeface="Lato"/>
              <a:ea typeface="Lato"/>
              <a:cs typeface="Lato"/>
              <a:sym typeface="Lato"/>
            </a:endParaRPr>
          </a:p>
        </p:txBody>
      </p:sp>
      <p:pic>
        <p:nvPicPr>
          <p:cNvPr id="57" name="Google Shape;57;p13"/>
          <p:cNvPicPr preferRelativeResize="0"/>
          <p:nvPr/>
        </p:nvPicPr>
        <p:blipFill>
          <a:blip r:embed="rId4">
            <a:alphaModFix/>
          </a:blip>
          <a:stretch>
            <a:fillRect/>
          </a:stretch>
        </p:blipFill>
        <p:spPr>
          <a:xfrm>
            <a:off x="2802500" y="1201200"/>
            <a:ext cx="2741100" cy="274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Common </a:t>
            </a:r>
            <a:r>
              <a:rPr lang="en">
                <a:latin typeface="Lato"/>
                <a:ea typeface="Lato"/>
                <a:cs typeface="Lato"/>
                <a:sym typeface="Lato"/>
              </a:rPr>
              <a:t>LMSes</a:t>
            </a:r>
            <a:endParaRPr>
              <a:latin typeface="Lato"/>
              <a:ea typeface="Lato"/>
              <a:cs typeface="Lato"/>
              <a:sym typeface="Lato"/>
            </a:endParaRPr>
          </a:p>
        </p:txBody>
      </p:sp>
      <p:graphicFrame>
        <p:nvGraphicFramePr>
          <p:cNvPr id="190" name="Google Shape;190;p22"/>
          <p:cNvGraphicFramePr/>
          <p:nvPr/>
        </p:nvGraphicFramePr>
        <p:xfrm>
          <a:off x="590375" y="1017725"/>
          <a:ext cx="3000000" cy="3000000"/>
        </p:xfrm>
        <a:graphic>
          <a:graphicData uri="http://schemas.openxmlformats.org/drawingml/2006/table">
            <a:tbl>
              <a:tblPr>
                <a:noFill/>
                <a:tableStyleId>{8879B8F1-15D5-4F2D-B4B2-852706DCCCEB}</a:tableStyleId>
              </a:tblPr>
              <a:tblGrid>
                <a:gridCol w="2681525"/>
                <a:gridCol w="2681525"/>
                <a:gridCol w="2681525"/>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Pros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Cons</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a:latin typeface="Lato"/>
                          <a:ea typeface="Lato"/>
                          <a:cs typeface="Lato"/>
                          <a:sym typeface="Lato"/>
                        </a:rPr>
                        <a:t>Moodle</a:t>
                      </a:r>
                      <a:r>
                        <a:rPr lang="en">
                          <a:latin typeface="Lato"/>
                          <a:ea typeface="Lato"/>
                          <a:cs typeface="Lato"/>
                          <a:sym typeface="Lato"/>
                        </a:rPr>
                        <a:t> - open source</a:t>
                      </a:r>
                      <a:endParaRPr>
                        <a:latin typeface="Lato"/>
                        <a:ea typeface="Lato"/>
                        <a:cs typeface="Lato"/>
                        <a:sym typeface="Lato"/>
                      </a:endParaRPr>
                    </a:p>
                  </a:txBody>
                  <a:tcPr marT="91425" marB="91425" marR="91425" marL="91425"/>
                </a:tc>
                <a:tc>
                  <a:txBody>
                    <a:bodyPr/>
                    <a:lstStyle/>
                    <a:p>
                      <a:pPr indent="-317500" lvl="0" marL="457200" rtl="0" algn="l">
                        <a:spcBef>
                          <a:spcPts val="0"/>
                        </a:spcBef>
                        <a:spcAft>
                          <a:spcPts val="0"/>
                        </a:spcAft>
                        <a:buSzPts val="1400"/>
                        <a:buFont typeface="Lato"/>
                        <a:buChar char="●"/>
                      </a:pPr>
                      <a:r>
                        <a:rPr lang="en">
                          <a:latin typeface="Lato"/>
                          <a:ea typeface="Lato"/>
                          <a:cs typeface="Lato"/>
                          <a:sym typeface="Lato"/>
                        </a:rPr>
                        <a:t>Customizable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Large community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Good for academic use</a:t>
                      </a:r>
                      <a:endParaRPr>
                        <a:latin typeface="Lato"/>
                        <a:ea typeface="Lato"/>
                        <a:cs typeface="Lato"/>
                        <a:sym typeface="Lato"/>
                      </a:endParaRPr>
                    </a:p>
                  </a:txBody>
                  <a:tcPr marT="91425" marB="91425" marR="91425" marL="91425"/>
                </a:tc>
                <a:tc>
                  <a:txBody>
                    <a:bodyPr/>
                    <a:lstStyle/>
                    <a:p>
                      <a:pPr indent="-317500" lvl="0" marL="457200" rtl="0" algn="l">
                        <a:spcBef>
                          <a:spcPts val="0"/>
                        </a:spcBef>
                        <a:spcAft>
                          <a:spcPts val="0"/>
                        </a:spcAft>
                        <a:buSzPts val="1400"/>
                        <a:buFont typeface="Lato"/>
                        <a:buChar char="●"/>
                      </a:pPr>
                      <a:r>
                        <a:rPr lang="en">
                          <a:latin typeface="Lato"/>
                          <a:ea typeface="Lato"/>
                          <a:cs typeface="Lato"/>
                          <a:sym typeface="Lato"/>
                        </a:rPr>
                        <a:t>Requires technical expertise</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a:latin typeface="Lato"/>
                          <a:ea typeface="Lato"/>
                          <a:cs typeface="Lato"/>
                          <a:sym typeface="Lato"/>
                        </a:rPr>
                        <a:t>OpenEDX</a:t>
                      </a:r>
                      <a:r>
                        <a:rPr lang="en">
                          <a:latin typeface="Lato"/>
                          <a:ea typeface="Lato"/>
                          <a:cs typeface="Lato"/>
                          <a:sym typeface="Lato"/>
                        </a:rPr>
                        <a:t> - open source</a:t>
                      </a:r>
                      <a:endParaRPr>
                        <a:latin typeface="Lato"/>
                        <a:ea typeface="Lato"/>
                        <a:cs typeface="Lato"/>
                        <a:sym typeface="Lato"/>
                      </a:endParaRPr>
                    </a:p>
                  </a:txBody>
                  <a:tcPr marT="91425" marB="91425" marR="91425" marL="91425"/>
                </a:tc>
                <a:tc>
                  <a:txBody>
                    <a:bodyPr/>
                    <a:lstStyle/>
                    <a:p>
                      <a:pPr indent="-317500" lvl="0" marL="457200" rtl="0" algn="l">
                        <a:spcBef>
                          <a:spcPts val="0"/>
                        </a:spcBef>
                        <a:spcAft>
                          <a:spcPts val="0"/>
                        </a:spcAft>
                        <a:buSzPts val="1400"/>
                        <a:buFont typeface="Lato"/>
                        <a:buChar char="●"/>
                      </a:pPr>
                      <a:r>
                        <a:rPr lang="en">
                          <a:latin typeface="Lato"/>
                          <a:ea typeface="Lato"/>
                          <a:cs typeface="Lato"/>
                          <a:sym typeface="Lato"/>
                        </a:rPr>
                        <a:t>Scalable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Global use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Supports rich content</a:t>
                      </a:r>
                      <a:endParaRPr>
                        <a:latin typeface="Lato"/>
                        <a:ea typeface="Lato"/>
                        <a:cs typeface="Lato"/>
                        <a:sym typeface="Lato"/>
                      </a:endParaRPr>
                    </a:p>
                  </a:txBody>
                  <a:tcPr marT="91425" marB="91425" marR="91425" marL="91425"/>
                </a:tc>
                <a:tc>
                  <a:txBody>
                    <a:bodyPr/>
                    <a:lstStyle/>
                    <a:p>
                      <a:pPr indent="-317500" lvl="0" marL="457200" rtl="0" algn="l">
                        <a:spcBef>
                          <a:spcPts val="0"/>
                        </a:spcBef>
                        <a:spcAft>
                          <a:spcPts val="0"/>
                        </a:spcAft>
                        <a:buSzPts val="1400"/>
                        <a:buFont typeface="Lato"/>
                        <a:buChar char="●"/>
                      </a:pPr>
                      <a:r>
                        <a:rPr lang="en">
                          <a:latin typeface="Lato"/>
                          <a:ea typeface="Lato"/>
                          <a:cs typeface="Lato"/>
                          <a:sym typeface="Lato"/>
                        </a:rPr>
                        <a:t>Requires technical support</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a:latin typeface="Lato"/>
                          <a:ea typeface="Lato"/>
                          <a:cs typeface="Lato"/>
                          <a:sym typeface="Lato"/>
                        </a:rPr>
                        <a:t>Canvas</a:t>
                      </a:r>
                      <a:r>
                        <a:rPr lang="en">
                          <a:latin typeface="Lato"/>
                          <a:ea typeface="Lato"/>
                          <a:cs typeface="Lato"/>
                          <a:sym typeface="Lato"/>
                        </a:rPr>
                        <a:t> - subscription</a:t>
                      </a:r>
                      <a:endParaRPr>
                        <a:latin typeface="Lato"/>
                        <a:ea typeface="Lato"/>
                        <a:cs typeface="Lato"/>
                        <a:sym typeface="Lato"/>
                      </a:endParaRPr>
                    </a:p>
                  </a:txBody>
                  <a:tcPr marT="91425" marB="91425" marR="91425" marL="91425"/>
                </a:tc>
                <a:tc>
                  <a:txBody>
                    <a:bodyPr/>
                    <a:lstStyle/>
                    <a:p>
                      <a:pPr indent="-317500" lvl="0" marL="457200" rtl="0" algn="l">
                        <a:spcBef>
                          <a:spcPts val="0"/>
                        </a:spcBef>
                        <a:spcAft>
                          <a:spcPts val="0"/>
                        </a:spcAft>
                        <a:buSzPts val="1400"/>
                        <a:buFont typeface="Lato"/>
                        <a:buChar char="●"/>
                      </a:pPr>
                      <a:r>
                        <a:rPr lang="en">
                          <a:latin typeface="Lato"/>
                          <a:ea typeface="Lato"/>
                          <a:cs typeface="Lato"/>
                          <a:sym typeface="Lato"/>
                        </a:rPr>
                        <a:t>User friendly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Robust integrations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Stable development</a:t>
                      </a:r>
                      <a:endParaRPr>
                        <a:latin typeface="Lato"/>
                        <a:ea typeface="Lato"/>
                        <a:cs typeface="Lato"/>
                        <a:sym typeface="Lato"/>
                      </a:endParaRPr>
                    </a:p>
                  </a:txBody>
                  <a:tcPr marT="91425" marB="91425" marR="91425" marL="91425"/>
                </a:tc>
                <a:tc>
                  <a:txBody>
                    <a:bodyPr/>
                    <a:lstStyle/>
                    <a:p>
                      <a:pPr indent="-317500" lvl="0" marL="457200" rtl="0" algn="l">
                        <a:spcBef>
                          <a:spcPts val="0"/>
                        </a:spcBef>
                        <a:spcAft>
                          <a:spcPts val="0"/>
                        </a:spcAft>
                        <a:buSzPts val="1400"/>
                        <a:buFont typeface="Lato"/>
                        <a:buChar char="●"/>
                      </a:pPr>
                      <a:r>
                        <a:rPr lang="en">
                          <a:latin typeface="Lato"/>
                          <a:ea typeface="Lato"/>
                          <a:cs typeface="Lato"/>
                          <a:sym typeface="Lato"/>
                        </a:rPr>
                        <a:t>Expensive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Limited customization</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a:latin typeface="Lato"/>
                          <a:ea typeface="Lato"/>
                          <a:cs typeface="Lato"/>
                          <a:sym typeface="Lato"/>
                        </a:rPr>
                        <a:t>Google classroom</a:t>
                      </a:r>
                      <a:r>
                        <a:rPr lang="en">
                          <a:latin typeface="Lato"/>
                          <a:ea typeface="Lato"/>
                          <a:cs typeface="Lato"/>
                          <a:sym typeface="Lato"/>
                        </a:rPr>
                        <a:t> - free/subscription</a:t>
                      </a:r>
                      <a:endParaRPr>
                        <a:latin typeface="Lato"/>
                        <a:ea typeface="Lato"/>
                        <a:cs typeface="Lato"/>
                        <a:sym typeface="Lato"/>
                      </a:endParaRPr>
                    </a:p>
                  </a:txBody>
                  <a:tcPr marT="91425" marB="91425" marR="91425" marL="91425"/>
                </a:tc>
                <a:tc>
                  <a:txBody>
                    <a:bodyPr/>
                    <a:lstStyle/>
                    <a:p>
                      <a:pPr indent="-317500" lvl="0" marL="457200" rtl="0" algn="l">
                        <a:spcBef>
                          <a:spcPts val="0"/>
                        </a:spcBef>
                        <a:spcAft>
                          <a:spcPts val="0"/>
                        </a:spcAft>
                        <a:buSzPts val="1400"/>
                        <a:buFont typeface="Lato"/>
                        <a:buChar char="●"/>
                      </a:pPr>
                      <a:r>
                        <a:rPr lang="en">
                          <a:latin typeface="Lato"/>
                          <a:ea typeface="Lato"/>
                          <a:cs typeface="Lato"/>
                          <a:sym typeface="Lato"/>
                        </a:rPr>
                        <a:t>Easy setup</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Accessible</a:t>
                      </a:r>
                      <a:endParaRPr>
                        <a:latin typeface="Lato"/>
                        <a:ea typeface="Lato"/>
                        <a:cs typeface="Lato"/>
                        <a:sym typeface="Lato"/>
                      </a:endParaRPr>
                    </a:p>
                  </a:txBody>
                  <a:tcPr marT="91425" marB="91425" marR="91425" marL="91425"/>
                </a:tc>
                <a:tc>
                  <a:txBody>
                    <a:bodyPr/>
                    <a:lstStyle/>
                    <a:p>
                      <a:pPr indent="-317500" lvl="0" marL="457200" rtl="0" algn="l">
                        <a:spcBef>
                          <a:spcPts val="0"/>
                        </a:spcBef>
                        <a:spcAft>
                          <a:spcPts val="0"/>
                        </a:spcAft>
                        <a:buSzPts val="1400"/>
                        <a:buFont typeface="Lato"/>
                        <a:buChar char="●"/>
                      </a:pPr>
                      <a:r>
                        <a:rPr lang="en">
                          <a:latin typeface="Lato"/>
                          <a:ea typeface="Lato"/>
                          <a:cs typeface="Lato"/>
                          <a:sym typeface="Lato"/>
                        </a:rPr>
                        <a:t>Limited customization and advanced features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Costs extra for additional features</a:t>
                      </a:r>
                      <a:endParaRPr>
                        <a:latin typeface="Lato"/>
                        <a:ea typeface="Lato"/>
                        <a:cs typeface="Lato"/>
                        <a:sym typeface="Lato"/>
                      </a:endParaRPr>
                    </a:p>
                  </a:txBody>
                  <a:tcPr marT="91425" marB="91425" marR="91425" marL="91425"/>
                </a:tc>
              </a:tr>
            </a:tbl>
          </a:graphicData>
        </a:graphic>
      </p:graphicFrame>
      <p:cxnSp>
        <p:nvCxnSpPr>
          <p:cNvPr id="191" name="Google Shape;191;p22"/>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How an LMS makes your training FAIR</a:t>
            </a:r>
            <a:endParaRPr>
              <a:latin typeface="Lato"/>
              <a:ea typeface="Lato"/>
              <a:cs typeface="Lato"/>
              <a:sym typeface="Lato"/>
            </a:endParaRPr>
          </a:p>
        </p:txBody>
      </p:sp>
      <p:grpSp>
        <p:nvGrpSpPr>
          <p:cNvPr id="197" name="Google Shape;197;p23"/>
          <p:cNvGrpSpPr/>
          <p:nvPr/>
        </p:nvGrpSpPr>
        <p:grpSpPr>
          <a:xfrm>
            <a:off x="636038" y="2080948"/>
            <a:ext cx="1337400" cy="913427"/>
            <a:chOff x="636063" y="1893923"/>
            <a:chExt cx="1337400" cy="913427"/>
          </a:xfrm>
        </p:grpSpPr>
        <p:cxnSp>
          <p:nvCxnSpPr>
            <p:cNvPr id="198" name="Google Shape;198;p23"/>
            <p:cNvCxnSpPr/>
            <p:nvPr/>
          </p:nvCxnSpPr>
          <p:spPr>
            <a:xfrm>
              <a:off x="1044638" y="2536300"/>
              <a:ext cx="520200" cy="0"/>
            </a:xfrm>
            <a:prstGeom prst="straightConnector1">
              <a:avLst/>
            </a:prstGeom>
            <a:noFill/>
            <a:ln cap="flat" cmpd="sng" w="9525">
              <a:solidFill>
                <a:srgbClr val="000000"/>
              </a:solidFill>
              <a:prstDash val="solid"/>
              <a:round/>
              <a:headEnd len="med" w="med" type="none"/>
              <a:tailEnd len="med" w="med" type="none"/>
            </a:ln>
          </p:spPr>
        </p:cxnSp>
        <p:sp>
          <p:nvSpPr>
            <p:cNvPr id="199" name="Google Shape;199;p23"/>
            <p:cNvSpPr txBox="1"/>
            <p:nvPr/>
          </p:nvSpPr>
          <p:spPr>
            <a:xfrm>
              <a:off x="636063" y="2593450"/>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ACCESSIBLE</a:t>
              </a:r>
              <a:endParaRPr>
                <a:solidFill>
                  <a:srgbClr val="000000"/>
                </a:solidFill>
                <a:latin typeface="Oswald"/>
                <a:ea typeface="Oswald"/>
                <a:cs typeface="Oswald"/>
                <a:sym typeface="Oswald"/>
              </a:endParaRPr>
            </a:p>
          </p:txBody>
        </p:sp>
        <p:sp>
          <p:nvSpPr>
            <p:cNvPr id="200" name="Google Shape;200;p23"/>
            <p:cNvSpPr/>
            <p:nvPr/>
          </p:nvSpPr>
          <p:spPr>
            <a:xfrm>
              <a:off x="899913" y="1897600"/>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3"/>
            <p:cNvPicPr preferRelativeResize="0"/>
            <p:nvPr/>
          </p:nvPicPr>
          <p:blipFill>
            <a:blip r:embed="rId3">
              <a:alphaModFix/>
            </a:blip>
            <a:stretch>
              <a:fillRect/>
            </a:stretch>
          </p:blipFill>
          <p:spPr>
            <a:xfrm rot="-886546">
              <a:off x="1144482" y="1925925"/>
              <a:ext cx="320586" cy="537072"/>
            </a:xfrm>
            <a:prstGeom prst="rect">
              <a:avLst/>
            </a:prstGeom>
            <a:noFill/>
            <a:ln>
              <a:noFill/>
            </a:ln>
          </p:spPr>
        </p:pic>
      </p:grpSp>
      <p:grpSp>
        <p:nvGrpSpPr>
          <p:cNvPr id="202" name="Google Shape;202;p23"/>
          <p:cNvGrpSpPr/>
          <p:nvPr/>
        </p:nvGrpSpPr>
        <p:grpSpPr>
          <a:xfrm>
            <a:off x="636050" y="3107275"/>
            <a:ext cx="1337400" cy="909750"/>
            <a:chOff x="636050" y="3031075"/>
            <a:chExt cx="1337400" cy="909750"/>
          </a:xfrm>
        </p:grpSpPr>
        <p:cxnSp>
          <p:nvCxnSpPr>
            <p:cNvPr id="203" name="Google Shape;203;p23"/>
            <p:cNvCxnSpPr/>
            <p:nvPr/>
          </p:nvCxnSpPr>
          <p:spPr>
            <a:xfrm>
              <a:off x="1044625" y="3669775"/>
              <a:ext cx="520200" cy="0"/>
            </a:xfrm>
            <a:prstGeom prst="straightConnector1">
              <a:avLst/>
            </a:prstGeom>
            <a:noFill/>
            <a:ln cap="flat" cmpd="sng" w="9525">
              <a:solidFill>
                <a:srgbClr val="000000"/>
              </a:solidFill>
              <a:prstDash val="solid"/>
              <a:round/>
              <a:headEnd len="med" w="med" type="none"/>
              <a:tailEnd len="med" w="med" type="none"/>
            </a:ln>
          </p:spPr>
        </p:cxnSp>
        <p:sp>
          <p:nvSpPr>
            <p:cNvPr id="204" name="Google Shape;204;p23"/>
            <p:cNvSpPr txBox="1"/>
            <p:nvPr/>
          </p:nvSpPr>
          <p:spPr>
            <a:xfrm>
              <a:off x="636050" y="3726925"/>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INTEROPERABLE</a:t>
              </a:r>
              <a:endParaRPr>
                <a:solidFill>
                  <a:srgbClr val="000000"/>
                </a:solidFill>
                <a:latin typeface="Oswald"/>
                <a:ea typeface="Oswald"/>
                <a:cs typeface="Oswald"/>
                <a:sym typeface="Oswald"/>
              </a:endParaRPr>
            </a:p>
          </p:txBody>
        </p:sp>
        <p:sp>
          <p:nvSpPr>
            <p:cNvPr id="205" name="Google Shape;205;p23"/>
            <p:cNvSpPr/>
            <p:nvPr/>
          </p:nvSpPr>
          <p:spPr>
            <a:xfrm>
              <a:off x="899913" y="3031075"/>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 name="Google Shape;206;p23"/>
            <p:cNvPicPr preferRelativeResize="0"/>
            <p:nvPr/>
          </p:nvPicPr>
          <p:blipFill>
            <a:blip r:embed="rId4">
              <a:alphaModFix/>
            </a:blip>
            <a:stretch>
              <a:fillRect/>
            </a:stretch>
          </p:blipFill>
          <p:spPr>
            <a:xfrm>
              <a:off x="1044650" y="3109012"/>
              <a:ext cx="520200" cy="437856"/>
            </a:xfrm>
            <a:prstGeom prst="rect">
              <a:avLst/>
            </a:prstGeom>
            <a:noFill/>
            <a:ln>
              <a:noFill/>
            </a:ln>
          </p:spPr>
        </p:pic>
      </p:grpSp>
      <p:grpSp>
        <p:nvGrpSpPr>
          <p:cNvPr id="207" name="Google Shape;207;p23"/>
          <p:cNvGrpSpPr/>
          <p:nvPr/>
        </p:nvGrpSpPr>
        <p:grpSpPr>
          <a:xfrm>
            <a:off x="636063" y="4160875"/>
            <a:ext cx="1337400" cy="913425"/>
            <a:chOff x="636063" y="4160875"/>
            <a:chExt cx="1337400" cy="913425"/>
          </a:xfrm>
        </p:grpSpPr>
        <p:cxnSp>
          <p:nvCxnSpPr>
            <p:cNvPr id="208" name="Google Shape;208;p23"/>
            <p:cNvCxnSpPr/>
            <p:nvPr/>
          </p:nvCxnSpPr>
          <p:spPr>
            <a:xfrm>
              <a:off x="1044638" y="4803250"/>
              <a:ext cx="520200" cy="0"/>
            </a:xfrm>
            <a:prstGeom prst="straightConnector1">
              <a:avLst/>
            </a:prstGeom>
            <a:noFill/>
            <a:ln cap="flat" cmpd="sng" w="9525">
              <a:solidFill>
                <a:srgbClr val="000000"/>
              </a:solidFill>
              <a:prstDash val="solid"/>
              <a:round/>
              <a:headEnd len="med" w="med" type="none"/>
              <a:tailEnd len="med" w="med" type="none"/>
            </a:ln>
          </p:spPr>
        </p:cxnSp>
        <p:sp>
          <p:nvSpPr>
            <p:cNvPr id="209" name="Google Shape;209;p23"/>
            <p:cNvSpPr txBox="1"/>
            <p:nvPr/>
          </p:nvSpPr>
          <p:spPr>
            <a:xfrm>
              <a:off x="636063" y="4860400"/>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REUSABLE</a:t>
              </a:r>
              <a:endParaRPr>
                <a:solidFill>
                  <a:srgbClr val="000000"/>
                </a:solidFill>
                <a:latin typeface="Oswald"/>
                <a:ea typeface="Oswald"/>
                <a:cs typeface="Oswald"/>
                <a:sym typeface="Oswald"/>
              </a:endParaRPr>
            </a:p>
          </p:txBody>
        </p:sp>
        <p:sp>
          <p:nvSpPr>
            <p:cNvPr id="210" name="Google Shape;210;p23"/>
            <p:cNvSpPr/>
            <p:nvPr/>
          </p:nvSpPr>
          <p:spPr>
            <a:xfrm>
              <a:off x="899913" y="4160875"/>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23"/>
            <p:cNvGrpSpPr/>
            <p:nvPr/>
          </p:nvGrpSpPr>
          <p:grpSpPr>
            <a:xfrm>
              <a:off x="1097306" y="4211002"/>
              <a:ext cx="415032" cy="489200"/>
              <a:chOff x="1281043" y="4161302"/>
              <a:chExt cx="415032" cy="489200"/>
            </a:xfrm>
          </p:grpSpPr>
          <p:sp>
            <p:nvSpPr>
              <p:cNvPr id="212" name="Google Shape;212;p23"/>
              <p:cNvSpPr/>
              <p:nvPr/>
            </p:nvSpPr>
            <p:spPr>
              <a:xfrm rot="2103954">
                <a:off x="1369159" y="4204879"/>
                <a:ext cx="266832" cy="247946"/>
              </a:xfrm>
              <a:prstGeom prst="bentArrow">
                <a:avLst>
                  <a:gd fmla="val 25000" name="adj1"/>
                  <a:gd fmla="val 25000" name="adj2"/>
                  <a:gd fmla="val 25000" name="adj3"/>
                  <a:gd fmla="val 43750" name="adj4"/>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3"/>
              <p:cNvSpPr/>
              <p:nvPr/>
            </p:nvSpPr>
            <p:spPr>
              <a:xfrm rot="-8338811">
                <a:off x="1343579" y="4356081"/>
                <a:ext cx="262829" cy="251343"/>
              </a:xfrm>
              <a:prstGeom prst="bentArrow">
                <a:avLst>
                  <a:gd fmla="val 25000" name="adj1"/>
                  <a:gd fmla="val 25000" name="adj2"/>
                  <a:gd fmla="val 25000" name="adj3"/>
                  <a:gd fmla="val 43750" name="adj4"/>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nvGrpSpPr>
          <p:cNvPr id="214" name="Google Shape;214;p23"/>
          <p:cNvGrpSpPr/>
          <p:nvPr/>
        </p:nvGrpSpPr>
        <p:grpSpPr>
          <a:xfrm>
            <a:off x="636075" y="1071938"/>
            <a:ext cx="1337400" cy="896100"/>
            <a:chOff x="636100" y="826113"/>
            <a:chExt cx="1337400" cy="896100"/>
          </a:xfrm>
        </p:grpSpPr>
        <p:cxnSp>
          <p:nvCxnSpPr>
            <p:cNvPr id="215" name="Google Shape;215;p23"/>
            <p:cNvCxnSpPr/>
            <p:nvPr/>
          </p:nvCxnSpPr>
          <p:spPr>
            <a:xfrm>
              <a:off x="1044675" y="1451163"/>
              <a:ext cx="520200" cy="0"/>
            </a:xfrm>
            <a:prstGeom prst="straightConnector1">
              <a:avLst/>
            </a:prstGeom>
            <a:noFill/>
            <a:ln cap="flat" cmpd="sng" w="9525">
              <a:solidFill>
                <a:srgbClr val="000000"/>
              </a:solidFill>
              <a:prstDash val="solid"/>
              <a:round/>
              <a:headEnd len="med" w="med" type="none"/>
              <a:tailEnd len="med" w="med" type="none"/>
            </a:ln>
          </p:spPr>
        </p:cxnSp>
        <p:sp>
          <p:nvSpPr>
            <p:cNvPr id="216" name="Google Shape;216;p23"/>
            <p:cNvSpPr txBox="1"/>
            <p:nvPr/>
          </p:nvSpPr>
          <p:spPr>
            <a:xfrm>
              <a:off x="636100" y="1508313"/>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FINDABLE</a:t>
              </a:r>
              <a:endParaRPr>
                <a:solidFill>
                  <a:srgbClr val="000000"/>
                </a:solidFill>
                <a:latin typeface="Oswald"/>
                <a:ea typeface="Oswald"/>
                <a:cs typeface="Oswald"/>
                <a:sym typeface="Oswald"/>
              </a:endParaRPr>
            </a:p>
          </p:txBody>
        </p:sp>
        <p:sp>
          <p:nvSpPr>
            <p:cNvPr id="217" name="Google Shape;217;p23"/>
            <p:cNvSpPr/>
            <p:nvPr/>
          </p:nvSpPr>
          <p:spPr>
            <a:xfrm>
              <a:off x="899925" y="826113"/>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3"/>
            <p:cNvGrpSpPr/>
            <p:nvPr/>
          </p:nvGrpSpPr>
          <p:grpSpPr>
            <a:xfrm>
              <a:off x="1126237" y="919037"/>
              <a:ext cx="357175" cy="410525"/>
              <a:chOff x="1126237" y="919037"/>
              <a:chExt cx="357175" cy="410525"/>
            </a:xfrm>
          </p:grpSpPr>
          <p:sp>
            <p:nvSpPr>
              <p:cNvPr id="219" name="Google Shape;219;p23"/>
              <p:cNvSpPr/>
              <p:nvPr/>
            </p:nvSpPr>
            <p:spPr>
              <a:xfrm>
                <a:off x="1138850" y="939475"/>
                <a:ext cx="247800" cy="231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0" name="Google Shape;220;p23"/>
              <p:cNvPicPr preferRelativeResize="0"/>
              <p:nvPr/>
            </p:nvPicPr>
            <p:blipFill>
              <a:blip r:embed="rId5">
                <a:alphaModFix/>
              </a:blip>
              <a:stretch>
                <a:fillRect/>
              </a:stretch>
            </p:blipFill>
            <p:spPr>
              <a:xfrm>
                <a:off x="1126237" y="919037"/>
                <a:ext cx="357175" cy="410525"/>
              </a:xfrm>
              <a:prstGeom prst="rect">
                <a:avLst/>
              </a:prstGeom>
              <a:noFill/>
              <a:ln>
                <a:noFill/>
              </a:ln>
            </p:spPr>
          </p:pic>
        </p:grpSp>
      </p:grpSp>
      <p:sp>
        <p:nvSpPr>
          <p:cNvPr id="221" name="Google Shape;221;p23"/>
          <p:cNvSpPr txBox="1"/>
          <p:nvPr/>
        </p:nvSpPr>
        <p:spPr>
          <a:xfrm>
            <a:off x="2076600" y="1071950"/>
            <a:ext cx="6444300" cy="6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LMSes often include metadata, search features, and indexing for easy retrieval.</a:t>
            </a:r>
            <a:endParaRPr>
              <a:solidFill>
                <a:schemeClr val="dk2"/>
              </a:solidFill>
              <a:latin typeface="Lato"/>
              <a:ea typeface="Lato"/>
              <a:cs typeface="Lato"/>
              <a:sym typeface="Lato"/>
            </a:endParaRPr>
          </a:p>
        </p:txBody>
      </p:sp>
      <p:sp>
        <p:nvSpPr>
          <p:cNvPr id="222" name="Google Shape;222;p23"/>
          <p:cNvSpPr txBox="1"/>
          <p:nvPr/>
        </p:nvSpPr>
        <p:spPr>
          <a:xfrm>
            <a:off x="2076600" y="2080950"/>
            <a:ext cx="64443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LMSes manage access controls, supporting open and restricted access as needed.</a:t>
            </a:r>
            <a:endParaRPr>
              <a:solidFill>
                <a:schemeClr val="dk2"/>
              </a:solidFill>
              <a:latin typeface="Lato"/>
              <a:ea typeface="Lato"/>
              <a:cs typeface="Lato"/>
              <a:sym typeface="Lato"/>
            </a:endParaRPr>
          </a:p>
        </p:txBody>
      </p:sp>
      <p:sp>
        <p:nvSpPr>
          <p:cNvPr id="223" name="Google Shape;223;p23"/>
          <p:cNvSpPr txBox="1"/>
          <p:nvPr/>
        </p:nvSpPr>
        <p:spPr>
          <a:xfrm>
            <a:off x="2076600" y="3077700"/>
            <a:ext cx="58974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SCORM (Sharable Content Object Reference Model) enables interoperability across different platforms.</a:t>
            </a:r>
            <a:endParaRPr>
              <a:solidFill>
                <a:schemeClr val="dk2"/>
              </a:solidFill>
              <a:latin typeface="Lato"/>
              <a:ea typeface="Lato"/>
              <a:cs typeface="Lato"/>
              <a:sym typeface="Lato"/>
            </a:endParaRPr>
          </a:p>
        </p:txBody>
      </p:sp>
      <p:sp>
        <p:nvSpPr>
          <p:cNvPr id="224" name="Google Shape;224;p23"/>
          <p:cNvSpPr txBox="1"/>
          <p:nvPr/>
        </p:nvSpPr>
        <p:spPr>
          <a:xfrm>
            <a:off x="2076600" y="4160875"/>
            <a:ext cx="5283900" cy="4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Courses can be easily repurposed or adapted on most LMSes.</a:t>
            </a:r>
            <a:endParaRPr>
              <a:solidFill>
                <a:schemeClr val="dk2"/>
              </a:solidFill>
              <a:latin typeface="Lato"/>
              <a:ea typeface="Lato"/>
              <a:cs typeface="Lato"/>
              <a:sym typeface="Lato"/>
            </a:endParaRPr>
          </a:p>
        </p:txBody>
      </p:sp>
      <p:cxnSp>
        <p:nvCxnSpPr>
          <p:cNvPr id="225" name="Google Shape;225;p23"/>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Standards for e-learning content</a:t>
            </a:r>
            <a:endParaRPr>
              <a:latin typeface="Lato"/>
              <a:ea typeface="Lato"/>
              <a:cs typeface="Lato"/>
              <a:sym typeface="Lato"/>
            </a:endParaRPr>
          </a:p>
        </p:txBody>
      </p:sp>
      <p:sp>
        <p:nvSpPr>
          <p:cNvPr id="231" name="Google Shape;231;p24"/>
          <p:cNvSpPr txBox="1"/>
          <p:nvPr/>
        </p:nvSpPr>
        <p:spPr>
          <a:xfrm>
            <a:off x="456150" y="1400600"/>
            <a:ext cx="7972800" cy="3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Lato"/>
                <a:ea typeface="Lato"/>
                <a:cs typeface="Lato"/>
                <a:sym typeface="Lato"/>
              </a:rPr>
              <a:t>SCORM (Sharable Content Object Reference Model)</a:t>
            </a:r>
            <a:endParaRPr b="1"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is a technical standard for packaging training materials to ensure interoperability across different e-learning systems.</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b="1" lang="en" sz="1800">
                <a:solidFill>
                  <a:schemeClr val="dk2"/>
                </a:solidFill>
                <a:latin typeface="Lato"/>
                <a:ea typeface="Lato"/>
                <a:cs typeface="Lato"/>
                <a:sym typeface="Lato"/>
              </a:rPr>
              <a:t>xAPI</a:t>
            </a:r>
            <a:endParaRPr b="1"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is a modern standard that allows tracking of diverse learning experiences both inside and outside the LMS.</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b="1" lang="en" sz="1800">
                <a:solidFill>
                  <a:schemeClr val="dk2"/>
                </a:solidFill>
                <a:latin typeface="Lato"/>
                <a:ea typeface="Lato"/>
                <a:cs typeface="Lato"/>
                <a:sym typeface="Lato"/>
              </a:rPr>
              <a:t>CMI5</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CMI5 combines the flexibility of xAPI with the structure of SCORM. It is designed for traditional LMS use cases but also extends to more modern, flexible learning environments.</a:t>
            </a:r>
            <a:endParaRPr sz="1800">
              <a:solidFill>
                <a:schemeClr val="dk2"/>
              </a:solidFill>
              <a:latin typeface="Lato"/>
              <a:ea typeface="Lato"/>
              <a:cs typeface="Lato"/>
              <a:sym typeface="Lato"/>
            </a:endParaRPr>
          </a:p>
        </p:txBody>
      </p:sp>
      <p:cxnSp>
        <p:nvCxnSpPr>
          <p:cNvPr id="232" name="Google Shape;232;p24"/>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Standards for e-learning content</a:t>
            </a:r>
            <a:endParaRPr>
              <a:latin typeface="Lato"/>
              <a:ea typeface="Lato"/>
              <a:cs typeface="Lato"/>
              <a:sym typeface="Lato"/>
            </a:endParaRPr>
          </a:p>
        </p:txBody>
      </p:sp>
      <p:graphicFrame>
        <p:nvGraphicFramePr>
          <p:cNvPr id="238" name="Google Shape;238;p25"/>
          <p:cNvGraphicFramePr/>
          <p:nvPr/>
        </p:nvGraphicFramePr>
        <p:xfrm>
          <a:off x="952500" y="1238250"/>
          <a:ext cx="3000000" cy="3000000"/>
        </p:xfrm>
        <a:graphic>
          <a:graphicData uri="http://schemas.openxmlformats.org/drawingml/2006/table">
            <a:tbl>
              <a:tblPr>
                <a:noFill/>
                <a:tableStyleId>{8879B8F1-15D5-4F2D-B4B2-852706DCCCEB}</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SCORM</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xAPI</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b="1" lang="en">
                          <a:latin typeface="Lato"/>
                          <a:ea typeface="Lato"/>
                          <a:cs typeface="Lato"/>
                          <a:sym typeface="Lato"/>
                        </a:rPr>
                        <a:t>CMI5</a:t>
                      </a:r>
                      <a:endParaRPr b="1">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en">
                          <a:latin typeface="Lato"/>
                          <a:ea typeface="Lato"/>
                          <a:cs typeface="Lato"/>
                          <a:sym typeface="Lato"/>
                        </a:rPr>
                        <a:t>Moodle</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Yes</a:t>
                      </a:r>
                      <a:endParaRPr>
                        <a:latin typeface="Lato"/>
                        <a:ea typeface="Lato"/>
                        <a:cs typeface="Lato"/>
                        <a:sym typeface="Lato"/>
                      </a:endParaRPr>
                    </a:p>
                  </a:txBody>
                  <a:tcPr marT="91425" marB="91425" marR="91425" marL="91425">
                    <a:solidFill>
                      <a:srgbClr val="D9EAD3"/>
                    </a:solidFill>
                  </a:tcPr>
                </a:tc>
                <a:tc>
                  <a:txBody>
                    <a:bodyPr/>
                    <a:lstStyle/>
                    <a:p>
                      <a:pPr indent="0" lvl="0" marL="0" rtl="0" algn="l">
                        <a:spcBef>
                          <a:spcPts val="0"/>
                        </a:spcBef>
                        <a:spcAft>
                          <a:spcPts val="0"/>
                        </a:spcAft>
                        <a:buNone/>
                      </a:pPr>
                      <a:r>
                        <a:rPr lang="en">
                          <a:latin typeface="Lato"/>
                          <a:ea typeface="Lato"/>
                          <a:cs typeface="Lato"/>
                          <a:sym typeface="Lato"/>
                        </a:rPr>
                        <a:t>Yes</a:t>
                      </a:r>
                      <a:endParaRPr>
                        <a:latin typeface="Lato"/>
                        <a:ea typeface="Lato"/>
                        <a:cs typeface="Lato"/>
                        <a:sym typeface="Lato"/>
                      </a:endParaRPr>
                    </a:p>
                  </a:txBody>
                  <a:tcPr marT="91425" marB="91425" marR="91425" marL="91425">
                    <a:solidFill>
                      <a:srgbClr val="D9EAD3"/>
                    </a:solidFill>
                  </a:tcPr>
                </a:tc>
                <a:tc>
                  <a:txBody>
                    <a:bodyPr/>
                    <a:lstStyle/>
                    <a:p>
                      <a:pPr indent="0" lvl="0" marL="0" rtl="0" algn="l">
                        <a:spcBef>
                          <a:spcPts val="0"/>
                        </a:spcBef>
                        <a:spcAft>
                          <a:spcPts val="0"/>
                        </a:spcAft>
                        <a:buNone/>
                      </a:pPr>
                      <a:r>
                        <a:rPr lang="en">
                          <a:latin typeface="Lato"/>
                          <a:ea typeface="Lato"/>
                          <a:cs typeface="Lato"/>
                          <a:sym typeface="Lato"/>
                        </a:rPr>
                        <a:t>Yes</a:t>
                      </a:r>
                      <a:endParaRPr>
                        <a:latin typeface="Lato"/>
                        <a:ea typeface="Lato"/>
                        <a:cs typeface="Lato"/>
                        <a:sym typeface="Lato"/>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b="1" lang="en">
                          <a:latin typeface="Lato"/>
                          <a:ea typeface="Lato"/>
                          <a:cs typeface="Lato"/>
                          <a:sym typeface="Lato"/>
                        </a:rPr>
                        <a:t>OpenEDX</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Yes</a:t>
                      </a:r>
                      <a:endParaRPr>
                        <a:latin typeface="Lato"/>
                        <a:ea typeface="Lato"/>
                        <a:cs typeface="Lato"/>
                        <a:sym typeface="Lato"/>
                      </a:endParaRPr>
                    </a:p>
                  </a:txBody>
                  <a:tcPr marT="91425" marB="91425" marR="91425" marL="91425">
                    <a:solidFill>
                      <a:srgbClr val="D9EAD3"/>
                    </a:solidFill>
                  </a:tcPr>
                </a:tc>
                <a:tc>
                  <a:txBody>
                    <a:bodyPr/>
                    <a:lstStyle/>
                    <a:p>
                      <a:pPr indent="0" lvl="0" marL="0" rtl="0" algn="l">
                        <a:spcBef>
                          <a:spcPts val="0"/>
                        </a:spcBef>
                        <a:spcAft>
                          <a:spcPts val="0"/>
                        </a:spcAft>
                        <a:buNone/>
                      </a:pPr>
                      <a:r>
                        <a:rPr lang="en">
                          <a:latin typeface="Lato"/>
                          <a:ea typeface="Lato"/>
                          <a:cs typeface="Lato"/>
                          <a:sym typeface="Lato"/>
                        </a:rPr>
                        <a:t>Yes</a:t>
                      </a:r>
                      <a:endParaRPr>
                        <a:latin typeface="Lato"/>
                        <a:ea typeface="Lato"/>
                        <a:cs typeface="Lato"/>
                        <a:sym typeface="Lato"/>
                      </a:endParaRPr>
                    </a:p>
                  </a:txBody>
                  <a:tcPr marT="91425" marB="91425" marR="91425" marL="91425">
                    <a:solidFill>
                      <a:srgbClr val="D9EAD3"/>
                    </a:solidFill>
                  </a:tcPr>
                </a:tc>
                <a:tc>
                  <a:txBody>
                    <a:bodyPr/>
                    <a:lstStyle/>
                    <a:p>
                      <a:pPr indent="0" lvl="0" marL="0" rtl="0" algn="l">
                        <a:spcBef>
                          <a:spcPts val="0"/>
                        </a:spcBef>
                        <a:spcAft>
                          <a:spcPts val="0"/>
                        </a:spcAft>
                        <a:buNone/>
                      </a:pPr>
                      <a:r>
                        <a:rPr lang="en">
                          <a:latin typeface="Lato"/>
                          <a:ea typeface="Lato"/>
                          <a:cs typeface="Lato"/>
                          <a:sym typeface="Lato"/>
                        </a:rPr>
                        <a:t>Yes</a:t>
                      </a:r>
                      <a:endParaRPr>
                        <a:latin typeface="Lato"/>
                        <a:ea typeface="Lato"/>
                        <a:cs typeface="Lato"/>
                        <a:sym typeface="Lato"/>
                      </a:endParaRPr>
                    </a:p>
                  </a:txBody>
                  <a:tcPr marT="91425" marB="91425" marR="91425" marL="91425">
                    <a:solidFill>
                      <a:srgbClr val="D9EAD3"/>
                    </a:solidFill>
                  </a:tcPr>
                </a:tc>
              </a:tr>
              <a:tr h="381000">
                <a:tc>
                  <a:txBody>
                    <a:bodyPr/>
                    <a:lstStyle/>
                    <a:p>
                      <a:pPr indent="0" lvl="0" marL="0" rtl="0" algn="l">
                        <a:spcBef>
                          <a:spcPts val="0"/>
                        </a:spcBef>
                        <a:spcAft>
                          <a:spcPts val="0"/>
                        </a:spcAft>
                        <a:buNone/>
                      </a:pPr>
                      <a:r>
                        <a:rPr b="1" lang="en">
                          <a:latin typeface="Lato"/>
                          <a:ea typeface="Lato"/>
                          <a:cs typeface="Lato"/>
                          <a:sym typeface="Lato"/>
                        </a:rPr>
                        <a:t>Canvas</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Upload</a:t>
                      </a:r>
                      <a:endParaRPr>
                        <a:latin typeface="Lato"/>
                        <a:ea typeface="Lato"/>
                        <a:cs typeface="Lato"/>
                        <a:sym typeface="Lato"/>
                      </a:endParaRPr>
                    </a:p>
                  </a:txBody>
                  <a:tcPr marT="91425" marB="91425" marR="91425" marL="91425">
                    <a:solidFill>
                      <a:srgbClr val="FCE5CD"/>
                    </a:solidFill>
                  </a:tcPr>
                </a:tc>
                <a:tc>
                  <a:txBody>
                    <a:bodyPr/>
                    <a:lstStyle/>
                    <a:p>
                      <a:pPr indent="0" lvl="0" marL="0" rtl="0" algn="l">
                        <a:spcBef>
                          <a:spcPts val="0"/>
                        </a:spcBef>
                        <a:spcAft>
                          <a:spcPts val="0"/>
                        </a:spcAft>
                        <a:buNone/>
                      </a:pPr>
                      <a:r>
                        <a:rPr lang="en">
                          <a:latin typeface="Lato"/>
                          <a:ea typeface="Lato"/>
                          <a:cs typeface="Lato"/>
                          <a:sym typeface="Lato"/>
                        </a:rPr>
                        <a:t>A small piece</a:t>
                      </a:r>
                      <a:endParaRPr>
                        <a:latin typeface="Lato"/>
                        <a:ea typeface="Lato"/>
                        <a:cs typeface="Lato"/>
                        <a:sym typeface="Lato"/>
                      </a:endParaRPr>
                    </a:p>
                  </a:txBody>
                  <a:tcPr marT="91425" marB="91425" marR="91425" marL="91425">
                    <a:solidFill>
                      <a:srgbClr val="FCE5CD"/>
                    </a:solidFill>
                  </a:tcPr>
                </a:tc>
                <a:tc>
                  <a:txBody>
                    <a:bodyPr/>
                    <a:lstStyle/>
                    <a:p>
                      <a:pPr indent="0" lvl="0" marL="0" rtl="0" algn="l">
                        <a:spcBef>
                          <a:spcPts val="0"/>
                        </a:spcBef>
                        <a:spcAft>
                          <a:spcPts val="0"/>
                        </a:spcAft>
                        <a:buNone/>
                      </a:pPr>
                      <a:r>
                        <a:rPr lang="en">
                          <a:latin typeface="Lato"/>
                          <a:ea typeface="Lato"/>
                          <a:cs typeface="Lato"/>
                          <a:sym typeface="Lato"/>
                        </a:rPr>
                        <a:t>No</a:t>
                      </a:r>
                      <a:endParaRPr>
                        <a:latin typeface="Lato"/>
                        <a:ea typeface="Lato"/>
                        <a:cs typeface="Lato"/>
                        <a:sym typeface="Lato"/>
                      </a:endParaRPr>
                    </a:p>
                  </a:txBody>
                  <a:tcPr marT="91425" marB="91425" marR="91425" marL="91425">
                    <a:solidFill>
                      <a:srgbClr val="F4CCCC"/>
                    </a:solidFill>
                  </a:tcPr>
                </a:tc>
              </a:tr>
              <a:tr h="381000">
                <a:tc>
                  <a:txBody>
                    <a:bodyPr/>
                    <a:lstStyle/>
                    <a:p>
                      <a:pPr indent="0" lvl="0" marL="0" rtl="0" algn="l">
                        <a:spcBef>
                          <a:spcPts val="0"/>
                        </a:spcBef>
                        <a:spcAft>
                          <a:spcPts val="0"/>
                        </a:spcAft>
                        <a:buNone/>
                      </a:pPr>
                      <a:r>
                        <a:rPr b="1" lang="en">
                          <a:latin typeface="Lato"/>
                          <a:ea typeface="Lato"/>
                          <a:cs typeface="Lato"/>
                          <a:sym typeface="Lato"/>
                        </a:rPr>
                        <a:t>Google classroom</a:t>
                      </a:r>
                      <a:endParaRPr b="1">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a:t>
                      </a:r>
                      <a:endParaRPr>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rPr lang="en">
                          <a:latin typeface="Lato"/>
                          <a:ea typeface="Lato"/>
                          <a:cs typeface="Lato"/>
                          <a:sym typeface="Lato"/>
                        </a:rPr>
                        <a:t>No</a:t>
                      </a:r>
                      <a:endParaRPr>
                        <a:latin typeface="Lato"/>
                        <a:ea typeface="Lato"/>
                        <a:cs typeface="Lato"/>
                        <a:sym typeface="Lato"/>
                      </a:endParaRPr>
                    </a:p>
                  </a:txBody>
                  <a:tcPr marT="91425" marB="91425" marR="91425" marL="91425">
                    <a:solidFill>
                      <a:srgbClr val="F4CCCC"/>
                    </a:solidFill>
                  </a:tcPr>
                </a:tc>
                <a:tc>
                  <a:txBody>
                    <a:bodyPr/>
                    <a:lstStyle/>
                    <a:p>
                      <a:pPr indent="0" lvl="0" marL="0" rtl="0" algn="l">
                        <a:spcBef>
                          <a:spcPts val="0"/>
                        </a:spcBef>
                        <a:spcAft>
                          <a:spcPts val="0"/>
                        </a:spcAft>
                        <a:buNone/>
                      </a:pPr>
                      <a:r>
                        <a:rPr lang="en">
                          <a:latin typeface="Lato"/>
                          <a:ea typeface="Lato"/>
                          <a:cs typeface="Lato"/>
                          <a:sym typeface="Lato"/>
                        </a:rPr>
                        <a:t>No</a:t>
                      </a:r>
                      <a:endParaRPr>
                        <a:latin typeface="Lato"/>
                        <a:ea typeface="Lato"/>
                        <a:cs typeface="Lato"/>
                        <a:sym typeface="Lato"/>
                      </a:endParaRPr>
                    </a:p>
                  </a:txBody>
                  <a:tcPr marT="91425" marB="91425" marR="91425" marL="91425">
                    <a:solidFill>
                      <a:srgbClr val="F4CCCC"/>
                    </a:solidFill>
                  </a:tcPr>
                </a:tc>
              </a:tr>
            </a:tbl>
          </a:graphicData>
        </a:graphic>
      </p:graphicFrame>
      <p:cxnSp>
        <p:nvCxnSpPr>
          <p:cNvPr id="239" name="Google Shape;239;p25"/>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Lato"/>
                <a:ea typeface="Lato"/>
                <a:cs typeface="Lato"/>
                <a:sym typeface="Lato"/>
              </a:rPr>
              <a:t>G Suite + LMS</a:t>
            </a:r>
            <a:endParaRPr>
              <a:latin typeface="Lato"/>
              <a:ea typeface="Lato"/>
              <a:cs typeface="Lato"/>
              <a:sym typeface="Lato"/>
            </a:endParaRPr>
          </a:p>
        </p:txBody>
      </p:sp>
      <p:cxnSp>
        <p:nvCxnSpPr>
          <p:cNvPr id="245" name="Google Shape;245;p26"/>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46" name="Google Shape;246;p26"/>
          <p:cNvSpPr txBox="1"/>
          <p:nvPr/>
        </p:nvSpPr>
        <p:spPr>
          <a:xfrm>
            <a:off x="532075" y="1455850"/>
            <a:ext cx="7515600" cy="2823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Develop course syllabus + LOs in google drive</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Make presentations using google slides</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Set up a LMS (for example OpenEDX)</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Either download presentations as pdfs and upload to OpenEDX, OR, integrate them directly from google drive using iframes</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Make sure to link to the google drive folder with all materials (making it read-only)</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Github + github pages</a:t>
            </a:r>
            <a:endParaRPr>
              <a:latin typeface="Lato"/>
              <a:ea typeface="Lato"/>
              <a:cs typeface="Lato"/>
              <a:sym typeface="Lato"/>
            </a:endParaRPr>
          </a:p>
        </p:txBody>
      </p:sp>
      <p:pic>
        <p:nvPicPr>
          <p:cNvPr id="252" name="Google Shape;252;p27"/>
          <p:cNvPicPr preferRelativeResize="0"/>
          <p:nvPr/>
        </p:nvPicPr>
        <p:blipFill>
          <a:blip r:embed="rId3">
            <a:alphaModFix/>
          </a:blip>
          <a:stretch>
            <a:fillRect/>
          </a:stretch>
        </p:blipFill>
        <p:spPr>
          <a:xfrm>
            <a:off x="140394" y="1393688"/>
            <a:ext cx="4431598" cy="2072224"/>
          </a:xfrm>
          <a:prstGeom prst="rect">
            <a:avLst/>
          </a:prstGeom>
          <a:noFill/>
          <a:ln>
            <a:noFill/>
          </a:ln>
        </p:spPr>
      </p:pic>
      <p:pic>
        <p:nvPicPr>
          <p:cNvPr id="253" name="Google Shape;253;p27"/>
          <p:cNvPicPr preferRelativeResize="0"/>
          <p:nvPr/>
        </p:nvPicPr>
        <p:blipFill>
          <a:blip r:embed="rId4">
            <a:alphaModFix/>
          </a:blip>
          <a:stretch>
            <a:fillRect/>
          </a:stretch>
        </p:blipFill>
        <p:spPr>
          <a:xfrm>
            <a:off x="4920072" y="1339825"/>
            <a:ext cx="3980053" cy="2179949"/>
          </a:xfrm>
          <a:prstGeom prst="rect">
            <a:avLst/>
          </a:prstGeom>
          <a:noFill/>
          <a:ln>
            <a:noFill/>
          </a:ln>
        </p:spPr>
      </p:pic>
      <p:sp>
        <p:nvSpPr>
          <p:cNvPr id="254" name="Google Shape;254;p27"/>
          <p:cNvSpPr txBox="1"/>
          <p:nvPr/>
        </p:nvSpPr>
        <p:spPr>
          <a:xfrm>
            <a:off x="288225" y="3621150"/>
            <a:ext cx="3980100" cy="7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Develop, share, archive content on github</a:t>
            </a:r>
            <a:endParaRPr sz="1800">
              <a:solidFill>
                <a:schemeClr val="dk2"/>
              </a:solidFill>
              <a:latin typeface="Lato"/>
              <a:ea typeface="Lato"/>
              <a:cs typeface="Lato"/>
              <a:sym typeface="Lato"/>
            </a:endParaRPr>
          </a:p>
        </p:txBody>
      </p:sp>
      <p:sp>
        <p:nvSpPr>
          <p:cNvPr id="255" name="Google Shape;255;p27"/>
          <p:cNvSpPr txBox="1"/>
          <p:nvPr/>
        </p:nvSpPr>
        <p:spPr>
          <a:xfrm>
            <a:off x="4907025" y="3680275"/>
            <a:ext cx="3835500" cy="6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Deliver and share it through github pages</a:t>
            </a:r>
            <a:endParaRPr sz="1800">
              <a:solidFill>
                <a:schemeClr val="dk2"/>
              </a:solidFill>
              <a:latin typeface="Lato"/>
              <a:ea typeface="Lato"/>
              <a:cs typeface="Lato"/>
              <a:sym typeface="Lato"/>
            </a:endParaRPr>
          </a:p>
        </p:txBody>
      </p:sp>
      <p:cxnSp>
        <p:nvCxnSpPr>
          <p:cNvPr id="256" name="Google Shape;256;p27"/>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Github + github pages</a:t>
            </a:r>
            <a:endParaRPr>
              <a:latin typeface="Lato"/>
              <a:ea typeface="Lato"/>
              <a:cs typeface="Lato"/>
              <a:sym typeface="Lato"/>
            </a:endParaRPr>
          </a:p>
        </p:txBody>
      </p:sp>
      <p:grpSp>
        <p:nvGrpSpPr>
          <p:cNvPr id="262" name="Google Shape;262;p28"/>
          <p:cNvGrpSpPr/>
          <p:nvPr/>
        </p:nvGrpSpPr>
        <p:grpSpPr>
          <a:xfrm>
            <a:off x="636038" y="2080948"/>
            <a:ext cx="1337400" cy="913427"/>
            <a:chOff x="636063" y="1893923"/>
            <a:chExt cx="1337400" cy="913427"/>
          </a:xfrm>
        </p:grpSpPr>
        <p:cxnSp>
          <p:nvCxnSpPr>
            <p:cNvPr id="263" name="Google Shape;263;p28"/>
            <p:cNvCxnSpPr/>
            <p:nvPr/>
          </p:nvCxnSpPr>
          <p:spPr>
            <a:xfrm>
              <a:off x="1044638" y="2536300"/>
              <a:ext cx="520200" cy="0"/>
            </a:xfrm>
            <a:prstGeom prst="straightConnector1">
              <a:avLst/>
            </a:prstGeom>
            <a:noFill/>
            <a:ln cap="flat" cmpd="sng" w="9525">
              <a:solidFill>
                <a:srgbClr val="000000"/>
              </a:solidFill>
              <a:prstDash val="solid"/>
              <a:round/>
              <a:headEnd len="med" w="med" type="none"/>
              <a:tailEnd len="med" w="med" type="none"/>
            </a:ln>
          </p:spPr>
        </p:cxnSp>
        <p:sp>
          <p:nvSpPr>
            <p:cNvPr id="264" name="Google Shape;264;p28"/>
            <p:cNvSpPr txBox="1"/>
            <p:nvPr/>
          </p:nvSpPr>
          <p:spPr>
            <a:xfrm>
              <a:off x="636063" y="2593450"/>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ACCESSIBLE</a:t>
              </a:r>
              <a:endParaRPr>
                <a:solidFill>
                  <a:srgbClr val="000000"/>
                </a:solidFill>
                <a:latin typeface="Oswald"/>
                <a:ea typeface="Oswald"/>
                <a:cs typeface="Oswald"/>
                <a:sym typeface="Oswald"/>
              </a:endParaRPr>
            </a:p>
          </p:txBody>
        </p:sp>
        <p:sp>
          <p:nvSpPr>
            <p:cNvPr id="265" name="Google Shape;265;p28"/>
            <p:cNvSpPr/>
            <p:nvPr/>
          </p:nvSpPr>
          <p:spPr>
            <a:xfrm>
              <a:off x="899913" y="1897600"/>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6" name="Google Shape;266;p28"/>
            <p:cNvPicPr preferRelativeResize="0"/>
            <p:nvPr/>
          </p:nvPicPr>
          <p:blipFill>
            <a:blip r:embed="rId3">
              <a:alphaModFix/>
            </a:blip>
            <a:stretch>
              <a:fillRect/>
            </a:stretch>
          </p:blipFill>
          <p:spPr>
            <a:xfrm rot="-886546">
              <a:off x="1144482" y="1925925"/>
              <a:ext cx="320586" cy="537072"/>
            </a:xfrm>
            <a:prstGeom prst="rect">
              <a:avLst/>
            </a:prstGeom>
            <a:noFill/>
            <a:ln>
              <a:noFill/>
            </a:ln>
          </p:spPr>
        </p:pic>
      </p:grpSp>
      <p:grpSp>
        <p:nvGrpSpPr>
          <p:cNvPr id="267" name="Google Shape;267;p28"/>
          <p:cNvGrpSpPr/>
          <p:nvPr/>
        </p:nvGrpSpPr>
        <p:grpSpPr>
          <a:xfrm>
            <a:off x="636050" y="3107275"/>
            <a:ext cx="1337400" cy="909750"/>
            <a:chOff x="636050" y="3031075"/>
            <a:chExt cx="1337400" cy="909750"/>
          </a:xfrm>
        </p:grpSpPr>
        <p:cxnSp>
          <p:nvCxnSpPr>
            <p:cNvPr id="268" name="Google Shape;268;p28"/>
            <p:cNvCxnSpPr/>
            <p:nvPr/>
          </p:nvCxnSpPr>
          <p:spPr>
            <a:xfrm>
              <a:off x="1044625" y="3669775"/>
              <a:ext cx="520200" cy="0"/>
            </a:xfrm>
            <a:prstGeom prst="straightConnector1">
              <a:avLst/>
            </a:prstGeom>
            <a:noFill/>
            <a:ln cap="flat" cmpd="sng" w="9525">
              <a:solidFill>
                <a:srgbClr val="000000"/>
              </a:solidFill>
              <a:prstDash val="solid"/>
              <a:round/>
              <a:headEnd len="med" w="med" type="none"/>
              <a:tailEnd len="med" w="med" type="none"/>
            </a:ln>
          </p:spPr>
        </p:cxnSp>
        <p:sp>
          <p:nvSpPr>
            <p:cNvPr id="269" name="Google Shape;269;p28"/>
            <p:cNvSpPr txBox="1"/>
            <p:nvPr/>
          </p:nvSpPr>
          <p:spPr>
            <a:xfrm>
              <a:off x="636050" y="3726925"/>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INTEROPERABLE</a:t>
              </a:r>
              <a:endParaRPr>
                <a:solidFill>
                  <a:srgbClr val="000000"/>
                </a:solidFill>
                <a:latin typeface="Oswald"/>
                <a:ea typeface="Oswald"/>
                <a:cs typeface="Oswald"/>
                <a:sym typeface="Oswald"/>
              </a:endParaRPr>
            </a:p>
          </p:txBody>
        </p:sp>
        <p:sp>
          <p:nvSpPr>
            <p:cNvPr id="270" name="Google Shape;270;p28"/>
            <p:cNvSpPr/>
            <p:nvPr/>
          </p:nvSpPr>
          <p:spPr>
            <a:xfrm>
              <a:off x="899913" y="3031075"/>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1" name="Google Shape;271;p28"/>
            <p:cNvPicPr preferRelativeResize="0"/>
            <p:nvPr/>
          </p:nvPicPr>
          <p:blipFill>
            <a:blip r:embed="rId4">
              <a:alphaModFix/>
            </a:blip>
            <a:stretch>
              <a:fillRect/>
            </a:stretch>
          </p:blipFill>
          <p:spPr>
            <a:xfrm>
              <a:off x="1044650" y="3109012"/>
              <a:ext cx="520200" cy="437856"/>
            </a:xfrm>
            <a:prstGeom prst="rect">
              <a:avLst/>
            </a:prstGeom>
            <a:noFill/>
            <a:ln>
              <a:noFill/>
            </a:ln>
          </p:spPr>
        </p:pic>
      </p:grpSp>
      <p:grpSp>
        <p:nvGrpSpPr>
          <p:cNvPr id="272" name="Google Shape;272;p28"/>
          <p:cNvGrpSpPr/>
          <p:nvPr/>
        </p:nvGrpSpPr>
        <p:grpSpPr>
          <a:xfrm>
            <a:off x="636063" y="4160875"/>
            <a:ext cx="1337400" cy="913425"/>
            <a:chOff x="636063" y="4160875"/>
            <a:chExt cx="1337400" cy="913425"/>
          </a:xfrm>
        </p:grpSpPr>
        <p:cxnSp>
          <p:nvCxnSpPr>
            <p:cNvPr id="273" name="Google Shape;273;p28"/>
            <p:cNvCxnSpPr/>
            <p:nvPr/>
          </p:nvCxnSpPr>
          <p:spPr>
            <a:xfrm>
              <a:off x="1044638" y="4803250"/>
              <a:ext cx="520200" cy="0"/>
            </a:xfrm>
            <a:prstGeom prst="straightConnector1">
              <a:avLst/>
            </a:prstGeom>
            <a:noFill/>
            <a:ln cap="flat" cmpd="sng" w="9525">
              <a:solidFill>
                <a:srgbClr val="000000"/>
              </a:solidFill>
              <a:prstDash val="solid"/>
              <a:round/>
              <a:headEnd len="med" w="med" type="none"/>
              <a:tailEnd len="med" w="med" type="none"/>
            </a:ln>
          </p:spPr>
        </p:cxnSp>
        <p:sp>
          <p:nvSpPr>
            <p:cNvPr id="274" name="Google Shape;274;p28"/>
            <p:cNvSpPr txBox="1"/>
            <p:nvPr/>
          </p:nvSpPr>
          <p:spPr>
            <a:xfrm>
              <a:off x="636063" y="4860400"/>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REUSABLE</a:t>
              </a:r>
              <a:endParaRPr>
                <a:solidFill>
                  <a:srgbClr val="000000"/>
                </a:solidFill>
                <a:latin typeface="Oswald"/>
                <a:ea typeface="Oswald"/>
                <a:cs typeface="Oswald"/>
                <a:sym typeface="Oswald"/>
              </a:endParaRPr>
            </a:p>
          </p:txBody>
        </p:sp>
        <p:sp>
          <p:nvSpPr>
            <p:cNvPr id="275" name="Google Shape;275;p28"/>
            <p:cNvSpPr/>
            <p:nvPr/>
          </p:nvSpPr>
          <p:spPr>
            <a:xfrm>
              <a:off x="899913" y="4160875"/>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8"/>
            <p:cNvGrpSpPr/>
            <p:nvPr/>
          </p:nvGrpSpPr>
          <p:grpSpPr>
            <a:xfrm>
              <a:off x="1097306" y="4211002"/>
              <a:ext cx="415032" cy="489200"/>
              <a:chOff x="1281043" y="4161302"/>
              <a:chExt cx="415032" cy="489200"/>
            </a:xfrm>
          </p:grpSpPr>
          <p:sp>
            <p:nvSpPr>
              <p:cNvPr id="277" name="Google Shape;277;p28"/>
              <p:cNvSpPr/>
              <p:nvPr/>
            </p:nvSpPr>
            <p:spPr>
              <a:xfrm rot="2103954">
                <a:off x="1369159" y="4204879"/>
                <a:ext cx="266832" cy="247946"/>
              </a:xfrm>
              <a:prstGeom prst="bentArrow">
                <a:avLst>
                  <a:gd fmla="val 25000" name="adj1"/>
                  <a:gd fmla="val 25000" name="adj2"/>
                  <a:gd fmla="val 25000" name="adj3"/>
                  <a:gd fmla="val 43750" name="adj4"/>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8"/>
              <p:cNvSpPr/>
              <p:nvPr/>
            </p:nvSpPr>
            <p:spPr>
              <a:xfrm rot="-8338811">
                <a:off x="1343579" y="4356081"/>
                <a:ext cx="262829" cy="251343"/>
              </a:xfrm>
              <a:prstGeom prst="bentArrow">
                <a:avLst>
                  <a:gd fmla="val 25000" name="adj1"/>
                  <a:gd fmla="val 25000" name="adj2"/>
                  <a:gd fmla="val 25000" name="adj3"/>
                  <a:gd fmla="val 43750" name="adj4"/>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nvGrpSpPr>
          <p:cNvPr id="279" name="Google Shape;279;p28"/>
          <p:cNvGrpSpPr/>
          <p:nvPr/>
        </p:nvGrpSpPr>
        <p:grpSpPr>
          <a:xfrm>
            <a:off x="636075" y="1071938"/>
            <a:ext cx="1337400" cy="896100"/>
            <a:chOff x="636100" y="826113"/>
            <a:chExt cx="1337400" cy="896100"/>
          </a:xfrm>
        </p:grpSpPr>
        <p:cxnSp>
          <p:nvCxnSpPr>
            <p:cNvPr id="280" name="Google Shape;280;p28"/>
            <p:cNvCxnSpPr/>
            <p:nvPr/>
          </p:nvCxnSpPr>
          <p:spPr>
            <a:xfrm>
              <a:off x="1044675" y="1451163"/>
              <a:ext cx="520200" cy="0"/>
            </a:xfrm>
            <a:prstGeom prst="straightConnector1">
              <a:avLst/>
            </a:prstGeom>
            <a:noFill/>
            <a:ln cap="flat" cmpd="sng" w="9525">
              <a:solidFill>
                <a:srgbClr val="000000"/>
              </a:solidFill>
              <a:prstDash val="solid"/>
              <a:round/>
              <a:headEnd len="med" w="med" type="none"/>
              <a:tailEnd len="med" w="med" type="none"/>
            </a:ln>
          </p:spPr>
        </p:cxnSp>
        <p:sp>
          <p:nvSpPr>
            <p:cNvPr id="281" name="Google Shape;281;p28"/>
            <p:cNvSpPr txBox="1"/>
            <p:nvPr/>
          </p:nvSpPr>
          <p:spPr>
            <a:xfrm>
              <a:off x="636100" y="1508313"/>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FINDABLE</a:t>
              </a:r>
              <a:endParaRPr>
                <a:solidFill>
                  <a:srgbClr val="000000"/>
                </a:solidFill>
                <a:latin typeface="Oswald"/>
                <a:ea typeface="Oswald"/>
                <a:cs typeface="Oswald"/>
                <a:sym typeface="Oswald"/>
              </a:endParaRPr>
            </a:p>
          </p:txBody>
        </p:sp>
        <p:sp>
          <p:nvSpPr>
            <p:cNvPr id="282" name="Google Shape;282;p28"/>
            <p:cNvSpPr/>
            <p:nvPr/>
          </p:nvSpPr>
          <p:spPr>
            <a:xfrm>
              <a:off x="899925" y="826113"/>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 name="Google Shape;283;p28"/>
            <p:cNvGrpSpPr/>
            <p:nvPr/>
          </p:nvGrpSpPr>
          <p:grpSpPr>
            <a:xfrm>
              <a:off x="1126237" y="919037"/>
              <a:ext cx="357175" cy="410525"/>
              <a:chOff x="1126237" y="919037"/>
              <a:chExt cx="357175" cy="410525"/>
            </a:xfrm>
          </p:grpSpPr>
          <p:sp>
            <p:nvSpPr>
              <p:cNvPr id="284" name="Google Shape;284;p28"/>
              <p:cNvSpPr/>
              <p:nvPr/>
            </p:nvSpPr>
            <p:spPr>
              <a:xfrm>
                <a:off x="1138850" y="939475"/>
                <a:ext cx="247800" cy="231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5" name="Google Shape;285;p28"/>
              <p:cNvPicPr preferRelativeResize="0"/>
              <p:nvPr/>
            </p:nvPicPr>
            <p:blipFill>
              <a:blip r:embed="rId5">
                <a:alphaModFix/>
              </a:blip>
              <a:stretch>
                <a:fillRect/>
              </a:stretch>
            </p:blipFill>
            <p:spPr>
              <a:xfrm>
                <a:off x="1126237" y="919037"/>
                <a:ext cx="357175" cy="410525"/>
              </a:xfrm>
              <a:prstGeom prst="rect">
                <a:avLst/>
              </a:prstGeom>
              <a:noFill/>
              <a:ln>
                <a:noFill/>
              </a:ln>
            </p:spPr>
          </p:pic>
        </p:grpSp>
      </p:grpSp>
      <p:sp>
        <p:nvSpPr>
          <p:cNvPr id="286" name="Google Shape;286;p28"/>
          <p:cNvSpPr txBox="1"/>
          <p:nvPr/>
        </p:nvSpPr>
        <p:spPr>
          <a:xfrm>
            <a:off x="2076600" y="1071950"/>
            <a:ext cx="6444300" cy="6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Indexed by search engines. Repositories can include detailed metadata.</a:t>
            </a:r>
            <a:endParaRPr>
              <a:solidFill>
                <a:schemeClr val="dk2"/>
              </a:solidFill>
              <a:latin typeface="Lato"/>
              <a:ea typeface="Lato"/>
              <a:cs typeface="Lato"/>
              <a:sym typeface="Lato"/>
            </a:endParaRPr>
          </a:p>
        </p:txBody>
      </p:sp>
      <p:sp>
        <p:nvSpPr>
          <p:cNvPr id="287" name="Google Shape;287;p28"/>
          <p:cNvSpPr txBox="1"/>
          <p:nvPr/>
        </p:nvSpPr>
        <p:spPr>
          <a:xfrm>
            <a:off x="2076600" y="2080950"/>
            <a:ext cx="70674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Repositories can be made public, providing open access, without giving away edit rights.</a:t>
            </a:r>
            <a:br>
              <a:rPr lang="en">
                <a:solidFill>
                  <a:schemeClr val="dk1"/>
                </a:solidFill>
                <a:latin typeface="Lato"/>
                <a:ea typeface="Lato"/>
                <a:cs typeface="Lato"/>
                <a:sym typeface="Lato"/>
              </a:rPr>
            </a:br>
            <a:r>
              <a:rPr lang="en">
                <a:solidFill>
                  <a:schemeClr val="dk1"/>
                </a:solidFill>
                <a:latin typeface="Lato"/>
                <a:ea typeface="Lato"/>
                <a:cs typeface="Lato"/>
                <a:sym typeface="Lato"/>
              </a:rPr>
              <a:t>Github pages allows access for everyone as a simple website.</a:t>
            </a:r>
            <a:endParaRPr>
              <a:solidFill>
                <a:schemeClr val="dk1"/>
              </a:solidFill>
              <a:latin typeface="Lato"/>
              <a:ea typeface="Lato"/>
              <a:cs typeface="Lato"/>
              <a:sym typeface="Lato"/>
            </a:endParaRPr>
          </a:p>
        </p:txBody>
      </p:sp>
      <p:sp>
        <p:nvSpPr>
          <p:cNvPr id="288" name="Google Shape;288;p28"/>
          <p:cNvSpPr txBox="1"/>
          <p:nvPr/>
        </p:nvSpPr>
        <p:spPr>
          <a:xfrm>
            <a:off x="2076600" y="3016650"/>
            <a:ext cx="5971200" cy="8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Supports multiple file formats: markdown, html, notebooks, etc. </a:t>
            </a:r>
            <a:br>
              <a:rPr lang="en">
                <a:solidFill>
                  <a:schemeClr val="dk1"/>
                </a:solidFill>
                <a:latin typeface="Lato"/>
                <a:ea typeface="Lato"/>
                <a:cs typeface="Lato"/>
                <a:sym typeface="Lato"/>
              </a:rPr>
            </a:br>
            <a:r>
              <a:rPr lang="en">
                <a:solidFill>
                  <a:schemeClr val="dk1"/>
                </a:solidFill>
                <a:latin typeface="Lato"/>
                <a:ea typeface="Lato"/>
                <a:cs typeface="Lato"/>
                <a:sym typeface="Lato"/>
              </a:rPr>
              <a:t>Git allows for collaborations on the same repository, allowing several users to develop content.</a:t>
            </a:r>
            <a:endParaRPr>
              <a:solidFill>
                <a:schemeClr val="dk1"/>
              </a:solidFill>
              <a:latin typeface="Lato"/>
              <a:ea typeface="Lato"/>
              <a:cs typeface="Lato"/>
              <a:sym typeface="Lato"/>
            </a:endParaRPr>
          </a:p>
        </p:txBody>
      </p:sp>
      <p:sp>
        <p:nvSpPr>
          <p:cNvPr id="289" name="Google Shape;289;p28"/>
          <p:cNvSpPr txBox="1"/>
          <p:nvPr/>
        </p:nvSpPr>
        <p:spPr>
          <a:xfrm>
            <a:off x="2076600" y="4206663"/>
            <a:ext cx="67557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latin typeface="Lato"/>
                <a:ea typeface="Lato"/>
                <a:cs typeface="Lato"/>
                <a:sym typeface="Lato"/>
              </a:rPr>
              <a:t>Public repositories can be forked and reused as they are.</a:t>
            </a:r>
            <a:br>
              <a:rPr lang="en">
                <a:solidFill>
                  <a:schemeClr val="dk1"/>
                </a:solidFill>
                <a:latin typeface="Lato"/>
                <a:ea typeface="Lato"/>
                <a:cs typeface="Lato"/>
                <a:sym typeface="Lato"/>
              </a:rPr>
            </a:br>
            <a:r>
              <a:rPr lang="en">
                <a:solidFill>
                  <a:schemeClr val="dk1"/>
                </a:solidFill>
                <a:latin typeface="Lato"/>
                <a:ea typeface="Lato"/>
                <a:cs typeface="Lato"/>
                <a:sym typeface="Lato"/>
              </a:rPr>
              <a:t>Releases or branches can be made to keep several course instances up and running.</a:t>
            </a:r>
            <a:endParaRPr>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2"/>
              </a:solidFill>
              <a:latin typeface="Lato"/>
              <a:ea typeface="Lato"/>
              <a:cs typeface="Lato"/>
              <a:sym typeface="Lato"/>
            </a:endParaRPr>
          </a:p>
        </p:txBody>
      </p:sp>
      <p:cxnSp>
        <p:nvCxnSpPr>
          <p:cNvPr id="290" name="Google Shape;290;p28"/>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Github + github pages</a:t>
            </a:r>
            <a:endParaRPr>
              <a:latin typeface="Lato"/>
              <a:ea typeface="Lato"/>
              <a:cs typeface="Lato"/>
              <a:sym typeface="Lato"/>
            </a:endParaRPr>
          </a:p>
        </p:txBody>
      </p:sp>
      <p:cxnSp>
        <p:nvCxnSpPr>
          <p:cNvPr id="296" name="Google Shape;296;p29"/>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
        <p:nvSpPr>
          <p:cNvPr id="297" name="Google Shape;297;p29"/>
          <p:cNvSpPr txBox="1"/>
          <p:nvPr/>
        </p:nvSpPr>
        <p:spPr>
          <a:xfrm>
            <a:off x="746400" y="1315425"/>
            <a:ext cx="7331100" cy="312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Create a github repository</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Collaborate and create training materials in for example markdown</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Use a framework for creating course page layout</a:t>
            </a:r>
            <a:endParaRPr sz="1800">
              <a:solidFill>
                <a:schemeClr val="dk2"/>
              </a:solidFill>
              <a:latin typeface="Lato"/>
              <a:ea typeface="Lato"/>
              <a:cs typeface="Lato"/>
              <a:sym typeface="Lato"/>
            </a:endParaRPr>
          </a:p>
          <a:p>
            <a:pPr indent="-342900" lvl="1" marL="914400" rtl="0" algn="l">
              <a:lnSpc>
                <a:spcPct val="150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mkDocs</a:t>
            </a:r>
            <a:endParaRPr sz="1800">
              <a:solidFill>
                <a:schemeClr val="dk2"/>
              </a:solidFill>
              <a:latin typeface="Lato"/>
              <a:ea typeface="Lato"/>
              <a:cs typeface="Lato"/>
              <a:sym typeface="Lato"/>
            </a:endParaRPr>
          </a:p>
          <a:p>
            <a:pPr indent="-342900" lvl="1" marL="914400" rtl="0" algn="l">
              <a:lnSpc>
                <a:spcPct val="150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Quarto</a:t>
            </a:r>
            <a:endParaRPr sz="1800">
              <a:solidFill>
                <a:schemeClr val="dk2"/>
              </a:solidFill>
              <a:latin typeface="Lato"/>
              <a:ea typeface="Lato"/>
              <a:cs typeface="Lato"/>
              <a:sym typeface="Lato"/>
            </a:endParaRPr>
          </a:p>
          <a:p>
            <a:pPr indent="-342900" lvl="1" marL="914400" rtl="0" algn="l">
              <a:lnSpc>
                <a:spcPct val="150000"/>
              </a:lnSpc>
              <a:spcBef>
                <a:spcPts val="0"/>
              </a:spcBef>
              <a:spcAft>
                <a:spcPts val="0"/>
              </a:spcAft>
              <a:buClr>
                <a:schemeClr val="dk2"/>
              </a:buClr>
              <a:buSzPts val="1800"/>
              <a:buFont typeface="Lato"/>
              <a:buAutoNum type="alphaLcPeriod"/>
            </a:pPr>
            <a:r>
              <a:rPr lang="en" sz="1800">
                <a:solidFill>
                  <a:schemeClr val="dk2"/>
                </a:solidFill>
                <a:latin typeface="Lato"/>
                <a:ea typeface="Lato"/>
                <a:cs typeface="Lato"/>
                <a:sym typeface="Lato"/>
              </a:rPr>
              <a:t>Liascript</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Set up a github page from your repo (not needed with Liascript)</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Share the link to the website with your students</a:t>
            </a:r>
            <a:endParaRPr sz="180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Other combinations</a:t>
            </a:r>
            <a:endParaRPr>
              <a:latin typeface="Lato"/>
              <a:ea typeface="Lato"/>
              <a:cs typeface="Lato"/>
              <a:sym typeface="Lato"/>
            </a:endParaRPr>
          </a:p>
        </p:txBody>
      </p:sp>
      <p:cxnSp>
        <p:nvCxnSpPr>
          <p:cNvPr id="303" name="Google Shape;303;p30"/>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
        <p:nvSpPr>
          <p:cNvPr id="304" name="Google Shape;304;p30"/>
          <p:cNvSpPr txBox="1"/>
          <p:nvPr/>
        </p:nvSpPr>
        <p:spPr>
          <a:xfrm>
            <a:off x="406450" y="1285875"/>
            <a:ext cx="8173500" cy="3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Google drive + LMS</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Github + Github pages</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Google drive + Github pages</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Github + LMS</a:t>
            </a:r>
            <a:endParaRPr sz="1800">
              <a:solidFill>
                <a:schemeClr val="dk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Other combinations</a:t>
            </a:r>
            <a:endParaRPr>
              <a:latin typeface="Lato"/>
              <a:ea typeface="Lato"/>
              <a:cs typeface="Lato"/>
              <a:sym typeface="Lato"/>
            </a:endParaRPr>
          </a:p>
        </p:txBody>
      </p:sp>
      <p:cxnSp>
        <p:nvCxnSpPr>
          <p:cNvPr id="310" name="Google Shape;310;p31"/>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
        <p:nvSpPr>
          <p:cNvPr id="311" name="Google Shape;311;p31"/>
          <p:cNvSpPr txBox="1"/>
          <p:nvPr/>
        </p:nvSpPr>
        <p:spPr>
          <a:xfrm>
            <a:off x="406450" y="1285875"/>
            <a:ext cx="8173500" cy="3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D9D9D9"/>
                </a:solidFill>
                <a:latin typeface="Lato"/>
                <a:ea typeface="Lato"/>
                <a:cs typeface="Lato"/>
                <a:sym typeface="Lato"/>
              </a:rPr>
              <a:t>Google drive + LMS</a:t>
            </a:r>
            <a:endParaRPr sz="1800">
              <a:solidFill>
                <a:srgbClr val="D9D9D9"/>
              </a:solidFill>
              <a:latin typeface="Lato"/>
              <a:ea typeface="Lato"/>
              <a:cs typeface="Lato"/>
              <a:sym typeface="Lato"/>
            </a:endParaRPr>
          </a:p>
          <a:p>
            <a:pPr indent="0" lvl="0" marL="0" rtl="0" algn="l">
              <a:spcBef>
                <a:spcPts val="0"/>
              </a:spcBef>
              <a:spcAft>
                <a:spcPts val="0"/>
              </a:spcAft>
              <a:buNone/>
            </a:pPr>
            <a:r>
              <a:t/>
            </a:r>
            <a:endParaRPr sz="1800">
              <a:solidFill>
                <a:srgbClr val="D9D9D9"/>
              </a:solidFill>
              <a:latin typeface="Lato"/>
              <a:ea typeface="Lato"/>
              <a:cs typeface="Lato"/>
              <a:sym typeface="Lato"/>
            </a:endParaRPr>
          </a:p>
          <a:p>
            <a:pPr indent="0" lvl="0" marL="0" rtl="0" algn="l">
              <a:spcBef>
                <a:spcPts val="0"/>
              </a:spcBef>
              <a:spcAft>
                <a:spcPts val="0"/>
              </a:spcAft>
              <a:buNone/>
            </a:pPr>
            <a:r>
              <a:rPr lang="en" sz="1800">
                <a:solidFill>
                  <a:srgbClr val="D9D9D9"/>
                </a:solidFill>
                <a:latin typeface="Lato"/>
                <a:ea typeface="Lato"/>
                <a:cs typeface="Lato"/>
                <a:sym typeface="Lato"/>
              </a:rPr>
              <a:t>Github + Github pages</a:t>
            </a:r>
            <a:endParaRPr sz="1800">
              <a:solidFill>
                <a:srgbClr val="D9D9D9"/>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Google drive + Github pages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Set up a simple github page with basic structure of course and syllabus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Display course presentations, slides, videos on page, but hosted on google drive</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Github + LMS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Develop all your course material on github</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Use iframes or other renderers to display content in LMS</a:t>
            </a:r>
            <a:endParaRPr sz="18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Learning outcomes</a:t>
            </a:r>
            <a:endParaRPr>
              <a:latin typeface="Lato"/>
              <a:ea typeface="Lato"/>
              <a:cs typeface="Lato"/>
              <a:sym typeface="Lato"/>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By the end of this session, you should be able to:</a:t>
            </a:r>
            <a:endParaRPr>
              <a:latin typeface="Lato"/>
              <a:ea typeface="Lato"/>
              <a:cs typeface="Lato"/>
              <a:sym typeface="Lato"/>
            </a:endParaRPr>
          </a:p>
          <a:p>
            <a:pPr indent="-342900" lvl="0" marL="457200" rtl="0" algn="l">
              <a:lnSpc>
                <a:spcPct val="150000"/>
              </a:lnSpc>
              <a:spcBef>
                <a:spcPts val="1200"/>
              </a:spcBef>
              <a:spcAft>
                <a:spcPts val="0"/>
              </a:spcAft>
              <a:buSzPts val="1800"/>
              <a:buFont typeface="Lato"/>
              <a:buChar char="●"/>
            </a:pPr>
            <a:r>
              <a:rPr b="1" lang="en">
                <a:solidFill>
                  <a:srgbClr val="B45F06"/>
                </a:solidFill>
                <a:latin typeface="Lato"/>
                <a:ea typeface="Lato"/>
                <a:cs typeface="Lato"/>
                <a:sym typeface="Lato"/>
              </a:rPr>
              <a:t>List</a:t>
            </a:r>
            <a:r>
              <a:rPr lang="en">
                <a:latin typeface="Lato"/>
                <a:ea typeface="Lato"/>
                <a:cs typeface="Lato"/>
                <a:sym typeface="Lato"/>
              </a:rPr>
              <a:t> common e-learning platforms</a:t>
            </a:r>
            <a:endParaRPr>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b="1" lang="en">
                <a:solidFill>
                  <a:srgbClr val="F1C232"/>
                </a:solidFill>
                <a:latin typeface="Lato"/>
                <a:ea typeface="Lato"/>
                <a:cs typeface="Lato"/>
                <a:sym typeface="Lato"/>
              </a:rPr>
              <a:t>Explain</a:t>
            </a:r>
            <a:r>
              <a:rPr lang="en">
                <a:latin typeface="Lato"/>
                <a:ea typeface="Lato"/>
                <a:cs typeface="Lato"/>
                <a:sym typeface="Lato"/>
              </a:rPr>
              <a:t> what the SCORM format is </a:t>
            </a:r>
            <a:endParaRPr>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b="1" lang="en">
                <a:solidFill>
                  <a:srgbClr val="F1C232"/>
                </a:solidFill>
                <a:latin typeface="Lato"/>
                <a:ea typeface="Lato"/>
                <a:cs typeface="Lato"/>
                <a:sym typeface="Lato"/>
              </a:rPr>
              <a:t>Describe</a:t>
            </a:r>
            <a:r>
              <a:rPr lang="en">
                <a:latin typeface="Lato"/>
                <a:ea typeface="Lato"/>
                <a:cs typeface="Lato"/>
                <a:sym typeface="Lato"/>
              </a:rPr>
              <a:t> pros and cons of different Learning Management Systems, from a FAIR perspective</a:t>
            </a:r>
            <a:endParaRPr>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b="1" lang="en">
                <a:solidFill>
                  <a:srgbClr val="A64D79"/>
                </a:solidFill>
                <a:latin typeface="Lato"/>
                <a:ea typeface="Lato"/>
                <a:cs typeface="Lato"/>
                <a:sym typeface="Lato"/>
              </a:rPr>
              <a:t>Create</a:t>
            </a:r>
            <a:r>
              <a:rPr lang="en">
                <a:latin typeface="Lato"/>
                <a:ea typeface="Lato"/>
                <a:cs typeface="Lato"/>
                <a:sym typeface="Lato"/>
              </a:rPr>
              <a:t> a course page setup to host and deliver training</a:t>
            </a:r>
            <a:endParaRPr>
              <a:latin typeface="Lato"/>
              <a:ea typeface="Lato"/>
              <a:cs typeface="Lato"/>
              <a:sym typeface="Lato"/>
            </a:endParaRPr>
          </a:p>
          <a:p>
            <a:pPr indent="-342900" lvl="0" marL="457200" rtl="0" algn="l">
              <a:lnSpc>
                <a:spcPct val="150000"/>
              </a:lnSpc>
              <a:spcBef>
                <a:spcPts val="0"/>
              </a:spcBef>
              <a:spcAft>
                <a:spcPts val="0"/>
              </a:spcAft>
              <a:buSzPts val="1800"/>
              <a:buFont typeface="Lato"/>
              <a:buChar char="●"/>
            </a:pPr>
            <a:r>
              <a:rPr b="1" lang="en">
                <a:solidFill>
                  <a:srgbClr val="F1C232"/>
                </a:solidFill>
                <a:latin typeface="Lato"/>
                <a:ea typeface="Lato"/>
                <a:cs typeface="Lato"/>
                <a:sym typeface="Lato"/>
              </a:rPr>
              <a:t>Describe</a:t>
            </a:r>
            <a:r>
              <a:rPr lang="en">
                <a:latin typeface="Lato"/>
                <a:ea typeface="Lato"/>
                <a:cs typeface="Lato"/>
                <a:sym typeface="Lato"/>
              </a:rPr>
              <a:t> how to make your training material FAIR using only google drive</a:t>
            </a:r>
            <a:endParaRPr>
              <a:latin typeface="Lato"/>
              <a:ea typeface="Lato"/>
              <a:cs typeface="Lato"/>
              <a:sym typeface="Lato"/>
            </a:endParaRPr>
          </a:p>
        </p:txBody>
      </p:sp>
      <p:cxnSp>
        <p:nvCxnSpPr>
          <p:cNvPr id="64" name="Google Shape;64;p14"/>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Discussion</a:t>
            </a:r>
            <a:endParaRPr>
              <a:latin typeface="Lato"/>
              <a:ea typeface="Lato"/>
              <a:cs typeface="Lato"/>
              <a:sym typeface="Lato"/>
            </a:endParaRPr>
          </a:p>
        </p:txBody>
      </p:sp>
      <p:graphicFrame>
        <p:nvGraphicFramePr>
          <p:cNvPr id="317" name="Google Shape;317;p32"/>
          <p:cNvGraphicFramePr/>
          <p:nvPr/>
        </p:nvGraphicFramePr>
        <p:xfrm>
          <a:off x="595100" y="1164575"/>
          <a:ext cx="3000000" cy="3000000"/>
        </p:xfrm>
        <a:graphic>
          <a:graphicData uri="http://schemas.openxmlformats.org/drawingml/2006/table">
            <a:tbl>
              <a:tblPr>
                <a:noFill/>
                <a:tableStyleId>{8879B8F1-15D5-4F2D-B4B2-852706DCCCEB}</a:tableStyleId>
              </a:tblPr>
              <a:tblGrid>
                <a:gridCol w="1576775"/>
                <a:gridCol w="1576775"/>
                <a:gridCol w="1576775"/>
                <a:gridCol w="1576775"/>
                <a:gridCol w="1576775"/>
              </a:tblGrid>
              <a:tr h="565625">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Findable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Accessible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Interoperable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Reusable</a:t>
                      </a:r>
                      <a:endParaRPr>
                        <a:latin typeface="Lato"/>
                        <a:ea typeface="Lato"/>
                        <a:cs typeface="Lato"/>
                        <a:sym typeface="Lato"/>
                      </a:endParaRPr>
                    </a:p>
                  </a:txBody>
                  <a:tcPr marT="91425" marB="91425" marR="91425" marL="91425"/>
                </a:tc>
              </a:tr>
              <a:tr h="565625">
                <a:tc>
                  <a:txBody>
                    <a:bodyPr/>
                    <a:lstStyle/>
                    <a:p>
                      <a:pPr indent="0" lvl="0" marL="0" rtl="0" algn="l">
                        <a:spcBef>
                          <a:spcPts val="0"/>
                        </a:spcBef>
                        <a:spcAft>
                          <a:spcPts val="0"/>
                        </a:spcAft>
                        <a:buNone/>
                      </a:pPr>
                      <a:r>
                        <a:rPr lang="en">
                          <a:latin typeface="Lato"/>
                          <a:ea typeface="Lato"/>
                          <a:cs typeface="Lato"/>
                          <a:sym typeface="Lato"/>
                        </a:rPr>
                        <a:t>Google drive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 not searchable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r>
              <a:tr h="565625">
                <a:tc>
                  <a:txBody>
                    <a:bodyPr/>
                    <a:lstStyle/>
                    <a:p>
                      <a:pPr indent="0" lvl="0" marL="0" rtl="0" algn="l">
                        <a:spcBef>
                          <a:spcPts val="0"/>
                        </a:spcBef>
                        <a:spcAft>
                          <a:spcPts val="0"/>
                        </a:spcAft>
                        <a:buNone/>
                      </a:pPr>
                      <a:r>
                        <a:rPr lang="en">
                          <a:latin typeface="Lato"/>
                          <a:ea typeface="Lato"/>
                          <a:cs typeface="Lato"/>
                          <a:sym typeface="Lato"/>
                        </a:rPr>
                        <a:t>Github + github pages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Yes, can be made public and accessible to all</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r>
              <a:tr h="565625">
                <a:tc>
                  <a:txBody>
                    <a:bodyPr/>
                    <a:lstStyle/>
                    <a:p>
                      <a:pPr indent="0" lvl="0" marL="0" rtl="0" algn="l">
                        <a:spcBef>
                          <a:spcPts val="0"/>
                        </a:spcBef>
                        <a:spcAft>
                          <a:spcPts val="0"/>
                        </a:spcAft>
                        <a:buNone/>
                      </a:pPr>
                      <a:r>
                        <a:rPr lang="en">
                          <a:latin typeface="Lato"/>
                          <a:ea typeface="Lato"/>
                          <a:cs typeface="Lato"/>
                          <a:sym typeface="Lato"/>
                        </a:rPr>
                        <a:t>LMSes</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Exported in SCORM format</a:t>
                      </a:r>
                      <a:endParaRPr>
                        <a:latin typeface="Lato"/>
                        <a:ea typeface="Lato"/>
                        <a:cs typeface="Lato"/>
                        <a:sym typeface="Lato"/>
                      </a:endParaRPr>
                    </a:p>
                  </a:txBody>
                  <a:tcPr marT="91425" marB="91425" marR="91425" marL="91425"/>
                </a:tc>
              </a:tr>
            </a:tbl>
          </a:graphicData>
        </a:graphic>
      </p:graphicFrame>
      <p:cxnSp>
        <p:nvCxnSpPr>
          <p:cNvPr id="318" name="Google Shape;318;p32"/>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RNAseq analysis course - case study</a:t>
            </a:r>
            <a:endParaRPr>
              <a:latin typeface="Lato"/>
              <a:ea typeface="Lato"/>
              <a:cs typeface="Lato"/>
              <a:sym typeface="Lato"/>
            </a:endParaRPr>
          </a:p>
        </p:txBody>
      </p:sp>
      <p:sp>
        <p:nvSpPr>
          <p:cNvPr id="324" name="Google Shape;32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Kate has an onsite course in RNAseq analysis. She sends out all relevant course information by email to the students. During the course she has prepared powerpoint slides for her presentations, and exercise instructions that she has in a google drive folder she shares with her students. After the course is done, she sends the slides as pdfs to her students.</a:t>
            </a:r>
            <a:endParaRPr>
              <a:latin typeface="Lato"/>
              <a:ea typeface="Lato"/>
              <a:cs typeface="Lato"/>
              <a:sym typeface="Lato"/>
            </a:endParaRPr>
          </a:p>
          <a:p>
            <a:pPr indent="0" lvl="0" marL="0" rtl="0" algn="l">
              <a:spcBef>
                <a:spcPts val="1200"/>
              </a:spcBef>
              <a:spcAft>
                <a:spcPts val="1200"/>
              </a:spcAft>
              <a:buNone/>
            </a:pPr>
            <a:r>
              <a:t/>
            </a:r>
            <a:endParaRPr>
              <a:latin typeface="Lato"/>
              <a:ea typeface="Lato"/>
              <a:cs typeface="Lato"/>
              <a:sym typeface="Lato"/>
            </a:endParaRPr>
          </a:p>
        </p:txBody>
      </p:sp>
      <p:graphicFrame>
        <p:nvGraphicFramePr>
          <p:cNvPr id="325" name="Google Shape;325;p33"/>
          <p:cNvGraphicFramePr/>
          <p:nvPr/>
        </p:nvGraphicFramePr>
        <p:xfrm>
          <a:off x="504350" y="3475275"/>
          <a:ext cx="3000000" cy="3000000"/>
        </p:xfrm>
        <a:graphic>
          <a:graphicData uri="http://schemas.openxmlformats.org/drawingml/2006/table">
            <a:tbl>
              <a:tblPr>
                <a:noFill/>
                <a:tableStyleId>{8879B8F1-15D5-4F2D-B4B2-852706DCCCEB}</a:tableStyleId>
              </a:tblPr>
              <a:tblGrid>
                <a:gridCol w="2070375"/>
                <a:gridCol w="5080225"/>
              </a:tblGrid>
              <a:tr h="330975">
                <a:tc>
                  <a:txBody>
                    <a:bodyPr/>
                    <a:lstStyle/>
                    <a:p>
                      <a:pPr indent="0" lvl="0" marL="0" rtl="0" algn="l">
                        <a:spcBef>
                          <a:spcPts val="0"/>
                        </a:spcBef>
                        <a:spcAft>
                          <a:spcPts val="0"/>
                        </a:spcAft>
                        <a:buNone/>
                      </a:pPr>
                      <a:r>
                        <a:rPr lang="en">
                          <a:latin typeface="Lato"/>
                          <a:ea typeface="Lato"/>
                          <a:cs typeface="Lato"/>
                          <a:sym typeface="Lato"/>
                        </a:rPr>
                        <a:t>Findable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Not findable. </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Accessible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Only for student on email list</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Interoperable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 licence, not reusable</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Reusable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Only pdfs. </a:t>
                      </a:r>
                      <a:endParaRPr>
                        <a:latin typeface="Lato"/>
                        <a:ea typeface="Lato"/>
                        <a:cs typeface="Lato"/>
                        <a:sym typeface="Lato"/>
                      </a:endParaRPr>
                    </a:p>
                  </a:txBody>
                  <a:tcPr marT="91425" marB="91425" marR="91425" marL="91425"/>
                </a:tc>
              </a:tr>
            </a:tbl>
          </a:graphicData>
        </a:graphic>
      </p:graphicFrame>
      <p:cxnSp>
        <p:nvCxnSpPr>
          <p:cNvPr id="326" name="Google Shape;326;p33"/>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Microscopy course - case study</a:t>
            </a:r>
            <a:endParaRPr>
              <a:latin typeface="Lato"/>
              <a:ea typeface="Lato"/>
              <a:cs typeface="Lato"/>
              <a:sym typeface="Lato"/>
            </a:endParaRPr>
          </a:p>
        </p:txBody>
      </p:sp>
      <p:sp>
        <p:nvSpPr>
          <p:cNvPr id="332" name="Google Shape;33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Lato"/>
                <a:ea typeface="Lato"/>
                <a:cs typeface="Lato"/>
                <a:sym typeface="Lato"/>
              </a:rPr>
              <a:t>Steve has a course in microscopy, delivered online. He also has a google drive folder where he prepares all his slides, exercises, and other relevant information regarding the course. This folder is read-only for anyone with the link. He sets up a course website in Canvas, where he links all information from his google drive, including presentation slides and exercises. The course website he makes public so everyone can see it. Plus, he links to the original google drive folder from Canvas.</a:t>
            </a:r>
            <a:endParaRPr>
              <a:latin typeface="Lato"/>
              <a:ea typeface="Lato"/>
              <a:cs typeface="Lato"/>
              <a:sym typeface="Lato"/>
            </a:endParaRPr>
          </a:p>
        </p:txBody>
      </p:sp>
      <p:graphicFrame>
        <p:nvGraphicFramePr>
          <p:cNvPr id="333" name="Google Shape;333;p34"/>
          <p:cNvGraphicFramePr/>
          <p:nvPr/>
        </p:nvGraphicFramePr>
        <p:xfrm>
          <a:off x="504350" y="3475275"/>
          <a:ext cx="3000000" cy="3000000"/>
        </p:xfrm>
        <a:graphic>
          <a:graphicData uri="http://schemas.openxmlformats.org/drawingml/2006/table">
            <a:tbl>
              <a:tblPr>
                <a:noFill/>
                <a:tableStyleId>{8879B8F1-15D5-4F2D-B4B2-852706DCCCEB}</a:tableStyleId>
              </a:tblPr>
              <a:tblGrid>
                <a:gridCol w="2070375"/>
                <a:gridCol w="5080225"/>
              </a:tblGrid>
              <a:tr h="330975">
                <a:tc>
                  <a:txBody>
                    <a:bodyPr/>
                    <a:lstStyle/>
                    <a:p>
                      <a:pPr indent="0" lvl="0" marL="0" rtl="0" algn="l">
                        <a:spcBef>
                          <a:spcPts val="0"/>
                        </a:spcBef>
                        <a:spcAft>
                          <a:spcPts val="0"/>
                        </a:spcAft>
                        <a:buNone/>
                      </a:pPr>
                      <a:r>
                        <a:rPr lang="en">
                          <a:latin typeface="Lato"/>
                          <a:ea typeface="Lato"/>
                          <a:cs typeface="Lato"/>
                          <a:sym typeface="Lato"/>
                        </a:rPr>
                        <a:t>Findable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Not findable, indexed</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Accessible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Everyone</a:t>
                      </a:r>
                      <a:r>
                        <a:rPr lang="en">
                          <a:latin typeface="Lato"/>
                          <a:ea typeface="Lato"/>
                          <a:cs typeface="Lato"/>
                          <a:sym typeface="Lato"/>
                        </a:rPr>
                        <a:t> can see the content. Access to google drive</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Interoperable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Google is. No scorm format</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Reusable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No licence, so maybe not</a:t>
                      </a:r>
                      <a:endParaRPr>
                        <a:latin typeface="Lato"/>
                        <a:ea typeface="Lato"/>
                        <a:cs typeface="Lato"/>
                        <a:sym typeface="Lato"/>
                      </a:endParaRPr>
                    </a:p>
                  </a:txBody>
                  <a:tcPr marT="91425" marB="91425" marR="91425" marL="91425"/>
                </a:tc>
              </a:tr>
            </a:tbl>
          </a:graphicData>
        </a:graphic>
      </p:graphicFrame>
      <p:cxnSp>
        <p:nvCxnSpPr>
          <p:cNvPr id="334" name="Google Shape;334;p34"/>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R course - case study</a:t>
            </a:r>
            <a:endParaRPr>
              <a:latin typeface="Lato"/>
              <a:ea typeface="Lato"/>
              <a:cs typeface="Lato"/>
              <a:sym typeface="Lato"/>
            </a:endParaRPr>
          </a:p>
        </p:txBody>
      </p:sp>
      <p:sp>
        <p:nvSpPr>
          <p:cNvPr id="340" name="Google Shape;34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Lato"/>
                <a:ea typeface="Lato"/>
                <a:cs typeface="Lato"/>
                <a:sym typeface="Lato"/>
              </a:rPr>
              <a:t>Jane has a hybrid course in R. She has set up a course website using github pages and Quarto. She has a github repo where she creates all information regarding the course, including slides and exercises using markdown. She uses releases to separate different instances of her course. All relevant information is published on the github page, with the links to the github repo.</a:t>
            </a:r>
            <a:endParaRPr>
              <a:latin typeface="Lato"/>
              <a:ea typeface="Lato"/>
              <a:cs typeface="Lato"/>
              <a:sym typeface="Lato"/>
            </a:endParaRPr>
          </a:p>
        </p:txBody>
      </p:sp>
      <p:graphicFrame>
        <p:nvGraphicFramePr>
          <p:cNvPr id="341" name="Google Shape;341;p35"/>
          <p:cNvGraphicFramePr/>
          <p:nvPr/>
        </p:nvGraphicFramePr>
        <p:xfrm>
          <a:off x="504350" y="3475275"/>
          <a:ext cx="3000000" cy="3000000"/>
        </p:xfrm>
        <a:graphic>
          <a:graphicData uri="http://schemas.openxmlformats.org/drawingml/2006/table">
            <a:tbl>
              <a:tblPr>
                <a:noFill/>
                <a:tableStyleId>{8879B8F1-15D5-4F2D-B4B2-852706DCCCEB}</a:tableStyleId>
              </a:tblPr>
              <a:tblGrid>
                <a:gridCol w="2070375"/>
                <a:gridCol w="5080225"/>
              </a:tblGrid>
              <a:tr h="330975">
                <a:tc>
                  <a:txBody>
                    <a:bodyPr/>
                    <a:lstStyle/>
                    <a:p>
                      <a:pPr indent="0" lvl="0" marL="0" rtl="0" algn="l">
                        <a:spcBef>
                          <a:spcPts val="0"/>
                        </a:spcBef>
                        <a:spcAft>
                          <a:spcPts val="0"/>
                        </a:spcAft>
                        <a:buNone/>
                      </a:pPr>
                      <a:r>
                        <a:rPr lang="en">
                          <a:latin typeface="Lato"/>
                          <a:ea typeface="Lato"/>
                          <a:cs typeface="Lato"/>
                          <a:sym typeface="Lato"/>
                        </a:rPr>
                        <a:t>Findable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Accessible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Interoperable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r>
              <a:tr h="330975">
                <a:tc>
                  <a:txBody>
                    <a:bodyPr/>
                    <a:lstStyle/>
                    <a:p>
                      <a:pPr indent="0" lvl="0" marL="0" rtl="0" algn="l">
                        <a:spcBef>
                          <a:spcPts val="0"/>
                        </a:spcBef>
                        <a:spcAft>
                          <a:spcPts val="0"/>
                        </a:spcAft>
                        <a:buNone/>
                      </a:pPr>
                      <a:r>
                        <a:rPr lang="en">
                          <a:latin typeface="Lato"/>
                          <a:ea typeface="Lato"/>
                          <a:cs typeface="Lato"/>
                          <a:sym typeface="Lato"/>
                        </a:rPr>
                        <a:t>Reusable</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r>
            </a:tbl>
          </a:graphicData>
        </a:graphic>
      </p:graphicFrame>
      <p:cxnSp>
        <p:nvCxnSpPr>
          <p:cNvPr id="342" name="Google Shape;342;p35"/>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Exercise - set up your course website</a:t>
            </a:r>
            <a:endParaRPr>
              <a:latin typeface="Lato"/>
              <a:ea typeface="Lato"/>
              <a:cs typeface="Lato"/>
              <a:sym typeface="Lato"/>
            </a:endParaRPr>
          </a:p>
        </p:txBody>
      </p:sp>
      <p:sp>
        <p:nvSpPr>
          <p:cNvPr id="348" name="Google Shape;348;p36"/>
          <p:cNvSpPr txBox="1"/>
          <p:nvPr>
            <p:ph idx="1" type="body"/>
          </p:nvPr>
        </p:nvSpPr>
        <p:spPr>
          <a:xfrm>
            <a:off x="311700" y="1152475"/>
            <a:ext cx="8520600" cy="78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Lato"/>
                <a:ea typeface="Lato"/>
                <a:cs typeface="Lato"/>
                <a:sym typeface="Lato"/>
              </a:rPr>
              <a:t>Based on the syllabus and learning outcomes from the previous session</a:t>
            </a:r>
            <a:endParaRPr>
              <a:latin typeface="Lato"/>
              <a:ea typeface="Lato"/>
              <a:cs typeface="Lato"/>
              <a:sym typeface="Lato"/>
            </a:endParaRPr>
          </a:p>
        </p:txBody>
      </p:sp>
      <p:pic>
        <p:nvPicPr>
          <p:cNvPr id="349" name="Google Shape;349;p36"/>
          <p:cNvPicPr preferRelativeResize="0"/>
          <p:nvPr/>
        </p:nvPicPr>
        <p:blipFill>
          <a:blip r:embed="rId3">
            <a:alphaModFix/>
          </a:blip>
          <a:stretch>
            <a:fillRect/>
          </a:stretch>
        </p:blipFill>
        <p:spPr>
          <a:xfrm>
            <a:off x="192525" y="1653325"/>
            <a:ext cx="8839199" cy="1938204"/>
          </a:xfrm>
          <a:prstGeom prst="rect">
            <a:avLst/>
          </a:prstGeom>
          <a:noFill/>
          <a:ln>
            <a:noFill/>
          </a:ln>
        </p:spPr>
      </p:pic>
      <p:sp>
        <p:nvSpPr>
          <p:cNvPr id="350" name="Google Shape;350;p36"/>
          <p:cNvSpPr txBox="1"/>
          <p:nvPr/>
        </p:nvSpPr>
        <p:spPr>
          <a:xfrm>
            <a:off x="422725" y="3815150"/>
            <a:ext cx="2066700" cy="10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Lato"/>
                <a:ea typeface="Lato"/>
                <a:cs typeface="Lato"/>
                <a:sym typeface="Lato"/>
              </a:rPr>
              <a:t>Easy: OpenEDX</a:t>
            </a:r>
            <a:endParaRPr b="1" sz="1800">
              <a:solidFill>
                <a:schemeClr val="dk2"/>
              </a:solidFill>
              <a:latin typeface="Lato"/>
              <a:ea typeface="Lato"/>
              <a:cs typeface="Lato"/>
              <a:sym typeface="Lato"/>
            </a:endParaRPr>
          </a:p>
        </p:txBody>
      </p:sp>
      <p:sp>
        <p:nvSpPr>
          <p:cNvPr id="351" name="Google Shape;351;p36"/>
          <p:cNvSpPr txBox="1"/>
          <p:nvPr/>
        </p:nvSpPr>
        <p:spPr>
          <a:xfrm>
            <a:off x="2964275" y="3815150"/>
            <a:ext cx="2595300" cy="10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Lato"/>
                <a:ea typeface="Lato"/>
                <a:cs typeface="Lato"/>
                <a:sym typeface="Lato"/>
              </a:rPr>
              <a:t>Intermediate: github with Liascript</a:t>
            </a:r>
            <a:endParaRPr b="1" sz="1800">
              <a:solidFill>
                <a:schemeClr val="dk2"/>
              </a:solidFill>
              <a:latin typeface="Lato"/>
              <a:ea typeface="Lato"/>
              <a:cs typeface="Lato"/>
              <a:sym typeface="Lato"/>
            </a:endParaRPr>
          </a:p>
        </p:txBody>
      </p:sp>
      <p:sp>
        <p:nvSpPr>
          <p:cNvPr id="352" name="Google Shape;352;p36"/>
          <p:cNvSpPr txBox="1"/>
          <p:nvPr/>
        </p:nvSpPr>
        <p:spPr>
          <a:xfrm>
            <a:off x="6034425" y="3815150"/>
            <a:ext cx="2555100" cy="9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Lato"/>
                <a:ea typeface="Lato"/>
                <a:cs typeface="Lato"/>
                <a:sym typeface="Lato"/>
              </a:rPr>
              <a:t>Advanced: github with github pages</a:t>
            </a:r>
            <a:endParaRPr b="1" sz="1800">
              <a:solidFill>
                <a:schemeClr val="dk2"/>
              </a:solidFill>
              <a:latin typeface="Lato"/>
              <a:ea typeface="Lato"/>
              <a:cs typeface="Lato"/>
              <a:sym typeface="Lato"/>
            </a:endParaRPr>
          </a:p>
        </p:txBody>
      </p:sp>
      <p:cxnSp>
        <p:nvCxnSpPr>
          <p:cNvPr id="353" name="Google Shape;353;p36"/>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What do we mean by hosting and delivery?</a:t>
            </a:r>
            <a:endParaRPr>
              <a:latin typeface="Lato"/>
              <a:ea typeface="Lato"/>
              <a:cs typeface="Lato"/>
              <a:sym typeface="Lato"/>
            </a:endParaRPr>
          </a:p>
        </p:txBody>
      </p:sp>
      <p:sp>
        <p:nvSpPr>
          <p:cNvPr id="70" name="Google Shape;70;p15"/>
          <p:cNvSpPr txBox="1"/>
          <p:nvPr>
            <p:ph idx="1" type="body"/>
          </p:nvPr>
        </p:nvSpPr>
        <p:spPr>
          <a:xfrm>
            <a:off x="311700" y="1152475"/>
            <a:ext cx="3908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Lato"/>
                <a:ea typeface="Lato"/>
                <a:cs typeface="Lato"/>
                <a:sym typeface="Lato"/>
              </a:rPr>
              <a:t>Hosting of materials:</a:t>
            </a:r>
            <a:endParaRPr b="1">
              <a:latin typeface="Lato"/>
              <a:ea typeface="Lato"/>
              <a:cs typeface="Lato"/>
              <a:sym typeface="Lato"/>
            </a:endParaRPr>
          </a:p>
          <a:p>
            <a:pPr indent="-342900" lvl="0" marL="457200" rtl="0" algn="l">
              <a:spcBef>
                <a:spcPts val="1200"/>
              </a:spcBef>
              <a:spcAft>
                <a:spcPts val="0"/>
              </a:spcAft>
              <a:buSzPts val="1800"/>
              <a:buFont typeface="Lato"/>
              <a:buChar char="●"/>
            </a:pPr>
            <a:r>
              <a:rPr lang="en">
                <a:latin typeface="Lato"/>
                <a:ea typeface="Lato"/>
                <a:cs typeface="Lato"/>
                <a:sym typeface="Lato"/>
              </a:rPr>
              <a:t>G suite / Nextcloud</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Github</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Zenodo / Figshare</a:t>
            </a:r>
            <a:endParaRPr>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a:p>
            <a:pPr indent="0" lvl="0" marL="0" rtl="0" algn="l">
              <a:spcBef>
                <a:spcPts val="1200"/>
              </a:spcBef>
              <a:spcAft>
                <a:spcPts val="0"/>
              </a:spcAft>
              <a:buNone/>
            </a:pPr>
            <a:r>
              <a:rPr b="1" lang="en">
                <a:latin typeface="Lato"/>
                <a:ea typeface="Lato"/>
                <a:cs typeface="Lato"/>
                <a:sym typeface="Lato"/>
              </a:rPr>
              <a:t>Delivery:</a:t>
            </a:r>
            <a:endParaRPr b="1">
              <a:latin typeface="Lato"/>
              <a:ea typeface="Lato"/>
              <a:cs typeface="Lato"/>
              <a:sym typeface="Lato"/>
            </a:endParaRPr>
          </a:p>
          <a:p>
            <a:pPr indent="-342900" lvl="0" marL="457200" rtl="0" algn="l">
              <a:spcBef>
                <a:spcPts val="1200"/>
              </a:spcBef>
              <a:spcAft>
                <a:spcPts val="0"/>
              </a:spcAft>
              <a:buSzPts val="1800"/>
              <a:buFont typeface="Lato"/>
              <a:buChar char="●"/>
            </a:pPr>
            <a:r>
              <a:rPr lang="en">
                <a:latin typeface="Lato"/>
                <a:ea typeface="Lato"/>
                <a:cs typeface="Lato"/>
                <a:sym typeface="Lato"/>
              </a:rPr>
              <a:t>LMS</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Github pages</a:t>
            </a:r>
            <a:endParaRPr>
              <a:latin typeface="Lato"/>
              <a:ea typeface="Lato"/>
              <a:cs typeface="Lato"/>
              <a:sym typeface="Lato"/>
            </a:endParaRPr>
          </a:p>
        </p:txBody>
      </p:sp>
      <p:sp>
        <p:nvSpPr>
          <p:cNvPr id="71" name="Google Shape;71;p15"/>
          <p:cNvSpPr txBox="1"/>
          <p:nvPr/>
        </p:nvSpPr>
        <p:spPr>
          <a:xfrm>
            <a:off x="5302800" y="27657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99999"/>
                </a:solidFill>
              </a:rPr>
              <a:t>Image by svstudioart on Freepik</a:t>
            </a:r>
            <a:endParaRPr sz="1000">
              <a:solidFill>
                <a:srgbClr val="999999"/>
              </a:solidFill>
            </a:endParaRPr>
          </a:p>
        </p:txBody>
      </p:sp>
      <p:pic>
        <p:nvPicPr>
          <p:cNvPr id="72" name="Google Shape;72;p15"/>
          <p:cNvPicPr preferRelativeResize="0"/>
          <p:nvPr/>
        </p:nvPicPr>
        <p:blipFill>
          <a:blip r:embed="rId3">
            <a:alphaModFix/>
          </a:blip>
          <a:stretch>
            <a:fillRect/>
          </a:stretch>
        </p:blipFill>
        <p:spPr>
          <a:xfrm>
            <a:off x="5238125" y="1286650"/>
            <a:ext cx="2774600" cy="1555299"/>
          </a:xfrm>
          <a:prstGeom prst="rect">
            <a:avLst/>
          </a:prstGeom>
          <a:noFill/>
          <a:ln>
            <a:noFill/>
          </a:ln>
        </p:spPr>
      </p:pic>
      <p:pic>
        <p:nvPicPr>
          <p:cNvPr id="73" name="Google Shape;73;p15"/>
          <p:cNvPicPr preferRelativeResize="0"/>
          <p:nvPr/>
        </p:nvPicPr>
        <p:blipFill>
          <a:blip r:embed="rId4">
            <a:alphaModFix/>
          </a:blip>
          <a:stretch>
            <a:fillRect/>
          </a:stretch>
        </p:blipFill>
        <p:spPr>
          <a:xfrm>
            <a:off x="4247525" y="3110875"/>
            <a:ext cx="2484045" cy="1658051"/>
          </a:xfrm>
          <a:prstGeom prst="rect">
            <a:avLst/>
          </a:prstGeom>
          <a:noFill/>
          <a:ln>
            <a:noFill/>
          </a:ln>
        </p:spPr>
      </p:pic>
      <p:sp>
        <p:nvSpPr>
          <p:cNvPr id="74" name="Google Shape;74;p15"/>
          <p:cNvSpPr txBox="1"/>
          <p:nvPr/>
        </p:nvSpPr>
        <p:spPr>
          <a:xfrm>
            <a:off x="4312200" y="4700100"/>
            <a:ext cx="21357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999999"/>
                </a:solidFill>
              </a:rPr>
              <a:t>Image by jcomp on Freepik</a:t>
            </a:r>
            <a:endParaRPr sz="1000">
              <a:solidFill>
                <a:srgbClr val="999999"/>
              </a:solidFill>
            </a:endParaRPr>
          </a:p>
        </p:txBody>
      </p:sp>
      <p:cxnSp>
        <p:nvCxnSpPr>
          <p:cNvPr id="75" name="Google Shape;75;p15"/>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The 4 phases of training materials life cycle</a:t>
            </a:r>
            <a:endParaRPr>
              <a:latin typeface="Lato"/>
              <a:ea typeface="Lato"/>
              <a:cs typeface="Lato"/>
              <a:sym typeface="Lato"/>
            </a:endParaRPr>
          </a:p>
        </p:txBody>
      </p:sp>
      <p:grpSp>
        <p:nvGrpSpPr>
          <p:cNvPr id="81" name="Google Shape;81;p16"/>
          <p:cNvGrpSpPr/>
          <p:nvPr/>
        </p:nvGrpSpPr>
        <p:grpSpPr>
          <a:xfrm>
            <a:off x="2088700" y="1229150"/>
            <a:ext cx="4614575" cy="3714000"/>
            <a:chOff x="4004400" y="1299200"/>
            <a:chExt cx="4614575" cy="3714000"/>
          </a:xfrm>
        </p:grpSpPr>
        <p:sp>
          <p:nvSpPr>
            <p:cNvPr id="82" name="Google Shape;82;p16"/>
            <p:cNvSpPr/>
            <p:nvPr/>
          </p:nvSpPr>
          <p:spPr>
            <a:xfrm>
              <a:off x="4339050" y="1299200"/>
              <a:ext cx="3896100" cy="37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3" name="Google Shape;83;p16"/>
            <p:cNvSpPr/>
            <p:nvPr/>
          </p:nvSpPr>
          <p:spPr>
            <a:xfrm>
              <a:off x="4773500" y="1712600"/>
              <a:ext cx="3013200" cy="2887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84" name="Google Shape;84;p16"/>
            <p:cNvGrpSpPr/>
            <p:nvPr/>
          </p:nvGrpSpPr>
          <p:grpSpPr>
            <a:xfrm>
              <a:off x="6721575" y="1649550"/>
              <a:ext cx="1576800" cy="714600"/>
              <a:chOff x="6378225" y="1362250"/>
              <a:chExt cx="1576800" cy="714600"/>
            </a:xfrm>
          </p:grpSpPr>
          <p:sp>
            <p:nvSpPr>
              <p:cNvPr id="85" name="Google Shape;85;p16"/>
              <p:cNvSpPr/>
              <p:nvPr/>
            </p:nvSpPr>
            <p:spPr>
              <a:xfrm>
                <a:off x="6378225" y="1362250"/>
                <a:ext cx="1576800" cy="7146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16"/>
              <p:cNvSpPr txBox="1"/>
              <p:nvPr/>
            </p:nvSpPr>
            <p:spPr>
              <a:xfrm>
                <a:off x="6378225" y="1488400"/>
                <a:ext cx="15486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Development</a:t>
                </a:r>
                <a:endParaRPr sz="1800">
                  <a:solidFill>
                    <a:schemeClr val="dk2"/>
                  </a:solidFill>
                  <a:latin typeface="Lato"/>
                  <a:ea typeface="Lato"/>
                  <a:cs typeface="Lato"/>
                  <a:sym typeface="Lato"/>
                </a:endParaRPr>
              </a:p>
            </p:txBody>
          </p:sp>
        </p:grpSp>
        <p:grpSp>
          <p:nvGrpSpPr>
            <p:cNvPr id="87" name="Google Shape;87;p16"/>
            <p:cNvGrpSpPr/>
            <p:nvPr/>
          </p:nvGrpSpPr>
          <p:grpSpPr>
            <a:xfrm>
              <a:off x="7042175" y="3511775"/>
              <a:ext cx="1576800" cy="714600"/>
              <a:chOff x="7021150" y="3280525"/>
              <a:chExt cx="1576800" cy="714600"/>
            </a:xfrm>
          </p:grpSpPr>
          <p:sp>
            <p:nvSpPr>
              <p:cNvPr id="88" name="Google Shape;88;p16"/>
              <p:cNvSpPr/>
              <p:nvPr/>
            </p:nvSpPr>
            <p:spPr>
              <a:xfrm>
                <a:off x="7021150" y="3280525"/>
                <a:ext cx="1576800" cy="714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9" name="Google Shape;89;p16"/>
              <p:cNvSpPr txBox="1"/>
              <p:nvPr/>
            </p:nvSpPr>
            <p:spPr>
              <a:xfrm>
                <a:off x="7359275" y="3406675"/>
                <a:ext cx="1210500" cy="392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Delivery</a:t>
                </a:r>
                <a:endParaRPr sz="1800">
                  <a:solidFill>
                    <a:schemeClr val="dk2"/>
                  </a:solidFill>
                  <a:latin typeface="Lato"/>
                  <a:ea typeface="Lato"/>
                  <a:cs typeface="Lato"/>
                  <a:sym typeface="Lato"/>
                </a:endParaRPr>
              </a:p>
            </p:txBody>
          </p:sp>
        </p:grpSp>
        <p:grpSp>
          <p:nvGrpSpPr>
            <p:cNvPr id="90" name="Google Shape;90;p16"/>
            <p:cNvGrpSpPr/>
            <p:nvPr/>
          </p:nvGrpSpPr>
          <p:grpSpPr>
            <a:xfrm>
              <a:off x="4237400" y="3995125"/>
              <a:ext cx="1576800" cy="714600"/>
              <a:chOff x="4237400" y="3995125"/>
              <a:chExt cx="1576800" cy="714600"/>
            </a:xfrm>
          </p:grpSpPr>
          <p:sp>
            <p:nvSpPr>
              <p:cNvPr id="91" name="Google Shape;91;p16"/>
              <p:cNvSpPr/>
              <p:nvPr/>
            </p:nvSpPr>
            <p:spPr>
              <a:xfrm>
                <a:off x="4237400" y="3995125"/>
                <a:ext cx="1576800" cy="7146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 name="Google Shape;92;p16"/>
              <p:cNvSpPr txBox="1"/>
              <p:nvPr/>
            </p:nvSpPr>
            <p:spPr>
              <a:xfrm>
                <a:off x="4486200" y="4121275"/>
                <a:ext cx="1299900" cy="3924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Sharing</a:t>
                </a:r>
                <a:endParaRPr sz="1800">
                  <a:solidFill>
                    <a:schemeClr val="dk2"/>
                  </a:solidFill>
                  <a:latin typeface="Lato"/>
                  <a:ea typeface="Lato"/>
                  <a:cs typeface="Lato"/>
                  <a:sym typeface="Lato"/>
                </a:endParaRPr>
              </a:p>
            </p:txBody>
          </p:sp>
        </p:grpSp>
        <p:grpSp>
          <p:nvGrpSpPr>
            <p:cNvPr id="93" name="Google Shape;93;p16"/>
            <p:cNvGrpSpPr/>
            <p:nvPr/>
          </p:nvGrpSpPr>
          <p:grpSpPr>
            <a:xfrm>
              <a:off x="4004400" y="2092750"/>
              <a:ext cx="1576800" cy="714600"/>
              <a:chOff x="4032425" y="1931575"/>
              <a:chExt cx="1576800" cy="714600"/>
            </a:xfrm>
          </p:grpSpPr>
          <p:sp>
            <p:nvSpPr>
              <p:cNvPr id="94" name="Google Shape;94;p16"/>
              <p:cNvSpPr/>
              <p:nvPr/>
            </p:nvSpPr>
            <p:spPr>
              <a:xfrm>
                <a:off x="4032425" y="1931575"/>
                <a:ext cx="1576800" cy="71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5" name="Google Shape;95;p16"/>
              <p:cNvSpPr txBox="1"/>
              <p:nvPr/>
            </p:nvSpPr>
            <p:spPr>
              <a:xfrm>
                <a:off x="4184875" y="2057725"/>
                <a:ext cx="1396200" cy="3924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Archiving</a:t>
                </a:r>
                <a:endParaRPr sz="1800">
                  <a:solidFill>
                    <a:schemeClr val="dk2"/>
                  </a:solidFill>
                  <a:latin typeface="Lato"/>
                  <a:ea typeface="Lato"/>
                  <a:cs typeface="Lato"/>
                  <a:sym typeface="Lato"/>
                </a:endParaRPr>
              </a:p>
            </p:txBody>
          </p:sp>
        </p:grpSp>
      </p:grpSp>
      <p:cxnSp>
        <p:nvCxnSpPr>
          <p:cNvPr id="96" name="Google Shape;96;p16"/>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The 4 phases of training materials life cycle</a:t>
            </a:r>
            <a:endParaRPr>
              <a:latin typeface="Lato"/>
              <a:ea typeface="Lato"/>
              <a:cs typeface="Lato"/>
              <a:sym typeface="Lato"/>
            </a:endParaRPr>
          </a:p>
        </p:txBody>
      </p:sp>
      <p:grpSp>
        <p:nvGrpSpPr>
          <p:cNvPr id="102" name="Google Shape;102;p17"/>
          <p:cNvGrpSpPr/>
          <p:nvPr/>
        </p:nvGrpSpPr>
        <p:grpSpPr>
          <a:xfrm>
            <a:off x="2088700" y="1229150"/>
            <a:ext cx="4614575" cy="3714000"/>
            <a:chOff x="4004400" y="1299200"/>
            <a:chExt cx="4614575" cy="3714000"/>
          </a:xfrm>
        </p:grpSpPr>
        <p:sp>
          <p:nvSpPr>
            <p:cNvPr id="103" name="Google Shape;103;p17"/>
            <p:cNvSpPr/>
            <p:nvPr/>
          </p:nvSpPr>
          <p:spPr>
            <a:xfrm>
              <a:off x="4339050" y="1299200"/>
              <a:ext cx="3896100" cy="371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4" name="Google Shape;104;p17"/>
            <p:cNvSpPr/>
            <p:nvPr/>
          </p:nvSpPr>
          <p:spPr>
            <a:xfrm>
              <a:off x="4773500" y="1712600"/>
              <a:ext cx="3013200" cy="28872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nvGrpSpPr>
            <p:cNvPr id="105" name="Google Shape;105;p17"/>
            <p:cNvGrpSpPr/>
            <p:nvPr/>
          </p:nvGrpSpPr>
          <p:grpSpPr>
            <a:xfrm>
              <a:off x="6721575" y="1649550"/>
              <a:ext cx="1576800" cy="714600"/>
              <a:chOff x="6378225" y="1362250"/>
              <a:chExt cx="1576800" cy="714600"/>
            </a:xfrm>
          </p:grpSpPr>
          <p:sp>
            <p:nvSpPr>
              <p:cNvPr id="106" name="Google Shape;106;p17"/>
              <p:cNvSpPr/>
              <p:nvPr/>
            </p:nvSpPr>
            <p:spPr>
              <a:xfrm>
                <a:off x="6378225" y="1362250"/>
                <a:ext cx="1576800" cy="714600"/>
              </a:xfrm>
              <a:prstGeom prst="roundRect">
                <a:avLst>
                  <a:gd fmla="val 16667"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7" name="Google Shape;107;p17"/>
              <p:cNvSpPr txBox="1"/>
              <p:nvPr/>
            </p:nvSpPr>
            <p:spPr>
              <a:xfrm>
                <a:off x="6378225" y="1488400"/>
                <a:ext cx="1548600" cy="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Development</a:t>
                </a:r>
                <a:endParaRPr sz="1800">
                  <a:solidFill>
                    <a:schemeClr val="dk2"/>
                  </a:solidFill>
                  <a:latin typeface="Lato"/>
                  <a:ea typeface="Lato"/>
                  <a:cs typeface="Lato"/>
                  <a:sym typeface="Lato"/>
                </a:endParaRPr>
              </a:p>
            </p:txBody>
          </p:sp>
        </p:grpSp>
        <p:grpSp>
          <p:nvGrpSpPr>
            <p:cNvPr id="108" name="Google Shape;108;p17"/>
            <p:cNvGrpSpPr/>
            <p:nvPr/>
          </p:nvGrpSpPr>
          <p:grpSpPr>
            <a:xfrm>
              <a:off x="7042175" y="3511775"/>
              <a:ext cx="1576800" cy="714600"/>
              <a:chOff x="7021150" y="3280525"/>
              <a:chExt cx="1576800" cy="714600"/>
            </a:xfrm>
          </p:grpSpPr>
          <p:sp>
            <p:nvSpPr>
              <p:cNvPr id="109" name="Google Shape;109;p17"/>
              <p:cNvSpPr/>
              <p:nvPr/>
            </p:nvSpPr>
            <p:spPr>
              <a:xfrm>
                <a:off x="7021150" y="3280525"/>
                <a:ext cx="1576800" cy="7146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0" name="Google Shape;110;p17"/>
              <p:cNvSpPr txBox="1"/>
              <p:nvPr/>
            </p:nvSpPr>
            <p:spPr>
              <a:xfrm>
                <a:off x="7359275" y="3406675"/>
                <a:ext cx="1210500" cy="392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Delivery</a:t>
                </a:r>
                <a:endParaRPr sz="1800">
                  <a:solidFill>
                    <a:schemeClr val="dk2"/>
                  </a:solidFill>
                  <a:latin typeface="Lato"/>
                  <a:ea typeface="Lato"/>
                  <a:cs typeface="Lato"/>
                  <a:sym typeface="Lato"/>
                </a:endParaRPr>
              </a:p>
            </p:txBody>
          </p:sp>
        </p:grpSp>
        <p:grpSp>
          <p:nvGrpSpPr>
            <p:cNvPr id="111" name="Google Shape;111;p17"/>
            <p:cNvGrpSpPr/>
            <p:nvPr/>
          </p:nvGrpSpPr>
          <p:grpSpPr>
            <a:xfrm>
              <a:off x="4237400" y="3995125"/>
              <a:ext cx="1576800" cy="714600"/>
              <a:chOff x="4237400" y="3995125"/>
              <a:chExt cx="1576800" cy="714600"/>
            </a:xfrm>
          </p:grpSpPr>
          <p:sp>
            <p:nvSpPr>
              <p:cNvPr id="112" name="Google Shape;112;p17"/>
              <p:cNvSpPr/>
              <p:nvPr/>
            </p:nvSpPr>
            <p:spPr>
              <a:xfrm>
                <a:off x="4237400" y="3995125"/>
                <a:ext cx="1576800" cy="7146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3" name="Google Shape;113;p17"/>
              <p:cNvSpPr txBox="1"/>
              <p:nvPr/>
            </p:nvSpPr>
            <p:spPr>
              <a:xfrm>
                <a:off x="4486200" y="4121275"/>
                <a:ext cx="1299900" cy="392400"/>
              </a:xfrm>
              <a:prstGeom prst="rect">
                <a:avLst/>
              </a:prstGeom>
              <a:solidFill>
                <a:srgbClr val="FCE5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Sharing</a:t>
                </a:r>
                <a:endParaRPr sz="1800">
                  <a:solidFill>
                    <a:schemeClr val="dk2"/>
                  </a:solidFill>
                  <a:latin typeface="Lato"/>
                  <a:ea typeface="Lato"/>
                  <a:cs typeface="Lato"/>
                  <a:sym typeface="Lato"/>
                </a:endParaRPr>
              </a:p>
            </p:txBody>
          </p:sp>
        </p:grpSp>
        <p:grpSp>
          <p:nvGrpSpPr>
            <p:cNvPr id="114" name="Google Shape;114;p17"/>
            <p:cNvGrpSpPr/>
            <p:nvPr/>
          </p:nvGrpSpPr>
          <p:grpSpPr>
            <a:xfrm>
              <a:off x="4004400" y="2092750"/>
              <a:ext cx="1576800" cy="714600"/>
              <a:chOff x="4032425" y="1931575"/>
              <a:chExt cx="1576800" cy="714600"/>
            </a:xfrm>
          </p:grpSpPr>
          <p:sp>
            <p:nvSpPr>
              <p:cNvPr id="115" name="Google Shape;115;p17"/>
              <p:cNvSpPr/>
              <p:nvPr/>
            </p:nvSpPr>
            <p:spPr>
              <a:xfrm>
                <a:off x="4032425" y="1931575"/>
                <a:ext cx="1576800" cy="7146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6" name="Google Shape;116;p17"/>
              <p:cNvSpPr txBox="1"/>
              <p:nvPr/>
            </p:nvSpPr>
            <p:spPr>
              <a:xfrm>
                <a:off x="4184875" y="2057725"/>
                <a:ext cx="1396200" cy="3924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Archiving</a:t>
                </a:r>
                <a:endParaRPr sz="1800">
                  <a:solidFill>
                    <a:schemeClr val="dk2"/>
                  </a:solidFill>
                  <a:latin typeface="Lato"/>
                  <a:ea typeface="Lato"/>
                  <a:cs typeface="Lato"/>
                  <a:sym typeface="Lato"/>
                </a:endParaRPr>
              </a:p>
            </p:txBody>
          </p:sp>
        </p:grpSp>
      </p:grpSp>
      <p:sp>
        <p:nvSpPr>
          <p:cNvPr id="117" name="Google Shape;117;p17"/>
          <p:cNvSpPr txBox="1"/>
          <p:nvPr/>
        </p:nvSpPr>
        <p:spPr>
          <a:xfrm>
            <a:off x="6432000" y="1534650"/>
            <a:ext cx="2712000" cy="1037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G Suite / Nextcloud</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Github</a:t>
            </a:r>
            <a:endParaRPr sz="1800">
              <a:solidFill>
                <a:schemeClr val="dk2"/>
              </a:solidFill>
              <a:latin typeface="Lato"/>
              <a:ea typeface="Lato"/>
              <a:cs typeface="Lato"/>
              <a:sym typeface="Lato"/>
            </a:endParaRPr>
          </a:p>
        </p:txBody>
      </p:sp>
      <p:sp>
        <p:nvSpPr>
          <p:cNvPr id="118" name="Google Shape;118;p17"/>
          <p:cNvSpPr txBox="1"/>
          <p:nvPr/>
        </p:nvSpPr>
        <p:spPr>
          <a:xfrm>
            <a:off x="6812675" y="3483750"/>
            <a:ext cx="2137200" cy="1037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LMS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Github pages</a:t>
            </a:r>
            <a:endParaRPr sz="1800">
              <a:solidFill>
                <a:schemeClr val="dk2"/>
              </a:solidFill>
              <a:latin typeface="Lato"/>
              <a:ea typeface="Lato"/>
              <a:cs typeface="Lato"/>
              <a:sym typeface="Lato"/>
            </a:endParaRPr>
          </a:p>
        </p:txBody>
      </p:sp>
      <p:sp>
        <p:nvSpPr>
          <p:cNvPr id="119" name="Google Shape;119;p17"/>
          <p:cNvSpPr txBox="1"/>
          <p:nvPr/>
        </p:nvSpPr>
        <p:spPr>
          <a:xfrm>
            <a:off x="0" y="3577525"/>
            <a:ext cx="2712000" cy="1037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G Suite / Nextcloud</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Github</a:t>
            </a:r>
            <a:endParaRPr sz="1800">
              <a:solidFill>
                <a:schemeClr val="dk2"/>
              </a:solidFill>
              <a:latin typeface="Lato"/>
              <a:ea typeface="Lato"/>
              <a:cs typeface="Lato"/>
              <a:sym typeface="Lato"/>
            </a:endParaRPr>
          </a:p>
        </p:txBody>
      </p:sp>
      <p:sp>
        <p:nvSpPr>
          <p:cNvPr id="120" name="Google Shape;120;p17"/>
          <p:cNvSpPr txBox="1"/>
          <p:nvPr/>
        </p:nvSpPr>
        <p:spPr>
          <a:xfrm>
            <a:off x="0" y="1667770"/>
            <a:ext cx="32529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G suite / Nextcloud</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Github</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LMS</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Zenodo / Figshare</a:t>
            </a:r>
            <a:endParaRPr>
              <a:latin typeface="Lato"/>
              <a:ea typeface="Lato"/>
              <a:cs typeface="Lato"/>
              <a:sym typeface="Lato"/>
            </a:endParaRPr>
          </a:p>
        </p:txBody>
      </p:sp>
      <p:cxnSp>
        <p:nvCxnSpPr>
          <p:cNvPr id="121" name="Google Shape;121;p17"/>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G Suite + LMS</a:t>
            </a:r>
            <a:endParaRPr>
              <a:latin typeface="Lato"/>
              <a:ea typeface="Lato"/>
              <a:cs typeface="Lato"/>
              <a:sym typeface="Lato"/>
            </a:endParaRPr>
          </a:p>
        </p:txBody>
      </p:sp>
      <p:cxnSp>
        <p:nvCxnSpPr>
          <p:cNvPr id="127" name="Google Shape;127;p18"/>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
        <p:nvSpPr>
          <p:cNvPr id="128" name="Google Shape;128;p18"/>
          <p:cNvSpPr txBox="1"/>
          <p:nvPr/>
        </p:nvSpPr>
        <p:spPr>
          <a:xfrm>
            <a:off x="576425" y="3938925"/>
            <a:ext cx="2934000" cy="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 Suite to develop the materials in a collaborative environment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29" name="Google Shape;129;p18"/>
          <p:cNvPicPr preferRelativeResize="0"/>
          <p:nvPr/>
        </p:nvPicPr>
        <p:blipFill>
          <a:blip r:embed="rId3">
            <a:alphaModFix/>
          </a:blip>
          <a:stretch>
            <a:fillRect/>
          </a:stretch>
        </p:blipFill>
        <p:spPr>
          <a:xfrm>
            <a:off x="5218575" y="1188700"/>
            <a:ext cx="2845148" cy="2845148"/>
          </a:xfrm>
          <a:prstGeom prst="rect">
            <a:avLst/>
          </a:prstGeom>
          <a:noFill/>
          <a:ln>
            <a:noFill/>
          </a:ln>
        </p:spPr>
      </p:pic>
      <p:sp>
        <p:nvSpPr>
          <p:cNvPr id="130" name="Google Shape;130;p18"/>
          <p:cNvSpPr txBox="1"/>
          <p:nvPr/>
        </p:nvSpPr>
        <p:spPr>
          <a:xfrm>
            <a:off x="5572100" y="37787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99999"/>
                </a:solidFill>
                <a:latin typeface="Lato"/>
                <a:ea typeface="Lato"/>
                <a:cs typeface="Lato"/>
                <a:sym typeface="Lato"/>
              </a:rPr>
              <a:t>Image by vectorjuice on Freepik</a:t>
            </a:r>
            <a:endParaRPr sz="1000">
              <a:solidFill>
                <a:srgbClr val="999999"/>
              </a:solidFill>
              <a:latin typeface="Lato"/>
              <a:ea typeface="Lato"/>
              <a:cs typeface="Lato"/>
              <a:sym typeface="Lato"/>
            </a:endParaRPr>
          </a:p>
        </p:txBody>
      </p:sp>
      <p:sp>
        <p:nvSpPr>
          <p:cNvPr id="131" name="Google Shape;131;p18"/>
          <p:cNvSpPr/>
          <p:nvPr/>
        </p:nvSpPr>
        <p:spPr>
          <a:xfrm>
            <a:off x="3953700" y="2298325"/>
            <a:ext cx="731700" cy="7095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2" name="Google Shape;132;p18"/>
          <p:cNvPicPr preferRelativeResize="0"/>
          <p:nvPr/>
        </p:nvPicPr>
        <p:blipFill>
          <a:blip r:embed="rId4">
            <a:alphaModFix/>
          </a:blip>
          <a:stretch>
            <a:fillRect/>
          </a:stretch>
        </p:blipFill>
        <p:spPr>
          <a:xfrm>
            <a:off x="159775" y="1188700"/>
            <a:ext cx="3648900" cy="2554230"/>
          </a:xfrm>
          <a:prstGeom prst="rect">
            <a:avLst/>
          </a:prstGeom>
          <a:noFill/>
          <a:ln>
            <a:noFill/>
          </a:ln>
        </p:spPr>
      </p:pic>
      <p:sp>
        <p:nvSpPr>
          <p:cNvPr id="133" name="Google Shape;133;p18"/>
          <p:cNvSpPr txBox="1"/>
          <p:nvPr/>
        </p:nvSpPr>
        <p:spPr>
          <a:xfrm>
            <a:off x="5003100" y="4117450"/>
            <a:ext cx="3975900" cy="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An LMS to deliver, share, and archive the training</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G Suite</a:t>
            </a:r>
            <a:endParaRPr>
              <a:latin typeface="Lato"/>
              <a:ea typeface="Lato"/>
              <a:cs typeface="Lato"/>
              <a:sym typeface="Lato"/>
            </a:endParaRPr>
          </a:p>
        </p:txBody>
      </p:sp>
      <p:cxnSp>
        <p:nvCxnSpPr>
          <p:cNvPr id="139" name="Google Shape;139;p19"/>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pic>
        <p:nvPicPr>
          <p:cNvPr id="140" name="Google Shape;140;p19"/>
          <p:cNvPicPr preferRelativeResize="0"/>
          <p:nvPr/>
        </p:nvPicPr>
        <p:blipFill>
          <a:blip r:embed="rId3">
            <a:alphaModFix/>
          </a:blip>
          <a:stretch>
            <a:fillRect/>
          </a:stretch>
        </p:blipFill>
        <p:spPr>
          <a:xfrm>
            <a:off x="4734250" y="1499075"/>
            <a:ext cx="3648900" cy="2554230"/>
          </a:xfrm>
          <a:prstGeom prst="rect">
            <a:avLst/>
          </a:prstGeom>
          <a:noFill/>
          <a:ln>
            <a:noFill/>
          </a:ln>
        </p:spPr>
      </p:pic>
      <p:sp>
        <p:nvSpPr>
          <p:cNvPr id="141" name="Google Shape;141;p19"/>
          <p:cNvSpPr txBox="1"/>
          <p:nvPr/>
        </p:nvSpPr>
        <p:spPr>
          <a:xfrm>
            <a:off x="509925" y="1662775"/>
            <a:ext cx="3828000" cy="26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Collection of tools from Google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Drive (for storing material)</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Slides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Documents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Other data</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Email (for communication with students)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G Suite (google drive) / Nextcloud</a:t>
            </a:r>
            <a:endParaRPr>
              <a:latin typeface="Lato"/>
              <a:ea typeface="Lato"/>
              <a:cs typeface="Lato"/>
              <a:sym typeface="Lato"/>
            </a:endParaRPr>
          </a:p>
        </p:txBody>
      </p:sp>
      <p:grpSp>
        <p:nvGrpSpPr>
          <p:cNvPr id="147" name="Google Shape;147;p20"/>
          <p:cNvGrpSpPr/>
          <p:nvPr/>
        </p:nvGrpSpPr>
        <p:grpSpPr>
          <a:xfrm>
            <a:off x="636038" y="2080948"/>
            <a:ext cx="1337400" cy="913427"/>
            <a:chOff x="636063" y="1893923"/>
            <a:chExt cx="1337400" cy="913427"/>
          </a:xfrm>
        </p:grpSpPr>
        <p:cxnSp>
          <p:nvCxnSpPr>
            <p:cNvPr id="148" name="Google Shape;148;p20"/>
            <p:cNvCxnSpPr/>
            <p:nvPr/>
          </p:nvCxnSpPr>
          <p:spPr>
            <a:xfrm>
              <a:off x="1044638" y="2536300"/>
              <a:ext cx="520200" cy="0"/>
            </a:xfrm>
            <a:prstGeom prst="straightConnector1">
              <a:avLst/>
            </a:prstGeom>
            <a:noFill/>
            <a:ln cap="flat" cmpd="sng" w="9525">
              <a:solidFill>
                <a:srgbClr val="000000"/>
              </a:solidFill>
              <a:prstDash val="solid"/>
              <a:round/>
              <a:headEnd len="med" w="med" type="none"/>
              <a:tailEnd len="med" w="med" type="none"/>
            </a:ln>
          </p:spPr>
        </p:cxnSp>
        <p:sp>
          <p:nvSpPr>
            <p:cNvPr id="149" name="Google Shape;149;p20"/>
            <p:cNvSpPr txBox="1"/>
            <p:nvPr/>
          </p:nvSpPr>
          <p:spPr>
            <a:xfrm>
              <a:off x="636063" y="2593450"/>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ACCESSIBLE</a:t>
              </a:r>
              <a:endParaRPr>
                <a:solidFill>
                  <a:srgbClr val="000000"/>
                </a:solidFill>
                <a:latin typeface="Oswald"/>
                <a:ea typeface="Oswald"/>
                <a:cs typeface="Oswald"/>
                <a:sym typeface="Oswald"/>
              </a:endParaRPr>
            </a:p>
          </p:txBody>
        </p:sp>
        <p:sp>
          <p:nvSpPr>
            <p:cNvPr id="150" name="Google Shape;150;p20"/>
            <p:cNvSpPr/>
            <p:nvPr/>
          </p:nvSpPr>
          <p:spPr>
            <a:xfrm>
              <a:off x="899913" y="1897600"/>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 name="Google Shape;151;p20"/>
            <p:cNvPicPr preferRelativeResize="0"/>
            <p:nvPr/>
          </p:nvPicPr>
          <p:blipFill>
            <a:blip r:embed="rId3">
              <a:alphaModFix/>
            </a:blip>
            <a:stretch>
              <a:fillRect/>
            </a:stretch>
          </p:blipFill>
          <p:spPr>
            <a:xfrm rot="-886546">
              <a:off x="1144482" y="1925925"/>
              <a:ext cx="320586" cy="537072"/>
            </a:xfrm>
            <a:prstGeom prst="rect">
              <a:avLst/>
            </a:prstGeom>
            <a:noFill/>
            <a:ln>
              <a:noFill/>
            </a:ln>
          </p:spPr>
        </p:pic>
      </p:grpSp>
      <p:grpSp>
        <p:nvGrpSpPr>
          <p:cNvPr id="152" name="Google Shape;152;p20"/>
          <p:cNvGrpSpPr/>
          <p:nvPr/>
        </p:nvGrpSpPr>
        <p:grpSpPr>
          <a:xfrm>
            <a:off x="636050" y="3107275"/>
            <a:ext cx="1337400" cy="909750"/>
            <a:chOff x="636050" y="3031075"/>
            <a:chExt cx="1337400" cy="909750"/>
          </a:xfrm>
        </p:grpSpPr>
        <p:cxnSp>
          <p:nvCxnSpPr>
            <p:cNvPr id="153" name="Google Shape;153;p20"/>
            <p:cNvCxnSpPr/>
            <p:nvPr/>
          </p:nvCxnSpPr>
          <p:spPr>
            <a:xfrm>
              <a:off x="1044625" y="3669775"/>
              <a:ext cx="520200" cy="0"/>
            </a:xfrm>
            <a:prstGeom prst="straightConnector1">
              <a:avLst/>
            </a:prstGeom>
            <a:noFill/>
            <a:ln cap="flat" cmpd="sng" w="9525">
              <a:solidFill>
                <a:srgbClr val="000000"/>
              </a:solidFill>
              <a:prstDash val="solid"/>
              <a:round/>
              <a:headEnd len="med" w="med" type="none"/>
              <a:tailEnd len="med" w="med" type="none"/>
            </a:ln>
          </p:spPr>
        </p:cxnSp>
        <p:sp>
          <p:nvSpPr>
            <p:cNvPr id="154" name="Google Shape;154;p20"/>
            <p:cNvSpPr txBox="1"/>
            <p:nvPr/>
          </p:nvSpPr>
          <p:spPr>
            <a:xfrm>
              <a:off x="636050" y="3726925"/>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INTEROPERABLE</a:t>
              </a:r>
              <a:endParaRPr>
                <a:solidFill>
                  <a:srgbClr val="000000"/>
                </a:solidFill>
                <a:latin typeface="Oswald"/>
                <a:ea typeface="Oswald"/>
                <a:cs typeface="Oswald"/>
                <a:sym typeface="Oswald"/>
              </a:endParaRPr>
            </a:p>
          </p:txBody>
        </p:sp>
        <p:sp>
          <p:nvSpPr>
            <p:cNvPr id="155" name="Google Shape;155;p20"/>
            <p:cNvSpPr/>
            <p:nvPr/>
          </p:nvSpPr>
          <p:spPr>
            <a:xfrm>
              <a:off x="899913" y="3031075"/>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6" name="Google Shape;156;p20"/>
            <p:cNvPicPr preferRelativeResize="0"/>
            <p:nvPr/>
          </p:nvPicPr>
          <p:blipFill>
            <a:blip r:embed="rId4">
              <a:alphaModFix/>
            </a:blip>
            <a:stretch>
              <a:fillRect/>
            </a:stretch>
          </p:blipFill>
          <p:spPr>
            <a:xfrm>
              <a:off x="1044650" y="3109012"/>
              <a:ext cx="520200" cy="437856"/>
            </a:xfrm>
            <a:prstGeom prst="rect">
              <a:avLst/>
            </a:prstGeom>
            <a:noFill/>
            <a:ln>
              <a:noFill/>
            </a:ln>
          </p:spPr>
        </p:pic>
      </p:grpSp>
      <p:grpSp>
        <p:nvGrpSpPr>
          <p:cNvPr id="157" name="Google Shape;157;p20"/>
          <p:cNvGrpSpPr/>
          <p:nvPr/>
        </p:nvGrpSpPr>
        <p:grpSpPr>
          <a:xfrm>
            <a:off x="636063" y="4160875"/>
            <a:ext cx="1337400" cy="913425"/>
            <a:chOff x="636063" y="4160875"/>
            <a:chExt cx="1337400" cy="913425"/>
          </a:xfrm>
        </p:grpSpPr>
        <p:cxnSp>
          <p:nvCxnSpPr>
            <p:cNvPr id="158" name="Google Shape;158;p20"/>
            <p:cNvCxnSpPr/>
            <p:nvPr/>
          </p:nvCxnSpPr>
          <p:spPr>
            <a:xfrm>
              <a:off x="1044638" y="4803250"/>
              <a:ext cx="520200" cy="0"/>
            </a:xfrm>
            <a:prstGeom prst="straightConnector1">
              <a:avLst/>
            </a:prstGeom>
            <a:noFill/>
            <a:ln cap="flat" cmpd="sng" w="9525">
              <a:solidFill>
                <a:srgbClr val="000000"/>
              </a:solidFill>
              <a:prstDash val="solid"/>
              <a:round/>
              <a:headEnd len="med" w="med" type="none"/>
              <a:tailEnd len="med" w="med" type="none"/>
            </a:ln>
          </p:spPr>
        </p:cxnSp>
        <p:sp>
          <p:nvSpPr>
            <p:cNvPr id="159" name="Google Shape;159;p20"/>
            <p:cNvSpPr txBox="1"/>
            <p:nvPr/>
          </p:nvSpPr>
          <p:spPr>
            <a:xfrm>
              <a:off x="636063" y="4860400"/>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REUSABLE</a:t>
              </a:r>
              <a:endParaRPr>
                <a:solidFill>
                  <a:srgbClr val="000000"/>
                </a:solidFill>
                <a:latin typeface="Oswald"/>
                <a:ea typeface="Oswald"/>
                <a:cs typeface="Oswald"/>
                <a:sym typeface="Oswald"/>
              </a:endParaRPr>
            </a:p>
          </p:txBody>
        </p:sp>
        <p:sp>
          <p:nvSpPr>
            <p:cNvPr id="160" name="Google Shape;160;p20"/>
            <p:cNvSpPr/>
            <p:nvPr/>
          </p:nvSpPr>
          <p:spPr>
            <a:xfrm>
              <a:off x="899913" y="4160875"/>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0"/>
            <p:cNvGrpSpPr/>
            <p:nvPr/>
          </p:nvGrpSpPr>
          <p:grpSpPr>
            <a:xfrm>
              <a:off x="1097306" y="4211002"/>
              <a:ext cx="415032" cy="489200"/>
              <a:chOff x="1281043" y="4161302"/>
              <a:chExt cx="415032" cy="489200"/>
            </a:xfrm>
          </p:grpSpPr>
          <p:sp>
            <p:nvSpPr>
              <p:cNvPr id="162" name="Google Shape;162;p20"/>
              <p:cNvSpPr/>
              <p:nvPr/>
            </p:nvSpPr>
            <p:spPr>
              <a:xfrm rot="2103954">
                <a:off x="1369159" y="4204879"/>
                <a:ext cx="266832" cy="247946"/>
              </a:xfrm>
              <a:prstGeom prst="bentArrow">
                <a:avLst>
                  <a:gd fmla="val 25000" name="adj1"/>
                  <a:gd fmla="val 25000" name="adj2"/>
                  <a:gd fmla="val 25000" name="adj3"/>
                  <a:gd fmla="val 43750" name="adj4"/>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20"/>
              <p:cNvSpPr/>
              <p:nvPr/>
            </p:nvSpPr>
            <p:spPr>
              <a:xfrm rot="-8338811">
                <a:off x="1343579" y="4356081"/>
                <a:ext cx="262829" cy="251343"/>
              </a:xfrm>
              <a:prstGeom prst="bentArrow">
                <a:avLst>
                  <a:gd fmla="val 25000" name="adj1"/>
                  <a:gd fmla="val 25000" name="adj2"/>
                  <a:gd fmla="val 25000" name="adj3"/>
                  <a:gd fmla="val 43750" name="adj4"/>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nvGrpSpPr>
          <p:cNvPr id="164" name="Google Shape;164;p20"/>
          <p:cNvGrpSpPr/>
          <p:nvPr/>
        </p:nvGrpSpPr>
        <p:grpSpPr>
          <a:xfrm>
            <a:off x="636075" y="1071938"/>
            <a:ext cx="1337400" cy="896100"/>
            <a:chOff x="636100" y="826113"/>
            <a:chExt cx="1337400" cy="896100"/>
          </a:xfrm>
        </p:grpSpPr>
        <p:cxnSp>
          <p:nvCxnSpPr>
            <p:cNvPr id="165" name="Google Shape;165;p20"/>
            <p:cNvCxnSpPr/>
            <p:nvPr/>
          </p:nvCxnSpPr>
          <p:spPr>
            <a:xfrm>
              <a:off x="1044675" y="1451163"/>
              <a:ext cx="520200" cy="0"/>
            </a:xfrm>
            <a:prstGeom prst="straightConnector1">
              <a:avLst/>
            </a:prstGeom>
            <a:noFill/>
            <a:ln cap="flat" cmpd="sng" w="9525">
              <a:solidFill>
                <a:srgbClr val="000000"/>
              </a:solidFill>
              <a:prstDash val="solid"/>
              <a:round/>
              <a:headEnd len="med" w="med" type="none"/>
              <a:tailEnd len="med" w="med" type="none"/>
            </a:ln>
          </p:spPr>
        </p:cxnSp>
        <p:sp>
          <p:nvSpPr>
            <p:cNvPr id="166" name="Google Shape;166;p20"/>
            <p:cNvSpPr txBox="1"/>
            <p:nvPr/>
          </p:nvSpPr>
          <p:spPr>
            <a:xfrm>
              <a:off x="636100" y="1508313"/>
              <a:ext cx="1337400" cy="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a:solidFill>
                    <a:srgbClr val="000000"/>
                  </a:solidFill>
                  <a:latin typeface="Oswald"/>
                  <a:ea typeface="Oswald"/>
                  <a:cs typeface="Oswald"/>
                  <a:sym typeface="Oswald"/>
                </a:rPr>
                <a:t>FINDABLE</a:t>
              </a:r>
              <a:endParaRPr>
                <a:solidFill>
                  <a:srgbClr val="000000"/>
                </a:solidFill>
                <a:latin typeface="Oswald"/>
                <a:ea typeface="Oswald"/>
                <a:cs typeface="Oswald"/>
                <a:sym typeface="Oswald"/>
              </a:endParaRPr>
            </a:p>
          </p:txBody>
        </p:sp>
        <p:sp>
          <p:nvSpPr>
            <p:cNvPr id="167" name="Google Shape;167;p20"/>
            <p:cNvSpPr/>
            <p:nvPr/>
          </p:nvSpPr>
          <p:spPr>
            <a:xfrm>
              <a:off x="899925" y="826113"/>
              <a:ext cx="809700" cy="567900"/>
            </a:xfrm>
            <a:prstGeom prst="round2DiagRect">
              <a:avLst>
                <a:gd fmla="val 50000" name="adj1"/>
                <a:gd fmla="val 0" name="adj2"/>
              </a:avLst>
            </a:prstGeom>
            <a:solidFill>
              <a:srgbClr val="EF75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1126237" y="919037"/>
              <a:ext cx="357175" cy="410525"/>
              <a:chOff x="1126237" y="919037"/>
              <a:chExt cx="357175" cy="410525"/>
            </a:xfrm>
          </p:grpSpPr>
          <p:sp>
            <p:nvSpPr>
              <p:cNvPr id="169" name="Google Shape;169;p20"/>
              <p:cNvSpPr/>
              <p:nvPr/>
            </p:nvSpPr>
            <p:spPr>
              <a:xfrm>
                <a:off x="1138850" y="939475"/>
                <a:ext cx="247800" cy="231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0" name="Google Shape;170;p20"/>
              <p:cNvPicPr preferRelativeResize="0"/>
              <p:nvPr/>
            </p:nvPicPr>
            <p:blipFill>
              <a:blip r:embed="rId5">
                <a:alphaModFix/>
              </a:blip>
              <a:stretch>
                <a:fillRect/>
              </a:stretch>
            </p:blipFill>
            <p:spPr>
              <a:xfrm>
                <a:off x="1126237" y="919037"/>
                <a:ext cx="357175" cy="410525"/>
              </a:xfrm>
              <a:prstGeom prst="rect">
                <a:avLst/>
              </a:prstGeom>
              <a:noFill/>
              <a:ln>
                <a:noFill/>
              </a:ln>
            </p:spPr>
          </p:pic>
        </p:grpSp>
      </p:grpSp>
      <p:sp>
        <p:nvSpPr>
          <p:cNvPr id="171" name="Google Shape;171;p20"/>
          <p:cNvSpPr txBox="1"/>
          <p:nvPr/>
        </p:nvSpPr>
        <p:spPr>
          <a:xfrm>
            <a:off x="2076600" y="1071950"/>
            <a:ext cx="6444300" cy="61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No global discovery (not indexed by search engines). Link required.</a:t>
            </a:r>
            <a:endParaRPr>
              <a:solidFill>
                <a:schemeClr val="dk2"/>
              </a:solidFill>
              <a:latin typeface="Lato"/>
              <a:ea typeface="Lato"/>
              <a:cs typeface="Lato"/>
              <a:sym typeface="Lato"/>
            </a:endParaRPr>
          </a:p>
        </p:txBody>
      </p:sp>
      <p:sp>
        <p:nvSpPr>
          <p:cNvPr id="172" name="Google Shape;172;p20"/>
          <p:cNvSpPr txBox="1"/>
          <p:nvPr/>
        </p:nvSpPr>
        <p:spPr>
          <a:xfrm>
            <a:off x="2076600" y="2080950"/>
            <a:ext cx="62925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Access control can be regulated (individual sharing, public access, read/write permissions)</a:t>
            </a:r>
            <a:endParaRPr>
              <a:solidFill>
                <a:schemeClr val="dk2"/>
              </a:solidFill>
              <a:latin typeface="Lato"/>
              <a:ea typeface="Lato"/>
              <a:cs typeface="Lato"/>
              <a:sym typeface="Lato"/>
            </a:endParaRPr>
          </a:p>
        </p:txBody>
      </p:sp>
      <p:sp>
        <p:nvSpPr>
          <p:cNvPr id="173" name="Google Shape;173;p20"/>
          <p:cNvSpPr txBox="1"/>
          <p:nvPr/>
        </p:nvSpPr>
        <p:spPr>
          <a:xfrm>
            <a:off x="2076600" y="3077700"/>
            <a:ext cx="65061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Supports common file types for viewing and editing: PDFs, google docs, microsoft office files. Possible for several persons to work in same collaborative document.</a:t>
            </a:r>
            <a:endParaRPr>
              <a:solidFill>
                <a:schemeClr val="dk2"/>
              </a:solidFill>
              <a:latin typeface="Lato"/>
              <a:ea typeface="Lato"/>
              <a:cs typeface="Lato"/>
              <a:sym typeface="Lato"/>
            </a:endParaRPr>
          </a:p>
        </p:txBody>
      </p:sp>
      <p:sp>
        <p:nvSpPr>
          <p:cNvPr id="174" name="Google Shape;174;p20"/>
          <p:cNvSpPr txBox="1"/>
          <p:nvPr/>
        </p:nvSpPr>
        <p:spPr>
          <a:xfrm>
            <a:off x="2076600" y="4160875"/>
            <a:ext cx="6200700" cy="79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Content can be duplicated, but only basic version control. Make sure to add README and other relevant information.</a:t>
            </a:r>
            <a:endParaRPr>
              <a:solidFill>
                <a:schemeClr val="dk2"/>
              </a:solidFill>
              <a:latin typeface="Lato"/>
              <a:ea typeface="Lato"/>
              <a:cs typeface="Lato"/>
              <a:sym typeface="Lato"/>
            </a:endParaRPr>
          </a:p>
        </p:txBody>
      </p:sp>
      <p:cxnSp>
        <p:nvCxnSpPr>
          <p:cNvPr id="175" name="Google Shape;175;p20"/>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Learning management systems (LMS)</a:t>
            </a:r>
            <a:endParaRPr>
              <a:latin typeface="Lato"/>
              <a:ea typeface="Lato"/>
              <a:cs typeface="Lato"/>
              <a:sym typeface="Lato"/>
            </a:endParaRPr>
          </a:p>
        </p:txBody>
      </p:sp>
      <p:sp>
        <p:nvSpPr>
          <p:cNvPr id="181" name="Google Shape;18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What is a Learning management system (LMS)? </a:t>
            </a:r>
            <a:endParaRPr>
              <a:latin typeface="Lato"/>
              <a:ea typeface="Lato"/>
              <a:cs typeface="Lato"/>
              <a:sym typeface="Lato"/>
            </a:endParaRPr>
          </a:p>
          <a:p>
            <a:pPr indent="-342900" lvl="0" marL="457200" rtl="0" algn="l">
              <a:spcBef>
                <a:spcPts val="1200"/>
              </a:spcBef>
              <a:spcAft>
                <a:spcPts val="0"/>
              </a:spcAft>
              <a:buSzPts val="1800"/>
              <a:buFont typeface="Lato"/>
              <a:buChar char="●"/>
            </a:pPr>
            <a:r>
              <a:rPr lang="en">
                <a:latin typeface="Lato"/>
                <a:ea typeface="Lato"/>
                <a:cs typeface="Lato"/>
                <a:sym typeface="Lato"/>
              </a:rPr>
              <a:t>A platform to host and manage training materials, track student progress, and engage learners</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Why use an LMS?</a:t>
            </a:r>
            <a:endParaRPr>
              <a:latin typeface="Lato"/>
              <a:ea typeface="Lato"/>
              <a:cs typeface="Lato"/>
              <a:sym typeface="Lato"/>
            </a:endParaRPr>
          </a:p>
          <a:p>
            <a:pPr indent="-342900" lvl="0" marL="457200" rtl="0" algn="l">
              <a:spcBef>
                <a:spcPts val="1200"/>
              </a:spcBef>
              <a:spcAft>
                <a:spcPts val="0"/>
              </a:spcAft>
              <a:buSzPts val="1800"/>
              <a:buFont typeface="Lato"/>
              <a:buChar char="●"/>
            </a:pPr>
            <a:r>
              <a:rPr lang="en">
                <a:latin typeface="Lato"/>
                <a:ea typeface="Lato"/>
                <a:cs typeface="Lato"/>
                <a:sym typeface="Lato"/>
              </a:rPr>
              <a:t>Centralized platform</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Tracks learner progress and support learning</a:t>
            </a:r>
            <a:endParaRPr>
              <a:latin typeface="Lato"/>
              <a:ea typeface="Lato"/>
              <a:cs typeface="Lato"/>
              <a:sym typeface="Lato"/>
            </a:endParaRPr>
          </a:p>
        </p:txBody>
      </p:sp>
      <p:pic>
        <p:nvPicPr>
          <p:cNvPr id="182" name="Google Shape;182;p21"/>
          <p:cNvPicPr preferRelativeResize="0"/>
          <p:nvPr/>
        </p:nvPicPr>
        <p:blipFill>
          <a:blip r:embed="rId3">
            <a:alphaModFix/>
          </a:blip>
          <a:stretch>
            <a:fillRect/>
          </a:stretch>
        </p:blipFill>
        <p:spPr>
          <a:xfrm>
            <a:off x="5987150" y="2113575"/>
            <a:ext cx="2845148" cy="2845148"/>
          </a:xfrm>
          <a:prstGeom prst="rect">
            <a:avLst/>
          </a:prstGeom>
          <a:noFill/>
          <a:ln>
            <a:noFill/>
          </a:ln>
        </p:spPr>
      </p:pic>
      <p:sp>
        <p:nvSpPr>
          <p:cNvPr id="183" name="Google Shape;183;p21"/>
          <p:cNvSpPr txBox="1"/>
          <p:nvPr/>
        </p:nvSpPr>
        <p:spPr>
          <a:xfrm>
            <a:off x="6340675" y="470362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99999"/>
                </a:solidFill>
                <a:latin typeface="Lato"/>
                <a:ea typeface="Lato"/>
                <a:cs typeface="Lato"/>
                <a:sym typeface="Lato"/>
              </a:rPr>
              <a:t>Image by vectorjuice on Freepik</a:t>
            </a:r>
            <a:endParaRPr sz="1000">
              <a:solidFill>
                <a:srgbClr val="999999"/>
              </a:solidFill>
              <a:latin typeface="Lato"/>
              <a:ea typeface="Lato"/>
              <a:cs typeface="Lato"/>
              <a:sym typeface="Lato"/>
            </a:endParaRPr>
          </a:p>
        </p:txBody>
      </p:sp>
      <p:cxnSp>
        <p:nvCxnSpPr>
          <p:cNvPr id="184" name="Google Shape;184;p21"/>
          <p:cNvCxnSpPr/>
          <p:nvPr/>
        </p:nvCxnSpPr>
        <p:spPr>
          <a:xfrm flipH="1" rot="10800000">
            <a:off x="-5350" y="932475"/>
            <a:ext cx="9156600" cy="6600"/>
          </a:xfrm>
          <a:prstGeom prst="straightConnector1">
            <a:avLst/>
          </a:prstGeom>
          <a:noFill/>
          <a:ln cap="flat" cmpd="sng" w="19050">
            <a:solidFill>
              <a:srgbClr val="A7C947"/>
            </a:solidFill>
            <a:prstDash val="solid"/>
            <a:round/>
            <a:headEnd len="med" w="med" type="none"/>
            <a:tailEnd len="med" w="med" type="none"/>
          </a:ln>
          <a:effectLst>
            <a:outerShdw blurRad="57150" rotWithShape="0" algn="bl" dir="5400000" dist="19050">
              <a:srgbClr val="000000">
                <a:alpha val="50000"/>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