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5143500" cx="9144000"/>
  <p:notesSz cx="6858000" cy="9144000"/>
  <p:embeddedFontLst>
    <p:embeddedFont>
      <p:font typeface="Corbel"/>
      <p:regular r:id="rId55"/>
      <p:bold r:id="rId56"/>
      <p:italic r:id="rId57"/>
      <p:boldItalic r:id="rId58"/>
    </p:embeddedFont>
    <p:embeddedFont>
      <p:font typeface="Oswald"/>
      <p:regular r:id="rId59"/>
      <p:bold r:id="rId60"/>
    </p:embeddedFont>
    <p:embeddedFont>
      <p:font typeface="Comfortaa"/>
      <p:regular r:id="rId61"/>
      <p:bold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2D8C3A-63D5-4468-BBFA-F043D6FB5E82}">
  <a:tblStyle styleId="{422D8C3A-63D5-4468-BBFA-F043D6FB5E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Comfortaa-bold.fntdata"/><Relationship Id="rId61" Type="http://schemas.openxmlformats.org/officeDocument/2006/relationships/font" Target="fonts/Comfortaa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Oswald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Corbel-regular.fnt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Corbel-italic.fntdata"/><Relationship Id="rId12" Type="http://schemas.openxmlformats.org/officeDocument/2006/relationships/slide" Target="slides/slide6.xml"/><Relationship Id="rId56" Type="http://schemas.openxmlformats.org/officeDocument/2006/relationships/font" Target="fonts/Corbel-bold.fntdata"/><Relationship Id="rId15" Type="http://schemas.openxmlformats.org/officeDocument/2006/relationships/slide" Target="slides/slide9.xml"/><Relationship Id="rId59" Type="http://schemas.openxmlformats.org/officeDocument/2006/relationships/font" Target="fonts/Oswald-regular.fntdata"/><Relationship Id="rId14" Type="http://schemas.openxmlformats.org/officeDocument/2006/relationships/slide" Target="slides/slide8.xml"/><Relationship Id="rId58" Type="http://schemas.openxmlformats.org/officeDocument/2006/relationships/font" Target="fonts/Corbel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opendatasoft.com/en/blog/what-is-metadata-and-why-is-it-important-data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reepik.com/icon/search_1705952#fromView=search&amp;page=1&amp;position=70&amp;uuid=c9baea82-896a-4cee-bab6-c0bbb3af08a1" TargetMode="External"/><Relationship Id="rId3" Type="http://schemas.openxmlformats.org/officeDocument/2006/relationships/hyperlink" Target="https://www.freepik.com/icon/technological-support_2408695#fromView=search&amp;page=1&amp;position=0&amp;uuid=e9efa965-f219-42be-9003-dfd577db3888" TargetMode="External"/><Relationship Id="rId4" Type="http://schemas.openxmlformats.org/officeDocument/2006/relationships/hyperlink" Target="https://www.freepik.com/icon/search_1705952#fromView=search&amp;page=1&amp;position=70&amp;uuid=c9baea82-896a-4cee-bab6-c0bbb3af08a1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opendatasoft.com/en/blog/what-is-metadata-and-why-is-it-important-data/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reepik.com/icon/dictionary_12349225#fromView=search&amp;page=1&amp;position=11&amp;uuid=947d3a74-8e87-4cba-952c-b5f3187bbd5c" TargetMode="External"/><Relationship Id="rId3" Type="http://schemas.openxmlformats.org/officeDocument/2006/relationships/hyperlink" Target="https://www.freepik.com/icon/bricks_7007832#fromView=search&amp;page=1&amp;position=0&amp;uuid=ab1d4a89-296c-44cd-89dc-5cc08e358eb4" TargetMode="External"/><Relationship Id="rId4" Type="http://schemas.openxmlformats.org/officeDocument/2006/relationships/hyperlink" Target="https://www.freepik.com/icon/note_6546748#fromView=search&amp;page=1&amp;position=25&amp;uuid=82875b0e-a9dc-4170-ad8f-bdc032877650" TargetMode="Externa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01c2976dd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01c2976dd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01c2976dd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01c2976dd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01d2744b3c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01d2744b3c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01d2744b3c_1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01d2744b3c_1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01c2976dd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01c2976dd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01c2976dd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01c2976dd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1fca1189a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1fca1189a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01fca1189a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01fca1189a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01c2976dd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01c2976dd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01c2976dd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01c2976dd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hlinkClick r:id="rId2"/>
              </a:rPr>
              <a:t>https://www.opendatasoft.com/en/blog/what-is-metadata-and-why-is-it-important-data/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1c2976dd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1c2976dd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https://www.freepik.com/icon/search_1705952#fromView=search&amp;page=1&amp;position=70&amp;uuid=c9baea82-896a-4cee-bab6-c0bbb3af08a1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https://www.freepik.com/icon/technological-support_2408695#fromView=search&amp;page=1&amp;position=0&amp;uuid=e9efa965-f219-42be-9003-dfd577db3888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https://www.freepik.com/icon/search_1705952#fromView=search&amp;page=1&amp;position=70&amp;uuid=c9baea82-896a-4cee-bab6-c0bbb3af08a1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01fca1189a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01fca1189a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hlinkClick r:id="rId2"/>
              </a:rPr>
              <a:t>https://www.opendatasoft.com/en/blog/what-is-metadata-and-why-is-it-important-data/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01c824b6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01c824b6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020ead8eaf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020ead8eaf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01c824b62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01c824b62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01c824b62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01c824b62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020ead8eaf_2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020ead8eaf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020ead8eaf_2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020ead8eaf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020ead8eaf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020ead8eaf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01c824b62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01c824b62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01c824b62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01c824b62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1c2976dd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1c2976dd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020ead8eaf_2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3020ead8eaf_2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020ead8eaf_2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020ead8eaf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3020ead8eaf_2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3020ead8eaf_2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020ead8eaf_2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3020ead8eaf_2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3020ead8eaf_2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3020ead8eaf_2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3020ead8eaf_2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3020ead8eaf_2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3020ead8eaf_2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3020ead8eaf_2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301c824b62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301c824b62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3020ead8eaf_2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3020ead8eaf_2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3020ead8eaf_2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3020ead8eaf_2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1c2976dd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1c2976dd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https://www.freepik.com/icon/dictionary_12349225#fromView=search&amp;page=1&amp;position=11&amp;uuid=947d3a74-8e87-4cba-952c-b5f3187bbd5c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https://www.freepik.com/icon/bricks_7007832#fromView=search&amp;page=1&amp;position=0&amp;uuid=ab1d4a89-296c-44cd-89dc-5cc08e358eb4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https://www.freepik.com/icon/note_6546748#fromView=search&amp;page=1&amp;position=25&amp;uuid=82875b0e-a9dc-4170-ad8f-bdc032877650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3020ead8eaf_2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3020ead8eaf_2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301c824b62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301c824b62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020ead8eaf_2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3020ead8eaf_2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020ead8eaf_2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020ead8eaf_2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020ead8eaf_2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020ead8eaf_2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3020ead8eaf_2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3020ead8eaf_2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3020ead8eaf_2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3020ead8eaf_2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3020ead8eaf_2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3020ead8eaf_2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30242c645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30242c645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1c2976dd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1c2976dd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1d2744b3c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01d2744b3c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1d2744b3c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1d2744b3c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1c2976dd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01c2976dd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1d2744b3c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1d2744b3c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51025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1374" l="31088" r="-2871" t="28113"/>
          <a:stretch/>
        </p:blipFill>
        <p:spPr>
          <a:xfrm rot="10800000">
            <a:off x="5868275" y="2343100"/>
            <a:ext cx="3284475" cy="2802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Relationship Id="rId4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hyperlink" Target="https://bioschemas.org/profiles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3.png"/><Relationship Id="rId4" Type="http://schemas.openxmlformats.org/officeDocument/2006/relationships/image" Target="../media/image2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1.png"/><Relationship Id="rId4" Type="http://schemas.openxmlformats.org/officeDocument/2006/relationships/hyperlink" Target="https://validator.schema.org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88100" y="3933250"/>
            <a:ext cx="39207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Author: Bruna Piereck and Alexander Botzki</a:t>
            </a:r>
            <a:br>
              <a:rPr lang="en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Version: 092024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350" y="4458812"/>
            <a:ext cx="840750" cy="63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8300" y="4500323"/>
            <a:ext cx="840750" cy="549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110" y="4552100"/>
            <a:ext cx="1275881" cy="4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12480000" dist="38100">
              <a:srgbClr val="FFFFFF">
                <a:alpha val="74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Oswald"/>
                <a:ea typeface="Oswald"/>
                <a:cs typeface="Oswald"/>
                <a:sym typeface="Oswald"/>
              </a:rPr>
              <a:t>Metadata &amp; Findability</a:t>
            </a:r>
            <a:endParaRPr b="1" sz="6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3396225" y="2730600"/>
            <a:ext cx="2526300" cy="7800"/>
          </a:xfrm>
          <a:prstGeom prst="straightConnector1">
            <a:avLst/>
          </a:prstGeom>
          <a:noFill/>
          <a:ln cap="flat" cmpd="sng" w="38100">
            <a:solidFill>
              <a:srgbClr val="EF75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/>
        </p:nvSpPr>
        <p:spPr>
          <a:xfrm>
            <a:off x="5903125" y="5753738"/>
            <a:ext cx="2393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200">
                <a:solidFill>
                  <a:srgbClr val="047EAA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from Niall Beard</a:t>
            </a:r>
            <a:endParaRPr b="0" i="0" sz="1000" cap="none" strike="noStrike">
              <a:solidFill>
                <a:srgbClr val="047E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150" y="273850"/>
            <a:ext cx="9144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What </a:t>
            </a:r>
            <a:r>
              <a:rPr b="1" lang="en" sz="3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training types</a:t>
            </a:r>
            <a:r>
              <a:rPr b="1" lang="en" sz="3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 exist</a:t>
            </a:r>
            <a:endParaRPr b="1" sz="3300">
              <a:solidFill>
                <a:srgbClr val="1B29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7" name="Google Shape;227;p22"/>
          <p:cNvSpPr txBox="1"/>
          <p:nvPr/>
        </p:nvSpPr>
        <p:spPr>
          <a:xfrm>
            <a:off x="3913375" y="1572700"/>
            <a:ext cx="2363100" cy="25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0">
                <a:solidFill>
                  <a:srgbClr val="FF681E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 b="1" sz="23000">
              <a:solidFill>
                <a:srgbClr val="FF681E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/>
        </p:nvSpPr>
        <p:spPr>
          <a:xfrm>
            <a:off x="263225" y="2228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Types for training</a:t>
            </a:r>
            <a:endParaRPr b="1" sz="3300">
              <a:solidFill>
                <a:srgbClr val="1B29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33" name="Google Shape;233;p23"/>
          <p:cNvPicPr preferRelativeResize="0"/>
          <p:nvPr/>
        </p:nvPicPr>
        <p:blipFill rotWithShape="1">
          <a:blip r:embed="rId3">
            <a:alphaModFix/>
          </a:blip>
          <a:srcRect b="0" l="0" r="74982" t="53763"/>
          <a:stretch/>
        </p:blipFill>
        <p:spPr>
          <a:xfrm>
            <a:off x="4011979" y="3427145"/>
            <a:ext cx="1706076" cy="14147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" name="Google Shape;234;p23"/>
          <p:cNvGrpSpPr/>
          <p:nvPr/>
        </p:nvGrpSpPr>
        <p:grpSpPr>
          <a:xfrm>
            <a:off x="3711916" y="1286132"/>
            <a:ext cx="5265354" cy="1822736"/>
            <a:chOff x="263225" y="1375650"/>
            <a:chExt cx="5786103" cy="1981450"/>
          </a:xfrm>
        </p:grpSpPr>
        <p:grpSp>
          <p:nvGrpSpPr>
            <p:cNvPr id="235" name="Google Shape;235;p23"/>
            <p:cNvGrpSpPr/>
            <p:nvPr/>
          </p:nvGrpSpPr>
          <p:grpSpPr>
            <a:xfrm>
              <a:off x="263225" y="1375650"/>
              <a:ext cx="5614024" cy="1981450"/>
              <a:chOff x="747050" y="3079875"/>
              <a:chExt cx="5614024" cy="1981450"/>
            </a:xfrm>
          </p:grpSpPr>
          <p:pic>
            <p:nvPicPr>
              <p:cNvPr id="236" name="Google Shape;236;p23"/>
              <p:cNvPicPr preferRelativeResize="0"/>
              <p:nvPr/>
            </p:nvPicPr>
            <p:blipFill rotWithShape="1">
              <a:blip r:embed="rId4">
                <a:alphaModFix/>
              </a:blip>
              <a:srcRect b="2629" l="32221" r="0" t="52262"/>
              <a:stretch/>
            </p:blipFill>
            <p:spPr>
              <a:xfrm>
                <a:off x="747050" y="3402975"/>
                <a:ext cx="5614024" cy="16583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7" name="Google Shape;237;p23"/>
              <p:cNvPicPr preferRelativeResize="0"/>
              <p:nvPr/>
            </p:nvPicPr>
            <p:blipFill rotWithShape="1">
              <a:blip r:embed="rId4">
                <a:alphaModFix/>
              </a:blip>
              <a:srcRect b="49702" l="52593" r="31699" t="41509"/>
              <a:stretch/>
            </p:blipFill>
            <p:spPr>
              <a:xfrm>
                <a:off x="2521326" y="3079875"/>
                <a:ext cx="1301002" cy="323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38" name="Google Shape;238;p23"/>
            <p:cNvPicPr preferRelativeResize="0"/>
            <p:nvPr/>
          </p:nvPicPr>
          <p:blipFill rotWithShape="1">
            <a:blip r:embed="rId4">
              <a:alphaModFix/>
            </a:blip>
            <a:srcRect b="48312" l="83332" r="961" t="42899"/>
            <a:stretch/>
          </p:blipFill>
          <p:spPr>
            <a:xfrm>
              <a:off x="4748326" y="1375650"/>
              <a:ext cx="1301002" cy="323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9" name="Google Shape;239;p23"/>
          <p:cNvSpPr/>
          <p:nvPr/>
        </p:nvSpPr>
        <p:spPr>
          <a:xfrm rot="5400000">
            <a:off x="4753375" y="1842512"/>
            <a:ext cx="223200" cy="2850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C7A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/>
          <p:nvPr/>
        </p:nvSpPr>
        <p:spPr>
          <a:xfrm>
            <a:off x="263225" y="2228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T</a:t>
            </a:r>
            <a:r>
              <a:rPr b="1" lang="en" sz="3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ypes for training</a:t>
            </a:r>
            <a:endParaRPr b="1" sz="3300">
              <a:solidFill>
                <a:srgbClr val="1B29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5" name="Google Shape;245;p24"/>
          <p:cNvSpPr txBox="1"/>
          <p:nvPr/>
        </p:nvSpPr>
        <p:spPr>
          <a:xfrm>
            <a:off x="0" y="1571725"/>
            <a:ext cx="3520200" cy="3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Trebuchet MS"/>
              <a:buChar char="●"/>
            </a:pPr>
            <a:r>
              <a:rPr lang="en" sz="1700">
                <a:solidFill>
                  <a:srgbClr val="434343"/>
                </a:solidFill>
              </a:rPr>
              <a:t>Course:</a:t>
            </a:r>
            <a:endParaRPr sz="1700">
              <a:solidFill>
                <a:srgbClr val="434343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Trebuchet MS"/>
              <a:buChar char="○"/>
            </a:pPr>
            <a:r>
              <a:rPr lang="en" sz="1700">
                <a:solidFill>
                  <a:srgbClr val="434343"/>
                </a:solidFill>
              </a:rPr>
              <a:t>FAIR training material made </a:t>
            </a:r>
            <a:r>
              <a:rPr i="1" lang="en" sz="1700">
                <a:solidFill>
                  <a:srgbClr val="434343"/>
                </a:solidFill>
              </a:rPr>
              <a:t>by design </a:t>
            </a:r>
            <a:br>
              <a:rPr i="1" lang="en" sz="1700">
                <a:solidFill>
                  <a:srgbClr val="434343"/>
                </a:solidFill>
              </a:rPr>
            </a:br>
            <a:endParaRPr sz="1700">
              <a:solidFill>
                <a:srgbClr val="434343"/>
              </a:solidFill>
            </a:endParaRPr>
          </a:p>
        </p:txBody>
      </p:sp>
      <p:pic>
        <p:nvPicPr>
          <p:cNvPr id="246" name="Google Shape;246;p24"/>
          <p:cNvPicPr preferRelativeResize="0"/>
          <p:nvPr/>
        </p:nvPicPr>
        <p:blipFill rotWithShape="1">
          <a:blip r:embed="rId3">
            <a:alphaModFix/>
          </a:blip>
          <a:srcRect b="0" l="0" r="74982" t="53763"/>
          <a:stretch/>
        </p:blipFill>
        <p:spPr>
          <a:xfrm>
            <a:off x="4011979" y="3427145"/>
            <a:ext cx="1706076" cy="14147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24"/>
          <p:cNvGrpSpPr/>
          <p:nvPr/>
        </p:nvGrpSpPr>
        <p:grpSpPr>
          <a:xfrm>
            <a:off x="3711916" y="1286132"/>
            <a:ext cx="5265354" cy="1822736"/>
            <a:chOff x="263225" y="1375650"/>
            <a:chExt cx="5786103" cy="1981450"/>
          </a:xfrm>
        </p:grpSpPr>
        <p:grpSp>
          <p:nvGrpSpPr>
            <p:cNvPr id="248" name="Google Shape;248;p24"/>
            <p:cNvGrpSpPr/>
            <p:nvPr/>
          </p:nvGrpSpPr>
          <p:grpSpPr>
            <a:xfrm>
              <a:off x="263225" y="1375650"/>
              <a:ext cx="5614024" cy="1981450"/>
              <a:chOff x="747050" y="3079875"/>
              <a:chExt cx="5614024" cy="1981450"/>
            </a:xfrm>
          </p:grpSpPr>
          <p:pic>
            <p:nvPicPr>
              <p:cNvPr id="249" name="Google Shape;249;p24"/>
              <p:cNvPicPr preferRelativeResize="0"/>
              <p:nvPr/>
            </p:nvPicPr>
            <p:blipFill rotWithShape="1">
              <a:blip r:embed="rId4">
                <a:alphaModFix/>
              </a:blip>
              <a:srcRect b="2629" l="32221" r="0" t="52262"/>
              <a:stretch/>
            </p:blipFill>
            <p:spPr>
              <a:xfrm>
                <a:off x="747050" y="3402975"/>
                <a:ext cx="5614024" cy="16583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0" name="Google Shape;250;p24"/>
              <p:cNvPicPr preferRelativeResize="0"/>
              <p:nvPr/>
            </p:nvPicPr>
            <p:blipFill rotWithShape="1">
              <a:blip r:embed="rId4">
                <a:alphaModFix/>
              </a:blip>
              <a:srcRect b="49702" l="52593" r="31699" t="41509"/>
              <a:stretch/>
            </p:blipFill>
            <p:spPr>
              <a:xfrm>
                <a:off x="2521326" y="3079875"/>
                <a:ext cx="1301002" cy="323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1" name="Google Shape;251;p24"/>
            <p:cNvPicPr preferRelativeResize="0"/>
            <p:nvPr/>
          </p:nvPicPr>
          <p:blipFill rotWithShape="1">
            <a:blip r:embed="rId4">
              <a:alphaModFix/>
            </a:blip>
            <a:srcRect b="48312" l="83332" r="961" t="42899"/>
            <a:stretch/>
          </p:blipFill>
          <p:spPr>
            <a:xfrm>
              <a:off x="4748326" y="1375650"/>
              <a:ext cx="1301002" cy="323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2" name="Google Shape;252;p24"/>
          <p:cNvSpPr/>
          <p:nvPr/>
        </p:nvSpPr>
        <p:spPr>
          <a:xfrm rot="5400000">
            <a:off x="4753375" y="1842512"/>
            <a:ext cx="223200" cy="2850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C7A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/>
          <p:nvPr/>
        </p:nvSpPr>
        <p:spPr>
          <a:xfrm>
            <a:off x="263225" y="2228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Types for training</a:t>
            </a:r>
            <a:endParaRPr b="1" sz="3300">
              <a:solidFill>
                <a:srgbClr val="1B29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8" name="Google Shape;258;p25"/>
          <p:cNvSpPr txBox="1"/>
          <p:nvPr/>
        </p:nvSpPr>
        <p:spPr>
          <a:xfrm>
            <a:off x="0" y="1571725"/>
            <a:ext cx="3520200" cy="3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Trebuchet MS"/>
              <a:buChar char="●"/>
            </a:pPr>
            <a:r>
              <a:rPr lang="en" sz="1700">
                <a:solidFill>
                  <a:srgbClr val="434343"/>
                </a:solidFill>
              </a:rPr>
              <a:t>Course:</a:t>
            </a:r>
            <a:endParaRPr sz="1700">
              <a:solidFill>
                <a:srgbClr val="434343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Trebuchet MS"/>
              <a:buChar char="○"/>
            </a:pPr>
            <a:r>
              <a:rPr lang="en" sz="1700">
                <a:solidFill>
                  <a:srgbClr val="434343"/>
                </a:solidFill>
              </a:rPr>
              <a:t>FAIR training material made </a:t>
            </a:r>
            <a:r>
              <a:rPr i="1" lang="en" sz="1700">
                <a:solidFill>
                  <a:srgbClr val="434343"/>
                </a:solidFill>
              </a:rPr>
              <a:t>by design </a:t>
            </a:r>
            <a:br>
              <a:rPr i="1" lang="en" sz="1700">
                <a:solidFill>
                  <a:srgbClr val="434343"/>
                </a:solidFill>
              </a:rPr>
            </a:b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" sz="1700">
                <a:solidFill>
                  <a:srgbClr val="434343"/>
                </a:solidFill>
              </a:rPr>
              <a:t>Course instance:</a:t>
            </a:r>
            <a:endParaRPr sz="1700">
              <a:solidFill>
                <a:srgbClr val="434343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○"/>
            </a:pPr>
            <a:r>
              <a:rPr lang="en" sz="1700">
                <a:solidFill>
                  <a:srgbClr val="434343"/>
                </a:solidFill>
              </a:rPr>
              <a:t>Sept 2024 - SE</a:t>
            </a:r>
            <a:endParaRPr sz="1700">
              <a:solidFill>
                <a:srgbClr val="434343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○"/>
            </a:pPr>
            <a:r>
              <a:rPr lang="en" sz="1700">
                <a:solidFill>
                  <a:srgbClr val="434343"/>
                </a:solidFill>
              </a:rPr>
              <a:t>Sept 2025 - BE</a:t>
            </a:r>
            <a:endParaRPr sz="1700">
              <a:solidFill>
                <a:srgbClr val="434343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○"/>
            </a:pPr>
            <a:r>
              <a:rPr lang="en" sz="1700">
                <a:solidFill>
                  <a:srgbClr val="434343"/>
                </a:solidFill>
              </a:rPr>
              <a:t>Sept 2026 - IT</a:t>
            </a:r>
            <a:endParaRPr sz="1700">
              <a:solidFill>
                <a:srgbClr val="434343"/>
              </a:solidFill>
            </a:endParaRPr>
          </a:p>
        </p:txBody>
      </p:sp>
      <p:pic>
        <p:nvPicPr>
          <p:cNvPr id="259" name="Google Shape;259;p25"/>
          <p:cNvPicPr preferRelativeResize="0"/>
          <p:nvPr/>
        </p:nvPicPr>
        <p:blipFill rotWithShape="1">
          <a:blip r:embed="rId3">
            <a:alphaModFix/>
          </a:blip>
          <a:srcRect b="0" l="0" r="74982" t="53763"/>
          <a:stretch/>
        </p:blipFill>
        <p:spPr>
          <a:xfrm>
            <a:off x="4011979" y="3427145"/>
            <a:ext cx="1706076" cy="14147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0" name="Google Shape;260;p25"/>
          <p:cNvGrpSpPr/>
          <p:nvPr/>
        </p:nvGrpSpPr>
        <p:grpSpPr>
          <a:xfrm>
            <a:off x="3711916" y="1286132"/>
            <a:ext cx="5265354" cy="1822736"/>
            <a:chOff x="263225" y="1375650"/>
            <a:chExt cx="5786103" cy="1981450"/>
          </a:xfrm>
        </p:grpSpPr>
        <p:grpSp>
          <p:nvGrpSpPr>
            <p:cNvPr id="261" name="Google Shape;261;p25"/>
            <p:cNvGrpSpPr/>
            <p:nvPr/>
          </p:nvGrpSpPr>
          <p:grpSpPr>
            <a:xfrm>
              <a:off x="263225" y="1375650"/>
              <a:ext cx="5614024" cy="1981450"/>
              <a:chOff x="747050" y="3079875"/>
              <a:chExt cx="5614024" cy="1981450"/>
            </a:xfrm>
          </p:grpSpPr>
          <p:pic>
            <p:nvPicPr>
              <p:cNvPr id="262" name="Google Shape;262;p25"/>
              <p:cNvPicPr preferRelativeResize="0"/>
              <p:nvPr/>
            </p:nvPicPr>
            <p:blipFill rotWithShape="1">
              <a:blip r:embed="rId4">
                <a:alphaModFix/>
              </a:blip>
              <a:srcRect b="2629" l="32221" r="0" t="52262"/>
              <a:stretch/>
            </p:blipFill>
            <p:spPr>
              <a:xfrm>
                <a:off x="747050" y="3402975"/>
                <a:ext cx="5614024" cy="16583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3" name="Google Shape;263;p25"/>
              <p:cNvPicPr preferRelativeResize="0"/>
              <p:nvPr/>
            </p:nvPicPr>
            <p:blipFill rotWithShape="1">
              <a:blip r:embed="rId4">
                <a:alphaModFix/>
              </a:blip>
              <a:srcRect b="49702" l="52593" r="31699" t="41509"/>
              <a:stretch/>
            </p:blipFill>
            <p:spPr>
              <a:xfrm>
                <a:off x="2521326" y="3079875"/>
                <a:ext cx="1301002" cy="323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64" name="Google Shape;264;p25"/>
            <p:cNvPicPr preferRelativeResize="0"/>
            <p:nvPr/>
          </p:nvPicPr>
          <p:blipFill rotWithShape="1">
            <a:blip r:embed="rId4">
              <a:alphaModFix/>
            </a:blip>
            <a:srcRect b="48312" l="83332" r="961" t="42899"/>
            <a:stretch/>
          </p:blipFill>
          <p:spPr>
            <a:xfrm>
              <a:off x="4748326" y="1375650"/>
              <a:ext cx="1301002" cy="323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5" name="Google Shape;265;p25"/>
          <p:cNvSpPr/>
          <p:nvPr/>
        </p:nvSpPr>
        <p:spPr>
          <a:xfrm rot="5400000">
            <a:off x="4753375" y="1842512"/>
            <a:ext cx="223200" cy="2850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C7A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/>
          <p:nvPr/>
        </p:nvSpPr>
        <p:spPr>
          <a:xfrm>
            <a:off x="150" y="273850"/>
            <a:ext cx="9144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What properties there are in each profile</a:t>
            </a:r>
            <a:endParaRPr b="1" sz="3300">
              <a:solidFill>
                <a:srgbClr val="1B29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1" name="Google Shape;271;p26"/>
          <p:cNvSpPr txBox="1"/>
          <p:nvPr/>
        </p:nvSpPr>
        <p:spPr>
          <a:xfrm>
            <a:off x="6540575" y="1281450"/>
            <a:ext cx="2393100" cy="25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0">
                <a:solidFill>
                  <a:srgbClr val="FF681E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 b="1" sz="20000">
              <a:solidFill>
                <a:srgbClr val="FF681E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72" name="Google Shape;272;p26"/>
          <p:cNvGrpSpPr/>
          <p:nvPr/>
        </p:nvGrpSpPr>
        <p:grpSpPr>
          <a:xfrm>
            <a:off x="770366" y="1799757"/>
            <a:ext cx="5265354" cy="1822736"/>
            <a:chOff x="263225" y="1375650"/>
            <a:chExt cx="5786103" cy="1981450"/>
          </a:xfrm>
        </p:grpSpPr>
        <p:grpSp>
          <p:nvGrpSpPr>
            <p:cNvPr id="273" name="Google Shape;273;p26"/>
            <p:cNvGrpSpPr/>
            <p:nvPr/>
          </p:nvGrpSpPr>
          <p:grpSpPr>
            <a:xfrm>
              <a:off x="263225" y="1375650"/>
              <a:ext cx="5614024" cy="1981450"/>
              <a:chOff x="747050" y="3079875"/>
              <a:chExt cx="5614024" cy="1981450"/>
            </a:xfrm>
          </p:grpSpPr>
          <p:pic>
            <p:nvPicPr>
              <p:cNvPr id="274" name="Google Shape;274;p26"/>
              <p:cNvPicPr preferRelativeResize="0"/>
              <p:nvPr/>
            </p:nvPicPr>
            <p:blipFill rotWithShape="1">
              <a:blip r:embed="rId3">
                <a:alphaModFix/>
              </a:blip>
              <a:srcRect b="2629" l="32221" r="0" t="52262"/>
              <a:stretch/>
            </p:blipFill>
            <p:spPr>
              <a:xfrm>
                <a:off x="747050" y="3402975"/>
                <a:ext cx="5614024" cy="16583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5" name="Google Shape;275;p26"/>
              <p:cNvPicPr preferRelativeResize="0"/>
              <p:nvPr/>
            </p:nvPicPr>
            <p:blipFill rotWithShape="1">
              <a:blip r:embed="rId3">
                <a:alphaModFix/>
              </a:blip>
              <a:srcRect b="49702" l="52593" r="31699" t="41509"/>
              <a:stretch/>
            </p:blipFill>
            <p:spPr>
              <a:xfrm>
                <a:off x="2521326" y="3079875"/>
                <a:ext cx="1301002" cy="323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6" name="Google Shape;276;p26"/>
            <p:cNvPicPr preferRelativeResize="0"/>
            <p:nvPr/>
          </p:nvPicPr>
          <p:blipFill rotWithShape="1">
            <a:blip r:embed="rId3">
              <a:alphaModFix/>
            </a:blip>
            <a:srcRect b="48312" l="83332" r="961" t="42899"/>
            <a:stretch/>
          </p:blipFill>
          <p:spPr>
            <a:xfrm>
              <a:off x="4748326" y="1375650"/>
              <a:ext cx="1301002" cy="323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"/>
          <p:cNvSpPr txBox="1"/>
          <p:nvPr/>
        </p:nvSpPr>
        <p:spPr>
          <a:xfrm>
            <a:off x="263225" y="2228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Training minimum properties</a:t>
            </a:r>
            <a:endParaRPr b="1" sz="3300">
              <a:solidFill>
                <a:srgbClr val="1B29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2" name="Google Shape;282;p27"/>
          <p:cNvSpPr/>
          <p:nvPr/>
        </p:nvSpPr>
        <p:spPr>
          <a:xfrm>
            <a:off x="1861725" y="1281050"/>
            <a:ext cx="1893000" cy="116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7"/>
          <p:cNvSpPr/>
          <p:nvPr/>
        </p:nvSpPr>
        <p:spPr>
          <a:xfrm>
            <a:off x="4379976" y="1281050"/>
            <a:ext cx="1893000" cy="116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7"/>
          <p:cNvSpPr/>
          <p:nvPr/>
        </p:nvSpPr>
        <p:spPr>
          <a:xfrm>
            <a:off x="7181499" y="1281050"/>
            <a:ext cx="1813200" cy="116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7"/>
          <p:cNvSpPr/>
          <p:nvPr/>
        </p:nvSpPr>
        <p:spPr>
          <a:xfrm>
            <a:off x="3625050" y="1689275"/>
            <a:ext cx="873600" cy="43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7"/>
          <p:cNvSpPr/>
          <p:nvPr/>
        </p:nvSpPr>
        <p:spPr>
          <a:xfrm>
            <a:off x="6106825" y="1678025"/>
            <a:ext cx="1255500" cy="453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7"/>
          <p:cNvSpPr txBox="1"/>
          <p:nvPr/>
        </p:nvSpPr>
        <p:spPr>
          <a:xfrm>
            <a:off x="1861575" y="1217025"/>
            <a:ext cx="189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Course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288" name="Google Shape;288;p27"/>
          <p:cNvSpPr txBox="1"/>
          <p:nvPr/>
        </p:nvSpPr>
        <p:spPr>
          <a:xfrm>
            <a:off x="4379975" y="1217025"/>
            <a:ext cx="189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Course </a:t>
            </a:r>
            <a:r>
              <a:rPr b="1" lang="en" sz="1500">
                <a:solidFill>
                  <a:schemeClr val="dk1"/>
                </a:solidFill>
              </a:rPr>
              <a:t>Instance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7181500" y="1217025"/>
            <a:ext cx="1748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Training Material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290" name="Google Shape;290;p27"/>
          <p:cNvSpPr txBox="1"/>
          <p:nvPr/>
        </p:nvSpPr>
        <p:spPr>
          <a:xfrm>
            <a:off x="7179475" y="0"/>
            <a:ext cx="1893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200">
                <a:solidFill>
                  <a:srgbClr val="047EAA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from Niall Beard</a:t>
            </a:r>
            <a:endParaRPr b="0" i="0" sz="1000" cap="none" strike="noStrike">
              <a:solidFill>
                <a:srgbClr val="047E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6144000" y="117500"/>
            <a:ext cx="30714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https://bioschemas.org/profiles/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1861500" y="1548025"/>
            <a:ext cx="1893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Description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Keywords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Name (Title)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93" name="Google Shape;293;p27"/>
          <p:cNvSpPr txBox="1"/>
          <p:nvPr/>
        </p:nvSpPr>
        <p:spPr>
          <a:xfrm>
            <a:off x="4379975" y="1548025"/>
            <a:ext cx="181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Course mode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Location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94" name="Google Shape;294;p27"/>
          <p:cNvSpPr txBox="1"/>
          <p:nvPr/>
        </p:nvSpPr>
        <p:spPr>
          <a:xfrm>
            <a:off x="7199375" y="1538600"/>
            <a:ext cx="1748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Description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Keywords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Name (Title)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95" name="Google Shape;295;p27"/>
          <p:cNvSpPr/>
          <p:nvPr/>
        </p:nvSpPr>
        <p:spPr>
          <a:xfrm rot="5400000">
            <a:off x="5295375" y="-677575"/>
            <a:ext cx="326100" cy="7193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96" name="Google Shape;296;p27"/>
          <p:cNvSpPr txBox="1"/>
          <p:nvPr/>
        </p:nvSpPr>
        <p:spPr>
          <a:xfrm>
            <a:off x="4511925" y="3287475"/>
            <a:ext cx="189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Profiles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297" name="Google Shape;297;p27"/>
          <p:cNvSpPr/>
          <p:nvPr/>
        </p:nvSpPr>
        <p:spPr>
          <a:xfrm>
            <a:off x="1578800" y="1644050"/>
            <a:ext cx="378300" cy="646500"/>
          </a:xfrm>
          <a:prstGeom prst="leftBrace">
            <a:avLst>
              <a:gd fmla="val 10342" name="adj1"/>
              <a:gd fmla="val 50015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98" name="Google Shape;298;p27"/>
          <p:cNvSpPr txBox="1"/>
          <p:nvPr/>
        </p:nvSpPr>
        <p:spPr>
          <a:xfrm>
            <a:off x="64100" y="1644050"/>
            <a:ext cx="189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Minimal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Properties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299" name="Google Shape;299;p27"/>
          <p:cNvSpPr txBox="1"/>
          <p:nvPr/>
        </p:nvSpPr>
        <p:spPr>
          <a:xfrm>
            <a:off x="3115350" y="1376300"/>
            <a:ext cx="189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5"/>
                </a:solidFill>
              </a:rPr>
              <a:t>HAS</a:t>
            </a:r>
            <a:endParaRPr b="1" sz="1100">
              <a:solidFill>
                <a:schemeClr val="accent5"/>
              </a:solidFill>
            </a:endParaRPr>
          </a:p>
        </p:txBody>
      </p:sp>
      <p:sp>
        <p:nvSpPr>
          <p:cNvPr id="300" name="Google Shape;300;p27"/>
          <p:cNvSpPr txBox="1"/>
          <p:nvPr/>
        </p:nvSpPr>
        <p:spPr>
          <a:xfrm>
            <a:off x="5813050" y="1376300"/>
            <a:ext cx="189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5"/>
                </a:solidFill>
              </a:rPr>
              <a:t>FEATURED</a:t>
            </a:r>
            <a:endParaRPr b="1" sz="11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"/>
          <p:cNvSpPr txBox="1"/>
          <p:nvPr/>
        </p:nvSpPr>
        <p:spPr>
          <a:xfrm>
            <a:off x="263225" y="2228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Training minimum properties</a:t>
            </a:r>
            <a:endParaRPr b="1" sz="3300">
              <a:solidFill>
                <a:srgbClr val="1B29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6" name="Google Shape;306;p28"/>
          <p:cNvSpPr/>
          <p:nvPr/>
        </p:nvSpPr>
        <p:spPr>
          <a:xfrm>
            <a:off x="1861725" y="1281050"/>
            <a:ext cx="1893000" cy="116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8"/>
          <p:cNvSpPr/>
          <p:nvPr/>
        </p:nvSpPr>
        <p:spPr>
          <a:xfrm>
            <a:off x="4379976" y="1281050"/>
            <a:ext cx="1893000" cy="116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8"/>
          <p:cNvSpPr/>
          <p:nvPr/>
        </p:nvSpPr>
        <p:spPr>
          <a:xfrm>
            <a:off x="7181499" y="1281050"/>
            <a:ext cx="1813200" cy="116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8"/>
          <p:cNvSpPr/>
          <p:nvPr/>
        </p:nvSpPr>
        <p:spPr>
          <a:xfrm>
            <a:off x="3625050" y="1689275"/>
            <a:ext cx="873600" cy="43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8"/>
          <p:cNvSpPr/>
          <p:nvPr/>
        </p:nvSpPr>
        <p:spPr>
          <a:xfrm>
            <a:off x="6106825" y="1678025"/>
            <a:ext cx="1255500" cy="453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8"/>
          <p:cNvSpPr txBox="1"/>
          <p:nvPr/>
        </p:nvSpPr>
        <p:spPr>
          <a:xfrm>
            <a:off x="1861575" y="1217025"/>
            <a:ext cx="189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Course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312" name="Google Shape;312;p28"/>
          <p:cNvSpPr txBox="1"/>
          <p:nvPr/>
        </p:nvSpPr>
        <p:spPr>
          <a:xfrm>
            <a:off x="4379975" y="1217025"/>
            <a:ext cx="189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Course Instance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313" name="Google Shape;313;p28"/>
          <p:cNvSpPr txBox="1"/>
          <p:nvPr/>
        </p:nvSpPr>
        <p:spPr>
          <a:xfrm>
            <a:off x="7181500" y="1217025"/>
            <a:ext cx="1748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Training Material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314" name="Google Shape;314;p28"/>
          <p:cNvSpPr txBox="1"/>
          <p:nvPr/>
        </p:nvSpPr>
        <p:spPr>
          <a:xfrm>
            <a:off x="7179475" y="0"/>
            <a:ext cx="1893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200">
                <a:solidFill>
                  <a:srgbClr val="047EAA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from Niall Beard</a:t>
            </a:r>
            <a:endParaRPr b="0" i="0" sz="1000" cap="none" strike="noStrike">
              <a:solidFill>
                <a:srgbClr val="047E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8"/>
          <p:cNvSpPr txBox="1"/>
          <p:nvPr/>
        </p:nvSpPr>
        <p:spPr>
          <a:xfrm>
            <a:off x="6144000" y="117500"/>
            <a:ext cx="30714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https://bioschemas.org/profiles/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6" name="Google Shape;316;p28"/>
          <p:cNvSpPr txBox="1"/>
          <p:nvPr/>
        </p:nvSpPr>
        <p:spPr>
          <a:xfrm>
            <a:off x="1861500" y="1548025"/>
            <a:ext cx="1893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Description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Keywords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Name (Title)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17" name="Google Shape;317;p28"/>
          <p:cNvSpPr txBox="1"/>
          <p:nvPr/>
        </p:nvSpPr>
        <p:spPr>
          <a:xfrm>
            <a:off x="4379975" y="1548025"/>
            <a:ext cx="181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Course mode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Location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18" name="Google Shape;318;p28"/>
          <p:cNvSpPr txBox="1"/>
          <p:nvPr/>
        </p:nvSpPr>
        <p:spPr>
          <a:xfrm>
            <a:off x="7199375" y="1538600"/>
            <a:ext cx="1748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Description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Keywords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Name (Title)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19" name="Google Shape;319;p28"/>
          <p:cNvSpPr/>
          <p:nvPr/>
        </p:nvSpPr>
        <p:spPr>
          <a:xfrm>
            <a:off x="1709275" y="1185725"/>
            <a:ext cx="7378500" cy="1361400"/>
          </a:xfrm>
          <a:prstGeom prst="roundRect">
            <a:avLst>
              <a:gd fmla="val 16667" name="adj"/>
            </a:avLst>
          </a:prstGeom>
          <a:solidFill>
            <a:srgbClr val="FFFFFF">
              <a:alpha val="7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8"/>
          <p:cNvSpPr/>
          <p:nvPr/>
        </p:nvSpPr>
        <p:spPr>
          <a:xfrm>
            <a:off x="1861725" y="2580438"/>
            <a:ext cx="1893000" cy="116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8"/>
          <p:cNvSpPr/>
          <p:nvPr/>
        </p:nvSpPr>
        <p:spPr>
          <a:xfrm>
            <a:off x="7181499" y="2580438"/>
            <a:ext cx="1813200" cy="116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"/>
          <p:cNvSpPr/>
          <p:nvPr/>
        </p:nvSpPr>
        <p:spPr>
          <a:xfrm>
            <a:off x="3625050" y="2977425"/>
            <a:ext cx="3737400" cy="453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8"/>
          <p:cNvSpPr txBox="1"/>
          <p:nvPr/>
        </p:nvSpPr>
        <p:spPr>
          <a:xfrm>
            <a:off x="1861575" y="2516413"/>
            <a:ext cx="189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Course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324" name="Google Shape;324;p28"/>
          <p:cNvSpPr txBox="1"/>
          <p:nvPr/>
        </p:nvSpPr>
        <p:spPr>
          <a:xfrm>
            <a:off x="7181500" y="2516413"/>
            <a:ext cx="1748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Training Material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325" name="Google Shape;325;p28"/>
          <p:cNvSpPr txBox="1"/>
          <p:nvPr/>
        </p:nvSpPr>
        <p:spPr>
          <a:xfrm>
            <a:off x="1861500" y="2847413"/>
            <a:ext cx="1893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Description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Keywords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Name (Title)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26" name="Google Shape;326;p28"/>
          <p:cNvSpPr txBox="1"/>
          <p:nvPr/>
        </p:nvSpPr>
        <p:spPr>
          <a:xfrm>
            <a:off x="7199375" y="2837988"/>
            <a:ext cx="1748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Description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Keywords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Name (Title)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/>
        </p:nvSpPr>
        <p:spPr>
          <a:xfrm>
            <a:off x="263225" y="2228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Training minimum properties</a:t>
            </a:r>
            <a:endParaRPr b="1" sz="3300">
              <a:solidFill>
                <a:srgbClr val="1B29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2" name="Google Shape;332;p29"/>
          <p:cNvSpPr/>
          <p:nvPr/>
        </p:nvSpPr>
        <p:spPr>
          <a:xfrm>
            <a:off x="1861725" y="1281050"/>
            <a:ext cx="1893000" cy="116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9"/>
          <p:cNvSpPr/>
          <p:nvPr/>
        </p:nvSpPr>
        <p:spPr>
          <a:xfrm>
            <a:off x="4379976" y="1281050"/>
            <a:ext cx="1893000" cy="116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9"/>
          <p:cNvSpPr/>
          <p:nvPr/>
        </p:nvSpPr>
        <p:spPr>
          <a:xfrm>
            <a:off x="7181499" y="1281050"/>
            <a:ext cx="1813200" cy="116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9"/>
          <p:cNvSpPr/>
          <p:nvPr/>
        </p:nvSpPr>
        <p:spPr>
          <a:xfrm>
            <a:off x="3625050" y="1689275"/>
            <a:ext cx="873600" cy="43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6106825" y="1678025"/>
            <a:ext cx="1255500" cy="453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"/>
          <p:cNvSpPr txBox="1"/>
          <p:nvPr/>
        </p:nvSpPr>
        <p:spPr>
          <a:xfrm>
            <a:off x="1861575" y="1217025"/>
            <a:ext cx="189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Course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338" name="Google Shape;338;p29"/>
          <p:cNvSpPr txBox="1"/>
          <p:nvPr/>
        </p:nvSpPr>
        <p:spPr>
          <a:xfrm>
            <a:off x="4379975" y="1217025"/>
            <a:ext cx="189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Course Instance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339" name="Google Shape;339;p29"/>
          <p:cNvSpPr txBox="1"/>
          <p:nvPr/>
        </p:nvSpPr>
        <p:spPr>
          <a:xfrm>
            <a:off x="7181500" y="1217025"/>
            <a:ext cx="1748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Training Material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340" name="Google Shape;340;p29"/>
          <p:cNvSpPr txBox="1"/>
          <p:nvPr/>
        </p:nvSpPr>
        <p:spPr>
          <a:xfrm>
            <a:off x="7179475" y="0"/>
            <a:ext cx="1893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200">
                <a:solidFill>
                  <a:srgbClr val="047EAA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from Niall Beard</a:t>
            </a:r>
            <a:endParaRPr b="0" i="0" sz="1000" cap="none" strike="noStrike">
              <a:solidFill>
                <a:srgbClr val="047E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9"/>
          <p:cNvSpPr txBox="1"/>
          <p:nvPr/>
        </p:nvSpPr>
        <p:spPr>
          <a:xfrm>
            <a:off x="6144000" y="117500"/>
            <a:ext cx="30714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https://bioschemas.org/profiles/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2" name="Google Shape;342;p29"/>
          <p:cNvSpPr txBox="1"/>
          <p:nvPr/>
        </p:nvSpPr>
        <p:spPr>
          <a:xfrm>
            <a:off x="1861500" y="1548025"/>
            <a:ext cx="1893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Description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Keywords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Name (Title)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43" name="Google Shape;343;p29"/>
          <p:cNvSpPr txBox="1"/>
          <p:nvPr/>
        </p:nvSpPr>
        <p:spPr>
          <a:xfrm>
            <a:off x="4379975" y="1548025"/>
            <a:ext cx="181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Course mode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Location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44" name="Google Shape;344;p29"/>
          <p:cNvSpPr txBox="1"/>
          <p:nvPr/>
        </p:nvSpPr>
        <p:spPr>
          <a:xfrm>
            <a:off x="7199375" y="1538600"/>
            <a:ext cx="1748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Description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Keywords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Name (Title)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45" name="Google Shape;345;p29"/>
          <p:cNvSpPr/>
          <p:nvPr/>
        </p:nvSpPr>
        <p:spPr>
          <a:xfrm>
            <a:off x="1709275" y="1185725"/>
            <a:ext cx="7378500" cy="1361400"/>
          </a:xfrm>
          <a:prstGeom prst="roundRect">
            <a:avLst>
              <a:gd fmla="val 16667" name="adj"/>
            </a:avLst>
          </a:prstGeom>
          <a:solidFill>
            <a:srgbClr val="FFFFFF">
              <a:alpha val="7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9"/>
          <p:cNvSpPr/>
          <p:nvPr/>
        </p:nvSpPr>
        <p:spPr>
          <a:xfrm>
            <a:off x="1861725" y="2580438"/>
            <a:ext cx="1893000" cy="116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9"/>
          <p:cNvSpPr/>
          <p:nvPr/>
        </p:nvSpPr>
        <p:spPr>
          <a:xfrm>
            <a:off x="7181499" y="2580438"/>
            <a:ext cx="1813200" cy="116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9"/>
          <p:cNvSpPr/>
          <p:nvPr/>
        </p:nvSpPr>
        <p:spPr>
          <a:xfrm>
            <a:off x="3625050" y="2977425"/>
            <a:ext cx="3737400" cy="453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9"/>
          <p:cNvSpPr txBox="1"/>
          <p:nvPr/>
        </p:nvSpPr>
        <p:spPr>
          <a:xfrm>
            <a:off x="1861575" y="2516413"/>
            <a:ext cx="189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Course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350" name="Google Shape;350;p29"/>
          <p:cNvSpPr txBox="1"/>
          <p:nvPr/>
        </p:nvSpPr>
        <p:spPr>
          <a:xfrm>
            <a:off x="7181500" y="2516413"/>
            <a:ext cx="1748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Training Material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351" name="Google Shape;351;p29"/>
          <p:cNvSpPr txBox="1"/>
          <p:nvPr/>
        </p:nvSpPr>
        <p:spPr>
          <a:xfrm>
            <a:off x="1861500" y="2847413"/>
            <a:ext cx="1893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Description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Keywords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Name (Title)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52" name="Google Shape;352;p29"/>
          <p:cNvSpPr txBox="1"/>
          <p:nvPr/>
        </p:nvSpPr>
        <p:spPr>
          <a:xfrm>
            <a:off x="7199375" y="2837988"/>
            <a:ext cx="1748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Description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Keywords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Name (Title)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53" name="Google Shape;353;p29"/>
          <p:cNvSpPr/>
          <p:nvPr/>
        </p:nvSpPr>
        <p:spPr>
          <a:xfrm>
            <a:off x="7219374" y="3882263"/>
            <a:ext cx="1813200" cy="116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9"/>
          <p:cNvSpPr txBox="1"/>
          <p:nvPr/>
        </p:nvSpPr>
        <p:spPr>
          <a:xfrm>
            <a:off x="7219375" y="3818238"/>
            <a:ext cx="1748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Training Material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355" name="Google Shape;355;p29"/>
          <p:cNvSpPr txBox="1"/>
          <p:nvPr/>
        </p:nvSpPr>
        <p:spPr>
          <a:xfrm>
            <a:off x="7237250" y="4139813"/>
            <a:ext cx="1748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Description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Keywords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Name (Title)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56" name="Google Shape;356;p29"/>
          <p:cNvSpPr/>
          <p:nvPr/>
        </p:nvSpPr>
        <p:spPr>
          <a:xfrm>
            <a:off x="1709275" y="2481763"/>
            <a:ext cx="7378500" cy="1361400"/>
          </a:xfrm>
          <a:prstGeom prst="roundRect">
            <a:avLst>
              <a:gd fmla="val 16667" name="adj"/>
            </a:avLst>
          </a:prstGeom>
          <a:solidFill>
            <a:srgbClr val="FFFFFF">
              <a:alpha val="7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30"/>
          <p:cNvGrpSpPr/>
          <p:nvPr/>
        </p:nvGrpSpPr>
        <p:grpSpPr>
          <a:xfrm>
            <a:off x="-90950" y="1080550"/>
            <a:ext cx="9597300" cy="2889000"/>
            <a:chOff x="-90950" y="1080550"/>
            <a:chExt cx="9597300" cy="2889000"/>
          </a:xfrm>
        </p:grpSpPr>
        <p:grpSp>
          <p:nvGrpSpPr>
            <p:cNvPr id="362" name="Google Shape;362;p30"/>
            <p:cNvGrpSpPr/>
            <p:nvPr/>
          </p:nvGrpSpPr>
          <p:grpSpPr>
            <a:xfrm>
              <a:off x="608750" y="1080550"/>
              <a:ext cx="8366525" cy="2889000"/>
              <a:chOff x="311700" y="1084800"/>
              <a:chExt cx="8366525" cy="2889000"/>
            </a:xfrm>
          </p:grpSpPr>
          <p:pic>
            <p:nvPicPr>
              <p:cNvPr id="363" name="Google Shape;363;p3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11700" y="1169694"/>
                <a:ext cx="8258530" cy="280410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4" name="Google Shape;364;p30"/>
              <p:cNvSpPr/>
              <p:nvPr/>
            </p:nvSpPr>
            <p:spPr>
              <a:xfrm>
                <a:off x="8215325" y="1084800"/>
                <a:ext cx="462900" cy="357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5" name="Google Shape;365;p30"/>
            <p:cNvSpPr/>
            <p:nvPr/>
          </p:nvSpPr>
          <p:spPr>
            <a:xfrm>
              <a:off x="-90950" y="2058475"/>
              <a:ext cx="9597300" cy="415500"/>
            </a:xfrm>
            <a:prstGeom prst="rect">
              <a:avLst/>
            </a:prstGeom>
            <a:solidFill>
              <a:srgbClr val="0B794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66" name="Google Shape;366;p30"/>
            <p:cNvPicPr preferRelativeResize="0"/>
            <p:nvPr/>
          </p:nvPicPr>
          <p:blipFill rotWithShape="1">
            <a:blip r:embed="rId3">
              <a:alphaModFix/>
            </a:blip>
            <a:srcRect b="58778" l="0" r="0" t="32926"/>
            <a:stretch/>
          </p:blipFill>
          <p:spPr>
            <a:xfrm>
              <a:off x="578438" y="2149925"/>
              <a:ext cx="8258526" cy="2325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7" name="Google Shape;367;p30"/>
          <p:cNvSpPr txBox="1"/>
          <p:nvPr/>
        </p:nvSpPr>
        <p:spPr>
          <a:xfrm>
            <a:off x="263225" y="2228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Find out all the properties</a:t>
            </a:r>
            <a:endParaRPr b="1" sz="3300">
              <a:solidFill>
                <a:srgbClr val="1B29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8" name="Google Shape;368;p30"/>
          <p:cNvSpPr txBox="1"/>
          <p:nvPr>
            <p:ph idx="1" type="body"/>
          </p:nvPr>
        </p:nvSpPr>
        <p:spPr>
          <a:xfrm>
            <a:off x="1021175" y="1764950"/>
            <a:ext cx="27777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https://bioschemas.org/profiles/</a:t>
            </a:r>
            <a:endParaRPr sz="1200"/>
          </a:p>
        </p:txBody>
      </p:sp>
      <p:sp>
        <p:nvSpPr>
          <p:cNvPr id="369" name="Google Shape;369;p30"/>
          <p:cNvSpPr/>
          <p:nvPr/>
        </p:nvSpPr>
        <p:spPr>
          <a:xfrm>
            <a:off x="263225" y="2614700"/>
            <a:ext cx="1540800" cy="22971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0B79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0"/>
          <p:cNvSpPr/>
          <p:nvPr/>
        </p:nvSpPr>
        <p:spPr>
          <a:xfrm>
            <a:off x="504525" y="3697925"/>
            <a:ext cx="1160700" cy="1142100"/>
          </a:xfrm>
          <a:prstGeom prst="rect">
            <a:avLst/>
          </a:prstGeom>
          <a:solidFill>
            <a:srgbClr val="0B794B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0"/>
          <p:cNvSpPr txBox="1"/>
          <p:nvPr/>
        </p:nvSpPr>
        <p:spPr>
          <a:xfrm>
            <a:off x="457575" y="3761625"/>
            <a:ext cx="126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Bioschema</a:t>
            </a:r>
            <a:br>
              <a:rPr b="1" lang="en" sz="1500">
                <a:solidFill>
                  <a:schemeClr val="lt1"/>
                </a:solidFill>
              </a:rPr>
            </a:br>
            <a:r>
              <a:rPr b="1" lang="en" sz="1500">
                <a:solidFill>
                  <a:schemeClr val="lt1"/>
                </a:solidFill>
              </a:rPr>
              <a:t>.org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372" name="Google Shape;372;p30"/>
          <p:cNvSpPr txBox="1"/>
          <p:nvPr/>
        </p:nvSpPr>
        <p:spPr>
          <a:xfrm>
            <a:off x="412575" y="3282425"/>
            <a:ext cx="1344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Schema.org</a:t>
            </a:r>
            <a:endParaRPr b="1"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1"/>
          <p:cNvSpPr txBox="1"/>
          <p:nvPr/>
        </p:nvSpPr>
        <p:spPr>
          <a:xfrm>
            <a:off x="263225" y="2228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Impacts of Metadata</a:t>
            </a:r>
            <a:endParaRPr b="1" sz="3300">
              <a:solidFill>
                <a:srgbClr val="1B29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78" name="Google Shape;378;p31"/>
          <p:cNvPicPr preferRelativeResize="0"/>
          <p:nvPr/>
        </p:nvPicPr>
        <p:blipFill rotWithShape="1">
          <a:blip r:embed="rId3">
            <a:alphaModFix/>
          </a:blip>
          <a:srcRect b="0" l="0" r="6620" t="0"/>
          <a:stretch/>
        </p:blipFill>
        <p:spPr>
          <a:xfrm>
            <a:off x="5535325" y="2269600"/>
            <a:ext cx="3471498" cy="275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4294967295" type="body"/>
          </p:nvPr>
        </p:nvSpPr>
        <p:spPr>
          <a:xfrm>
            <a:off x="1665550" y="3542425"/>
            <a:ext cx="2298000" cy="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" sz="1865">
                <a:solidFill>
                  <a:schemeClr val="accent5"/>
                </a:solidFill>
              </a:rPr>
              <a:t>Human findable</a:t>
            </a:r>
            <a:endParaRPr b="1" sz="1865">
              <a:solidFill>
                <a:schemeClr val="accent5"/>
              </a:solidFill>
            </a:endParaRPr>
          </a:p>
        </p:txBody>
      </p:sp>
      <p:sp>
        <p:nvSpPr>
          <p:cNvPr id="67" name="Google Shape;67;p14"/>
          <p:cNvSpPr txBox="1"/>
          <p:nvPr>
            <p:ph idx="4294967295" type="body"/>
          </p:nvPr>
        </p:nvSpPr>
        <p:spPr>
          <a:xfrm>
            <a:off x="4373205" y="3542425"/>
            <a:ext cx="2496600" cy="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Machine findable</a:t>
            </a:r>
            <a:endParaRPr b="1" sz="2000">
              <a:solidFill>
                <a:schemeClr val="accent5"/>
              </a:solidFill>
            </a:endParaRPr>
          </a:p>
        </p:txBody>
      </p:sp>
      <p:grpSp>
        <p:nvGrpSpPr>
          <p:cNvPr id="68" name="Google Shape;68;p14"/>
          <p:cNvGrpSpPr/>
          <p:nvPr/>
        </p:nvGrpSpPr>
        <p:grpSpPr>
          <a:xfrm>
            <a:off x="2609150" y="1319950"/>
            <a:ext cx="1109400" cy="1369800"/>
            <a:chOff x="2243975" y="3563475"/>
            <a:chExt cx="1109400" cy="1369800"/>
          </a:xfrm>
        </p:grpSpPr>
        <p:sp>
          <p:nvSpPr>
            <p:cNvPr id="69" name="Google Shape;69;p14"/>
            <p:cNvSpPr/>
            <p:nvPr/>
          </p:nvSpPr>
          <p:spPr>
            <a:xfrm>
              <a:off x="2243975" y="3563475"/>
              <a:ext cx="1109400" cy="13698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" name="Google Shape;70;p14"/>
            <p:cNvCxnSpPr/>
            <p:nvPr/>
          </p:nvCxnSpPr>
          <p:spPr>
            <a:xfrm>
              <a:off x="2361650" y="3689525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14"/>
            <p:cNvCxnSpPr/>
            <p:nvPr/>
          </p:nvCxnSpPr>
          <p:spPr>
            <a:xfrm flipH="1" rot="10800000">
              <a:off x="2361650" y="3907950"/>
              <a:ext cx="848700" cy="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14"/>
            <p:cNvCxnSpPr/>
            <p:nvPr/>
          </p:nvCxnSpPr>
          <p:spPr>
            <a:xfrm flipH="1" rot="10800000">
              <a:off x="2361650" y="4018350"/>
              <a:ext cx="848700" cy="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14"/>
            <p:cNvCxnSpPr/>
            <p:nvPr/>
          </p:nvCxnSpPr>
          <p:spPr>
            <a:xfrm flipH="1" rot="10800000">
              <a:off x="2371238" y="4118250"/>
              <a:ext cx="570300" cy="1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14"/>
            <p:cNvCxnSpPr/>
            <p:nvPr/>
          </p:nvCxnSpPr>
          <p:spPr>
            <a:xfrm flipH="1" rot="10800000">
              <a:off x="2374325" y="4339050"/>
              <a:ext cx="848700" cy="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14"/>
            <p:cNvCxnSpPr/>
            <p:nvPr/>
          </p:nvCxnSpPr>
          <p:spPr>
            <a:xfrm flipH="1" rot="10800000">
              <a:off x="2374325" y="4449450"/>
              <a:ext cx="848700" cy="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14"/>
            <p:cNvCxnSpPr/>
            <p:nvPr/>
          </p:nvCxnSpPr>
          <p:spPr>
            <a:xfrm flipH="1" rot="10800000">
              <a:off x="2374325" y="4559850"/>
              <a:ext cx="848700" cy="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14"/>
            <p:cNvCxnSpPr/>
            <p:nvPr/>
          </p:nvCxnSpPr>
          <p:spPr>
            <a:xfrm flipH="1" rot="10800000">
              <a:off x="2374325" y="4670250"/>
              <a:ext cx="848700" cy="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4"/>
            <p:cNvCxnSpPr/>
            <p:nvPr/>
          </p:nvCxnSpPr>
          <p:spPr>
            <a:xfrm flipH="1" rot="10800000">
              <a:off x="2371238" y="4770150"/>
              <a:ext cx="570300" cy="1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9" name="Google Shape;79;p14"/>
          <p:cNvSpPr/>
          <p:nvPr/>
        </p:nvSpPr>
        <p:spPr>
          <a:xfrm>
            <a:off x="1425875" y="1559025"/>
            <a:ext cx="1440600" cy="1440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550" y="1521736"/>
            <a:ext cx="1769930" cy="17667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oogle Shape;81;p14"/>
          <p:cNvGrpSpPr/>
          <p:nvPr/>
        </p:nvGrpSpPr>
        <p:grpSpPr>
          <a:xfrm>
            <a:off x="4675325" y="1319950"/>
            <a:ext cx="1109400" cy="1369800"/>
            <a:chOff x="5270675" y="3654750"/>
            <a:chExt cx="1109400" cy="1369800"/>
          </a:xfrm>
        </p:grpSpPr>
        <p:sp>
          <p:nvSpPr>
            <p:cNvPr id="82" name="Google Shape;82;p14"/>
            <p:cNvSpPr/>
            <p:nvPr/>
          </p:nvSpPr>
          <p:spPr>
            <a:xfrm>
              <a:off x="5270675" y="3654750"/>
              <a:ext cx="1109400" cy="13698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" name="Google Shape;83;p14"/>
            <p:cNvCxnSpPr/>
            <p:nvPr/>
          </p:nvCxnSpPr>
          <p:spPr>
            <a:xfrm>
              <a:off x="5388350" y="3780800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4"/>
            <p:cNvCxnSpPr/>
            <p:nvPr/>
          </p:nvCxnSpPr>
          <p:spPr>
            <a:xfrm>
              <a:off x="5478075" y="3828775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14"/>
            <p:cNvCxnSpPr/>
            <p:nvPr/>
          </p:nvCxnSpPr>
          <p:spPr>
            <a:xfrm>
              <a:off x="5584525" y="3893450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14"/>
            <p:cNvCxnSpPr/>
            <p:nvPr/>
          </p:nvCxnSpPr>
          <p:spPr>
            <a:xfrm>
              <a:off x="5388350" y="3962300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14"/>
            <p:cNvCxnSpPr/>
            <p:nvPr/>
          </p:nvCxnSpPr>
          <p:spPr>
            <a:xfrm>
              <a:off x="5388350" y="4022775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14"/>
            <p:cNvCxnSpPr/>
            <p:nvPr/>
          </p:nvCxnSpPr>
          <p:spPr>
            <a:xfrm>
              <a:off x="5503175" y="4083275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14"/>
            <p:cNvCxnSpPr/>
            <p:nvPr/>
          </p:nvCxnSpPr>
          <p:spPr>
            <a:xfrm>
              <a:off x="5503175" y="4127050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14"/>
            <p:cNvCxnSpPr/>
            <p:nvPr/>
          </p:nvCxnSpPr>
          <p:spPr>
            <a:xfrm>
              <a:off x="5521875" y="4170825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14"/>
            <p:cNvCxnSpPr/>
            <p:nvPr/>
          </p:nvCxnSpPr>
          <p:spPr>
            <a:xfrm>
              <a:off x="5628300" y="4210425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14"/>
            <p:cNvCxnSpPr/>
            <p:nvPr/>
          </p:nvCxnSpPr>
          <p:spPr>
            <a:xfrm>
              <a:off x="5628300" y="4250025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4"/>
            <p:cNvCxnSpPr/>
            <p:nvPr/>
          </p:nvCxnSpPr>
          <p:spPr>
            <a:xfrm>
              <a:off x="5408875" y="4297975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14"/>
            <p:cNvCxnSpPr/>
            <p:nvPr/>
          </p:nvCxnSpPr>
          <p:spPr>
            <a:xfrm>
              <a:off x="5408875" y="4339650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14"/>
            <p:cNvCxnSpPr/>
            <p:nvPr/>
          </p:nvCxnSpPr>
          <p:spPr>
            <a:xfrm>
              <a:off x="5408875" y="4391800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14"/>
            <p:cNvCxnSpPr/>
            <p:nvPr/>
          </p:nvCxnSpPr>
          <p:spPr>
            <a:xfrm>
              <a:off x="5408875" y="4448125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14"/>
            <p:cNvCxnSpPr/>
            <p:nvPr/>
          </p:nvCxnSpPr>
          <p:spPr>
            <a:xfrm>
              <a:off x="5584525" y="4504425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14"/>
            <p:cNvCxnSpPr/>
            <p:nvPr/>
          </p:nvCxnSpPr>
          <p:spPr>
            <a:xfrm>
              <a:off x="5759875" y="4552375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14"/>
            <p:cNvCxnSpPr/>
            <p:nvPr/>
          </p:nvCxnSpPr>
          <p:spPr>
            <a:xfrm>
              <a:off x="5427675" y="4612875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14"/>
            <p:cNvCxnSpPr/>
            <p:nvPr/>
          </p:nvCxnSpPr>
          <p:spPr>
            <a:xfrm>
              <a:off x="5521875" y="4660850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14"/>
            <p:cNvCxnSpPr/>
            <p:nvPr/>
          </p:nvCxnSpPr>
          <p:spPr>
            <a:xfrm>
              <a:off x="5427675" y="4708800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14"/>
            <p:cNvCxnSpPr/>
            <p:nvPr/>
          </p:nvCxnSpPr>
          <p:spPr>
            <a:xfrm>
              <a:off x="5559175" y="4752575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14"/>
            <p:cNvCxnSpPr/>
            <p:nvPr/>
          </p:nvCxnSpPr>
          <p:spPr>
            <a:xfrm>
              <a:off x="5559175" y="4796375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4"/>
            <p:cNvCxnSpPr/>
            <p:nvPr/>
          </p:nvCxnSpPr>
          <p:spPr>
            <a:xfrm>
              <a:off x="5427675" y="4844325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14"/>
            <p:cNvCxnSpPr/>
            <p:nvPr/>
          </p:nvCxnSpPr>
          <p:spPr>
            <a:xfrm>
              <a:off x="5584525" y="4888100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14"/>
            <p:cNvCxnSpPr/>
            <p:nvPr/>
          </p:nvCxnSpPr>
          <p:spPr>
            <a:xfrm>
              <a:off x="5759875" y="4919350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14"/>
            <p:cNvCxnSpPr/>
            <p:nvPr/>
          </p:nvCxnSpPr>
          <p:spPr>
            <a:xfrm>
              <a:off x="5759888" y="4963125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8" name="Google Shape;108;p14"/>
          <p:cNvSpPr/>
          <p:nvPr/>
        </p:nvSpPr>
        <p:spPr>
          <a:xfrm>
            <a:off x="5248100" y="1824250"/>
            <a:ext cx="1547100" cy="1369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1745" y="1775700"/>
            <a:ext cx="1769930" cy="1766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/>
          <p:nvPr/>
        </p:nvSpPr>
        <p:spPr>
          <a:xfrm>
            <a:off x="263225" y="2228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Findability</a:t>
            </a:r>
            <a:endParaRPr b="1" sz="3300">
              <a:solidFill>
                <a:srgbClr val="1B29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"/>
          <p:cNvSpPr/>
          <p:nvPr/>
        </p:nvSpPr>
        <p:spPr>
          <a:xfrm>
            <a:off x="1598750" y="4231725"/>
            <a:ext cx="440700" cy="305400"/>
          </a:xfrm>
          <a:prstGeom prst="diamond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2"/>
          <p:cNvSpPr/>
          <p:nvPr/>
        </p:nvSpPr>
        <p:spPr>
          <a:xfrm>
            <a:off x="2023000" y="2762975"/>
            <a:ext cx="293700" cy="420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2"/>
          <p:cNvSpPr/>
          <p:nvPr/>
        </p:nvSpPr>
        <p:spPr>
          <a:xfrm>
            <a:off x="1042150" y="1269075"/>
            <a:ext cx="558900" cy="674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impact</a:t>
            </a:r>
            <a:endParaRPr/>
          </a:p>
        </p:txBody>
      </p:sp>
      <p:grpSp>
        <p:nvGrpSpPr>
          <p:cNvPr id="387" name="Google Shape;387;p32"/>
          <p:cNvGrpSpPr/>
          <p:nvPr/>
        </p:nvGrpSpPr>
        <p:grpSpPr>
          <a:xfrm>
            <a:off x="1021602" y="1252679"/>
            <a:ext cx="558805" cy="691201"/>
            <a:chOff x="2243975" y="3563475"/>
            <a:chExt cx="1109400" cy="1369800"/>
          </a:xfrm>
        </p:grpSpPr>
        <p:sp>
          <p:nvSpPr>
            <p:cNvPr id="388" name="Google Shape;388;p32"/>
            <p:cNvSpPr/>
            <p:nvPr/>
          </p:nvSpPr>
          <p:spPr>
            <a:xfrm>
              <a:off x="2243975" y="3563475"/>
              <a:ext cx="1109400" cy="13698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9" name="Google Shape;389;p32"/>
            <p:cNvCxnSpPr/>
            <p:nvPr/>
          </p:nvCxnSpPr>
          <p:spPr>
            <a:xfrm>
              <a:off x="2361650" y="3689525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" name="Google Shape;390;p32"/>
            <p:cNvCxnSpPr/>
            <p:nvPr/>
          </p:nvCxnSpPr>
          <p:spPr>
            <a:xfrm flipH="1" rot="10800000">
              <a:off x="2361650" y="3907950"/>
              <a:ext cx="848700" cy="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" name="Google Shape;391;p32"/>
            <p:cNvCxnSpPr/>
            <p:nvPr/>
          </p:nvCxnSpPr>
          <p:spPr>
            <a:xfrm flipH="1" rot="10800000">
              <a:off x="2361650" y="4018350"/>
              <a:ext cx="848700" cy="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" name="Google Shape;392;p32"/>
            <p:cNvCxnSpPr/>
            <p:nvPr/>
          </p:nvCxnSpPr>
          <p:spPr>
            <a:xfrm flipH="1" rot="10800000">
              <a:off x="2371238" y="4118250"/>
              <a:ext cx="570300" cy="1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32"/>
            <p:cNvCxnSpPr/>
            <p:nvPr/>
          </p:nvCxnSpPr>
          <p:spPr>
            <a:xfrm flipH="1" rot="10800000">
              <a:off x="2374325" y="4339050"/>
              <a:ext cx="848700" cy="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32"/>
            <p:cNvCxnSpPr/>
            <p:nvPr/>
          </p:nvCxnSpPr>
          <p:spPr>
            <a:xfrm flipH="1" rot="10800000">
              <a:off x="2374325" y="4449450"/>
              <a:ext cx="848700" cy="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" name="Google Shape;395;p32"/>
            <p:cNvCxnSpPr/>
            <p:nvPr/>
          </p:nvCxnSpPr>
          <p:spPr>
            <a:xfrm flipH="1" rot="10800000">
              <a:off x="2374325" y="4559850"/>
              <a:ext cx="848700" cy="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32"/>
            <p:cNvCxnSpPr/>
            <p:nvPr/>
          </p:nvCxnSpPr>
          <p:spPr>
            <a:xfrm flipH="1" rot="10800000">
              <a:off x="2374325" y="4670250"/>
              <a:ext cx="848700" cy="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Google Shape;397;p32"/>
            <p:cNvCxnSpPr/>
            <p:nvPr/>
          </p:nvCxnSpPr>
          <p:spPr>
            <a:xfrm flipH="1" rot="10800000">
              <a:off x="2371238" y="4770150"/>
              <a:ext cx="570300" cy="1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8" name="Google Shape;398;p32"/>
          <p:cNvSpPr/>
          <p:nvPr/>
        </p:nvSpPr>
        <p:spPr>
          <a:xfrm>
            <a:off x="425578" y="1373520"/>
            <a:ext cx="725700" cy="727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00" y="1354702"/>
            <a:ext cx="891501" cy="8915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0" name="Google Shape;400;p32"/>
          <p:cNvGrpSpPr/>
          <p:nvPr/>
        </p:nvGrpSpPr>
        <p:grpSpPr>
          <a:xfrm>
            <a:off x="2062342" y="1252674"/>
            <a:ext cx="558805" cy="691201"/>
            <a:chOff x="5270675" y="3654750"/>
            <a:chExt cx="1109400" cy="1369800"/>
          </a:xfrm>
        </p:grpSpPr>
        <p:sp>
          <p:nvSpPr>
            <p:cNvPr id="401" name="Google Shape;401;p32"/>
            <p:cNvSpPr/>
            <p:nvPr/>
          </p:nvSpPr>
          <p:spPr>
            <a:xfrm>
              <a:off x="5270675" y="3654750"/>
              <a:ext cx="1109400" cy="13698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2" name="Google Shape;402;p32"/>
            <p:cNvCxnSpPr/>
            <p:nvPr/>
          </p:nvCxnSpPr>
          <p:spPr>
            <a:xfrm>
              <a:off x="5388350" y="3780800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32"/>
            <p:cNvCxnSpPr/>
            <p:nvPr/>
          </p:nvCxnSpPr>
          <p:spPr>
            <a:xfrm>
              <a:off x="5478075" y="3828775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32"/>
            <p:cNvCxnSpPr/>
            <p:nvPr/>
          </p:nvCxnSpPr>
          <p:spPr>
            <a:xfrm>
              <a:off x="5584525" y="3893450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32"/>
            <p:cNvCxnSpPr/>
            <p:nvPr/>
          </p:nvCxnSpPr>
          <p:spPr>
            <a:xfrm>
              <a:off x="5388350" y="3962300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32"/>
            <p:cNvCxnSpPr/>
            <p:nvPr/>
          </p:nvCxnSpPr>
          <p:spPr>
            <a:xfrm>
              <a:off x="5388350" y="4022775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Google Shape;407;p32"/>
            <p:cNvCxnSpPr/>
            <p:nvPr/>
          </p:nvCxnSpPr>
          <p:spPr>
            <a:xfrm>
              <a:off x="5503175" y="4083275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" name="Google Shape;408;p32"/>
            <p:cNvCxnSpPr/>
            <p:nvPr/>
          </p:nvCxnSpPr>
          <p:spPr>
            <a:xfrm>
              <a:off x="5503175" y="4127050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" name="Google Shape;409;p32"/>
            <p:cNvCxnSpPr/>
            <p:nvPr/>
          </p:nvCxnSpPr>
          <p:spPr>
            <a:xfrm>
              <a:off x="5521875" y="4170825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" name="Google Shape;410;p32"/>
            <p:cNvCxnSpPr/>
            <p:nvPr/>
          </p:nvCxnSpPr>
          <p:spPr>
            <a:xfrm>
              <a:off x="5628300" y="4210425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" name="Google Shape;411;p32"/>
            <p:cNvCxnSpPr/>
            <p:nvPr/>
          </p:nvCxnSpPr>
          <p:spPr>
            <a:xfrm>
              <a:off x="5628300" y="4250025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" name="Google Shape;412;p32"/>
            <p:cNvCxnSpPr/>
            <p:nvPr/>
          </p:nvCxnSpPr>
          <p:spPr>
            <a:xfrm>
              <a:off x="5408875" y="4297975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" name="Google Shape;413;p32"/>
            <p:cNvCxnSpPr/>
            <p:nvPr/>
          </p:nvCxnSpPr>
          <p:spPr>
            <a:xfrm>
              <a:off x="5408875" y="4339650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Google Shape;414;p32"/>
            <p:cNvCxnSpPr/>
            <p:nvPr/>
          </p:nvCxnSpPr>
          <p:spPr>
            <a:xfrm>
              <a:off x="5408875" y="4391800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32"/>
            <p:cNvCxnSpPr/>
            <p:nvPr/>
          </p:nvCxnSpPr>
          <p:spPr>
            <a:xfrm>
              <a:off x="5408875" y="4448125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32"/>
            <p:cNvCxnSpPr/>
            <p:nvPr/>
          </p:nvCxnSpPr>
          <p:spPr>
            <a:xfrm>
              <a:off x="5584525" y="4504425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" name="Google Shape;417;p32"/>
            <p:cNvCxnSpPr/>
            <p:nvPr/>
          </p:nvCxnSpPr>
          <p:spPr>
            <a:xfrm>
              <a:off x="5759875" y="4552375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" name="Google Shape;418;p32"/>
            <p:cNvCxnSpPr/>
            <p:nvPr/>
          </p:nvCxnSpPr>
          <p:spPr>
            <a:xfrm>
              <a:off x="5427675" y="4612875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" name="Google Shape;419;p32"/>
            <p:cNvCxnSpPr/>
            <p:nvPr/>
          </p:nvCxnSpPr>
          <p:spPr>
            <a:xfrm>
              <a:off x="5521875" y="4660850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32"/>
            <p:cNvCxnSpPr/>
            <p:nvPr/>
          </p:nvCxnSpPr>
          <p:spPr>
            <a:xfrm>
              <a:off x="5427675" y="4708800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32"/>
            <p:cNvCxnSpPr/>
            <p:nvPr/>
          </p:nvCxnSpPr>
          <p:spPr>
            <a:xfrm>
              <a:off x="5559175" y="4752575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" name="Google Shape;422;p32"/>
            <p:cNvCxnSpPr/>
            <p:nvPr/>
          </p:nvCxnSpPr>
          <p:spPr>
            <a:xfrm>
              <a:off x="5559175" y="4796375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" name="Google Shape;423;p32"/>
            <p:cNvCxnSpPr/>
            <p:nvPr/>
          </p:nvCxnSpPr>
          <p:spPr>
            <a:xfrm>
              <a:off x="5427675" y="4844325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" name="Google Shape;424;p32"/>
            <p:cNvCxnSpPr/>
            <p:nvPr/>
          </p:nvCxnSpPr>
          <p:spPr>
            <a:xfrm>
              <a:off x="5584525" y="4888100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32"/>
            <p:cNvCxnSpPr/>
            <p:nvPr/>
          </p:nvCxnSpPr>
          <p:spPr>
            <a:xfrm>
              <a:off x="5759875" y="4919350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" name="Google Shape;426;p32"/>
            <p:cNvCxnSpPr/>
            <p:nvPr/>
          </p:nvCxnSpPr>
          <p:spPr>
            <a:xfrm>
              <a:off x="5759888" y="4963125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7" name="Google Shape;427;p32"/>
          <p:cNvSpPr/>
          <p:nvPr/>
        </p:nvSpPr>
        <p:spPr>
          <a:xfrm>
            <a:off x="2350804" y="1507366"/>
            <a:ext cx="779400" cy="69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8" name="Google Shape;42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7824" y="1482866"/>
            <a:ext cx="891501" cy="891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7400" y="2506975"/>
            <a:ext cx="1063412" cy="96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87388" y="3914873"/>
            <a:ext cx="1063412" cy="968003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2"/>
          <p:cNvSpPr txBox="1"/>
          <p:nvPr>
            <p:ph type="title"/>
          </p:nvPr>
        </p:nvSpPr>
        <p:spPr>
          <a:xfrm>
            <a:off x="3672725" y="1514138"/>
            <a:ext cx="43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Findability:</a:t>
            </a:r>
            <a:endParaRPr/>
          </a:p>
        </p:txBody>
      </p:sp>
      <p:sp>
        <p:nvSpPr>
          <p:cNvPr id="432" name="Google Shape;432;p32"/>
          <p:cNvSpPr txBox="1"/>
          <p:nvPr>
            <p:ph type="title"/>
          </p:nvPr>
        </p:nvSpPr>
        <p:spPr>
          <a:xfrm>
            <a:off x="3672725" y="2704613"/>
            <a:ext cx="43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Sharing:</a:t>
            </a:r>
            <a:endParaRPr/>
          </a:p>
        </p:txBody>
      </p:sp>
      <p:sp>
        <p:nvSpPr>
          <p:cNvPr id="433" name="Google Shape;433;p32"/>
          <p:cNvSpPr txBox="1"/>
          <p:nvPr>
            <p:ph type="title"/>
          </p:nvPr>
        </p:nvSpPr>
        <p:spPr>
          <a:xfrm>
            <a:off x="3672725" y="4112513"/>
            <a:ext cx="43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making:</a:t>
            </a:r>
            <a:endParaRPr/>
          </a:p>
        </p:txBody>
      </p:sp>
      <p:sp>
        <p:nvSpPr>
          <p:cNvPr id="434" name="Google Shape;434;p32"/>
          <p:cNvSpPr txBox="1"/>
          <p:nvPr>
            <p:ph type="title"/>
          </p:nvPr>
        </p:nvSpPr>
        <p:spPr>
          <a:xfrm>
            <a:off x="5337300" y="1590350"/>
            <a:ext cx="34950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Findable by search engines</a:t>
            </a:r>
            <a:endParaRPr sz="1800"/>
          </a:p>
        </p:txBody>
      </p:sp>
      <p:sp>
        <p:nvSpPr>
          <p:cNvPr id="435" name="Google Shape;435;p32"/>
          <p:cNvSpPr txBox="1"/>
          <p:nvPr>
            <p:ph type="title"/>
          </p:nvPr>
        </p:nvSpPr>
        <p:spPr>
          <a:xfrm>
            <a:off x="5005100" y="2814250"/>
            <a:ext cx="34950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Structured information to evaluate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6" name="Google Shape;436;p32"/>
          <p:cNvSpPr txBox="1"/>
          <p:nvPr>
            <p:ph type="title"/>
          </p:nvPr>
        </p:nvSpPr>
        <p:spPr>
          <a:xfrm>
            <a:off x="6210275" y="4082675"/>
            <a:ext cx="25545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Targeted judgment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Evaluation on reusability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3"/>
          <p:cNvSpPr txBox="1"/>
          <p:nvPr/>
        </p:nvSpPr>
        <p:spPr>
          <a:xfrm>
            <a:off x="0" y="0"/>
            <a:ext cx="5781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5892E"/>
                </a:solidFill>
              </a:rPr>
              <a:t>T</a:t>
            </a:r>
            <a:r>
              <a:rPr lang="en" sz="3000">
                <a:solidFill>
                  <a:srgbClr val="047EAA"/>
                </a:solidFill>
              </a:rPr>
              <a:t>raining </a:t>
            </a:r>
            <a:r>
              <a:rPr lang="en" sz="3000">
                <a:solidFill>
                  <a:srgbClr val="F5892E"/>
                </a:solidFill>
              </a:rPr>
              <a:t>e</a:t>
            </a:r>
            <a:r>
              <a:rPr lang="en" sz="3000">
                <a:solidFill>
                  <a:srgbClr val="047EAA"/>
                </a:solidFill>
              </a:rPr>
              <a:t>-</a:t>
            </a:r>
            <a:r>
              <a:rPr lang="en" sz="3000">
                <a:solidFill>
                  <a:srgbClr val="F5892E"/>
                </a:solidFill>
              </a:rPr>
              <a:t>S</a:t>
            </a:r>
            <a:r>
              <a:rPr lang="en" sz="3000">
                <a:solidFill>
                  <a:srgbClr val="047EAA"/>
                </a:solidFill>
              </a:rPr>
              <a:t>upport</a:t>
            </a:r>
            <a:r>
              <a:rPr lang="en" sz="3000">
                <a:solidFill>
                  <a:srgbClr val="000000"/>
                </a:solidFill>
              </a:rPr>
              <a:t> </a:t>
            </a:r>
            <a:r>
              <a:rPr lang="en" sz="3000">
                <a:solidFill>
                  <a:srgbClr val="F5892E"/>
                </a:solidFill>
              </a:rPr>
              <a:t>S</a:t>
            </a:r>
            <a:r>
              <a:rPr lang="en" sz="3000">
                <a:solidFill>
                  <a:srgbClr val="047EAA"/>
                </a:solidFill>
              </a:rPr>
              <a:t>ystem</a:t>
            </a:r>
            <a:endParaRPr sz="3000">
              <a:solidFill>
                <a:srgbClr val="047EAA"/>
              </a:solidFill>
            </a:endParaRPr>
          </a:p>
        </p:txBody>
      </p:sp>
      <p:pic>
        <p:nvPicPr>
          <p:cNvPr id="442" name="Google Shape;4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00" y="1028375"/>
            <a:ext cx="5781230" cy="3996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3" name="Google Shape;443;p33"/>
          <p:cNvSpPr txBox="1"/>
          <p:nvPr/>
        </p:nvSpPr>
        <p:spPr>
          <a:xfrm>
            <a:off x="5404125" y="1932350"/>
            <a:ext cx="2865900" cy="841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023452"/>
                </a:solidFill>
              </a:rPr>
              <a:t>Aggregator</a:t>
            </a:r>
            <a:br>
              <a:rPr lang="en" sz="1800">
                <a:solidFill>
                  <a:srgbClr val="023452"/>
                </a:solidFill>
              </a:rPr>
            </a:br>
            <a:r>
              <a:rPr lang="en">
                <a:solidFill>
                  <a:srgbClr val="023452"/>
                </a:solidFill>
              </a:rPr>
              <a:t>Metadata keeper !!!</a:t>
            </a:r>
            <a:endParaRPr sz="1800">
              <a:solidFill>
                <a:srgbClr val="023452"/>
              </a:solidFill>
            </a:endParaRPr>
          </a:p>
        </p:txBody>
      </p:sp>
      <p:grpSp>
        <p:nvGrpSpPr>
          <p:cNvPr id="444" name="Google Shape;444;p33"/>
          <p:cNvGrpSpPr/>
          <p:nvPr/>
        </p:nvGrpSpPr>
        <p:grpSpPr>
          <a:xfrm>
            <a:off x="6496175" y="3029165"/>
            <a:ext cx="1177050" cy="1182010"/>
            <a:chOff x="6496175" y="3029165"/>
            <a:chExt cx="1177050" cy="1182010"/>
          </a:xfrm>
        </p:grpSpPr>
        <p:sp>
          <p:nvSpPr>
            <p:cNvPr id="445" name="Google Shape;445;p33"/>
            <p:cNvSpPr/>
            <p:nvPr/>
          </p:nvSpPr>
          <p:spPr>
            <a:xfrm>
              <a:off x="6714700" y="3052400"/>
              <a:ext cx="767100" cy="776100"/>
            </a:xfrm>
            <a:prstGeom prst="heart">
              <a:avLst/>
            </a:prstGeom>
            <a:gradFill>
              <a:gsLst>
                <a:gs pos="0">
                  <a:srgbClr val="F6B26B"/>
                </a:gs>
                <a:gs pos="100000">
                  <a:schemeClr val="accent5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 rot="1544443">
              <a:off x="6612986" y="3034135"/>
              <a:ext cx="130555" cy="53068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 rot="-1328626">
              <a:off x="7416833" y="3034175"/>
              <a:ext cx="130528" cy="53057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 rot="-8548294">
              <a:off x="7334205" y="3236051"/>
              <a:ext cx="130509" cy="5304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 rot="-2414646">
              <a:off x="6714034" y="3338810"/>
              <a:ext cx="130486" cy="41377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50" name="Google Shape;450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96175" y="3034125"/>
              <a:ext cx="1177050" cy="1177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441" y="1941200"/>
            <a:ext cx="2777100" cy="2775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56" name="Google Shape;456;p34"/>
          <p:cNvSpPr txBox="1"/>
          <p:nvPr/>
        </p:nvSpPr>
        <p:spPr>
          <a:xfrm>
            <a:off x="6811850" y="4716800"/>
            <a:ext cx="1530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A5A5A5"/>
                </a:solidFill>
              </a:rPr>
              <a:t>Adapted from @Sketchepedia - freepick.com</a:t>
            </a:r>
            <a:endParaRPr sz="500">
              <a:solidFill>
                <a:srgbClr val="A5A5A5"/>
              </a:solidFill>
            </a:endParaRPr>
          </a:p>
        </p:txBody>
      </p:sp>
      <p:sp>
        <p:nvSpPr>
          <p:cNvPr id="457" name="Google Shape;457;p34"/>
          <p:cNvSpPr txBox="1"/>
          <p:nvPr/>
        </p:nvSpPr>
        <p:spPr>
          <a:xfrm>
            <a:off x="0" y="445025"/>
            <a:ext cx="92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What you can </a:t>
            </a:r>
            <a:r>
              <a:rPr b="1" lang="en" sz="3300">
                <a:solidFill>
                  <a:schemeClr val="accent5"/>
                </a:solidFill>
                <a:latin typeface="Corbel"/>
                <a:ea typeface="Corbel"/>
                <a:cs typeface="Corbel"/>
                <a:sym typeface="Corbel"/>
              </a:rPr>
              <a:t>register </a:t>
            </a:r>
            <a:r>
              <a:rPr b="1" lang="en" sz="3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and </a:t>
            </a:r>
            <a:r>
              <a:rPr b="1" lang="en" sz="3300">
                <a:solidFill>
                  <a:schemeClr val="accent5"/>
                </a:solidFill>
                <a:latin typeface="Corbel"/>
                <a:ea typeface="Corbel"/>
                <a:cs typeface="Corbel"/>
                <a:sym typeface="Corbel"/>
              </a:rPr>
              <a:t>find</a:t>
            </a:r>
            <a:r>
              <a:rPr b="1" lang="en" sz="3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 is TeSS portal?</a:t>
            </a:r>
            <a:endParaRPr b="1" sz="3300">
              <a:solidFill>
                <a:srgbClr val="1B29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975" y="2823350"/>
            <a:ext cx="658600" cy="65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5650" y="1732748"/>
            <a:ext cx="658600" cy="65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4" name="Google Shape;464;p35"/>
          <p:cNvGrpSpPr/>
          <p:nvPr/>
        </p:nvGrpSpPr>
        <p:grpSpPr>
          <a:xfrm>
            <a:off x="2944175" y="1732800"/>
            <a:ext cx="658500" cy="658500"/>
            <a:chOff x="2636400" y="1790000"/>
            <a:chExt cx="658500" cy="658500"/>
          </a:xfrm>
        </p:grpSpPr>
        <p:sp>
          <p:nvSpPr>
            <p:cNvPr id="465" name="Google Shape;465;p35"/>
            <p:cNvSpPr/>
            <p:nvPr/>
          </p:nvSpPr>
          <p:spPr>
            <a:xfrm>
              <a:off x="2636400" y="1790000"/>
              <a:ext cx="658500" cy="6585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6" name="Google Shape;466;p35"/>
            <p:cNvGrpSpPr/>
            <p:nvPr/>
          </p:nvGrpSpPr>
          <p:grpSpPr>
            <a:xfrm>
              <a:off x="2719025" y="1899375"/>
              <a:ext cx="496325" cy="27600"/>
              <a:chOff x="2719025" y="1899375"/>
              <a:chExt cx="496325" cy="27600"/>
            </a:xfrm>
          </p:grpSpPr>
          <p:sp>
            <p:nvSpPr>
              <p:cNvPr id="467" name="Google Shape;467;p35"/>
              <p:cNvSpPr/>
              <p:nvPr/>
            </p:nvSpPr>
            <p:spPr>
              <a:xfrm>
                <a:off x="2719025" y="1899375"/>
                <a:ext cx="28500" cy="27600"/>
              </a:xfrm>
              <a:prstGeom prst="ellipse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68" name="Google Shape;468;p35"/>
              <p:cNvCxnSpPr/>
              <p:nvPr/>
            </p:nvCxnSpPr>
            <p:spPr>
              <a:xfrm flipH="1" rot="10800000">
                <a:off x="2789050" y="1911800"/>
                <a:ext cx="426300" cy="4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69" name="Google Shape;469;p35"/>
            <p:cNvGrpSpPr/>
            <p:nvPr/>
          </p:nvGrpSpPr>
          <p:grpSpPr>
            <a:xfrm>
              <a:off x="2719025" y="2012775"/>
              <a:ext cx="496325" cy="27600"/>
              <a:chOff x="2719025" y="1899375"/>
              <a:chExt cx="496325" cy="27600"/>
            </a:xfrm>
          </p:grpSpPr>
          <p:sp>
            <p:nvSpPr>
              <p:cNvPr id="470" name="Google Shape;470;p35"/>
              <p:cNvSpPr/>
              <p:nvPr/>
            </p:nvSpPr>
            <p:spPr>
              <a:xfrm>
                <a:off x="2719025" y="1899375"/>
                <a:ext cx="28500" cy="27600"/>
              </a:xfrm>
              <a:prstGeom prst="ellipse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71" name="Google Shape;471;p35"/>
              <p:cNvCxnSpPr/>
              <p:nvPr/>
            </p:nvCxnSpPr>
            <p:spPr>
              <a:xfrm flipH="1" rot="10800000">
                <a:off x="2789050" y="1911800"/>
                <a:ext cx="426300" cy="4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72" name="Google Shape;472;p35"/>
            <p:cNvGrpSpPr/>
            <p:nvPr/>
          </p:nvGrpSpPr>
          <p:grpSpPr>
            <a:xfrm>
              <a:off x="2717488" y="2107675"/>
              <a:ext cx="496325" cy="27600"/>
              <a:chOff x="2719025" y="1899375"/>
              <a:chExt cx="496325" cy="27600"/>
            </a:xfrm>
          </p:grpSpPr>
          <p:sp>
            <p:nvSpPr>
              <p:cNvPr id="473" name="Google Shape;473;p35"/>
              <p:cNvSpPr/>
              <p:nvPr/>
            </p:nvSpPr>
            <p:spPr>
              <a:xfrm>
                <a:off x="2719025" y="1899375"/>
                <a:ext cx="28500" cy="27600"/>
              </a:xfrm>
              <a:prstGeom prst="ellipse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74" name="Google Shape;474;p35"/>
              <p:cNvCxnSpPr/>
              <p:nvPr/>
            </p:nvCxnSpPr>
            <p:spPr>
              <a:xfrm flipH="1" rot="10800000">
                <a:off x="2789050" y="1911800"/>
                <a:ext cx="426300" cy="4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75" name="Google Shape;475;p35"/>
            <p:cNvGrpSpPr/>
            <p:nvPr/>
          </p:nvGrpSpPr>
          <p:grpSpPr>
            <a:xfrm>
              <a:off x="2717488" y="2221075"/>
              <a:ext cx="496325" cy="27600"/>
              <a:chOff x="2719025" y="1899375"/>
              <a:chExt cx="496325" cy="27600"/>
            </a:xfrm>
          </p:grpSpPr>
          <p:sp>
            <p:nvSpPr>
              <p:cNvPr id="476" name="Google Shape;476;p35"/>
              <p:cNvSpPr/>
              <p:nvPr/>
            </p:nvSpPr>
            <p:spPr>
              <a:xfrm>
                <a:off x="2719025" y="1899375"/>
                <a:ext cx="28500" cy="27600"/>
              </a:xfrm>
              <a:prstGeom prst="ellipse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77" name="Google Shape;477;p35"/>
              <p:cNvCxnSpPr/>
              <p:nvPr/>
            </p:nvCxnSpPr>
            <p:spPr>
              <a:xfrm flipH="1" rot="10800000">
                <a:off x="2789050" y="1911800"/>
                <a:ext cx="426300" cy="4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478" name="Google Shape;478;p35"/>
            <p:cNvCxnSpPr/>
            <p:nvPr/>
          </p:nvCxnSpPr>
          <p:spPr>
            <a:xfrm flipH="1" rot="10800000">
              <a:off x="2787500" y="2332625"/>
              <a:ext cx="426300" cy="4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9" name="Google Shape;479;p35"/>
            <p:cNvSpPr/>
            <p:nvPr/>
          </p:nvSpPr>
          <p:spPr>
            <a:xfrm>
              <a:off x="2717475" y="2321075"/>
              <a:ext cx="28500" cy="27600"/>
            </a:xfrm>
            <a:prstGeom prst="ellipse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35"/>
          <p:cNvGrpSpPr/>
          <p:nvPr/>
        </p:nvGrpSpPr>
        <p:grpSpPr>
          <a:xfrm>
            <a:off x="2944163" y="2823400"/>
            <a:ext cx="658500" cy="658500"/>
            <a:chOff x="2637938" y="2675900"/>
            <a:chExt cx="658500" cy="658500"/>
          </a:xfrm>
        </p:grpSpPr>
        <p:sp>
          <p:nvSpPr>
            <p:cNvPr id="481" name="Google Shape;481;p35"/>
            <p:cNvSpPr/>
            <p:nvPr/>
          </p:nvSpPr>
          <p:spPr>
            <a:xfrm>
              <a:off x="2637938" y="2675900"/>
              <a:ext cx="658500" cy="6585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82" name="Google Shape;482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17500" y="2746324"/>
              <a:ext cx="195900" cy="19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3" name="Google Shape;483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19025" y="3005125"/>
              <a:ext cx="230100" cy="230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4" name="Google Shape;484;p35"/>
            <p:cNvSpPr/>
            <p:nvPr/>
          </p:nvSpPr>
          <p:spPr>
            <a:xfrm>
              <a:off x="2999351" y="2881775"/>
              <a:ext cx="230094" cy="230094"/>
            </a:xfrm>
            <a:prstGeom prst="flowChartMultidocumen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5" name="Google Shape;485;p35"/>
          <p:cNvSpPr txBox="1"/>
          <p:nvPr/>
        </p:nvSpPr>
        <p:spPr>
          <a:xfrm>
            <a:off x="1121813" y="2377525"/>
            <a:ext cx="12429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Course plan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86" name="Google Shape;486;p35"/>
          <p:cNvSpPr txBox="1"/>
          <p:nvPr/>
        </p:nvSpPr>
        <p:spPr>
          <a:xfrm>
            <a:off x="2569625" y="2352175"/>
            <a:ext cx="14076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Tutorial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87" name="Google Shape;487;p35"/>
          <p:cNvSpPr txBox="1"/>
          <p:nvPr/>
        </p:nvSpPr>
        <p:spPr>
          <a:xfrm>
            <a:off x="2569625" y="3481950"/>
            <a:ext cx="14076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Collections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88" name="Google Shape;488;p35"/>
          <p:cNvSpPr txBox="1"/>
          <p:nvPr/>
        </p:nvSpPr>
        <p:spPr>
          <a:xfrm>
            <a:off x="1693763" y="4531050"/>
            <a:ext cx="17175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e-Learning course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89" name="Google Shape;489;p35"/>
          <p:cNvSpPr/>
          <p:nvPr/>
        </p:nvSpPr>
        <p:spPr>
          <a:xfrm>
            <a:off x="2223275" y="3998025"/>
            <a:ext cx="658500" cy="336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5"/>
          <p:cNvSpPr/>
          <p:nvPr/>
        </p:nvSpPr>
        <p:spPr>
          <a:xfrm>
            <a:off x="2491925" y="4334075"/>
            <a:ext cx="121200" cy="135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5"/>
          <p:cNvSpPr/>
          <p:nvPr/>
        </p:nvSpPr>
        <p:spPr>
          <a:xfrm>
            <a:off x="2250075" y="4317850"/>
            <a:ext cx="615300" cy="87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5"/>
          <p:cNvSpPr txBox="1"/>
          <p:nvPr/>
        </p:nvSpPr>
        <p:spPr>
          <a:xfrm rot="-1359598">
            <a:off x="2310488" y="3968968"/>
            <a:ext cx="494469" cy="3941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93" name="Google Shape;493;p35"/>
          <p:cNvSpPr/>
          <p:nvPr/>
        </p:nvSpPr>
        <p:spPr>
          <a:xfrm>
            <a:off x="2496800" y="4107800"/>
            <a:ext cx="125700" cy="135900"/>
          </a:xfrm>
          <a:prstGeom prst="arc">
            <a:avLst>
              <a:gd fmla="val 3686493" name="adj1"/>
              <a:gd fmla="val 61082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5"/>
          <p:cNvSpPr txBox="1"/>
          <p:nvPr/>
        </p:nvSpPr>
        <p:spPr>
          <a:xfrm>
            <a:off x="1121825" y="3481950"/>
            <a:ext cx="14076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Course content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95" name="Google Shape;495;p35"/>
          <p:cNvSpPr txBox="1"/>
          <p:nvPr/>
        </p:nvSpPr>
        <p:spPr>
          <a:xfrm>
            <a:off x="0" y="445025"/>
            <a:ext cx="92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What you can </a:t>
            </a:r>
            <a:r>
              <a:rPr b="1" lang="en" sz="3300">
                <a:solidFill>
                  <a:schemeClr val="accent5"/>
                </a:solidFill>
                <a:latin typeface="Corbel"/>
                <a:ea typeface="Corbel"/>
                <a:cs typeface="Corbel"/>
                <a:sym typeface="Corbel"/>
              </a:rPr>
              <a:t>register </a:t>
            </a:r>
            <a:r>
              <a:rPr b="1" lang="en" sz="3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and </a:t>
            </a:r>
            <a:r>
              <a:rPr b="1" lang="en" sz="3300">
                <a:solidFill>
                  <a:schemeClr val="accent5"/>
                </a:solidFill>
                <a:latin typeface="Corbel"/>
                <a:ea typeface="Corbel"/>
                <a:cs typeface="Corbel"/>
                <a:sym typeface="Corbel"/>
              </a:rPr>
              <a:t>find</a:t>
            </a:r>
            <a:r>
              <a:rPr b="1" lang="en" sz="3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 is TeSS portal?</a:t>
            </a:r>
            <a:endParaRPr b="1" sz="3300">
              <a:solidFill>
                <a:srgbClr val="1B29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96" name="Google Shape;49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8441" y="1941200"/>
            <a:ext cx="2777100" cy="2775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97" name="Google Shape;497;p35"/>
          <p:cNvSpPr txBox="1"/>
          <p:nvPr/>
        </p:nvSpPr>
        <p:spPr>
          <a:xfrm>
            <a:off x="6811850" y="4716800"/>
            <a:ext cx="1530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A5A5A5"/>
                </a:solidFill>
              </a:rPr>
              <a:t>Adapted from @Sketchepedia - freepick.com</a:t>
            </a:r>
            <a:endParaRPr sz="500">
              <a:solidFill>
                <a:srgbClr val="A5A5A5"/>
              </a:solidFill>
            </a:endParaRPr>
          </a:p>
        </p:txBody>
      </p:sp>
      <p:sp>
        <p:nvSpPr>
          <p:cNvPr id="498" name="Google Shape;498;p35"/>
          <p:cNvSpPr txBox="1"/>
          <p:nvPr/>
        </p:nvSpPr>
        <p:spPr>
          <a:xfrm>
            <a:off x="1211325" y="1146125"/>
            <a:ext cx="42603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3452"/>
              </a:buClr>
              <a:buSzPts val="1800"/>
              <a:buChar char="-"/>
            </a:pPr>
            <a:r>
              <a:rPr lang="en" sz="1800">
                <a:solidFill>
                  <a:srgbClr val="023452"/>
                </a:solidFill>
              </a:rPr>
              <a:t>Training material</a:t>
            </a:r>
            <a:endParaRPr sz="1800">
              <a:solidFill>
                <a:srgbClr val="02345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6"/>
          <p:cNvSpPr txBox="1"/>
          <p:nvPr/>
        </p:nvSpPr>
        <p:spPr>
          <a:xfrm>
            <a:off x="1211325" y="1146125"/>
            <a:ext cx="42603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3452"/>
              </a:buClr>
              <a:buSzPts val="1800"/>
              <a:buChar char="-"/>
            </a:pPr>
            <a:r>
              <a:rPr lang="en" sz="1800">
                <a:solidFill>
                  <a:srgbClr val="023452"/>
                </a:solidFill>
              </a:rPr>
              <a:t>T</a:t>
            </a:r>
            <a:r>
              <a:rPr lang="en" sz="1800">
                <a:solidFill>
                  <a:srgbClr val="023452"/>
                </a:solidFill>
              </a:rPr>
              <a:t>raining material</a:t>
            </a:r>
            <a:endParaRPr sz="1800">
              <a:solidFill>
                <a:srgbClr val="02345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3452"/>
              </a:buClr>
              <a:buSzPts val="1800"/>
              <a:buChar char="-"/>
            </a:pPr>
            <a:r>
              <a:rPr lang="en" sz="1800">
                <a:solidFill>
                  <a:srgbClr val="023452"/>
                </a:solidFill>
              </a:rPr>
              <a:t>Events</a:t>
            </a:r>
            <a:endParaRPr sz="1800">
              <a:solidFill>
                <a:srgbClr val="023452"/>
              </a:solidFill>
            </a:endParaRPr>
          </a:p>
        </p:txBody>
      </p:sp>
      <p:pic>
        <p:nvPicPr>
          <p:cNvPr id="504" name="Google Shape;5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441" y="1941200"/>
            <a:ext cx="2777100" cy="2775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05" name="Google Shape;505;p36"/>
          <p:cNvSpPr txBox="1"/>
          <p:nvPr/>
        </p:nvSpPr>
        <p:spPr>
          <a:xfrm>
            <a:off x="6811850" y="4716800"/>
            <a:ext cx="1530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A5A5A5"/>
                </a:solidFill>
              </a:rPr>
              <a:t>Adapted from @Sketchepedia - freepick.com</a:t>
            </a:r>
            <a:endParaRPr sz="500">
              <a:solidFill>
                <a:srgbClr val="A5A5A5"/>
              </a:solidFill>
            </a:endParaRPr>
          </a:p>
        </p:txBody>
      </p:sp>
      <p:pic>
        <p:nvPicPr>
          <p:cNvPr id="506" name="Google Shape;50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5675" y="2195173"/>
            <a:ext cx="658600" cy="65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7" name="Google Shape;507;p36"/>
          <p:cNvGrpSpPr/>
          <p:nvPr/>
        </p:nvGrpSpPr>
        <p:grpSpPr>
          <a:xfrm rot="-1766784">
            <a:off x="1713826" y="2536448"/>
            <a:ext cx="394258" cy="46799"/>
            <a:chOff x="1589685" y="2706275"/>
            <a:chExt cx="394265" cy="46800"/>
          </a:xfrm>
        </p:grpSpPr>
        <p:sp>
          <p:nvSpPr>
            <p:cNvPr id="508" name="Google Shape;508;p36"/>
            <p:cNvSpPr/>
            <p:nvPr/>
          </p:nvSpPr>
          <p:spPr>
            <a:xfrm>
              <a:off x="1650050" y="2706275"/>
              <a:ext cx="333900" cy="46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 rot="-5448759">
              <a:off x="1598683" y="2698750"/>
              <a:ext cx="42304" cy="59700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0" name="Google Shape;510;p36"/>
            <p:cNvCxnSpPr/>
            <p:nvPr/>
          </p:nvCxnSpPr>
          <p:spPr>
            <a:xfrm>
              <a:off x="1964525" y="2707625"/>
              <a:ext cx="600" cy="44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36"/>
            <p:cNvCxnSpPr/>
            <p:nvPr/>
          </p:nvCxnSpPr>
          <p:spPr>
            <a:xfrm>
              <a:off x="1945150" y="2707625"/>
              <a:ext cx="600" cy="44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2" name="Google Shape;512;p36"/>
          <p:cNvGrpSpPr/>
          <p:nvPr/>
        </p:nvGrpSpPr>
        <p:grpSpPr>
          <a:xfrm>
            <a:off x="3165188" y="2134775"/>
            <a:ext cx="768600" cy="779400"/>
            <a:chOff x="2116075" y="2175600"/>
            <a:chExt cx="768600" cy="779400"/>
          </a:xfrm>
        </p:grpSpPr>
        <p:sp>
          <p:nvSpPr>
            <p:cNvPr id="513" name="Google Shape;513;p36"/>
            <p:cNvSpPr/>
            <p:nvPr/>
          </p:nvSpPr>
          <p:spPr>
            <a:xfrm>
              <a:off x="2116075" y="2175600"/>
              <a:ext cx="768600" cy="779400"/>
            </a:xfrm>
            <a:prstGeom prst="ellipse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 rot="5400000">
              <a:off x="2289450" y="2394150"/>
              <a:ext cx="512100" cy="3066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36"/>
          <p:cNvGrpSpPr/>
          <p:nvPr/>
        </p:nvGrpSpPr>
        <p:grpSpPr>
          <a:xfrm>
            <a:off x="2035635" y="3011982"/>
            <a:ext cx="1012093" cy="833766"/>
            <a:chOff x="867585" y="3625457"/>
            <a:chExt cx="1012093" cy="833766"/>
          </a:xfrm>
        </p:grpSpPr>
        <p:grpSp>
          <p:nvGrpSpPr>
            <p:cNvPr id="516" name="Google Shape;516;p36"/>
            <p:cNvGrpSpPr/>
            <p:nvPr/>
          </p:nvGrpSpPr>
          <p:grpSpPr>
            <a:xfrm>
              <a:off x="1204951" y="3625457"/>
              <a:ext cx="337359" cy="498669"/>
              <a:chOff x="1255650" y="2917225"/>
              <a:chExt cx="595200" cy="903550"/>
            </a:xfrm>
          </p:grpSpPr>
          <p:sp>
            <p:nvSpPr>
              <p:cNvPr id="517" name="Google Shape;517;p36"/>
              <p:cNvSpPr/>
              <p:nvPr/>
            </p:nvSpPr>
            <p:spPr>
              <a:xfrm rot="-5400000">
                <a:off x="1328700" y="3298625"/>
                <a:ext cx="449100" cy="595200"/>
              </a:xfrm>
              <a:prstGeom prst="flowChartDelay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36"/>
              <p:cNvSpPr/>
              <p:nvPr/>
            </p:nvSpPr>
            <p:spPr>
              <a:xfrm>
                <a:off x="1387200" y="2917225"/>
                <a:ext cx="332100" cy="3942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9" name="Google Shape;519;p36"/>
            <p:cNvGrpSpPr/>
            <p:nvPr/>
          </p:nvGrpSpPr>
          <p:grpSpPr>
            <a:xfrm>
              <a:off x="867585" y="3960554"/>
              <a:ext cx="337359" cy="498669"/>
              <a:chOff x="1255650" y="2917225"/>
              <a:chExt cx="595200" cy="903550"/>
            </a:xfrm>
          </p:grpSpPr>
          <p:sp>
            <p:nvSpPr>
              <p:cNvPr id="520" name="Google Shape;520;p36"/>
              <p:cNvSpPr/>
              <p:nvPr/>
            </p:nvSpPr>
            <p:spPr>
              <a:xfrm rot="-5400000">
                <a:off x="1328700" y="3298625"/>
                <a:ext cx="449100" cy="595200"/>
              </a:xfrm>
              <a:prstGeom prst="flowChartDelay">
                <a:avLst/>
              </a:pr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36"/>
              <p:cNvSpPr/>
              <p:nvPr/>
            </p:nvSpPr>
            <p:spPr>
              <a:xfrm>
                <a:off x="1387200" y="2917225"/>
                <a:ext cx="332100" cy="3942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2" name="Google Shape;522;p36"/>
            <p:cNvGrpSpPr/>
            <p:nvPr/>
          </p:nvGrpSpPr>
          <p:grpSpPr>
            <a:xfrm>
              <a:off x="1542318" y="3960554"/>
              <a:ext cx="337359" cy="498669"/>
              <a:chOff x="1255650" y="2917225"/>
              <a:chExt cx="595200" cy="903550"/>
            </a:xfrm>
          </p:grpSpPr>
          <p:sp>
            <p:nvSpPr>
              <p:cNvPr id="523" name="Google Shape;523;p36"/>
              <p:cNvSpPr/>
              <p:nvPr/>
            </p:nvSpPr>
            <p:spPr>
              <a:xfrm rot="-5400000">
                <a:off x="1328700" y="3298625"/>
                <a:ext cx="449100" cy="595200"/>
              </a:xfrm>
              <a:prstGeom prst="flowChartDelay">
                <a:avLst/>
              </a:pr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6"/>
              <p:cNvSpPr/>
              <p:nvPr/>
            </p:nvSpPr>
            <p:spPr>
              <a:xfrm>
                <a:off x="1387200" y="2917225"/>
                <a:ext cx="332100" cy="3942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5" name="Google Shape;525;p36"/>
            <p:cNvGrpSpPr/>
            <p:nvPr/>
          </p:nvGrpSpPr>
          <p:grpSpPr>
            <a:xfrm>
              <a:off x="1204951" y="3960554"/>
              <a:ext cx="337359" cy="498669"/>
              <a:chOff x="1255650" y="2917225"/>
              <a:chExt cx="595200" cy="903550"/>
            </a:xfrm>
          </p:grpSpPr>
          <p:sp>
            <p:nvSpPr>
              <p:cNvPr id="526" name="Google Shape;526;p36"/>
              <p:cNvSpPr/>
              <p:nvPr/>
            </p:nvSpPr>
            <p:spPr>
              <a:xfrm rot="-5400000">
                <a:off x="1328700" y="3298625"/>
                <a:ext cx="449100" cy="595200"/>
              </a:xfrm>
              <a:prstGeom prst="flowChartDelay">
                <a:avLst/>
              </a:pr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6"/>
              <p:cNvSpPr/>
              <p:nvPr/>
            </p:nvSpPr>
            <p:spPr>
              <a:xfrm>
                <a:off x="1387200" y="2917225"/>
                <a:ext cx="332100" cy="3942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8" name="Google Shape;528;p36"/>
          <p:cNvSpPr txBox="1"/>
          <p:nvPr/>
        </p:nvSpPr>
        <p:spPr>
          <a:xfrm>
            <a:off x="864738" y="2914175"/>
            <a:ext cx="12429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Courses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29" name="Google Shape;529;p36"/>
          <p:cNvSpPr txBox="1"/>
          <p:nvPr/>
        </p:nvSpPr>
        <p:spPr>
          <a:xfrm>
            <a:off x="2928038" y="2914175"/>
            <a:ext cx="12429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Webinars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30" name="Google Shape;530;p36"/>
          <p:cNvSpPr txBox="1"/>
          <p:nvPr/>
        </p:nvSpPr>
        <p:spPr>
          <a:xfrm>
            <a:off x="1459575" y="3845750"/>
            <a:ext cx="216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Congresses/ Symposiums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31" name="Google Shape;531;p36"/>
          <p:cNvSpPr txBox="1"/>
          <p:nvPr/>
        </p:nvSpPr>
        <p:spPr>
          <a:xfrm>
            <a:off x="0" y="445025"/>
            <a:ext cx="92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What you can </a:t>
            </a:r>
            <a:r>
              <a:rPr b="1" lang="en" sz="3300">
                <a:solidFill>
                  <a:schemeClr val="accent5"/>
                </a:solidFill>
                <a:latin typeface="Corbel"/>
                <a:ea typeface="Corbel"/>
                <a:cs typeface="Corbel"/>
                <a:sym typeface="Corbel"/>
              </a:rPr>
              <a:t>register </a:t>
            </a:r>
            <a:r>
              <a:rPr b="1" lang="en" sz="3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and </a:t>
            </a:r>
            <a:r>
              <a:rPr b="1" lang="en" sz="3300">
                <a:solidFill>
                  <a:schemeClr val="accent5"/>
                </a:solidFill>
                <a:latin typeface="Corbel"/>
                <a:ea typeface="Corbel"/>
                <a:cs typeface="Corbel"/>
                <a:sym typeface="Corbel"/>
              </a:rPr>
              <a:t>find</a:t>
            </a:r>
            <a:r>
              <a:rPr b="1" lang="en" sz="3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 is TeSS portal?</a:t>
            </a:r>
            <a:endParaRPr b="1" sz="3300">
              <a:solidFill>
                <a:srgbClr val="1B29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7"/>
          <p:cNvSpPr txBox="1"/>
          <p:nvPr/>
        </p:nvSpPr>
        <p:spPr>
          <a:xfrm>
            <a:off x="75" y="55775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Who is feeding </a:t>
            </a:r>
            <a:r>
              <a:rPr b="1" lang="en" sz="3300">
                <a:solidFill>
                  <a:schemeClr val="accent5"/>
                </a:solidFill>
                <a:latin typeface="Corbel"/>
                <a:ea typeface="Corbel"/>
                <a:cs typeface="Corbel"/>
                <a:sym typeface="Corbel"/>
              </a:rPr>
              <a:t>TeSS</a:t>
            </a:r>
            <a:r>
              <a:rPr b="1" lang="en" sz="3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 portal?</a:t>
            </a:r>
            <a:endParaRPr b="1" sz="3300">
              <a:solidFill>
                <a:srgbClr val="1B29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37" name="Google Shape;537;p37"/>
          <p:cNvSpPr/>
          <p:nvPr/>
        </p:nvSpPr>
        <p:spPr>
          <a:xfrm flipH="1" rot="10800000">
            <a:off x="1058950" y="2965850"/>
            <a:ext cx="4992300" cy="1488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5"/>
          </a:solidFill>
          <a:ln cap="flat" cmpd="sng" w="19050">
            <a:solidFill>
              <a:srgbClr val="0234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8" name="Google Shape;53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441" y="1941200"/>
            <a:ext cx="2777100" cy="2775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39" name="Google Shape;539;p37"/>
          <p:cNvSpPr txBox="1"/>
          <p:nvPr/>
        </p:nvSpPr>
        <p:spPr>
          <a:xfrm>
            <a:off x="6811850" y="4716800"/>
            <a:ext cx="1530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A5A5A5"/>
                </a:solidFill>
              </a:rPr>
              <a:t>Adapted from @Sketchepedia - freepick.com</a:t>
            </a:r>
            <a:endParaRPr sz="500"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8"/>
          <p:cNvSpPr txBox="1"/>
          <p:nvPr/>
        </p:nvSpPr>
        <p:spPr>
          <a:xfrm>
            <a:off x="1016925" y="1115025"/>
            <a:ext cx="4777200" cy="19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3452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122 Content providers</a:t>
            </a:r>
            <a:endParaRPr sz="2300">
              <a:solidFill>
                <a:schemeClr val="dk1"/>
              </a:solidFill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Academic institutions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non-profit organisations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Other portals</a:t>
            </a:r>
            <a:br>
              <a:rPr lang="en" sz="1500">
                <a:solidFill>
                  <a:schemeClr val="dk1"/>
                </a:solidFill>
              </a:rPr>
            </a:br>
            <a:endParaRPr sz="235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Registered people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545" name="Google Shape;545;p38"/>
          <p:cNvSpPr txBox="1"/>
          <p:nvPr/>
        </p:nvSpPr>
        <p:spPr>
          <a:xfrm>
            <a:off x="75" y="55775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Who is feeding </a:t>
            </a:r>
            <a:r>
              <a:rPr b="1" lang="en" sz="3300">
                <a:solidFill>
                  <a:schemeClr val="accent5"/>
                </a:solidFill>
                <a:latin typeface="Corbel"/>
                <a:ea typeface="Corbel"/>
                <a:cs typeface="Corbel"/>
                <a:sym typeface="Corbel"/>
              </a:rPr>
              <a:t>TeSS</a:t>
            </a:r>
            <a:r>
              <a:rPr b="1" lang="en" sz="3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 portal?</a:t>
            </a:r>
            <a:endParaRPr b="1" sz="3300">
              <a:solidFill>
                <a:srgbClr val="1B29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46" name="Google Shape;546;p38"/>
          <p:cNvSpPr/>
          <p:nvPr/>
        </p:nvSpPr>
        <p:spPr>
          <a:xfrm flipH="1" rot="10800000">
            <a:off x="1058950" y="2965850"/>
            <a:ext cx="4992300" cy="1488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5"/>
          </a:solidFill>
          <a:ln cap="flat" cmpd="sng" w="19050">
            <a:solidFill>
              <a:srgbClr val="0234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7" name="Google Shape;54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441" y="1941200"/>
            <a:ext cx="2777100" cy="2775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8" name="Google Shape;548;p38"/>
          <p:cNvSpPr txBox="1"/>
          <p:nvPr/>
        </p:nvSpPr>
        <p:spPr>
          <a:xfrm>
            <a:off x="6811850" y="4716800"/>
            <a:ext cx="1530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A5A5A5"/>
                </a:solidFill>
              </a:rPr>
              <a:t>Adapted from @Sketchepedia - freepick.com</a:t>
            </a:r>
            <a:endParaRPr sz="500"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9"/>
          <p:cNvSpPr txBox="1"/>
          <p:nvPr/>
        </p:nvSpPr>
        <p:spPr>
          <a:xfrm>
            <a:off x="0" y="0"/>
            <a:ext cx="6462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5892E"/>
                </a:solidFill>
              </a:rPr>
              <a:t>TeSS</a:t>
            </a:r>
            <a:r>
              <a:rPr lang="en" sz="3000">
                <a:solidFill>
                  <a:srgbClr val="047EAA"/>
                </a:solidFill>
              </a:rPr>
              <a:t> is open source</a:t>
            </a:r>
            <a:endParaRPr sz="3000">
              <a:solidFill>
                <a:srgbClr val="047EAA"/>
              </a:solidFill>
            </a:endParaRPr>
          </a:p>
        </p:txBody>
      </p:sp>
      <p:pic>
        <p:nvPicPr>
          <p:cNvPr id="554" name="Google Shape;554;p39"/>
          <p:cNvPicPr preferRelativeResize="0"/>
          <p:nvPr/>
        </p:nvPicPr>
        <p:blipFill rotWithShape="1">
          <a:blip r:embed="rId3">
            <a:alphaModFix/>
          </a:blip>
          <a:srcRect b="6349" l="0" r="0" t="0"/>
          <a:stretch/>
        </p:blipFill>
        <p:spPr>
          <a:xfrm>
            <a:off x="257525" y="924500"/>
            <a:ext cx="5981700" cy="40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5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25" y="309175"/>
            <a:ext cx="8649825" cy="43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1"/>
          <p:cNvSpPr txBox="1"/>
          <p:nvPr/>
        </p:nvSpPr>
        <p:spPr>
          <a:xfrm>
            <a:off x="195775" y="162450"/>
            <a:ext cx="914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47EAA"/>
                </a:solidFill>
              </a:rPr>
              <a:t>Activity</a:t>
            </a:r>
            <a:r>
              <a:rPr lang="en" sz="4800">
                <a:solidFill>
                  <a:srgbClr val="F5892E"/>
                </a:solidFill>
              </a:rPr>
              <a:t>:</a:t>
            </a:r>
            <a:endParaRPr sz="4800">
              <a:solidFill>
                <a:srgbClr val="047EAA"/>
              </a:solidFill>
            </a:endParaRPr>
          </a:p>
        </p:txBody>
      </p:sp>
      <p:sp>
        <p:nvSpPr>
          <p:cNvPr id="565" name="Google Shape;565;p41"/>
          <p:cNvSpPr txBox="1"/>
          <p:nvPr/>
        </p:nvSpPr>
        <p:spPr>
          <a:xfrm>
            <a:off x="223225" y="1260725"/>
            <a:ext cx="9089100" cy="29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3452"/>
              </a:buClr>
              <a:buSzPts val="1800"/>
              <a:buAutoNum type="arabicPeriod"/>
            </a:pPr>
            <a:r>
              <a:rPr lang="en" sz="1800">
                <a:solidFill>
                  <a:srgbClr val="023452"/>
                </a:solidFill>
              </a:rPr>
              <a:t>F</a:t>
            </a:r>
            <a:r>
              <a:rPr lang="en" sz="1800">
                <a:solidFill>
                  <a:srgbClr val="023452"/>
                </a:solidFill>
              </a:rPr>
              <a:t>ind a </a:t>
            </a:r>
            <a:r>
              <a:rPr lang="en" sz="1800">
                <a:solidFill>
                  <a:schemeClr val="accent5"/>
                </a:solidFill>
              </a:rPr>
              <a:t>training material</a:t>
            </a:r>
            <a:r>
              <a:rPr lang="en" sz="1800">
                <a:solidFill>
                  <a:srgbClr val="023452"/>
                </a:solidFill>
              </a:rPr>
              <a:t> of </a:t>
            </a:r>
            <a:r>
              <a:rPr lang="en" sz="1800">
                <a:solidFill>
                  <a:srgbClr val="023452"/>
                </a:solidFill>
              </a:rPr>
              <a:t>intermediate difficulty for single cell data analysis</a:t>
            </a:r>
            <a:endParaRPr sz="1800">
              <a:solidFill>
                <a:srgbClr val="02345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3452"/>
              </a:buClr>
              <a:buSzPts val="1800"/>
              <a:buAutoNum type="arabicPeriod"/>
            </a:pPr>
            <a:r>
              <a:rPr lang="en" sz="1800">
                <a:solidFill>
                  <a:srgbClr val="023452"/>
                </a:solidFill>
              </a:rPr>
              <a:t>Find the </a:t>
            </a:r>
            <a:r>
              <a:rPr lang="en" sz="1800">
                <a:solidFill>
                  <a:schemeClr val="accent5"/>
                </a:solidFill>
              </a:rPr>
              <a:t>event </a:t>
            </a:r>
            <a:r>
              <a:rPr lang="en" sz="1800">
                <a:solidFill>
                  <a:srgbClr val="023452"/>
                </a:solidFill>
              </a:rPr>
              <a:t>“FAIR training material made </a:t>
            </a:r>
            <a:r>
              <a:rPr i="1" lang="en" sz="1800">
                <a:solidFill>
                  <a:srgbClr val="023452"/>
                </a:solidFill>
              </a:rPr>
              <a:t>by design</a:t>
            </a:r>
            <a:r>
              <a:rPr lang="en" sz="1800">
                <a:solidFill>
                  <a:srgbClr val="023452"/>
                </a:solidFill>
              </a:rPr>
              <a:t>” course</a:t>
            </a:r>
            <a:endParaRPr sz="1800">
              <a:solidFill>
                <a:srgbClr val="02345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3452"/>
              </a:buClr>
              <a:buSzPts val="1800"/>
              <a:buAutoNum type="arabicPeriod"/>
            </a:pPr>
            <a:r>
              <a:rPr lang="en" sz="1800">
                <a:solidFill>
                  <a:srgbClr val="023452"/>
                </a:solidFill>
              </a:rPr>
              <a:t>Find </a:t>
            </a:r>
            <a:r>
              <a:rPr lang="en" sz="1800">
                <a:solidFill>
                  <a:schemeClr val="accent5"/>
                </a:solidFill>
              </a:rPr>
              <a:t>active training material</a:t>
            </a:r>
            <a:r>
              <a:rPr lang="en" sz="1800">
                <a:solidFill>
                  <a:srgbClr val="023452"/>
                </a:solidFill>
              </a:rPr>
              <a:t> of NBIS</a:t>
            </a:r>
            <a:endParaRPr sz="1800">
              <a:solidFill>
                <a:srgbClr val="02345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3452"/>
              </a:buClr>
              <a:buSzPts val="1800"/>
              <a:buAutoNum type="arabicPeriod"/>
            </a:pPr>
            <a:r>
              <a:rPr lang="en" sz="1800">
                <a:solidFill>
                  <a:srgbClr val="023452"/>
                </a:solidFill>
              </a:rPr>
              <a:t>List how many </a:t>
            </a:r>
            <a:r>
              <a:rPr lang="en" sz="1800">
                <a:solidFill>
                  <a:schemeClr val="accent5"/>
                </a:solidFill>
              </a:rPr>
              <a:t>archived materials </a:t>
            </a:r>
            <a:r>
              <a:rPr lang="en" sz="1800">
                <a:solidFill>
                  <a:srgbClr val="023452"/>
                </a:solidFill>
              </a:rPr>
              <a:t>NBIS has</a:t>
            </a:r>
            <a:endParaRPr sz="1800">
              <a:solidFill>
                <a:srgbClr val="02345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3452"/>
              </a:buClr>
              <a:buSzPts val="1800"/>
              <a:buAutoNum type="arabicPeriod"/>
            </a:pPr>
            <a:r>
              <a:rPr lang="en" sz="1800">
                <a:solidFill>
                  <a:srgbClr val="023452"/>
                </a:solidFill>
              </a:rPr>
              <a:t>Find when and where VIB will offer a super nice AI event</a:t>
            </a:r>
            <a:endParaRPr sz="1800">
              <a:solidFill>
                <a:srgbClr val="02345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/>
        </p:nvSpPr>
        <p:spPr>
          <a:xfrm>
            <a:off x="5903125" y="5753738"/>
            <a:ext cx="2393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200">
                <a:solidFill>
                  <a:srgbClr val="047EAA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from Niall Beard</a:t>
            </a:r>
            <a:endParaRPr b="0" i="0" sz="1000" cap="none" strike="noStrike">
              <a:solidFill>
                <a:srgbClr val="047E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What do you know about metadata?</a:t>
            </a:r>
            <a:endParaRPr b="1" sz="3300">
              <a:solidFill>
                <a:srgbClr val="1B29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3390450" y="1563375"/>
            <a:ext cx="2363100" cy="25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0">
                <a:solidFill>
                  <a:schemeClr val="accent5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 b="1" sz="23000">
              <a:solidFill>
                <a:schemeClr val="accent5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Google Shape;57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950" y="865600"/>
            <a:ext cx="7233424" cy="4130851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42"/>
          <p:cNvSpPr txBox="1"/>
          <p:nvPr/>
        </p:nvSpPr>
        <p:spPr>
          <a:xfrm>
            <a:off x="75" y="55775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Let’s prepare to register our own</a:t>
            </a:r>
            <a:endParaRPr b="1" sz="3300">
              <a:solidFill>
                <a:srgbClr val="1B29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Google Shape;57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950" y="865600"/>
            <a:ext cx="7233424" cy="4130851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43"/>
          <p:cNvSpPr txBox="1"/>
          <p:nvPr/>
        </p:nvSpPr>
        <p:spPr>
          <a:xfrm>
            <a:off x="75" y="55775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Let’s prepare to register our own</a:t>
            </a:r>
            <a:endParaRPr b="1" sz="3300">
              <a:solidFill>
                <a:srgbClr val="1B29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78" name="Google Shape;578;p43"/>
          <p:cNvSpPr/>
          <p:nvPr/>
        </p:nvSpPr>
        <p:spPr>
          <a:xfrm>
            <a:off x="7185525" y="1119625"/>
            <a:ext cx="1019400" cy="3342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79" name="Google Shape;579;p43"/>
          <p:cNvSpPr txBox="1"/>
          <p:nvPr/>
        </p:nvSpPr>
        <p:spPr>
          <a:xfrm>
            <a:off x="7544825" y="1370275"/>
            <a:ext cx="21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Create an account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80" name="Google Shape;580;p43"/>
          <p:cNvSpPr txBox="1"/>
          <p:nvPr/>
        </p:nvSpPr>
        <p:spPr>
          <a:xfrm rot="-751728">
            <a:off x="568225" y="1061203"/>
            <a:ext cx="401050" cy="8003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681E"/>
                </a:solidFill>
              </a:rPr>
              <a:t>!</a:t>
            </a:r>
            <a:endParaRPr sz="4000">
              <a:solidFill>
                <a:srgbClr val="FF681E"/>
              </a:solidFill>
            </a:endParaRPr>
          </a:p>
        </p:txBody>
      </p:sp>
      <p:sp>
        <p:nvSpPr>
          <p:cNvPr id="581" name="Google Shape;581;p43"/>
          <p:cNvSpPr txBox="1"/>
          <p:nvPr/>
        </p:nvSpPr>
        <p:spPr>
          <a:xfrm>
            <a:off x="1802925" y="2048550"/>
            <a:ext cx="5008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https://dev.tess.elixir-europe.org/</a:t>
            </a:r>
            <a:endParaRPr sz="2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4"/>
          <p:cNvSpPr txBox="1"/>
          <p:nvPr/>
        </p:nvSpPr>
        <p:spPr>
          <a:xfrm>
            <a:off x="75" y="55775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Many ways to register</a:t>
            </a:r>
            <a:endParaRPr b="1" sz="3300">
              <a:solidFill>
                <a:srgbClr val="1B29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587" name="Google Shape;587;p44"/>
          <p:cNvGrpSpPr/>
          <p:nvPr/>
        </p:nvGrpSpPr>
        <p:grpSpPr>
          <a:xfrm>
            <a:off x="350951" y="2571757"/>
            <a:ext cx="5267070" cy="1822743"/>
            <a:chOff x="261340" y="1375650"/>
            <a:chExt cx="5787989" cy="1981457"/>
          </a:xfrm>
        </p:grpSpPr>
        <p:grpSp>
          <p:nvGrpSpPr>
            <p:cNvPr id="588" name="Google Shape;588;p44"/>
            <p:cNvGrpSpPr/>
            <p:nvPr/>
          </p:nvGrpSpPr>
          <p:grpSpPr>
            <a:xfrm>
              <a:off x="261340" y="1375650"/>
              <a:ext cx="5615908" cy="1981457"/>
              <a:chOff x="745165" y="3079875"/>
              <a:chExt cx="5615908" cy="1981457"/>
            </a:xfrm>
          </p:grpSpPr>
          <p:pic>
            <p:nvPicPr>
              <p:cNvPr id="589" name="Google Shape;589;p44"/>
              <p:cNvPicPr preferRelativeResize="0"/>
              <p:nvPr/>
            </p:nvPicPr>
            <p:blipFill rotWithShape="1">
              <a:blip r:embed="rId3">
                <a:alphaModFix/>
              </a:blip>
              <a:srcRect b="2630" l="32198" r="0" t="53451"/>
              <a:stretch/>
            </p:blipFill>
            <p:spPr>
              <a:xfrm>
                <a:off x="745165" y="3446755"/>
                <a:ext cx="5615908" cy="16145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0" name="Google Shape;590;p44"/>
              <p:cNvPicPr preferRelativeResize="0"/>
              <p:nvPr/>
            </p:nvPicPr>
            <p:blipFill rotWithShape="1">
              <a:blip r:embed="rId3">
                <a:alphaModFix/>
              </a:blip>
              <a:srcRect b="49702" l="52593" r="31699" t="41509"/>
              <a:stretch/>
            </p:blipFill>
            <p:spPr>
              <a:xfrm>
                <a:off x="2521326" y="3079875"/>
                <a:ext cx="1301002" cy="323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91" name="Google Shape;591;p44"/>
            <p:cNvPicPr preferRelativeResize="0"/>
            <p:nvPr/>
          </p:nvPicPr>
          <p:blipFill rotWithShape="1">
            <a:blip r:embed="rId3">
              <a:alphaModFix/>
            </a:blip>
            <a:srcRect b="48312" l="83332" r="961" t="42899"/>
            <a:stretch/>
          </p:blipFill>
          <p:spPr>
            <a:xfrm>
              <a:off x="4748326" y="1375650"/>
              <a:ext cx="1301002" cy="323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2" name="Google Shape;592;p44"/>
          <p:cNvSpPr txBox="1"/>
          <p:nvPr/>
        </p:nvSpPr>
        <p:spPr>
          <a:xfrm>
            <a:off x="6333425" y="1031375"/>
            <a:ext cx="2512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Manual Registry</a:t>
            </a:r>
            <a:endParaRPr b="1" sz="1800">
              <a:solidFill>
                <a:schemeClr val="accent5"/>
              </a:solidFill>
            </a:endParaRPr>
          </a:p>
        </p:txBody>
      </p:sp>
      <p:cxnSp>
        <p:nvCxnSpPr>
          <p:cNvPr id="593" name="Google Shape;593;p44"/>
          <p:cNvCxnSpPr/>
          <p:nvPr/>
        </p:nvCxnSpPr>
        <p:spPr>
          <a:xfrm flipH="1">
            <a:off x="7645000" y="1548000"/>
            <a:ext cx="8400" cy="118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94" name="Google Shape;594;p44"/>
          <p:cNvPicPr preferRelativeResize="0"/>
          <p:nvPr/>
        </p:nvPicPr>
        <p:blipFill rotWithShape="1">
          <a:blip r:embed="rId3">
            <a:alphaModFix/>
          </a:blip>
          <a:srcRect b="5840" l="0" r="74280" t="52852"/>
          <a:stretch/>
        </p:blipFill>
        <p:spPr>
          <a:xfrm>
            <a:off x="6620525" y="2784637"/>
            <a:ext cx="1938601" cy="139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44"/>
          <p:cNvPicPr preferRelativeResize="0"/>
          <p:nvPr/>
        </p:nvPicPr>
        <p:blipFill rotWithShape="1">
          <a:blip r:embed="rId3">
            <a:alphaModFix/>
          </a:blip>
          <a:srcRect b="14109" l="68545" r="19593" t="64647"/>
          <a:stretch/>
        </p:blipFill>
        <p:spPr>
          <a:xfrm>
            <a:off x="5618025" y="3201875"/>
            <a:ext cx="894024" cy="718426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44"/>
          <p:cNvSpPr/>
          <p:nvPr/>
        </p:nvSpPr>
        <p:spPr>
          <a:xfrm>
            <a:off x="317500" y="2214150"/>
            <a:ext cx="3693000" cy="2498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7" name="Google Shape;597;p44"/>
          <p:cNvCxnSpPr/>
          <p:nvPr/>
        </p:nvCxnSpPr>
        <p:spPr>
          <a:xfrm flipH="1">
            <a:off x="5598125" y="1662700"/>
            <a:ext cx="2055300" cy="8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5"/>
          <p:cNvSpPr txBox="1"/>
          <p:nvPr/>
        </p:nvSpPr>
        <p:spPr>
          <a:xfrm>
            <a:off x="75" y="55775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Many ways to register</a:t>
            </a:r>
            <a:endParaRPr b="1" sz="3300">
              <a:solidFill>
                <a:srgbClr val="1B29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603" name="Google Shape;603;p45"/>
          <p:cNvGrpSpPr/>
          <p:nvPr/>
        </p:nvGrpSpPr>
        <p:grpSpPr>
          <a:xfrm>
            <a:off x="350951" y="2571757"/>
            <a:ext cx="5267070" cy="1822743"/>
            <a:chOff x="261340" y="1375650"/>
            <a:chExt cx="5787989" cy="1981457"/>
          </a:xfrm>
        </p:grpSpPr>
        <p:grpSp>
          <p:nvGrpSpPr>
            <p:cNvPr id="604" name="Google Shape;604;p45"/>
            <p:cNvGrpSpPr/>
            <p:nvPr/>
          </p:nvGrpSpPr>
          <p:grpSpPr>
            <a:xfrm>
              <a:off x="261340" y="1375650"/>
              <a:ext cx="5615908" cy="1981457"/>
              <a:chOff x="745165" y="3079875"/>
              <a:chExt cx="5615908" cy="1981457"/>
            </a:xfrm>
          </p:grpSpPr>
          <p:pic>
            <p:nvPicPr>
              <p:cNvPr id="605" name="Google Shape;605;p45"/>
              <p:cNvPicPr preferRelativeResize="0"/>
              <p:nvPr/>
            </p:nvPicPr>
            <p:blipFill rotWithShape="1">
              <a:blip r:embed="rId3">
                <a:alphaModFix/>
              </a:blip>
              <a:srcRect b="2630" l="32198" r="0" t="53451"/>
              <a:stretch/>
            </p:blipFill>
            <p:spPr>
              <a:xfrm>
                <a:off x="745165" y="3446755"/>
                <a:ext cx="5615908" cy="16145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6" name="Google Shape;606;p45"/>
              <p:cNvPicPr preferRelativeResize="0"/>
              <p:nvPr/>
            </p:nvPicPr>
            <p:blipFill rotWithShape="1">
              <a:blip r:embed="rId3">
                <a:alphaModFix/>
              </a:blip>
              <a:srcRect b="49702" l="52593" r="31699" t="41509"/>
              <a:stretch/>
            </p:blipFill>
            <p:spPr>
              <a:xfrm>
                <a:off x="2521326" y="3079875"/>
                <a:ext cx="1301002" cy="323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07" name="Google Shape;607;p45"/>
            <p:cNvPicPr preferRelativeResize="0"/>
            <p:nvPr/>
          </p:nvPicPr>
          <p:blipFill rotWithShape="1">
            <a:blip r:embed="rId3">
              <a:alphaModFix/>
            </a:blip>
            <a:srcRect b="48312" l="83332" r="961" t="42899"/>
            <a:stretch/>
          </p:blipFill>
          <p:spPr>
            <a:xfrm>
              <a:off x="4748326" y="1375650"/>
              <a:ext cx="1301002" cy="323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8" name="Google Shape;608;p45"/>
          <p:cNvSpPr txBox="1"/>
          <p:nvPr/>
        </p:nvSpPr>
        <p:spPr>
          <a:xfrm>
            <a:off x="6333425" y="1031375"/>
            <a:ext cx="2512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Manual Registry</a:t>
            </a:r>
            <a:endParaRPr b="1" sz="1800">
              <a:solidFill>
                <a:schemeClr val="accent5"/>
              </a:solidFill>
            </a:endParaRPr>
          </a:p>
        </p:txBody>
      </p:sp>
      <p:cxnSp>
        <p:nvCxnSpPr>
          <p:cNvPr id="609" name="Google Shape;609;p45"/>
          <p:cNvCxnSpPr/>
          <p:nvPr/>
        </p:nvCxnSpPr>
        <p:spPr>
          <a:xfrm flipH="1">
            <a:off x="7645000" y="1548000"/>
            <a:ext cx="8400" cy="118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10" name="Google Shape;610;p45"/>
          <p:cNvPicPr preferRelativeResize="0"/>
          <p:nvPr/>
        </p:nvPicPr>
        <p:blipFill rotWithShape="1">
          <a:blip r:embed="rId3">
            <a:alphaModFix/>
          </a:blip>
          <a:srcRect b="5840" l="0" r="74280" t="52852"/>
          <a:stretch/>
        </p:blipFill>
        <p:spPr>
          <a:xfrm>
            <a:off x="6620525" y="2784637"/>
            <a:ext cx="1938601" cy="139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45"/>
          <p:cNvPicPr preferRelativeResize="0"/>
          <p:nvPr/>
        </p:nvPicPr>
        <p:blipFill rotWithShape="1">
          <a:blip r:embed="rId3">
            <a:alphaModFix/>
          </a:blip>
          <a:srcRect b="14109" l="68545" r="19593" t="64647"/>
          <a:stretch/>
        </p:blipFill>
        <p:spPr>
          <a:xfrm>
            <a:off x="5618025" y="3201875"/>
            <a:ext cx="894024" cy="718426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45"/>
          <p:cNvSpPr txBox="1"/>
          <p:nvPr/>
        </p:nvSpPr>
        <p:spPr>
          <a:xfrm>
            <a:off x="1276300" y="1031375"/>
            <a:ext cx="25128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“</a:t>
            </a:r>
            <a:r>
              <a:rPr b="1" lang="en" sz="1800">
                <a:solidFill>
                  <a:schemeClr val="accent5"/>
                </a:solidFill>
              </a:rPr>
              <a:t>Embedded</a:t>
            </a:r>
            <a:r>
              <a:rPr b="1" lang="en" sz="1800">
                <a:solidFill>
                  <a:schemeClr val="accent5"/>
                </a:solidFill>
              </a:rPr>
              <a:t>” registry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Automatic registry</a:t>
            </a:r>
            <a:endParaRPr b="1" sz="1800">
              <a:solidFill>
                <a:schemeClr val="accent5"/>
              </a:solidFill>
            </a:endParaRPr>
          </a:p>
        </p:txBody>
      </p:sp>
      <p:cxnSp>
        <p:nvCxnSpPr>
          <p:cNvPr id="613" name="Google Shape;613;p45"/>
          <p:cNvCxnSpPr/>
          <p:nvPr/>
        </p:nvCxnSpPr>
        <p:spPr>
          <a:xfrm>
            <a:off x="2531650" y="1871575"/>
            <a:ext cx="2100" cy="7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4" name="Google Shape;614;p45"/>
          <p:cNvCxnSpPr/>
          <p:nvPr/>
        </p:nvCxnSpPr>
        <p:spPr>
          <a:xfrm flipH="1">
            <a:off x="5598125" y="1662700"/>
            <a:ext cx="2055300" cy="8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5" name="Google Shape;615;p45"/>
          <p:cNvCxnSpPr/>
          <p:nvPr/>
        </p:nvCxnSpPr>
        <p:spPr>
          <a:xfrm>
            <a:off x="2540000" y="2021975"/>
            <a:ext cx="1838100" cy="52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Google Shape;62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25" y="944827"/>
            <a:ext cx="5400701" cy="3165924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46"/>
          <p:cNvSpPr/>
          <p:nvPr/>
        </p:nvSpPr>
        <p:spPr>
          <a:xfrm>
            <a:off x="4018875" y="3149925"/>
            <a:ext cx="1442700" cy="103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6"/>
          <p:cNvSpPr txBox="1"/>
          <p:nvPr/>
        </p:nvSpPr>
        <p:spPr>
          <a:xfrm>
            <a:off x="75" y="55775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Manual Registration</a:t>
            </a:r>
            <a:endParaRPr b="1" sz="3300">
              <a:solidFill>
                <a:srgbClr val="1B29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623" name="Google Shape;623;p46"/>
          <p:cNvPicPr preferRelativeResize="0"/>
          <p:nvPr/>
        </p:nvPicPr>
        <p:blipFill rotWithShape="1">
          <a:blip r:embed="rId4">
            <a:alphaModFix/>
          </a:blip>
          <a:srcRect b="2630" l="81194" r="0" t="53451"/>
          <a:stretch/>
        </p:blipFill>
        <p:spPr>
          <a:xfrm>
            <a:off x="4043951" y="2909250"/>
            <a:ext cx="1417477" cy="1485249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46"/>
          <p:cNvSpPr txBox="1"/>
          <p:nvPr/>
        </p:nvSpPr>
        <p:spPr>
          <a:xfrm>
            <a:off x="6333425" y="1031375"/>
            <a:ext cx="2512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Manual Registry</a:t>
            </a:r>
            <a:endParaRPr b="1" sz="1800">
              <a:solidFill>
                <a:schemeClr val="accent5"/>
              </a:solidFill>
            </a:endParaRPr>
          </a:p>
        </p:txBody>
      </p:sp>
      <p:cxnSp>
        <p:nvCxnSpPr>
          <p:cNvPr id="625" name="Google Shape;625;p46"/>
          <p:cNvCxnSpPr/>
          <p:nvPr/>
        </p:nvCxnSpPr>
        <p:spPr>
          <a:xfrm flipH="1">
            <a:off x="7645000" y="1548000"/>
            <a:ext cx="8400" cy="118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26" name="Google Shape;626;p46"/>
          <p:cNvPicPr preferRelativeResize="0"/>
          <p:nvPr/>
        </p:nvPicPr>
        <p:blipFill rotWithShape="1">
          <a:blip r:embed="rId4">
            <a:alphaModFix/>
          </a:blip>
          <a:srcRect b="5840" l="0" r="74280" t="52852"/>
          <a:stretch/>
        </p:blipFill>
        <p:spPr>
          <a:xfrm>
            <a:off x="6620525" y="2784637"/>
            <a:ext cx="1938601" cy="139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6"/>
          <p:cNvPicPr preferRelativeResize="0"/>
          <p:nvPr/>
        </p:nvPicPr>
        <p:blipFill rotWithShape="1">
          <a:blip r:embed="rId4">
            <a:alphaModFix/>
          </a:blip>
          <a:srcRect b="14109" l="68545" r="19593" t="64647"/>
          <a:stretch/>
        </p:blipFill>
        <p:spPr>
          <a:xfrm>
            <a:off x="5618025" y="3201875"/>
            <a:ext cx="894024" cy="718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8" name="Google Shape;628;p46"/>
          <p:cNvCxnSpPr/>
          <p:nvPr/>
        </p:nvCxnSpPr>
        <p:spPr>
          <a:xfrm flipH="1">
            <a:off x="5598125" y="1662700"/>
            <a:ext cx="2055300" cy="8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9" name="Google Shape;629;p46"/>
          <p:cNvSpPr/>
          <p:nvPr/>
        </p:nvSpPr>
        <p:spPr>
          <a:xfrm>
            <a:off x="1437100" y="1378650"/>
            <a:ext cx="1077900" cy="334200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30" name="Google Shape;630;p46"/>
          <p:cNvSpPr/>
          <p:nvPr/>
        </p:nvSpPr>
        <p:spPr>
          <a:xfrm>
            <a:off x="3912250" y="2548300"/>
            <a:ext cx="1938600" cy="334200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" name="Google Shape;63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06859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47"/>
          <p:cNvSpPr/>
          <p:nvPr/>
        </p:nvSpPr>
        <p:spPr>
          <a:xfrm>
            <a:off x="4453350" y="1178100"/>
            <a:ext cx="334200" cy="3768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47"/>
          <p:cNvSpPr txBox="1"/>
          <p:nvPr/>
        </p:nvSpPr>
        <p:spPr>
          <a:xfrm>
            <a:off x="4963025" y="2773950"/>
            <a:ext cx="335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Properties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38" name="Google Shape;638;p47"/>
          <p:cNvSpPr txBox="1"/>
          <p:nvPr/>
        </p:nvSpPr>
        <p:spPr>
          <a:xfrm>
            <a:off x="3436025" y="4756150"/>
            <a:ext cx="335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…</a:t>
            </a:r>
            <a:endParaRPr b="1" sz="1800">
              <a:solidFill>
                <a:schemeClr val="accent5"/>
              </a:solidFill>
            </a:endParaRPr>
          </a:p>
        </p:txBody>
      </p:sp>
      <p:sp>
        <p:nvSpPr>
          <p:cNvPr id="639" name="Google Shape;639;p47"/>
          <p:cNvSpPr txBox="1"/>
          <p:nvPr/>
        </p:nvSpPr>
        <p:spPr>
          <a:xfrm>
            <a:off x="4677475" y="152400"/>
            <a:ext cx="43590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Structured data in disguise</a:t>
            </a:r>
            <a:endParaRPr b="1"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/>
          <p:cNvSpPr txBox="1"/>
          <p:nvPr/>
        </p:nvSpPr>
        <p:spPr>
          <a:xfrm>
            <a:off x="195775" y="162450"/>
            <a:ext cx="914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47EAA"/>
                </a:solidFill>
              </a:rPr>
              <a:t>Activity</a:t>
            </a:r>
            <a:r>
              <a:rPr lang="en" sz="4800">
                <a:solidFill>
                  <a:srgbClr val="F5892E"/>
                </a:solidFill>
              </a:rPr>
              <a:t>:</a:t>
            </a:r>
            <a:endParaRPr sz="4800">
              <a:solidFill>
                <a:srgbClr val="047EAA"/>
              </a:solidFill>
            </a:endParaRPr>
          </a:p>
        </p:txBody>
      </p:sp>
      <p:sp>
        <p:nvSpPr>
          <p:cNvPr id="645" name="Google Shape;645;p48"/>
          <p:cNvSpPr txBox="1"/>
          <p:nvPr/>
        </p:nvSpPr>
        <p:spPr>
          <a:xfrm>
            <a:off x="223225" y="1260725"/>
            <a:ext cx="9089100" cy="29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3452"/>
              </a:buClr>
              <a:buSzPts val="1800"/>
              <a:buAutoNum type="arabicPeriod"/>
            </a:pPr>
            <a:r>
              <a:rPr lang="en" sz="1800">
                <a:solidFill>
                  <a:srgbClr val="023452"/>
                </a:solidFill>
              </a:rPr>
              <a:t>Create an imaginary event on </a:t>
            </a:r>
            <a:r>
              <a:rPr lang="en" sz="1800">
                <a:solidFill>
                  <a:schemeClr val="accent5"/>
                </a:solidFill>
              </a:rPr>
              <a:t>dev.tess.elixir-europe.org</a:t>
            </a:r>
            <a:r>
              <a:rPr lang="en" sz="1800">
                <a:solidFill>
                  <a:srgbClr val="023452"/>
                </a:solidFill>
              </a:rPr>
              <a:t>, later we will link our training material to this event.</a:t>
            </a:r>
            <a:endParaRPr sz="1800">
              <a:solidFill>
                <a:srgbClr val="02345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3452"/>
              </a:buClr>
              <a:buSzPts val="1800"/>
              <a:buAutoNum type="alphaLcPeriod"/>
            </a:pPr>
            <a:r>
              <a:rPr lang="en" sz="1800">
                <a:solidFill>
                  <a:srgbClr val="023452"/>
                </a:solidFill>
              </a:rPr>
              <a:t>Annotate as much metadata as you can for your training</a:t>
            </a:r>
            <a:endParaRPr sz="1800">
              <a:solidFill>
                <a:srgbClr val="02345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3452"/>
              </a:buClr>
              <a:buSzPts val="1800"/>
              <a:buAutoNum type="alphaLcPeriod"/>
            </a:pPr>
            <a:r>
              <a:rPr lang="en" sz="1800">
                <a:solidFill>
                  <a:srgbClr val="023452"/>
                </a:solidFill>
              </a:rPr>
              <a:t>Try to think of what usually you would annotate</a:t>
            </a:r>
            <a:endParaRPr sz="1800">
              <a:solidFill>
                <a:srgbClr val="02345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3452"/>
              </a:buClr>
              <a:buSzPts val="1800"/>
              <a:buAutoNum type="alphaLcPeriod"/>
            </a:pPr>
            <a:r>
              <a:rPr lang="en" sz="1800">
                <a:solidFill>
                  <a:srgbClr val="023452"/>
                </a:solidFill>
              </a:rPr>
              <a:t>I trust you can do more than the minimum</a:t>
            </a:r>
            <a:endParaRPr sz="1800">
              <a:solidFill>
                <a:srgbClr val="023452"/>
              </a:solidFill>
            </a:endParaRPr>
          </a:p>
        </p:txBody>
      </p:sp>
      <p:sp>
        <p:nvSpPr>
          <p:cNvPr id="646" name="Google Shape;646;p48"/>
          <p:cNvSpPr/>
          <p:nvPr/>
        </p:nvSpPr>
        <p:spPr>
          <a:xfrm>
            <a:off x="1993400" y="3684350"/>
            <a:ext cx="1893000" cy="116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48"/>
          <p:cNvSpPr/>
          <p:nvPr/>
        </p:nvSpPr>
        <p:spPr>
          <a:xfrm>
            <a:off x="4054451" y="3684350"/>
            <a:ext cx="1893000" cy="116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48"/>
          <p:cNvSpPr txBox="1"/>
          <p:nvPr/>
        </p:nvSpPr>
        <p:spPr>
          <a:xfrm>
            <a:off x="1993250" y="3696525"/>
            <a:ext cx="189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Course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649" name="Google Shape;649;p48"/>
          <p:cNvSpPr txBox="1"/>
          <p:nvPr/>
        </p:nvSpPr>
        <p:spPr>
          <a:xfrm>
            <a:off x="4054450" y="3696525"/>
            <a:ext cx="189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Course Instance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650" name="Google Shape;650;p48"/>
          <p:cNvSpPr txBox="1"/>
          <p:nvPr/>
        </p:nvSpPr>
        <p:spPr>
          <a:xfrm>
            <a:off x="1993175" y="3951325"/>
            <a:ext cx="1893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Description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Keywords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Name (Title)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51" name="Google Shape;651;p48"/>
          <p:cNvSpPr txBox="1"/>
          <p:nvPr/>
        </p:nvSpPr>
        <p:spPr>
          <a:xfrm>
            <a:off x="4054450" y="3951325"/>
            <a:ext cx="181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Course mode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Location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52" name="Google Shape;652;p48"/>
          <p:cNvSpPr/>
          <p:nvPr/>
        </p:nvSpPr>
        <p:spPr>
          <a:xfrm>
            <a:off x="1710475" y="4047350"/>
            <a:ext cx="378300" cy="646500"/>
          </a:xfrm>
          <a:prstGeom prst="leftBrace">
            <a:avLst>
              <a:gd fmla="val 10342" name="adj1"/>
              <a:gd fmla="val 50015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53" name="Google Shape;653;p48"/>
          <p:cNvSpPr txBox="1"/>
          <p:nvPr/>
        </p:nvSpPr>
        <p:spPr>
          <a:xfrm>
            <a:off x="195775" y="4047350"/>
            <a:ext cx="189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Minimal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Properties</a:t>
            </a:r>
            <a:endParaRPr b="1" sz="1500">
              <a:solidFill>
                <a:schemeClr val="dk1"/>
              </a:solidFill>
            </a:endParaRPr>
          </a:p>
        </p:txBody>
      </p:sp>
      <p:cxnSp>
        <p:nvCxnSpPr>
          <p:cNvPr id="654" name="Google Shape;654;p48"/>
          <p:cNvCxnSpPr/>
          <p:nvPr/>
        </p:nvCxnSpPr>
        <p:spPr>
          <a:xfrm flipH="1">
            <a:off x="6074425" y="3835075"/>
            <a:ext cx="868800" cy="23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5" name="Google Shape;655;p48"/>
          <p:cNvSpPr/>
          <p:nvPr/>
        </p:nvSpPr>
        <p:spPr>
          <a:xfrm>
            <a:off x="7070200" y="3492625"/>
            <a:ext cx="1462200" cy="918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you can not differentiate !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9"/>
          <p:cNvSpPr txBox="1"/>
          <p:nvPr>
            <p:ph type="title"/>
          </p:nvPr>
        </p:nvSpPr>
        <p:spPr>
          <a:xfrm>
            <a:off x="401175" y="-552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Structured data</a:t>
            </a:r>
            <a:endParaRPr/>
          </a:p>
        </p:txBody>
      </p:sp>
      <p:sp>
        <p:nvSpPr>
          <p:cNvPr id="661" name="Google Shape;661;p49"/>
          <p:cNvSpPr txBox="1"/>
          <p:nvPr>
            <p:ph idx="1" type="body"/>
          </p:nvPr>
        </p:nvSpPr>
        <p:spPr>
          <a:xfrm>
            <a:off x="311700" y="1152475"/>
            <a:ext cx="430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object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in key/value pairs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KEY:   VALUE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49"/>
          <p:cNvSpPr txBox="1"/>
          <p:nvPr/>
        </p:nvSpPr>
        <p:spPr>
          <a:xfrm>
            <a:off x="75" y="55775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Structured data</a:t>
            </a:r>
            <a:endParaRPr b="1" sz="3300">
              <a:solidFill>
                <a:srgbClr val="1B29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63" name="Google Shape;663;p49"/>
          <p:cNvSpPr txBox="1"/>
          <p:nvPr/>
        </p:nvSpPr>
        <p:spPr>
          <a:xfrm>
            <a:off x="5094625" y="1106175"/>
            <a:ext cx="3126900" cy="3632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"author": [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    {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"@type": "Person"</a:t>
            </a:r>
            <a:r>
              <a:rPr lang="en">
                <a:solidFill>
                  <a:srgbClr val="EFEFEF"/>
                </a:solidFill>
              </a:rPr>
              <a:t>,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"name": "Bruna Piereck"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    },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    {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"@type": "Person"</a:t>
            </a:r>
            <a:r>
              <a:rPr lang="en">
                <a:solidFill>
                  <a:srgbClr val="EFEFEF"/>
                </a:solidFill>
              </a:rPr>
              <a:t>,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"name": "Olivier Sand"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    },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    {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"@type": "Person"</a:t>
            </a:r>
            <a:r>
              <a:rPr lang="en">
                <a:solidFill>
                  <a:srgbClr val="EFEFEF"/>
                </a:solidFill>
              </a:rPr>
              <a:t>,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"name": "Alexander Botzki"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    }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  ],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49"/>
          <p:cNvSpPr/>
          <p:nvPr/>
        </p:nvSpPr>
        <p:spPr>
          <a:xfrm>
            <a:off x="4988075" y="1026625"/>
            <a:ext cx="3124800" cy="36681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50"/>
          <p:cNvSpPr txBox="1"/>
          <p:nvPr>
            <p:ph type="title"/>
          </p:nvPr>
        </p:nvSpPr>
        <p:spPr>
          <a:xfrm>
            <a:off x="401175" y="-552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Structured data</a:t>
            </a:r>
            <a:endParaRPr/>
          </a:p>
        </p:txBody>
      </p:sp>
      <p:sp>
        <p:nvSpPr>
          <p:cNvPr id="670" name="Google Shape;670;p50"/>
          <p:cNvSpPr txBox="1"/>
          <p:nvPr>
            <p:ph idx="1" type="body"/>
          </p:nvPr>
        </p:nvSpPr>
        <p:spPr>
          <a:xfrm>
            <a:off x="311700" y="1152475"/>
            <a:ext cx="430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object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in key/value pairs</a:t>
            </a:r>
            <a:endParaRPr b="1">
              <a:solidFill>
                <a:schemeClr val="accent5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separated by commas</a:t>
            </a:r>
            <a:endParaRPr/>
          </a:p>
        </p:txBody>
      </p:sp>
      <p:sp>
        <p:nvSpPr>
          <p:cNvPr id="671" name="Google Shape;671;p50"/>
          <p:cNvSpPr txBox="1"/>
          <p:nvPr/>
        </p:nvSpPr>
        <p:spPr>
          <a:xfrm>
            <a:off x="75" y="55775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Structured data</a:t>
            </a:r>
            <a:endParaRPr b="1" sz="3300">
              <a:solidFill>
                <a:srgbClr val="1B29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72" name="Google Shape;672;p50"/>
          <p:cNvSpPr txBox="1"/>
          <p:nvPr/>
        </p:nvSpPr>
        <p:spPr>
          <a:xfrm>
            <a:off x="5094625" y="1106175"/>
            <a:ext cx="3126900" cy="3632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"author": [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    {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"@type": "Person",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"name": "Bruna Piereck"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    },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    {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"@type": "Person",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"name": "Olivier Sand"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    },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    {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"@type": "Person",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"name": "Alexander Botzki"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    }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  ],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50"/>
          <p:cNvSpPr/>
          <p:nvPr/>
        </p:nvSpPr>
        <p:spPr>
          <a:xfrm>
            <a:off x="6767775" y="1737900"/>
            <a:ext cx="351000" cy="409500"/>
          </a:xfrm>
          <a:prstGeom prst="ellipse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50"/>
          <p:cNvSpPr/>
          <p:nvPr/>
        </p:nvSpPr>
        <p:spPr>
          <a:xfrm>
            <a:off x="6728000" y="2571750"/>
            <a:ext cx="351000" cy="409500"/>
          </a:xfrm>
          <a:prstGeom prst="ellipse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50"/>
          <p:cNvSpPr/>
          <p:nvPr/>
        </p:nvSpPr>
        <p:spPr>
          <a:xfrm>
            <a:off x="6728000" y="3492825"/>
            <a:ext cx="351000" cy="409500"/>
          </a:xfrm>
          <a:prstGeom prst="ellipse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50"/>
          <p:cNvSpPr/>
          <p:nvPr/>
        </p:nvSpPr>
        <p:spPr>
          <a:xfrm>
            <a:off x="4988075" y="1026625"/>
            <a:ext cx="3124800" cy="36681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51"/>
          <p:cNvSpPr txBox="1"/>
          <p:nvPr>
            <p:ph type="title"/>
          </p:nvPr>
        </p:nvSpPr>
        <p:spPr>
          <a:xfrm>
            <a:off x="401175" y="-552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Structured data</a:t>
            </a:r>
            <a:endParaRPr/>
          </a:p>
        </p:txBody>
      </p:sp>
      <p:sp>
        <p:nvSpPr>
          <p:cNvPr id="682" name="Google Shape;682;p51"/>
          <p:cNvSpPr txBox="1"/>
          <p:nvPr>
            <p:ph idx="1" type="body"/>
          </p:nvPr>
        </p:nvSpPr>
        <p:spPr>
          <a:xfrm>
            <a:off x="311700" y="1152475"/>
            <a:ext cx="430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object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in name/value pairs</a:t>
            </a:r>
            <a:endParaRPr b="1">
              <a:solidFill>
                <a:schemeClr val="accent5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separated by commas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Square brackets hold arrays (collection of elements)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Name  :  [  collection  ]</a:t>
            </a:r>
            <a:endParaRPr/>
          </a:p>
        </p:txBody>
      </p:sp>
      <p:sp>
        <p:nvSpPr>
          <p:cNvPr id="683" name="Google Shape;683;p51"/>
          <p:cNvSpPr txBox="1"/>
          <p:nvPr/>
        </p:nvSpPr>
        <p:spPr>
          <a:xfrm>
            <a:off x="75" y="55775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Structured data</a:t>
            </a:r>
            <a:endParaRPr b="1" sz="3300">
              <a:solidFill>
                <a:srgbClr val="1B29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84" name="Google Shape;684;p51"/>
          <p:cNvSpPr txBox="1"/>
          <p:nvPr/>
        </p:nvSpPr>
        <p:spPr>
          <a:xfrm>
            <a:off x="5094625" y="1106175"/>
            <a:ext cx="3126900" cy="3632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"author": [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>
                <a:solidFill>
                  <a:srgbClr val="EFEFEF"/>
                </a:solidFill>
              </a:rPr>
              <a:t> {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"@type": "Person",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"name": "Bruna Piereck"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    },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    {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"@type": "Person",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"name": "Olivier Sand"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    },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    {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"@type": "Person",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"name": "Alexander Botzki"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    }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],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51"/>
          <p:cNvSpPr/>
          <p:nvPr/>
        </p:nvSpPr>
        <p:spPr>
          <a:xfrm>
            <a:off x="5132150" y="4086050"/>
            <a:ext cx="351000" cy="409500"/>
          </a:xfrm>
          <a:prstGeom prst="ellipse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51"/>
          <p:cNvSpPr/>
          <p:nvPr/>
        </p:nvSpPr>
        <p:spPr>
          <a:xfrm>
            <a:off x="4988075" y="1026625"/>
            <a:ext cx="3124800" cy="36681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1523275" y="3396875"/>
            <a:ext cx="522900" cy="30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5903125" y="5753738"/>
            <a:ext cx="2393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200">
                <a:solidFill>
                  <a:srgbClr val="047EAA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from Niall Beard</a:t>
            </a:r>
            <a:endParaRPr b="0" i="0" sz="1000" cap="none" strike="noStrike">
              <a:solidFill>
                <a:srgbClr val="047E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263225" y="2228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What is Metadata</a:t>
            </a:r>
            <a:endParaRPr b="1" sz="3300">
              <a:solidFill>
                <a:srgbClr val="1B29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885525" y="1434675"/>
            <a:ext cx="907200" cy="825600"/>
          </a:xfrm>
          <a:prstGeom prst="can">
            <a:avLst>
              <a:gd fmla="val 25000" name="adj"/>
            </a:avLst>
          </a:prstGeom>
          <a:solidFill>
            <a:schemeClr val="accent5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6"/>
          <p:cNvGrpSpPr/>
          <p:nvPr/>
        </p:nvGrpSpPr>
        <p:grpSpPr>
          <a:xfrm>
            <a:off x="1445748" y="1747416"/>
            <a:ext cx="793443" cy="905027"/>
            <a:chOff x="2243975" y="3563475"/>
            <a:chExt cx="1109400" cy="1369800"/>
          </a:xfrm>
        </p:grpSpPr>
        <p:sp>
          <p:nvSpPr>
            <p:cNvPr id="127" name="Google Shape;127;p16"/>
            <p:cNvSpPr/>
            <p:nvPr/>
          </p:nvSpPr>
          <p:spPr>
            <a:xfrm>
              <a:off x="2243975" y="3563475"/>
              <a:ext cx="1109400" cy="13698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8" name="Google Shape;128;p16"/>
            <p:cNvCxnSpPr/>
            <p:nvPr/>
          </p:nvCxnSpPr>
          <p:spPr>
            <a:xfrm>
              <a:off x="2361650" y="3689525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16"/>
            <p:cNvCxnSpPr/>
            <p:nvPr/>
          </p:nvCxnSpPr>
          <p:spPr>
            <a:xfrm flipH="1" rot="10800000">
              <a:off x="2361650" y="3907950"/>
              <a:ext cx="848700" cy="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16"/>
            <p:cNvCxnSpPr/>
            <p:nvPr/>
          </p:nvCxnSpPr>
          <p:spPr>
            <a:xfrm flipH="1" rot="10800000">
              <a:off x="2361650" y="4018350"/>
              <a:ext cx="848700" cy="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16"/>
            <p:cNvCxnSpPr/>
            <p:nvPr/>
          </p:nvCxnSpPr>
          <p:spPr>
            <a:xfrm flipH="1" rot="10800000">
              <a:off x="2371238" y="4118250"/>
              <a:ext cx="570300" cy="1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16"/>
            <p:cNvCxnSpPr/>
            <p:nvPr/>
          </p:nvCxnSpPr>
          <p:spPr>
            <a:xfrm flipH="1" rot="10800000">
              <a:off x="2374325" y="4339050"/>
              <a:ext cx="848700" cy="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16"/>
            <p:cNvCxnSpPr/>
            <p:nvPr/>
          </p:nvCxnSpPr>
          <p:spPr>
            <a:xfrm flipH="1" rot="10800000">
              <a:off x="2374325" y="4449450"/>
              <a:ext cx="848700" cy="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6"/>
            <p:cNvCxnSpPr/>
            <p:nvPr/>
          </p:nvCxnSpPr>
          <p:spPr>
            <a:xfrm flipH="1" rot="10800000">
              <a:off x="2374325" y="4559850"/>
              <a:ext cx="848700" cy="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16"/>
            <p:cNvCxnSpPr/>
            <p:nvPr/>
          </p:nvCxnSpPr>
          <p:spPr>
            <a:xfrm flipH="1" rot="10800000">
              <a:off x="2374325" y="4670250"/>
              <a:ext cx="848700" cy="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16"/>
            <p:cNvCxnSpPr/>
            <p:nvPr/>
          </p:nvCxnSpPr>
          <p:spPr>
            <a:xfrm flipH="1" rot="10800000">
              <a:off x="2371238" y="4770150"/>
              <a:ext cx="570300" cy="1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2511975" y="1673475"/>
            <a:ext cx="18468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" sz="1865">
                <a:solidFill>
                  <a:schemeClr val="accent5"/>
                </a:solidFill>
              </a:rPr>
              <a:t>Data to describe Data</a:t>
            </a:r>
            <a:endParaRPr b="1" sz="1865">
              <a:solidFill>
                <a:schemeClr val="accent5"/>
              </a:solidFill>
            </a:endParaRPr>
          </a:p>
        </p:txBody>
      </p:sp>
      <p:pic>
        <p:nvPicPr>
          <p:cNvPr id="138" name="Google Shape;13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63" y="3257112"/>
            <a:ext cx="1217725" cy="12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 txBox="1"/>
          <p:nvPr>
            <p:ph idx="1" type="body"/>
          </p:nvPr>
        </p:nvSpPr>
        <p:spPr>
          <a:xfrm>
            <a:off x="2324950" y="3428725"/>
            <a:ext cx="2290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" sz="1865">
                <a:solidFill>
                  <a:schemeClr val="accent5"/>
                </a:solidFill>
              </a:rPr>
              <a:t>Descriptor with clear meaning</a:t>
            </a:r>
            <a:endParaRPr b="1" sz="1865">
              <a:solidFill>
                <a:schemeClr val="accent5"/>
              </a:solidFill>
            </a:endParaRPr>
          </a:p>
        </p:txBody>
      </p:sp>
      <p:sp>
        <p:nvSpPr>
          <p:cNvPr id="140" name="Google Shape;140;p16"/>
          <p:cNvSpPr txBox="1"/>
          <p:nvPr>
            <p:ph idx="1" type="body"/>
          </p:nvPr>
        </p:nvSpPr>
        <p:spPr>
          <a:xfrm>
            <a:off x="6094950" y="1613250"/>
            <a:ext cx="18468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" sz="1865">
                <a:solidFill>
                  <a:schemeClr val="accent5"/>
                </a:solidFill>
              </a:rPr>
              <a:t>Structured data</a:t>
            </a:r>
            <a:endParaRPr b="1" sz="1865">
              <a:solidFill>
                <a:schemeClr val="accent5"/>
              </a:solidFill>
            </a:endParaRPr>
          </a:p>
        </p:txBody>
      </p:sp>
      <p:sp>
        <p:nvSpPr>
          <p:cNvPr id="141" name="Google Shape;141;p16"/>
          <p:cNvSpPr/>
          <p:nvPr/>
        </p:nvSpPr>
        <p:spPr>
          <a:xfrm rot="-3879210">
            <a:off x="7911658" y="3586534"/>
            <a:ext cx="1017683" cy="501131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 txBox="1"/>
          <p:nvPr>
            <p:ph idx="1" type="body"/>
          </p:nvPr>
        </p:nvSpPr>
        <p:spPr>
          <a:xfrm>
            <a:off x="6279500" y="3353050"/>
            <a:ext cx="2470500" cy="87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" sz="1865">
                <a:solidFill>
                  <a:schemeClr val="accent5"/>
                </a:solidFill>
              </a:rPr>
              <a:t>“Love note to the future about data”</a:t>
            </a:r>
            <a:endParaRPr b="1" sz="1865">
              <a:solidFill>
                <a:schemeClr val="accent5"/>
              </a:solidFill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5582700" y="3475475"/>
            <a:ext cx="432000" cy="366900"/>
          </a:xfrm>
          <a:prstGeom prst="hear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5662" y="3233687"/>
            <a:ext cx="1089676" cy="108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/>
          <p:nvPr/>
        </p:nvSpPr>
        <p:spPr>
          <a:xfrm>
            <a:off x="5673925" y="1606050"/>
            <a:ext cx="370800" cy="477400"/>
          </a:xfrm>
          <a:custGeom>
            <a:rect b="b" l="l" r="r" t="t"/>
            <a:pathLst>
              <a:path extrusionOk="0" h="19096" w="14832">
                <a:moveTo>
                  <a:pt x="0" y="11216"/>
                </a:moveTo>
                <a:lnTo>
                  <a:pt x="0" y="19096"/>
                </a:lnTo>
                <a:lnTo>
                  <a:pt x="14832" y="10938"/>
                </a:lnTo>
                <a:lnTo>
                  <a:pt x="14369" y="2966"/>
                </a:lnTo>
                <a:lnTo>
                  <a:pt x="9549" y="0"/>
                </a:lnTo>
                <a:lnTo>
                  <a:pt x="7138" y="1668"/>
                </a:lnTo>
                <a:lnTo>
                  <a:pt x="6953" y="723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pic>
        <p:nvPicPr>
          <p:cNvPr id="146" name="Google Shape;14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7375" y="1374325"/>
            <a:ext cx="1353700" cy="13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2"/>
          <p:cNvSpPr txBox="1"/>
          <p:nvPr>
            <p:ph type="title"/>
          </p:nvPr>
        </p:nvSpPr>
        <p:spPr>
          <a:xfrm>
            <a:off x="401175" y="-552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Structured data</a:t>
            </a:r>
            <a:endParaRPr/>
          </a:p>
        </p:txBody>
      </p:sp>
      <p:sp>
        <p:nvSpPr>
          <p:cNvPr id="692" name="Google Shape;692;p52"/>
          <p:cNvSpPr txBox="1"/>
          <p:nvPr>
            <p:ph idx="1" type="body"/>
          </p:nvPr>
        </p:nvSpPr>
        <p:spPr>
          <a:xfrm>
            <a:off x="311700" y="1152475"/>
            <a:ext cx="430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object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in key/value pairs</a:t>
            </a:r>
            <a:endParaRPr b="1">
              <a:solidFill>
                <a:schemeClr val="accent5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separated by commas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Square brackets hold arrays (collection of elements)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Curly braces hold objects</a:t>
            </a:r>
            <a:endParaRPr/>
          </a:p>
        </p:txBody>
      </p:sp>
      <p:sp>
        <p:nvSpPr>
          <p:cNvPr id="693" name="Google Shape;693;p52"/>
          <p:cNvSpPr txBox="1"/>
          <p:nvPr/>
        </p:nvSpPr>
        <p:spPr>
          <a:xfrm>
            <a:off x="75" y="55775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Structured data</a:t>
            </a:r>
            <a:endParaRPr b="1" sz="3300">
              <a:solidFill>
                <a:srgbClr val="1B29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94" name="Google Shape;694;p52"/>
          <p:cNvSpPr txBox="1"/>
          <p:nvPr/>
        </p:nvSpPr>
        <p:spPr>
          <a:xfrm>
            <a:off x="5094625" y="1106175"/>
            <a:ext cx="3126900" cy="3632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"author": [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"@type": "Person",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"name": "Bruna Piereck"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"@type": "Person",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"name": "Olivier Sand"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"@type": "Person",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"name": "Alexander Botzki"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],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2"/>
          <p:cNvSpPr/>
          <p:nvPr/>
        </p:nvSpPr>
        <p:spPr>
          <a:xfrm>
            <a:off x="4988075" y="1026625"/>
            <a:ext cx="3124800" cy="36681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" name="Google Shape;70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575" y="160687"/>
            <a:ext cx="7068199" cy="4822126"/>
          </a:xfrm>
          <a:prstGeom prst="rect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01" name="Google Shape;701;p53"/>
          <p:cNvSpPr txBox="1"/>
          <p:nvPr/>
        </p:nvSpPr>
        <p:spPr>
          <a:xfrm rot="-5400000">
            <a:off x="-1403350" y="2328750"/>
            <a:ext cx="51357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47EAA"/>
                </a:solidFill>
              </a:rPr>
              <a:t>Example of JSON-LD</a:t>
            </a:r>
            <a:endParaRPr sz="2800">
              <a:solidFill>
                <a:srgbClr val="047EAA"/>
              </a:solidFill>
            </a:endParaRPr>
          </a:p>
        </p:txBody>
      </p:sp>
      <p:sp>
        <p:nvSpPr>
          <p:cNvPr id="702" name="Google Shape;702;p53"/>
          <p:cNvSpPr/>
          <p:nvPr/>
        </p:nvSpPr>
        <p:spPr>
          <a:xfrm rot="10800000">
            <a:off x="1460825" y="160703"/>
            <a:ext cx="216300" cy="4798800"/>
          </a:xfrm>
          <a:prstGeom prst="rightBrace">
            <a:avLst>
              <a:gd fmla="val 50000" name="adj1"/>
              <a:gd fmla="val 49832" name="adj2"/>
            </a:avLst>
          </a:prstGeom>
          <a:noFill/>
          <a:ln cap="flat" cmpd="sng" w="28575">
            <a:solidFill>
              <a:srgbClr val="F58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53"/>
          <p:cNvSpPr txBox="1"/>
          <p:nvPr/>
        </p:nvSpPr>
        <p:spPr>
          <a:xfrm rot="-5400000">
            <a:off x="-2144975" y="2332650"/>
            <a:ext cx="51357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Example of structured data</a:t>
            </a:r>
            <a:endParaRPr b="1" sz="2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Google Shape;70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575" y="160687"/>
            <a:ext cx="7068199" cy="4822126"/>
          </a:xfrm>
          <a:prstGeom prst="rect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09" name="Google Shape;709;p54"/>
          <p:cNvSpPr txBox="1"/>
          <p:nvPr/>
        </p:nvSpPr>
        <p:spPr>
          <a:xfrm rot="-5400000">
            <a:off x="-1403350" y="2328750"/>
            <a:ext cx="51357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47EAA"/>
                </a:solidFill>
              </a:rPr>
              <a:t>Example of JSON-LD</a:t>
            </a:r>
            <a:endParaRPr sz="2800">
              <a:solidFill>
                <a:srgbClr val="047EAA"/>
              </a:solidFill>
            </a:endParaRPr>
          </a:p>
        </p:txBody>
      </p:sp>
      <p:sp>
        <p:nvSpPr>
          <p:cNvPr id="710" name="Google Shape;710;p54"/>
          <p:cNvSpPr/>
          <p:nvPr/>
        </p:nvSpPr>
        <p:spPr>
          <a:xfrm rot="10800000">
            <a:off x="1460825" y="160703"/>
            <a:ext cx="216300" cy="4798800"/>
          </a:xfrm>
          <a:prstGeom prst="rightBrace">
            <a:avLst>
              <a:gd fmla="val 50000" name="adj1"/>
              <a:gd fmla="val 49832" name="adj2"/>
            </a:avLst>
          </a:prstGeom>
          <a:noFill/>
          <a:ln cap="flat" cmpd="sng" w="28575">
            <a:solidFill>
              <a:srgbClr val="F58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54"/>
          <p:cNvSpPr txBox="1"/>
          <p:nvPr/>
        </p:nvSpPr>
        <p:spPr>
          <a:xfrm rot="-5400000">
            <a:off x="-2144975" y="2332650"/>
            <a:ext cx="51357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Example of structured data</a:t>
            </a:r>
            <a:endParaRPr b="1" sz="2800"/>
          </a:p>
        </p:txBody>
      </p:sp>
      <p:pic>
        <p:nvPicPr>
          <p:cNvPr id="712" name="Google Shape;71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5241" y="1922300"/>
            <a:ext cx="2777100" cy="2775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13" name="Google Shape;713;p54"/>
          <p:cNvSpPr txBox="1"/>
          <p:nvPr/>
        </p:nvSpPr>
        <p:spPr>
          <a:xfrm>
            <a:off x="7488650" y="4697900"/>
            <a:ext cx="1530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A5A5A5"/>
                </a:solidFill>
              </a:rPr>
              <a:t>Adapted from @Sketchepedia - freepick.com</a:t>
            </a:r>
            <a:endParaRPr sz="500">
              <a:solidFill>
                <a:srgbClr val="A5A5A5"/>
              </a:solidFill>
            </a:endParaRPr>
          </a:p>
        </p:txBody>
      </p:sp>
      <p:sp>
        <p:nvSpPr>
          <p:cNvPr id="714" name="Google Shape;714;p54"/>
          <p:cNvSpPr/>
          <p:nvPr/>
        </p:nvSpPr>
        <p:spPr>
          <a:xfrm>
            <a:off x="6648000" y="1529025"/>
            <a:ext cx="1690500" cy="1194600"/>
          </a:xfrm>
          <a:prstGeom prst="wedgeEllipseCallout">
            <a:avLst>
              <a:gd fmla="val 35670" name="adj1"/>
              <a:gd fmla="val 118559" name="adj2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5"/>
                </a:solidFill>
              </a:rPr>
              <a:t>I’ll do it for you in the background</a:t>
            </a:r>
            <a:endParaRPr b="1" sz="13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9" name="Google Shape;719;p55"/>
          <p:cNvGrpSpPr/>
          <p:nvPr/>
        </p:nvGrpSpPr>
        <p:grpSpPr>
          <a:xfrm>
            <a:off x="350951" y="2571757"/>
            <a:ext cx="5267070" cy="1822743"/>
            <a:chOff x="261340" y="1375650"/>
            <a:chExt cx="5787989" cy="1981457"/>
          </a:xfrm>
        </p:grpSpPr>
        <p:grpSp>
          <p:nvGrpSpPr>
            <p:cNvPr id="720" name="Google Shape;720;p55"/>
            <p:cNvGrpSpPr/>
            <p:nvPr/>
          </p:nvGrpSpPr>
          <p:grpSpPr>
            <a:xfrm>
              <a:off x="261340" y="1375650"/>
              <a:ext cx="5615908" cy="1981457"/>
              <a:chOff x="745165" y="3079875"/>
              <a:chExt cx="5615908" cy="1981457"/>
            </a:xfrm>
          </p:grpSpPr>
          <p:pic>
            <p:nvPicPr>
              <p:cNvPr id="721" name="Google Shape;721;p55"/>
              <p:cNvPicPr preferRelativeResize="0"/>
              <p:nvPr/>
            </p:nvPicPr>
            <p:blipFill rotWithShape="1">
              <a:blip r:embed="rId3">
                <a:alphaModFix/>
              </a:blip>
              <a:srcRect b="2630" l="32198" r="0" t="53451"/>
              <a:stretch/>
            </p:blipFill>
            <p:spPr>
              <a:xfrm>
                <a:off x="745165" y="3446755"/>
                <a:ext cx="5615908" cy="16145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2" name="Google Shape;722;p55"/>
              <p:cNvPicPr preferRelativeResize="0"/>
              <p:nvPr/>
            </p:nvPicPr>
            <p:blipFill rotWithShape="1">
              <a:blip r:embed="rId3">
                <a:alphaModFix/>
              </a:blip>
              <a:srcRect b="49702" l="52593" r="31699" t="41509"/>
              <a:stretch/>
            </p:blipFill>
            <p:spPr>
              <a:xfrm>
                <a:off x="2521326" y="3079875"/>
                <a:ext cx="1301002" cy="323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23" name="Google Shape;723;p55"/>
            <p:cNvPicPr preferRelativeResize="0"/>
            <p:nvPr/>
          </p:nvPicPr>
          <p:blipFill rotWithShape="1">
            <a:blip r:embed="rId3">
              <a:alphaModFix/>
            </a:blip>
            <a:srcRect b="48312" l="83332" r="961" t="42899"/>
            <a:stretch/>
          </p:blipFill>
          <p:spPr>
            <a:xfrm>
              <a:off x="4748326" y="1375650"/>
              <a:ext cx="1301002" cy="323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4" name="Google Shape;724;p55"/>
          <p:cNvSpPr txBox="1"/>
          <p:nvPr/>
        </p:nvSpPr>
        <p:spPr>
          <a:xfrm>
            <a:off x="1276300" y="1031375"/>
            <a:ext cx="25128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“Embedded” registry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Automatic registry</a:t>
            </a:r>
            <a:endParaRPr b="1" sz="1800">
              <a:solidFill>
                <a:schemeClr val="accent5"/>
              </a:solidFill>
            </a:endParaRPr>
          </a:p>
        </p:txBody>
      </p:sp>
      <p:cxnSp>
        <p:nvCxnSpPr>
          <p:cNvPr id="725" name="Google Shape;725;p55"/>
          <p:cNvCxnSpPr/>
          <p:nvPr/>
        </p:nvCxnSpPr>
        <p:spPr>
          <a:xfrm>
            <a:off x="2531650" y="1871575"/>
            <a:ext cx="2100" cy="7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6" name="Google Shape;726;p55"/>
          <p:cNvCxnSpPr/>
          <p:nvPr/>
        </p:nvCxnSpPr>
        <p:spPr>
          <a:xfrm>
            <a:off x="2540000" y="2021975"/>
            <a:ext cx="1838100" cy="52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7" name="Google Shape;727;p55"/>
          <p:cNvSpPr txBox="1"/>
          <p:nvPr/>
        </p:nvSpPr>
        <p:spPr>
          <a:xfrm>
            <a:off x="75" y="55775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“Embedded” </a:t>
            </a:r>
            <a:r>
              <a:rPr b="1" lang="en" sz="3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Registration</a:t>
            </a:r>
            <a:endParaRPr b="1" sz="3300">
              <a:solidFill>
                <a:srgbClr val="1B29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28" name="Google Shape;728;p55"/>
          <p:cNvSpPr/>
          <p:nvPr/>
        </p:nvSpPr>
        <p:spPr>
          <a:xfrm>
            <a:off x="6324925" y="1370275"/>
            <a:ext cx="2548500" cy="3233400"/>
          </a:xfrm>
          <a:prstGeom prst="snip1Rect">
            <a:avLst>
              <a:gd fmla="val 16667" name="adj"/>
            </a:avLst>
          </a:prstGeom>
          <a:solidFill>
            <a:srgbClr val="0097A7">
              <a:alpha val="49370"/>
            </a:srgbClr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55"/>
          <p:cNvSpPr txBox="1"/>
          <p:nvPr/>
        </p:nvSpPr>
        <p:spPr>
          <a:xfrm>
            <a:off x="6342775" y="1617675"/>
            <a:ext cx="2512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{}JSON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	Key:descriptor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	Key:descriptor</a:t>
            </a:r>
            <a:endParaRPr b="1"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.</a:t>
            </a:r>
            <a:endParaRPr b="1"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.</a:t>
            </a:r>
            <a:endParaRPr b="1"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.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730" name="Google Shape;730;p55"/>
          <p:cNvSpPr txBox="1"/>
          <p:nvPr/>
        </p:nvSpPr>
        <p:spPr>
          <a:xfrm>
            <a:off x="6342775" y="908575"/>
            <a:ext cx="212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- </a:t>
            </a:r>
            <a:r>
              <a:rPr b="1" lang="en" sz="1800">
                <a:solidFill>
                  <a:schemeClr val="dk1"/>
                </a:solidFill>
              </a:rPr>
              <a:t>JSON object -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5" name="Google Shape;73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131541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7416" y="2277100"/>
            <a:ext cx="2555258" cy="2555258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56"/>
          <p:cNvSpPr txBox="1"/>
          <p:nvPr/>
        </p:nvSpPr>
        <p:spPr>
          <a:xfrm>
            <a:off x="6233000" y="4645525"/>
            <a:ext cx="1846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Octocat, by </a:t>
            </a:r>
            <a:r>
              <a:rPr lang="en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simon oxley, attribution and non-derivative license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57"/>
          <p:cNvSpPr txBox="1"/>
          <p:nvPr/>
        </p:nvSpPr>
        <p:spPr>
          <a:xfrm>
            <a:off x="195775" y="162450"/>
            <a:ext cx="914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47EAA"/>
                </a:solidFill>
              </a:rPr>
              <a:t>Activity</a:t>
            </a:r>
            <a:r>
              <a:rPr lang="en" sz="4800">
                <a:solidFill>
                  <a:srgbClr val="F5892E"/>
                </a:solidFill>
              </a:rPr>
              <a:t>:</a:t>
            </a:r>
            <a:endParaRPr sz="4800">
              <a:solidFill>
                <a:srgbClr val="047EAA"/>
              </a:solidFill>
            </a:endParaRPr>
          </a:p>
        </p:txBody>
      </p:sp>
      <p:sp>
        <p:nvSpPr>
          <p:cNvPr id="743" name="Google Shape;743;p57"/>
          <p:cNvSpPr txBox="1"/>
          <p:nvPr/>
        </p:nvSpPr>
        <p:spPr>
          <a:xfrm>
            <a:off x="223225" y="1260725"/>
            <a:ext cx="9089100" cy="29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3452"/>
              </a:buClr>
              <a:buSzPts val="1800"/>
              <a:buAutoNum type="arabicPeriod"/>
            </a:pPr>
            <a:r>
              <a:rPr lang="en" sz="1800">
                <a:solidFill>
                  <a:srgbClr val="023452"/>
                </a:solidFill>
              </a:rPr>
              <a:t>Annotate your training material metadata</a:t>
            </a:r>
            <a:endParaRPr sz="1800">
              <a:solidFill>
                <a:srgbClr val="02345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3452"/>
              </a:buClr>
              <a:buSzPts val="1800"/>
              <a:buAutoNum type="alphaLcPeriod"/>
            </a:pPr>
            <a:r>
              <a:rPr lang="en" sz="1800">
                <a:solidFill>
                  <a:srgbClr val="023452"/>
                </a:solidFill>
              </a:rPr>
              <a:t>Annotate as much metadata as you can for your training material</a:t>
            </a:r>
            <a:endParaRPr sz="1800">
              <a:solidFill>
                <a:srgbClr val="02345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3452"/>
              </a:buClr>
              <a:buSzPts val="1800"/>
              <a:buAutoNum type="alphaLcPeriod"/>
            </a:pPr>
            <a:r>
              <a:rPr lang="en" sz="1800">
                <a:solidFill>
                  <a:srgbClr val="023452"/>
                </a:solidFill>
              </a:rPr>
              <a:t>Try to think of what usually you would annotate</a:t>
            </a:r>
            <a:endParaRPr sz="1800">
              <a:solidFill>
                <a:srgbClr val="02345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3452"/>
              </a:buClr>
              <a:buSzPts val="1800"/>
              <a:buAutoNum type="alphaLcPeriod"/>
            </a:pPr>
            <a:r>
              <a:rPr lang="en" sz="1800">
                <a:solidFill>
                  <a:srgbClr val="023452"/>
                </a:solidFill>
              </a:rPr>
              <a:t>I trust you can do more than the minimum</a:t>
            </a:r>
            <a:endParaRPr sz="1800">
              <a:solidFill>
                <a:srgbClr val="02345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3452"/>
              </a:buClr>
              <a:buSzPts val="1800"/>
              <a:buAutoNum type="alphaLcPeriod"/>
            </a:pPr>
            <a:r>
              <a:rPr lang="en" sz="1800">
                <a:solidFill>
                  <a:srgbClr val="023452"/>
                </a:solidFill>
              </a:rPr>
              <a:t>Link this material to the event</a:t>
            </a:r>
            <a:endParaRPr sz="1800">
              <a:solidFill>
                <a:srgbClr val="023452"/>
              </a:solidFill>
            </a:endParaRPr>
          </a:p>
        </p:txBody>
      </p:sp>
      <p:sp>
        <p:nvSpPr>
          <p:cNvPr id="744" name="Google Shape;744;p57"/>
          <p:cNvSpPr/>
          <p:nvPr/>
        </p:nvSpPr>
        <p:spPr>
          <a:xfrm>
            <a:off x="1710475" y="4047350"/>
            <a:ext cx="378300" cy="646500"/>
          </a:xfrm>
          <a:prstGeom prst="leftBrace">
            <a:avLst>
              <a:gd fmla="val 10342" name="adj1"/>
              <a:gd fmla="val 50015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45" name="Google Shape;745;p57"/>
          <p:cNvSpPr txBox="1"/>
          <p:nvPr/>
        </p:nvSpPr>
        <p:spPr>
          <a:xfrm>
            <a:off x="195775" y="4047350"/>
            <a:ext cx="189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Minimal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Properties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746" name="Google Shape;746;p57"/>
          <p:cNvSpPr/>
          <p:nvPr/>
        </p:nvSpPr>
        <p:spPr>
          <a:xfrm>
            <a:off x="2048649" y="3703663"/>
            <a:ext cx="1813200" cy="116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57"/>
          <p:cNvSpPr txBox="1"/>
          <p:nvPr/>
        </p:nvSpPr>
        <p:spPr>
          <a:xfrm>
            <a:off x="2048650" y="3639638"/>
            <a:ext cx="1748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Training Material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748" name="Google Shape;748;p57"/>
          <p:cNvSpPr txBox="1"/>
          <p:nvPr/>
        </p:nvSpPr>
        <p:spPr>
          <a:xfrm>
            <a:off x="2066525" y="3961213"/>
            <a:ext cx="1748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Description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Keywords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Name (Title)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8"/>
          <p:cNvSpPr txBox="1"/>
          <p:nvPr/>
        </p:nvSpPr>
        <p:spPr>
          <a:xfrm>
            <a:off x="195775" y="162450"/>
            <a:ext cx="914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47EAA"/>
                </a:solidFill>
              </a:rPr>
              <a:t>Activity</a:t>
            </a:r>
            <a:r>
              <a:rPr lang="en" sz="4800">
                <a:solidFill>
                  <a:srgbClr val="F5892E"/>
                </a:solidFill>
              </a:rPr>
              <a:t>:</a:t>
            </a:r>
            <a:endParaRPr sz="4800">
              <a:solidFill>
                <a:srgbClr val="047EAA"/>
              </a:solidFill>
            </a:endParaRPr>
          </a:p>
        </p:txBody>
      </p:sp>
      <p:sp>
        <p:nvSpPr>
          <p:cNvPr id="754" name="Google Shape;754;p58"/>
          <p:cNvSpPr txBox="1"/>
          <p:nvPr/>
        </p:nvSpPr>
        <p:spPr>
          <a:xfrm>
            <a:off x="223225" y="1260725"/>
            <a:ext cx="9089100" cy="3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3452"/>
              </a:buClr>
              <a:buSzPts val="1800"/>
              <a:buAutoNum type="arabicPeriod"/>
            </a:pPr>
            <a:r>
              <a:rPr lang="en" sz="1800">
                <a:solidFill>
                  <a:srgbClr val="023452"/>
                </a:solidFill>
              </a:rPr>
              <a:t>Annotate your training material metadata</a:t>
            </a:r>
            <a:endParaRPr sz="1800">
              <a:solidFill>
                <a:srgbClr val="02345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3452"/>
              </a:buClr>
              <a:buSzPts val="1800"/>
              <a:buAutoNum type="alphaLcPeriod"/>
            </a:pPr>
            <a:r>
              <a:rPr lang="en" sz="1800">
                <a:solidFill>
                  <a:srgbClr val="023452"/>
                </a:solidFill>
              </a:rPr>
              <a:t>Annotate as much metadata as you can for your training material</a:t>
            </a:r>
            <a:endParaRPr sz="1800">
              <a:solidFill>
                <a:srgbClr val="02345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3452"/>
              </a:buClr>
              <a:buSzPts val="1800"/>
              <a:buAutoNum type="alphaLcPeriod"/>
            </a:pPr>
            <a:r>
              <a:rPr lang="en" sz="1800">
                <a:solidFill>
                  <a:srgbClr val="023452"/>
                </a:solidFill>
              </a:rPr>
              <a:t>Try to think of what usually you would annotate</a:t>
            </a:r>
            <a:endParaRPr sz="1800">
              <a:solidFill>
                <a:srgbClr val="02345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3452"/>
              </a:buClr>
              <a:buSzPts val="1800"/>
              <a:buAutoNum type="alphaLcPeriod"/>
            </a:pPr>
            <a:r>
              <a:rPr lang="en" sz="1800">
                <a:solidFill>
                  <a:srgbClr val="023452"/>
                </a:solidFill>
              </a:rPr>
              <a:t>I trust you can do more than the minimum</a:t>
            </a:r>
            <a:endParaRPr sz="1800">
              <a:solidFill>
                <a:srgbClr val="02345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3452"/>
              </a:buClr>
              <a:buSzPts val="1800"/>
              <a:buAutoNum type="alphaLcPeriod"/>
            </a:pPr>
            <a:r>
              <a:rPr lang="en" sz="1800">
                <a:solidFill>
                  <a:srgbClr val="023452"/>
                </a:solidFill>
              </a:rPr>
              <a:t>Link this material to the event</a:t>
            </a:r>
            <a:endParaRPr sz="1800">
              <a:solidFill>
                <a:srgbClr val="023452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3452"/>
              </a:buClr>
              <a:buSzPts val="1800"/>
              <a:buAutoNum type="romanLcPeriod"/>
            </a:pPr>
            <a:r>
              <a:rPr lang="en" sz="1800">
                <a:solidFill>
                  <a:srgbClr val="023452"/>
                </a:solidFill>
              </a:rPr>
              <a:t>Manual: the tab is a look-up</a:t>
            </a:r>
            <a:br>
              <a:rPr lang="en" sz="1800">
                <a:solidFill>
                  <a:srgbClr val="023452"/>
                </a:solidFill>
              </a:rPr>
            </a:br>
            <a:r>
              <a:rPr lang="en" sz="1800">
                <a:solidFill>
                  <a:srgbClr val="023452"/>
                </a:solidFill>
              </a:rPr>
              <a:t>type the title of your material to</a:t>
            </a:r>
            <a:br>
              <a:rPr lang="en" sz="1800">
                <a:solidFill>
                  <a:srgbClr val="023452"/>
                </a:solidFill>
              </a:rPr>
            </a:br>
            <a:r>
              <a:rPr lang="en" sz="1800">
                <a:solidFill>
                  <a:srgbClr val="023452"/>
                </a:solidFill>
              </a:rPr>
              <a:t>e</a:t>
            </a:r>
            <a:r>
              <a:rPr lang="en" sz="1800">
                <a:solidFill>
                  <a:srgbClr val="023452"/>
                </a:solidFill>
              </a:rPr>
              <a:t>mbed it in the event. </a:t>
            </a:r>
            <a:endParaRPr sz="1800">
              <a:solidFill>
                <a:srgbClr val="023452"/>
              </a:solidFill>
            </a:endParaRPr>
          </a:p>
        </p:txBody>
      </p:sp>
      <p:sp>
        <p:nvSpPr>
          <p:cNvPr id="755" name="Google Shape;755;p58"/>
          <p:cNvSpPr/>
          <p:nvPr/>
        </p:nvSpPr>
        <p:spPr>
          <a:xfrm>
            <a:off x="4966600" y="3121150"/>
            <a:ext cx="3384900" cy="1803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If you are using GitHub,</a:t>
            </a:r>
            <a:br>
              <a:rPr b="1" lang="en">
                <a:solidFill>
                  <a:schemeClr val="accent5"/>
                </a:solidFill>
              </a:rPr>
            </a:br>
            <a:r>
              <a:rPr b="1" lang="en">
                <a:solidFill>
                  <a:schemeClr val="accent5"/>
                </a:solidFill>
              </a:rPr>
              <a:t>use the template to include</a:t>
            </a:r>
            <a:br>
              <a:rPr b="1" lang="en">
                <a:solidFill>
                  <a:schemeClr val="accent5"/>
                </a:solidFill>
              </a:rPr>
            </a:br>
            <a:r>
              <a:rPr b="1" lang="en">
                <a:solidFill>
                  <a:schemeClr val="accent5"/>
                </a:solidFill>
              </a:rPr>
              <a:t>all the metadata</a:t>
            </a:r>
            <a:br>
              <a:rPr b="1" lang="en">
                <a:solidFill>
                  <a:schemeClr val="accent5"/>
                </a:solidFill>
              </a:rPr>
            </a:br>
            <a:br>
              <a:rPr b="1" lang="en">
                <a:solidFill>
                  <a:schemeClr val="accent5"/>
                </a:solidFill>
              </a:rPr>
            </a:br>
            <a:br>
              <a:rPr b="1" lang="en">
                <a:solidFill>
                  <a:schemeClr val="accent5"/>
                </a:solidFill>
              </a:rPr>
            </a:br>
            <a:endParaRPr b="1">
              <a:solidFill>
                <a:schemeClr val="accent5"/>
              </a:solidFill>
            </a:endParaRPr>
          </a:p>
        </p:txBody>
      </p:sp>
      <p:pic>
        <p:nvPicPr>
          <p:cNvPr id="756" name="Google Shape;75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4075" y="3978925"/>
            <a:ext cx="841801" cy="841801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58"/>
          <p:cNvSpPr txBox="1"/>
          <p:nvPr/>
        </p:nvSpPr>
        <p:spPr>
          <a:xfrm>
            <a:off x="4966600" y="4693850"/>
            <a:ext cx="33849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Octocat, by simon oxley, attribution and non-derivative license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9"/>
          <p:cNvSpPr txBox="1"/>
          <p:nvPr/>
        </p:nvSpPr>
        <p:spPr>
          <a:xfrm>
            <a:off x="195775" y="162450"/>
            <a:ext cx="914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47EAA"/>
                </a:solidFill>
              </a:rPr>
              <a:t>Activity</a:t>
            </a:r>
            <a:r>
              <a:rPr lang="en" sz="4800">
                <a:solidFill>
                  <a:srgbClr val="F5892E"/>
                </a:solidFill>
              </a:rPr>
              <a:t>:</a:t>
            </a:r>
            <a:endParaRPr sz="4800">
              <a:solidFill>
                <a:srgbClr val="047EAA"/>
              </a:solidFill>
            </a:endParaRPr>
          </a:p>
        </p:txBody>
      </p:sp>
      <p:pic>
        <p:nvPicPr>
          <p:cNvPr id="763" name="Google Shape;76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1263" y="162450"/>
            <a:ext cx="1157275" cy="11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59"/>
          <p:cNvSpPr txBox="1"/>
          <p:nvPr/>
        </p:nvSpPr>
        <p:spPr>
          <a:xfrm>
            <a:off x="7378950" y="1232700"/>
            <a:ext cx="18219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</a:t>
            </a:r>
            <a:r>
              <a:rPr lang="en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Maan Icons in freepik</a:t>
            </a:r>
            <a:endParaRPr sz="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5" name="Google Shape;765;p59"/>
          <p:cNvSpPr txBox="1"/>
          <p:nvPr/>
        </p:nvSpPr>
        <p:spPr>
          <a:xfrm>
            <a:off x="209850" y="1319725"/>
            <a:ext cx="8724300" cy="3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3452"/>
              </a:buClr>
              <a:buSzPts val="1800"/>
              <a:buAutoNum type="arabicPeriod"/>
            </a:pPr>
            <a:r>
              <a:rPr lang="en" sz="1800">
                <a:solidFill>
                  <a:srgbClr val="023452"/>
                </a:solidFill>
              </a:rPr>
              <a:t>Extract your JSON file from TeSS</a:t>
            </a:r>
            <a:endParaRPr sz="1800">
              <a:solidFill>
                <a:srgbClr val="02345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3452"/>
              </a:buClr>
              <a:buSzPts val="1800"/>
              <a:buAutoNum type="alphaLcPeriod"/>
            </a:pPr>
            <a:r>
              <a:rPr lang="en" sz="1800">
                <a:solidFill>
                  <a:srgbClr val="023452"/>
                </a:solidFill>
              </a:rPr>
              <a:t>Validate the individual page with the</a:t>
            </a:r>
            <a:r>
              <a:rPr lang="en" sz="1800">
                <a:solidFill>
                  <a:srgbClr val="02345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schema.org validator</a:t>
            </a:r>
            <a:r>
              <a:rPr lang="en" sz="1800">
                <a:solidFill>
                  <a:srgbClr val="023452"/>
                </a:solidFill>
              </a:rPr>
              <a:t> by pasting the URL into the Fetch URL tab. </a:t>
            </a:r>
            <a:endParaRPr sz="1800">
              <a:solidFill>
                <a:srgbClr val="02345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3452"/>
              </a:buClr>
              <a:buSzPts val="1800"/>
              <a:buAutoNum type="alphaLcPeriod"/>
            </a:pPr>
            <a:r>
              <a:rPr lang="en" sz="1800">
                <a:solidFill>
                  <a:srgbClr val="023452"/>
                </a:solidFill>
              </a:rPr>
              <a:t>You will get the the HTML code of the web site on the left side and a list of type from schema.org. </a:t>
            </a:r>
            <a:endParaRPr sz="1800">
              <a:solidFill>
                <a:srgbClr val="02345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3452"/>
              </a:buClr>
              <a:buSzPts val="1800"/>
              <a:buAutoNum type="alphaLcPeriod"/>
            </a:pPr>
            <a:r>
              <a:rPr lang="en" sz="1800">
                <a:solidFill>
                  <a:srgbClr val="023452"/>
                </a:solidFill>
              </a:rPr>
              <a:t>In the HTML code, look for a script element with the attribute type=”application/ld+json”. This script element could be a child of the head element of the HTML page. This results in the following script HTML element.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3452"/>
              </a:buClr>
              <a:buSzPts val="1800"/>
              <a:buAutoNum type="alphaLcPeriod"/>
            </a:pPr>
            <a:r>
              <a:rPr lang="en" sz="1800">
                <a:solidFill>
                  <a:srgbClr val="023452"/>
                </a:solidFill>
              </a:rPr>
              <a:t>Copy the JSON object and paste it into a file called course-descr.json</a:t>
            </a:r>
            <a:endParaRPr sz="1800">
              <a:solidFill>
                <a:srgbClr val="023452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60"/>
          <p:cNvSpPr txBox="1"/>
          <p:nvPr/>
        </p:nvSpPr>
        <p:spPr>
          <a:xfrm>
            <a:off x="195775" y="162450"/>
            <a:ext cx="914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47EAA"/>
                </a:solidFill>
              </a:rPr>
              <a:t>Demo</a:t>
            </a:r>
            <a:r>
              <a:rPr lang="en" sz="4800">
                <a:solidFill>
                  <a:srgbClr val="F5892E"/>
                </a:solidFill>
              </a:rPr>
              <a:t>:</a:t>
            </a:r>
            <a:endParaRPr sz="4800">
              <a:solidFill>
                <a:srgbClr val="047EAA"/>
              </a:solidFill>
            </a:endParaRPr>
          </a:p>
        </p:txBody>
      </p:sp>
      <p:sp>
        <p:nvSpPr>
          <p:cNvPr id="771" name="Google Shape;771;p60"/>
          <p:cNvSpPr txBox="1"/>
          <p:nvPr/>
        </p:nvSpPr>
        <p:spPr>
          <a:xfrm>
            <a:off x="223225" y="1260725"/>
            <a:ext cx="7127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23452"/>
                </a:solidFill>
              </a:rPr>
              <a:t>Scrape the metadata about the material into TeSS</a:t>
            </a:r>
            <a:endParaRPr sz="1800">
              <a:solidFill>
                <a:srgbClr val="02345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023452"/>
                </a:solidFill>
              </a:rPr>
              <a:t>We will demo how you could set up an automated mechanism to get </a:t>
            </a:r>
            <a:r>
              <a:rPr lang="en" sz="1800">
                <a:solidFill>
                  <a:srgbClr val="023452"/>
                </a:solidFill>
              </a:rPr>
              <a:t>training</a:t>
            </a:r>
            <a:r>
              <a:rPr lang="en" sz="1800">
                <a:solidFill>
                  <a:srgbClr val="023452"/>
                </a:solidFill>
              </a:rPr>
              <a:t> material into TeSS.</a:t>
            </a:r>
            <a:endParaRPr sz="1800">
              <a:solidFill>
                <a:srgbClr val="023452"/>
              </a:solidFill>
            </a:endParaRPr>
          </a:p>
        </p:txBody>
      </p:sp>
      <p:pic>
        <p:nvPicPr>
          <p:cNvPr id="772" name="Google Shape;77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6625" y="253975"/>
            <a:ext cx="1232824" cy="1232824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60"/>
          <p:cNvSpPr txBox="1"/>
          <p:nvPr/>
        </p:nvSpPr>
        <p:spPr>
          <a:xfrm>
            <a:off x="5759100" y="0"/>
            <a:ext cx="33849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Octocat, by simon oxley, attribution and non-derivative license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/>
        </p:nvSpPr>
        <p:spPr>
          <a:xfrm>
            <a:off x="5903125" y="5753738"/>
            <a:ext cx="2393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200">
                <a:solidFill>
                  <a:srgbClr val="047EAA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from Niall Beard</a:t>
            </a:r>
            <a:endParaRPr b="0" i="0" sz="1000" cap="none" strike="noStrike">
              <a:solidFill>
                <a:srgbClr val="047E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6889025" y="2158950"/>
            <a:ext cx="907200" cy="8256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" name="Google Shape;153;p17"/>
          <p:cNvGrpSpPr/>
          <p:nvPr/>
        </p:nvGrpSpPr>
        <p:grpSpPr>
          <a:xfrm>
            <a:off x="3999736" y="2119241"/>
            <a:ext cx="793443" cy="905027"/>
            <a:chOff x="2243975" y="3563475"/>
            <a:chExt cx="1109400" cy="1369800"/>
          </a:xfrm>
        </p:grpSpPr>
        <p:sp>
          <p:nvSpPr>
            <p:cNvPr id="154" name="Google Shape;154;p17"/>
            <p:cNvSpPr/>
            <p:nvPr/>
          </p:nvSpPr>
          <p:spPr>
            <a:xfrm>
              <a:off x="2243975" y="3563475"/>
              <a:ext cx="1109400" cy="13698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5" name="Google Shape;155;p17"/>
            <p:cNvCxnSpPr/>
            <p:nvPr/>
          </p:nvCxnSpPr>
          <p:spPr>
            <a:xfrm>
              <a:off x="2361650" y="3689525"/>
              <a:ext cx="30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17"/>
            <p:cNvCxnSpPr/>
            <p:nvPr/>
          </p:nvCxnSpPr>
          <p:spPr>
            <a:xfrm flipH="1" rot="10800000">
              <a:off x="2361650" y="3907950"/>
              <a:ext cx="848700" cy="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17"/>
            <p:cNvCxnSpPr/>
            <p:nvPr/>
          </p:nvCxnSpPr>
          <p:spPr>
            <a:xfrm flipH="1" rot="10800000">
              <a:off x="2361650" y="4018350"/>
              <a:ext cx="848700" cy="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17"/>
            <p:cNvCxnSpPr/>
            <p:nvPr/>
          </p:nvCxnSpPr>
          <p:spPr>
            <a:xfrm flipH="1" rot="10800000">
              <a:off x="2371238" y="4118250"/>
              <a:ext cx="570300" cy="1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17"/>
            <p:cNvCxnSpPr/>
            <p:nvPr/>
          </p:nvCxnSpPr>
          <p:spPr>
            <a:xfrm flipH="1" rot="10800000">
              <a:off x="2374325" y="4339050"/>
              <a:ext cx="848700" cy="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17"/>
            <p:cNvCxnSpPr/>
            <p:nvPr/>
          </p:nvCxnSpPr>
          <p:spPr>
            <a:xfrm flipH="1" rot="10800000">
              <a:off x="2374325" y="4449450"/>
              <a:ext cx="848700" cy="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17"/>
            <p:cNvCxnSpPr/>
            <p:nvPr/>
          </p:nvCxnSpPr>
          <p:spPr>
            <a:xfrm flipH="1" rot="10800000">
              <a:off x="2374325" y="4559850"/>
              <a:ext cx="848700" cy="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17"/>
            <p:cNvCxnSpPr/>
            <p:nvPr/>
          </p:nvCxnSpPr>
          <p:spPr>
            <a:xfrm flipH="1" rot="10800000">
              <a:off x="2374325" y="4670250"/>
              <a:ext cx="848700" cy="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17"/>
            <p:cNvCxnSpPr/>
            <p:nvPr/>
          </p:nvCxnSpPr>
          <p:spPr>
            <a:xfrm flipH="1" rot="10800000">
              <a:off x="2371238" y="4770150"/>
              <a:ext cx="570300" cy="1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4" name="Google Shape;164;p17"/>
          <p:cNvSpPr txBox="1"/>
          <p:nvPr/>
        </p:nvSpPr>
        <p:spPr>
          <a:xfrm>
            <a:off x="263225" y="2228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General structure of</a:t>
            </a:r>
            <a:r>
              <a:rPr b="1" lang="en" sz="3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 Metadata</a:t>
            </a:r>
            <a:endParaRPr b="1" sz="3300">
              <a:solidFill>
                <a:srgbClr val="1B29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6802325" y="3374513"/>
            <a:ext cx="993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Type</a:t>
            </a:r>
            <a:endParaRPr b="1" i="0" sz="1400" cap="none" strike="noStrike">
              <a:solidFill>
                <a:schemeClr val="accent5"/>
              </a:solidFill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3834025" y="3374525"/>
            <a:ext cx="993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Profile</a:t>
            </a:r>
            <a:endParaRPr b="1" i="0" sz="1400" cap="none" strike="noStrike">
              <a:solidFill>
                <a:schemeClr val="accent5"/>
              </a:solidFill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534025" y="1786800"/>
            <a:ext cx="1511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Property 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Property B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Property C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Property D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etc 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68" name="Google Shape;168;p17"/>
          <p:cNvCxnSpPr/>
          <p:nvPr/>
        </p:nvCxnSpPr>
        <p:spPr>
          <a:xfrm>
            <a:off x="2466300" y="2585350"/>
            <a:ext cx="1003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7"/>
          <p:cNvCxnSpPr/>
          <p:nvPr/>
        </p:nvCxnSpPr>
        <p:spPr>
          <a:xfrm>
            <a:off x="5323125" y="2571750"/>
            <a:ext cx="1003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17"/>
          <p:cNvSpPr txBox="1"/>
          <p:nvPr/>
        </p:nvSpPr>
        <p:spPr>
          <a:xfrm>
            <a:off x="534025" y="3374525"/>
            <a:ext cx="993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Properties</a:t>
            </a:r>
            <a:endParaRPr b="1" i="0" sz="1400" cap="none" strike="noStrike">
              <a:solidFill>
                <a:schemeClr val="accent5"/>
              </a:solidFill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4893225" y="4351263"/>
            <a:ext cx="4209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One example …. →</a:t>
            </a:r>
            <a:endParaRPr b="1" sz="2000">
              <a:solidFill>
                <a:srgbClr val="1B29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8"/>
          <p:cNvPicPr preferRelativeResize="0"/>
          <p:nvPr/>
        </p:nvPicPr>
        <p:blipFill rotWithShape="1">
          <a:blip r:embed="rId3">
            <a:alphaModFix/>
          </a:blip>
          <a:srcRect b="8950" l="0" r="0" t="0"/>
          <a:stretch/>
        </p:blipFill>
        <p:spPr>
          <a:xfrm>
            <a:off x="1438225" y="537900"/>
            <a:ext cx="6858001" cy="420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7" name="Google Shape;177;p18"/>
          <p:cNvSpPr txBox="1"/>
          <p:nvPr/>
        </p:nvSpPr>
        <p:spPr>
          <a:xfrm>
            <a:off x="158750" y="640925"/>
            <a:ext cx="993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Type</a:t>
            </a:r>
            <a:endParaRPr b="0" i="0" sz="1400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1220555" y="573882"/>
            <a:ext cx="144000" cy="3189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1299525" y="1083650"/>
            <a:ext cx="7161300" cy="3755100"/>
          </a:xfrm>
          <a:prstGeom prst="rect">
            <a:avLst/>
          </a:prstGeom>
          <a:solidFill>
            <a:srgbClr val="FFFFFF">
              <a:alpha val="7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 txBox="1"/>
          <p:nvPr/>
        </p:nvSpPr>
        <p:spPr>
          <a:xfrm>
            <a:off x="5903125" y="5753738"/>
            <a:ext cx="2393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200">
                <a:solidFill>
                  <a:srgbClr val="047EAA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from Niall Beard</a:t>
            </a:r>
            <a:endParaRPr b="0" i="0" sz="1000" cap="none" strike="noStrike">
              <a:solidFill>
                <a:srgbClr val="047E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152975" y="3033150"/>
            <a:ext cx="993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Profile</a:t>
            </a:r>
            <a:endParaRPr b="0" i="0" sz="1400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1220550" y="1474058"/>
            <a:ext cx="144000" cy="33645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9"/>
          <p:cNvPicPr preferRelativeResize="0"/>
          <p:nvPr/>
        </p:nvPicPr>
        <p:blipFill rotWithShape="1">
          <a:blip r:embed="rId3">
            <a:alphaModFix/>
          </a:blip>
          <a:srcRect b="8950" l="0" r="0" t="0"/>
          <a:stretch/>
        </p:blipFill>
        <p:spPr>
          <a:xfrm>
            <a:off x="1438225" y="537900"/>
            <a:ext cx="6858001" cy="4202700"/>
          </a:xfrm>
          <a:prstGeom prst="rect">
            <a:avLst/>
          </a:prstGeom>
          <a:noFill/>
          <a:ln cap="flat" cmpd="sng" w="19050">
            <a:solidFill>
              <a:srgbClr val="02345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8" name="Google Shape;188;p19"/>
          <p:cNvSpPr/>
          <p:nvPr/>
        </p:nvSpPr>
        <p:spPr>
          <a:xfrm>
            <a:off x="1432450" y="389400"/>
            <a:ext cx="7106100" cy="1084800"/>
          </a:xfrm>
          <a:prstGeom prst="rect">
            <a:avLst/>
          </a:prstGeom>
          <a:solidFill>
            <a:srgbClr val="FFFFFF">
              <a:alpha val="78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 txBox="1"/>
          <p:nvPr/>
        </p:nvSpPr>
        <p:spPr>
          <a:xfrm>
            <a:off x="5903125" y="5753738"/>
            <a:ext cx="2393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200">
                <a:solidFill>
                  <a:srgbClr val="047EAA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from Niall Beard</a:t>
            </a:r>
            <a:endParaRPr b="0" i="0" sz="1000" cap="none" strike="noStrike">
              <a:solidFill>
                <a:srgbClr val="047E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158750" y="640925"/>
            <a:ext cx="993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Type</a:t>
            </a:r>
            <a:endParaRPr b="0" i="0" sz="1400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1220555" y="573882"/>
            <a:ext cx="144000" cy="3189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152975" y="3033150"/>
            <a:ext cx="993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Profile</a:t>
            </a:r>
            <a:endParaRPr b="0" i="0" sz="1400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1220550" y="1474058"/>
            <a:ext cx="144000" cy="33645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1092575" y="1432100"/>
            <a:ext cx="1905000" cy="411000"/>
          </a:xfrm>
          <a:prstGeom prst="ellipse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/>
        </p:nvSpPr>
        <p:spPr>
          <a:xfrm>
            <a:off x="5459225" y="1849550"/>
            <a:ext cx="4374000" cy="14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Trebuchet MS"/>
              <a:buChar char="●"/>
            </a:pPr>
            <a:r>
              <a:rPr lang="en" sz="1700">
                <a:solidFill>
                  <a:srgbClr val="434343"/>
                </a:solidFill>
              </a:rPr>
              <a:t>A</a:t>
            </a:r>
            <a:r>
              <a:rPr lang="en" sz="1700">
                <a:solidFill>
                  <a:srgbClr val="434343"/>
                </a:solidFill>
              </a:rPr>
              <a:t> consortium:</a:t>
            </a:r>
            <a:endParaRPr sz="1700">
              <a:solidFill>
                <a:srgbClr val="434343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Trebuchet MS"/>
              <a:buChar char="○"/>
            </a:pPr>
            <a:r>
              <a:rPr lang="en" sz="1700">
                <a:solidFill>
                  <a:srgbClr val="434343"/>
                </a:solidFill>
              </a:rPr>
              <a:t>Describe online information</a:t>
            </a:r>
            <a:endParaRPr sz="1700">
              <a:solidFill>
                <a:srgbClr val="434343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Trebuchet MS"/>
              <a:buChar char="○"/>
            </a:pPr>
            <a:r>
              <a:rPr lang="en" sz="1700">
                <a:solidFill>
                  <a:srgbClr val="434343"/>
                </a:solidFill>
              </a:rPr>
              <a:t>Improve search efficacy</a:t>
            </a:r>
            <a:endParaRPr sz="1700">
              <a:solidFill>
                <a:srgbClr val="0234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0" name="Google Shape;20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550" y="1795775"/>
            <a:ext cx="5187324" cy="2828575"/>
          </a:xfrm>
          <a:prstGeom prst="rect">
            <a:avLst/>
          </a:prstGeom>
          <a:noFill/>
          <a:ln cap="flat" cmpd="sng" w="28575">
            <a:solidFill>
              <a:srgbClr val="02345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01" name="Google Shape;201;p20"/>
          <p:cNvGrpSpPr/>
          <p:nvPr/>
        </p:nvGrpSpPr>
        <p:grpSpPr>
          <a:xfrm>
            <a:off x="369863" y="340784"/>
            <a:ext cx="713344" cy="758278"/>
            <a:chOff x="248463" y="212862"/>
            <a:chExt cx="1217725" cy="1217725"/>
          </a:xfrm>
        </p:grpSpPr>
        <p:sp>
          <p:nvSpPr>
            <p:cNvPr id="202" name="Google Shape;202;p20"/>
            <p:cNvSpPr/>
            <p:nvPr/>
          </p:nvSpPr>
          <p:spPr>
            <a:xfrm>
              <a:off x="704875" y="352625"/>
              <a:ext cx="522900" cy="308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3" name="Google Shape;203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8462" y="212862"/>
              <a:ext cx="1217725" cy="12177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4" name="Google Shape;204;p20"/>
          <p:cNvSpPr txBox="1"/>
          <p:nvPr/>
        </p:nvSpPr>
        <p:spPr>
          <a:xfrm>
            <a:off x="1148975" y="222825"/>
            <a:ext cx="6543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Schema.org</a:t>
            </a:r>
            <a:endParaRPr b="1" sz="3300">
              <a:solidFill>
                <a:srgbClr val="1B29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5459225" y="3068750"/>
            <a:ext cx="3373800" cy="14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Trebuchet MS"/>
              <a:buChar char="●"/>
            </a:pPr>
            <a:r>
              <a:rPr lang="en" sz="1700">
                <a:solidFill>
                  <a:srgbClr val="434343"/>
                </a:solidFill>
              </a:rPr>
              <a:t>Controlled vocabulary</a:t>
            </a:r>
            <a:endParaRPr sz="1700">
              <a:solidFill>
                <a:srgbClr val="434343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○"/>
            </a:pPr>
            <a:r>
              <a:rPr lang="en" sz="1700">
                <a:solidFill>
                  <a:srgbClr val="434343"/>
                </a:solidFill>
              </a:rPr>
              <a:t>Metadata for the world</a:t>
            </a:r>
            <a:endParaRPr sz="1700">
              <a:solidFill>
                <a:srgbClr val="434343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○"/>
            </a:pPr>
            <a:r>
              <a:rPr lang="en" sz="1700">
                <a:solidFill>
                  <a:srgbClr val="434343"/>
                </a:solidFill>
              </a:rPr>
              <a:t>Several profiles</a:t>
            </a:r>
            <a:endParaRPr sz="17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1"/>
          <p:cNvGrpSpPr/>
          <p:nvPr/>
        </p:nvGrpSpPr>
        <p:grpSpPr>
          <a:xfrm>
            <a:off x="369863" y="340784"/>
            <a:ext cx="713344" cy="758278"/>
            <a:chOff x="248463" y="212862"/>
            <a:chExt cx="1217725" cy="1217725"/>
          </a:xfrm>
        </p:grpSpPr>
        <p:sp>
          <p:nvSpPr>
            <p:cNvPr id="211" name="Google Shape;211;p21"/>
            <p:cNvSpPr/>
            <p:nvPr/>
          </p:nvSpPr>
          <p:spPr>
            <a:xfrm>
              <a:off x="704875" y="352625"/>
              <a:ext cx="522900" cy="308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2" name="Google Shape;212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8462" y="212862"/>
              <a:ext cx="1217725" cy="12177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3" name="Google Shape;213;p21"/>
          <p:cNvSpPr txBox="1"/>
          <p:nvPr/>
        </p:nvSpPr>
        <p:spPr>
          <a:xfrm>
            <a:off x="1148975" y="222825"/>
            <a:ext cx="6543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Schema.org</a:t>
            </a:r>
            <a:endParaRPr b="1" sz="3300">
              <a:solidFill>
                <a:srgbClr val="1B29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14" name="Google Shape;2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863" y="1313400"/>
            <a:ext cx="2251475" cy="3621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21"/>
          <p:cNvCxnSpPr/>
          <p:nvPr/>
        </p:nvCxnSpPr>
        <p:spPr>
          <a:xfrm flipH="1" rot="10800000">
            <a:off x="1848975" y="2969600"/>
            <a:ext cx="9711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6" name="Google Shape;2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8425" y="2773450"/>
            <a:ext cx="1790175" cy="12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1"/>
          <p:cNvSpPr txBox="1"/>
          <p:nvPr/>
        </p:nvSpPr>
        <p:spPr>
          <a:xfrm>
            <a:off x="3137625" y="3940725"/>
            <a:ext cx="7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etc …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218" name="Google Shape;218;p21"/>
          <p:cNvCxnSpPr/>
          <p:nvPr/>
        </p:nvCxnSpPr>
        <p:spPr>
          <a:xfrm flipH="1" rot="10800000">
            <a:off x="4438650" y="3383200"/>
            <a:ext cx="9711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19" name="Google Shape;219;p21"/>
          <p:cNvGraphicFramePr/>
          <p:nvPr/>
        </p:nvGraphicFramePr>
        <p:xfrm>
          <a:off x="5618025" y="283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{422D8C3A-63D5-4468-BBFA-F043D6FB5E82}</a:tableStyleId>
              </a:tblPr>
              <a:tblGrid>
                <a:gridCol w="990775"/>
                <a:gridCol w="990775"/>
                <a:gridCol w="990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Property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Expected type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Description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about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thing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…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actor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person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…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attendee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Person or Org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…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0" name="Google Shape;220;p21"/>
          <p:cNvSpPr txBox="1"/>
          <p:nvPr/>
        </p:nvSpPr>
        <p:spPr>
          <a:xfrm>
            <a:off x="5618025" y="2511975"/>
            <a:ext cx="29724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Profile</a:t>
            </a:r>
            <a:endParaRPr b="1" sz="1800">
              <a:solidFill>
                <a:srgbClr val="1B29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