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regular.fntdata"/><Relationship Id="rId21" Type="http://schemas.openxmlformats.org/officeDocument/2006/relationships/slide" Target="slides/slide16.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elin.kronander@nbis.se"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ib-swiss/RNAseq-introduction-training" TargetMode="External"/><Relationship Id="rId3" Type="http://schemas.openxmlformats.org/officeDocument/2006/relationships/hyperlink" Target="https://zenodo.org/doi/10.5281/zenodo.5532542"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ithub.com/en/repositories/releasing-projects-on-github/about-releases" TargetMode="External"/><Relationship Id="rId3" Type="http://schemas.openxmlformats.org/officeDocument/2006/relationships/hyperlink" Target="https://github.com/sib-swiss/RNAseq-introduction-training/release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i.org/" TargetMode="External"/><Relationship Id="rId3" Type="http://schemas.openxmlformats.org/officeDocument/2006/relationships/hyperlink" Target="https://doi.org/10.1000/182"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or.org/" TargetMode="External"/><Relationship Id="rId3" Type="http://schemas.openxmlformats.org/officeDocument/2006/relationships/hyperlink" Target="https://ror.org/04ev03g22"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ffe26559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ffe26559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chemeClr val="lt1"/>
                </a:highlight>
              </a:rPr>
              <a:t>title: "Releases and use of unique identifiers"</a:t>
            </a:r>
            <a:endParaRPr sz="90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chemeClr val="lt1"/>
                </a:highlight>
              </a:rPr>
              <a:t>author:</a:t>
            </a:r>
            <a:endParaRPr sz="90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chemeClr val="lt1"/>
                </a:highlight>
              </a:rPr>
              <a:t>   name: "Elin Kronander"</a:t>
            </a:r>
            <a:endParaRPr sz="90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chemeClr val="lt1"/>
                </a:highlight>
              </a:rPr>
              <a:t>   orcid: 0000-0003-0280-6318</a:t>
            </a:r>
            <a:endParaRPr sz="900">
              <a:solidFill>
                <a:schemeClr val="dk1"/>
              </a:solidFill>
              <a:highlight>
                <a:schemeClr val="lt1"/>
              </a:highlight>
            </a:endParaRPr>
          </a:p>
          <a:p>
            <a:pPr indent="0" lvl="0" marL="0" rtl="0" algn="l">
              <a:lnSpc>
                <a:spcPct val="150000"/>
              </a:lnSpc>
              <a:spcBef>
                <a:spcPts val="0"/>
              </a:spcBef>
              <a:spcAft>
                <a:spcPts val="0"/>
              </a:spcAft>
              <a:buNone/>
            </a:pPr>
            <a:r>
              <a:rPr lang="en" sz="900">
                <a:solidFill>
                  <a:schemeClr val="dk1"/>
                </a:solidFill>
                <a:highlight>
                  <a:schemeClr val="lt1"/>
                </a:highlight>
              </a:rPr>
              <a:t>   email: </a:t>
            </a:r>
            <a:r>
              <a:rPr lang="en" sz="900" u="sng">
                <a:solidFill>
                  <a:schemeClr val="hlink"/>
                </a:solidFill>
                <a:highlight>
                  <a:schemeClr val="lt1"/>
                </a:highlight>
                <a:hlinkClick r:id="rId2"/>
              </a:rPr>
              <a:t>elin.kronander@nbis.se</a:t>
            </a:r>
            <a:endParaRPr sz="90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900">
              <a:solidFill>
                <a:schemeClr val="dk1"/>
              </a:solidFill>
              <a:highlight>
                <a:schemeClr val="lt1"/>
              </a:highlight>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fe26559a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fe26559a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350">
                <a:solidFill>
                  <a:schemeClr val="dk1"/>
                </a:solidFill>
                <a:latin typeface="Lato"/>
                <a:ea typeface="Lato"/>
                <a:cs typeface="Lato"/>
                <a:sym typeface="Lato"/>
              </a:rPr>
              <a:t>Discuss with neighbour or in plenum depending on time and accessibility needs</a:t>
            </a:r>
            <a:br>
              <a:rPr lang="en" sz="1350">
                <a:solidFill>
                  <a:schemeClr val="dk1"/>
                </a:solidFill>
                <a:latin typeface="Lato"/>
                <a:ea typeface="Lato"/>
                <a:cs typeface="Lato"/>
                <a:sym typeface="Lato"/>
              </a:rPr>
            </a:br>
            <a:br>
              <a:rPr lang="en" sz="1350">
                <a:solidFill>
                  <a:schemeClr val="dk1"/>
                </a:solidFill>
                <a:latin typeface="Lato"/>
                <a:ea typeface="Lato"/>
                <a:cs typeface="Lato"/>
                <a:sym typeface="Lato"/>
              </a:rPr>
            </a:br>
            <a:r>
              <a:rPr lang="en" sz="1350">
                <a:solidFill>
                  <a:schemeClr val="dk1"/>
                </a:solidFill>
                <a:latin typeface="Lato"/>
                <a:ea typeface="Lato"/>
                <a:cs typeface="Lato"/>
                <a:sym typeface="Lato"/>
              </a:rPr>
              <a:t>PIDs can help distinguish between:</a:t>
            </a:r>
            <a:endParaRPr sz="1350">
              <a:solidFill>
                <a:schemeClr val="dk1"/>
              </a:solidFill>
              <a:latin typeface="Lato"/>
              <a:ea typeface="Lato"/>
              <a:cs typeface="Lato"/>
              <a:sym typeface="Lato"/>
            </a:endParaRPr>
          </a:p>
          <a:p>
            <a:pPr indent="-314325" lvl="0" marL="762000" rtl="0" algn="l">
              <a:lnSpc>
                <a:spcPct val="115000"/>
              </a:lnSpc>
              <a:spcBef>
                <a:spcPts val="1400"/>
              </a:spcBef>
              <a:spcAft>
                <a:spcPts val="0"/>
              </a:spcAft>
              <a:buClr>
                <a:schemeClr val="dk1"/>
              </a:buClr>
              <a:buSzPts val="1350"/>
              <a:buFont typeface="Lato"/>
              <a:buChar char="●"/>
            </a:pPr>
            <a:r>
              <a:rPr lang="en" sz="1350">
                <a:solidFill>
                  <a:schemeClr val="dk1"/>
                </a:solidFill>
                <a:latin typeface="Lato"/>
                <a:ea typeface="Lato"/>
                <a:cs typeface="Lato"/>
                <a:sym typeface="Lato"/>
              </a:rPr>
              <a:t>different materials - </a:t>
            </a:r>
            <a:r>
              <a:rPr b="1" lang="en" sz="1350">
                <a:solidFill>
                  <a:schemeClr val="dk1"/>
                </a:solidFill>
                <a:latin typeface="Lato"/>
                <a:ea typeface="Lato"/>
                <a:cs typeface="Lato"/>
                <a:sym typeface="Lato"/>
              </a:rPr>
              <a:t>DOI</a:t>
            </a:r>
            <a:endParaRPr b="1" sz="1350">
              <a:solidFill>
                <a:schemeClr val="dk1"/>
              </a:solidFill>
              <a:latin typeface="Lato"/>
              <a:ea typeface="Lato"/>
              <a:cs typeface="Lato"/>
              <a:sym typeface="Lato"/>
            </a:endParaRPr>
          </a:p>
          <a:p>
            <a:pPr indent="-314325" lvl="0" marL="762000" rtl="0" algn="l">
              <a:lnSpc>
                <a:spcPct val="115000"/>
              </a:lnSpc>
              <a:spcBef>
                <a:spcPts val="0"/>
              </a:spcBef>
              <a:spcAft>
                <a:spcPts val="0"/>
              </a:spcAft>
              <a:buClr>
                <a:schemeClr val="dk1"/>
              </a:buClr>
              <a:buSzPts val="1350"/>
              <a:buFont typeface="Lato"/>
              <a:buChar char="●"/>
            </a:pPr>
            <a:r>
              <a:rPr lang="en" sz="1350">
                <a:solidFill>
                  <a:schemeClr val="dk1"/>
                </a:solidFill>
                <a:latin typeface="Lato"/>
                <a:ea typeface="Lato"/>
                <a:cs typeface="Lato"/>
                <a:sym typeface="Lato"/>
              </a:rPr>
              <a:t>different versions of the same material - </a:t>
            </a:r>
            <a:r>
              <a:rPr b="1" lang="en" sz="1350">
                <a:solidFill>
                  <a:schemeClr val="dk1"/>
                </a:solidFill>
                <a:latin typeface="Lato"/>
                <a:ea typeface="Lato"/>
                <a:cs typeface="Lato"/>
                <a:sym typeface="Lato"/>
              </a:rPr>
              <a:t>DOI</a:t>
            </a:r>
            <a:endParaRPr b="1" sz="1350">
              <a:solidFill>
                <a:schemeClr val="dk1"/>
              </a:solidFill>
              <a:latin typeface="Lato"/>
              <a:ea typeface="Lato"/>
              <a:cs typeface="Lato"/>
              <a:sym typeface="Lato"/>
            </a:endParaRPr>
          </a:p>
          <a:p>
            <a:pPr indent="-314325" lvl="0" marL="762000" rtl="0" algn="l">
              <a:lnSpc>
                <a:spcPct val="115000"/>
              </a:lnSpc>
              <a:spcBef>
                <a:spcPts val="0"/>
              </a:spcBef>
              <a:spcAft>
                <a:spcPts val="0"/>
              </a:spcAft>
              <a:buClr>
                <a:schemeClr val="dk1"/>
              </a:buClr>
              <a:buSzPts val="1350"/>
              <a:buFont typeface="Lato"/>
              <a:buChar char="●"/>
            </a:pPr>
            <a:r>
              <a:rPr lang="en" sz="1350">
                <a:solidFill>
                  <a:schemeClr val="dk1"/>
                </a:solidFill>
                <a:latin typeface="Lato"/>
                <a:ea typeface="Lato"/>
                <a:cs typeface="Lato"/>
                <a:sym typeface="Lato"/>
              </a:rPr>
              <a:t>different authors and contributors - </a:t>
            </a:r>
            <a:r>
              <a:rPr b="1" lang="en" sz="1350">
                <a:solidFill>
                  <a:schemeClr val="dk1"/>
                </a:solidFill>
                <a:latin typeface="Lato"/>
                <a:ea typeface="Lato"/>
                <a:cs typeface="Lato"/>
                <a:sym typeface="Lato"/>
              </a:rPr>
              <a:t>ORCID</a:t>
            </a:r>
            <a:endParaRPr b="1" sz="1350">
              <a:solidFill>
                <a:schemeClr val="dk1"/>
              </a:solidFill>
              <a:latin typeface="Lato"/>
              <a:ea typeface="Lato"/>
              <a:cs typeface="Lato"/>
              <a:sym typeface="Lato"/>
            </a:endParaRPr>
          </a:p>
          <a:p>
            <a:pPr indent="-314325" lvl="0" marL="762000" rtl="0" algn="l">
              <a:lnSpc>
                <a:spcPct val="115000"/>
              </a:lnSpc>
              <a:spcBef>
                <a:spcPts val="0"/>
              </a:spcBef>
              <a:spcAft>
                <a:spcPts val="0"/>
              </a:spcAft>
              <a:buClr>
                <a:schemeClr val="dk1"/>
              </a:buClr>
              <a:buSzPts val="1350"/>
              <a:buFont typeface="Lato"/>
              <a:buChar char="●"/>
            </a:pPr>
            <a:r>
              <a:rPr lang="en" sz="1350">
                <a:solidFill>
                  <a:schemeClr val="dk1"/>
                </a:solidFill>
                <a:latin typeface="Lato"/>
                <a:ea typeface="Lato"/>
                <a:cs typeface="Lato"/>
                <a:sym typeface="Lato"/>
              </a:rPr>
              <a:t>different organisations - </a:t>
            </a:r>
            <a:r>
              <a:rPr b="1" lang="en" sz="1350">
                <a:solidFill>
                  <a:schemeClr val="dk1"/>
                </a:solidFill>
                <a:latin typeface="Lato"/>
                <a:ea typeface="Lato"/>
                <a:cs typeface="Lato"/>
                <a:sym typeface="Lato"/>
              </a:rPr>
              <a:t>ROR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fe26559a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fe26559a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chemeClr val="dk1"/>
                </a:solidFill>
              </a:rPr>
              <a:t>Execution: </a:t>
            </a:r>
            <a:endParaRPr b="1"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Divide students in 3 groups (or more if needed)</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Assign each group a use case</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Group discussions for 10 minutes</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Plenary discussion for 10 minutes (more time will be needed if you have more groups but if there are 2 groups with the same use case group 1 can summarize the strategy and group 2 can share their pros and cons, then </a:t>
            </a:r>
            <a:r>
              <a:rPr lang="en" sz="1200">
                <a:solidFill>
                  <a:schemeClr val="dk1"/>
                </a:solidFill>
              </a:rPr>
              <a:t>group</a:t>
            </a:r>
            <a:r>
              <a:rPr lang="en" sz="1200">
                <a:solidFill>
                  <a:schemeClr val="dk1"/>
                </a:solidFill>
              </a:rPr>
              <a:t> 1 can be invited to add any additional pros and cons </a:t>
            </a:r>
            <a:r>
              <a:rPr lang="en" sz="1200">
                <a:solidFill>
                  <a:schemeClr val="dk1"/>
                </a:solidFill>
              </a:rPr>
              <a:t>they</a:t>
            </a:r>
            <a:r>
              <a:rPr lang="en" sz="1200">
                <a:solidFill>
                  <a:schemeClr val="dk1"/>
                </a:solidFill>
              </a:rPr>
              <a:t> discussed)</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br>
              <a:rPr b="1" lang="en" sz="1200">
                <a:solidFill>
                  <a:schemeClr val="dk1"/>
                </a:solidFill>
              </a:rPr>
            </a:br>
            <a:r>
              <a:rPr b="1" lang="en" sz="1200">
                <a:solidFill>
                  <a:schemeClr val="dk1"/>
                </a:solidFill>
              </a:rPr>
              <a:t>Instructions to students:</a:t>
            </a:r>
            <a:endParaRPr b="1"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You will discuss one use case per group and then share this with the rest of the groups.</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Assign someone to take notes in the shared document</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Read the use case and discuss benefits and drawbacks of the strategy used in your use case</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Write down short summary of the strategy and the pros and</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br>
              <a:rPr b="1" lang="en" sz="1200">
                <a:solidFill>
                  <a:schemeClr val="dk1"/>
                </a:solidFill>
              </a:rPr>
            </a:br>
            <a:r>
              <a:rPr b="1" lang="en" sz="1200">
                <a:solidFill>
                  <a:schemeClr val="dk1"/>
                </a:solidFill>
              </a:rPr>
              <a:t>Preparations:</a:t>
            </a:r>
            <a:endParaRPr b="1"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In the collaborative notes document: Link to the use cases, sections for each group to write in</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fe26559a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fe26559a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sz="1200">
                <a:solidFill>
                  <a:schemeClr val="dk1"/>
                </a:solidFill>
              </a:rPr>
              <a:t>In the case studies you’ve seen examples of different strategies to utilize the public repository Zenodo to assign dois to </a:t>
            </a:r>
            <a:r>
              <a:rPr lang="en" sz="1200">
                <a:solidFill>
                  <a:schemeClr val="dk1"/>
                </a:solidFill>
              </a:rPr>
              <a:t>training</a:t>
            </a:r>
            <a:r>
              <a:rPr lang="en" sz="1200">
                <a:solidFill>
                  <a:schemeClr val="dk1"/>
                </a:solidFill>
              </a:rPr>
              <a:t> materials. That is one way of doing it. </a:t>
            </a:r>
            <a:br>
              <a:rPr lang="en" sz="1200">
                <a:solidFill>
                  <a:schemeClr val="dk1"/>
                </a:solidFill>
              </a:rPr>
            </a:br>
            <a:r>
              <a:rPr lang="en" sz="1200">
                <a:solidFill>
                  <a:schemeClr val="dk1"/>
                </a:solidFill>
              </a:rPr>
              <a:t>In this course we have promoted the use of GitHub for hosting markdown based training material. The public repositories Zenodo and Figshare have integrations with GitHub set up in order to issue DOIs for repositories. </a:t>
            </a:r>
            <a:br>
              <a:rPr lang="en" sz="1200">
                <a:solidFill>
                  <a:schemeClr val="dk1"/>
                </a:solidFill>
              </a:rPr>
            </a:br>
            <a:br>
              <a:rPr lang="en" sz="1200">
                <a:solidFill>
                  <a:schemeClr val="dk1"/>
                </a:solidFill>
              </a:rPr>
            </a:br>
            <a:r>
              <a:rPr lang="en" sz="1200">
                <a:solidFill>
                  <a:schemeClr val="dk1"/>
                </a:solidFill>
              </a:rPr>
              <a:t>GitHub repository: </a:t>
            </a:r>
            <a:r>
              <a:rPr lang="en" sz="1200" u="sng">
                <a:solidFill>
                  <a:schemeClr val="dk1"/>
                </a:solidFill>
                <a:hlinkClick r:id="rId2">
                  <a:extLst>
                    <a:ext uri="{A12FA001-AC4F-418D-AE19-62706E023703}">
                      <ahyp:hlinkClr val="tx"/>
                    </a:ext>
                  </a:extLst>
                </a:hlinkClick>
              </a:rPr>
              <a:t>https://github.com/sib-swiss/RNAseq-introduction-training</a:t>
            </a:r>
            <a:r>
              <a:rPr lang="en" sz="1200">
                <a:solidFill>
                  <a:schemeClr val="dk1"/>
                </a:solidFill>
              </a:rPr>
              <a:t> </a:t>
            </a:r>
            <a:endParaRPr sz="1200">
              <a:solidFill>
                <a:schemeClr val="dk1"/>
              </a:solidFill>
            </a:endParaRPr>
          </a:p>
          <a:p>
            <a:pPr indent="0" lvl="0" marL="0" rtl="0" algn="l">
              <a:lnSpc>
                <a:spcPct val="115000"/>
              </a:lnSpc>
              <a:spcBef>
                <a:spcPts val="1300"/>
              </a:spcBef>
              <a:spcAft>
                <a:spcPts val="0"/>
              </a:spcAft>
              <a:buNone/>
            </a:pPr>
            <a:r>
              <a:rPr lang="en" sz="1200">
                <a:solidFill>
                  <a:schemeClr val="dk1"/>
                </a:solidFill>
              </a:rPr>
              <a:t>Zenodo Record: </a:t>
            </a:r>
            <a:r>
              <a:rPr lang="en" sz="1200" u="sng">
                <a:solidFill>
                  <a:schemeClr val="dk1"/>
                </a:solidFill>
                <a:hlinkClick r:id="rId3">
                  <a:extLst>
                    <a:ext uri="{A12FA001-AC4F-418D-AE19-62706E023703}">
                      <ahyp:hlinkClr val="tx"/>
                    </a:ext>
                  </a:extLst>
                </a:hlinkClick>
              </a:rPr>
              <a:t>https://zenodo.org/doi/10.5281/zenodo.5532542</a:t>
            </a:r>
            <a:r>
              <a:rPr lang="en" sz="1200">
                <a:solidFill>
                  <a:schemeClr val="dk1"/>
                </a:solidFill>
              </a:rPr>
              <a:t> </a:t>
            </a:r>
            <a:endParaRPr sz="1200">
              <a:solidFill>
                <a:schemeClr val="dk1"/>
              </a:solidFill>
            </a:endParaRPr>
          </a:p>
          <a:p>
            <a:pPr indent="0" lvl="0" marL="0" rtl="0" algn="l">
              <a:lnSpc>
                <a:spcPct val="115000"/>
              </a:lnSpc>
              <a:spcBef>
                <a:spcPts val="13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fe26559a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fe26559a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a:solidFill>
                  <a:schemeClr val="dk1"/>
                </a:solidFill>
              </a:rPr>
              <a:t>T</a:t>
            </a:r>
            <a:r>
              <a:rPr lang="en">
                <a:solidFill>
                  <a:schemeClr val="dk1"/>
                </a:solidFill>
              </a:rPr>
              <a:t>hese integrations make use of GitHub </a:t>
            </a:r>
            <a:r>
              <a:rPr lang="en">
                <a:solidFill>
                  <a:srgbClr val="188038"/>
                </a:solidFill>
              </a:rPr>
              <a:t>releases</a:t>
            </a:r>
            <a:r>
              <a:rPr lang="en">
                <a:solidFill>
                  <a:schemeClr val="dk1"/>
                </a:solidFill>
              </a:rPr>
              <a:t> which can be described as a snapshot of your project at a specific point in time that is packaged in way that make the content of the repository available for a wider audience to download and use. </a:t>
            </a:r>
            <a:br>
              <a:rPr lang="en">
                <a:solidFill>
                  <a:schemeClr val="dk1"/>
                </a:solidFill>
              </a:rPr>
            </a:br>
            <a:r>
              <a:rPr lang="en">
                <a:solidFill>
                  <a:schemeClr val="dk1"/>
                </a:solidFill>
              </a:rPr>
              <a:t>Each release is usually attached with a version number or name  and attached to the snapshot in GitHub via a </a:t>
            </a:r>
            <a:r>
              <a:rPr lang="en">
                <a:solidFill>
                  <a:srgbClr val="188038"/>
                </a:solidFill>
              </a:rPr>
              <a:t>tag</a:t>
            </a:r>
            <a:r>
              <a:rPr lang="en">
                <a:solidFill>
                  <a:schemeClr val="dk1"/>
                </a:solidFill>
              </a:rPr>
              <a:t>. This number/name helps users and authors keep track of different stages of the project and understand the differences between multiple releases. Releases can also be coupled with a title and release notes where the details of the specific release can be described. This will allow someone looking for a specific feature to find out what changes have been made without downloading and extracting the entire repository.</a:t>
            </a:r>
            <a:endParaRPr>
              <a:solidFill>
                <a:schemeClr val="dk1"/>
              </a:solidFill>
            </a:endParaRPr>
          </a:p>
          <a:p>
            <a:pPr indent="0" lvl="0" marL="0" rtl="0" algn="l">
              <a:lnSpc>
                <a:spcPct val="115000"/>
              </a:lnSpc>
              <a:spcBef>
                <a:spcPts val="1300"/>
              </a:spcBef>
              <a:spcAft>
                <a:spcPts val="0"/>
              </a:spcAft>
              <a:buNone/>
            </a:pPr>
            <a:r>
              <a:rPr lang="en">
                <a:solidFill>
                  <a:schemeClr val="dk1"/>
                </a:solidFill>
              </a:rPr>
              <a:t>Since the integration between GitHub and Zenodo make use of releases, a new doi will be created for each new release of the connected repository. These dois are linked  </a:t>
            </a:r>
            <a:endParaRPr>
              <a:solidFill>
                <a:schemeClr val="dk1"/>
              </a:solidFill>
            </a:endParaRPr>
          </a:p>
          <a:p>
            <a:pPr indent="0" lvl="0" marL="0" rtl="0" algn="l">
              <a:lnSpc>
                <a:spcPct val="115000"/>
              </a:lnSpc>
              <a:spcBef>
                <a:spcPts val="1300"/>
              </a:spcBef>
              <a:spcAft>
                <a:spcPts val="0"/>
              </a:spcAft>
              <a:buNone/>
            </a:pPr>
            <a:r>
              <a:rPr lang="en">
                <a:solidFill>
                  <a:srgbClr val="1F2328"/>
                </a:solidFill>
              </a:rPr>
              <a:t>GitHub documentation on releases: </a:t>
            </a:r>
            <a:r>
              <a:rPr lang="en" u="sng">
                <a:solidFill>
                  <a:schemeClr val="hlink"/>
                </a:solidFill>
                <a:hlinkClick r:id="rId2"/>
              </a:rPr>
              <a:t>https://docs.github.com/en/repositories/releasing-projects-on-github/about-releases</a:t>
            </a:r>
            <a:r>
              <a:rPr lang="en">
                <a:solidFill>
                  <a:schemeClr val="dk1"/>
                </a:solidFill>
              </a:rPr>
              <a:t> </a:t>
            </a:r>
            <a:endParaRPr/>
          </a:p>
          <a:p>
            <a:pPr indent="0" lvl="0" marL="0" rtl="0" algn="l">
              <a:spcBef>
                <a:spcPts val="0"/>
              </a:spcBef>
              <a:spcAft>
                <a:spcPts val="0"/>
              </a:spcAft>
              <a:buNone/>
            </a:pPr>
            <a:r>
              <a:rPr lang="en"/>
              <a:t>Github repository: </a:t>
            </a:r>
            <a:r>
              <a:rPr lang="en" u="sng">
                <a:solidFill>
                  <a:schemeClr val="hlink"/>
                </a:solidFill>
                <a:hlinkClick r:id="rId3"/>
              </a:rPr>
              <a:t>https://github.com/sib-swiss/RNAseq-introduction-training/releases</a:t>
            </a: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fe26559a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fe26559a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1300"/>
              </a:spcAft>
              <a:buClr>
                <a:schemeClr val="dk1"/>
              </a:buClr>
              <a:buSzPts val="1100"/>
              <a:buFont typeface="Arial"/>
              <a:buNone/>
            </a:pPr>
            <a:r>
              <a:rPr lang="en" sz="1300">
                <a:solidFill>
                  <a:schemeClr val="dk1"/>
                </a:solidFill>
              </a:rPr>
              <a:t>Since the integration between GitHub and Zenodo make use of releases, a new DOI will be created for each new release of the connected repository. These DOIs are linked and there will be 1 DOI representing all versions that will always resolve to the latest one. Each version also has their own unique DOI.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0d2f7b9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0d2f7b9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200">
                <a:solidFill>
                  <a:schemeClr val="dk1"/>
                </a:solidFill>
              </a:rPr>
              <a:t>Individual reflection that might be left as an “after the course homework” depending on time. </a:t>
            </a:r>
            <a:br>
              <a:rPr lang="en" sz="1200">
                <a:solidFill>
                  <a:schemeClr val="dk1"/>
                </a:solidFill>
              </a:rPr>
            </a:br>
            <a:r>
              <a:rPr lang="en" sz="1200">
                <a:solidFill>
                  <a:schemeClr val="dk1"/>
                </a:solidFill>
              </a:rPr>
              <a:t>If this is taught in a context where several ppl are from the same team or organisation it might be </a:t>
            </a:r>
            <a:r>
              <a:rPr lang="en" sz="1200">
                <a:solidFill>
                  <a:schemeClr val="dk1"/>
                </a:solidFill>
              </a:rPr>
              <a:t>useful</a:t>
            </a:r>
            <a:r>
              <a:rPr lang="en" sz="1200">
                <a:solidFill>
                  <a:schemeClr val="dk1"/>
                </a:solidFill>
              </a:rPr>
              <a:t> to do this as a group </a:t>
            </a:r>
            <a:r>
              <a:rPr lang="en" sz="1200">
                <a:solidFill>
                  <a:schemeClr val="dk1"/>
                </a:solidFill>
              </a:rPr>
              <a:t>discussion</a:t>
            </a:r>
            <a:r>
              <a:rPr lang="en" sz="1200">
                <a:solidFill>
                  <a:schemeClr val="dk1"/>
                </a:solidFill>
              </a:rPr>
              <a:t>.</a:t>
            </a:r>
            <a:br>
              <a:rPr lang="en" sz="1350">
                <a:solidFill>
                  <a:schemeClr val="dk1"/>
                </a:solidFill>
                <a:latin typeface="Lato"/>
                <a:ea typeface="Lato"/>
                <a:cs typeface="Lato"/>
                <a:sym typeface="Lato"/>
              </a:rPr>
            </a:br>
            <a:endParaRPr sz="1350">
              <a:solidFill>
                <a:schemeClr val="dk1"/>
              </a:solidFill>
              <a:latin typeface="Lato"/>
              <a:ea typeface="Lato"/>
              <a:cs typeface="Lato"/>
              <a:sym typeface="Lato"/>
            </a:endParaRPr>
          </a:p>
          <a:p>
            <a:pPr indent="0" lvl="0" marL="0" rtl="0" algn="l">
              <a:lnSpc>
                <a:spcPct val="115000"/>
              </a:lnSpc>
              <a:spcBef>
                <a:spcPts val="1400"/>
              </a:spcBef>
              <a:spcAft>
                <a:spcPts val="700"/>
              </a:spcAft>
              <a:buNone/>
            </a:pPr>
            <a:r>
              <a:t/>
            </a:r>
            <a:endParaRPr b="1" sz="1350">
              <a:solidFill>
                <a:schemeClr val="dk1"/>
              </a:solidFill>
              <a:latin typeface="Lato"/>
              <a:ea typeface="Lato"/>
              <a:cs typeface="Lato"/>
              <a:sym typeface="La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fe26559a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fe26559a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https://elixir-europe-training.github.io/ELIXIR-TrP-FAIR-Material-By-Design/chapters/chapter_08/#83-tutorial-for-implementing-your-strategy-50-min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1f9bcae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1f9bca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session will be divided in 2 parts: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Part 1, will be more theoretical and cover what unique identifiers are and how they can be used for training materials. We will see some real world examples and discuss different strategies.</a:t>
            </a:r>
            <a:endParaRPr sz="1200">
              <a:solidFill>
                <a:schemeClr val="dk1"/>
              </a:solidFill>
            </a:endParaRPr>
          </a:p>
          <a:p>
            <a:pPr indent="-323850" lvl="0" marL="457200" rtl="0" algn="l">
              <a:lnSpc>
                <a:spcPct val="100000"/>
              </a:lnSpc>
              <a:spcBef>
                <a:spcPts val="0"/>
              </a:spcBef>
              <a:spcAft>
                <a:spcPts val="0"/>
              </a:spcAft>
              <a:buClr>
                <a:srgbClr val="A7C947"/>
              </a:buClr>
              <a:buSzPts val="1500"/>
              <a:buFont typeface="Lato"/>
              <a:buChar char="•"/>
            </a:pPr>
            <a:r>
              <a:rPr lang="en">
                <a:solidFill>
                  <a:srgbClr val="171616"/>
                </a:solidFill>
                <a:latin typeface="Lato"/>
                <a:ea typeface="Lato"/>
                <a:cs typeface="Lato"/>
                <a:sym typeface="Lato"/>
              </a:rPr>
              <a:t>What is a unique identifier?</a:t>
            </a:r>
            <a:endParaRPr>
              <a:solidFill>
                <a:srgbClr val="171616"/>
              </a:solidFill>
              <a:latin typeface="Lato"/>
              <a:ea typeface="Lato"/>
              <a:cs typeface="Lato"/>
              <a:sym typeface="Lato"/>
            </a:endParaRPr>
          </a:p>
          <a:p>
            <a:pPr indent="-323850" lvl="0" marL="457200" rtl="0" algn="l">
              <a:lnSpc>
                <a:spcPct val="100000"/>
              </a:lnSpc>
              <a:spcBef>
                <a:spcPts val="0"/>
              </a:spcBef>
              <a:spcAft>
                <a:spcPts val="0"/>
              </a:spcAft>
              <a:buClr>
                <a:srgbClr val="A7C947"/>
              </a:buClr>
              <a:buSzPts val="1500"/>
              <a:buFont typeface="Lato"/>
              <a:buChar char="•"/>
            </a:pPr>
            <a:r>
              <a:rPr lang="en">
                <a:solidFill>
                  <a:srgbClr val="171616"/>
                </a:solidFill>
                <a:latin typeface="Lato"/>
                <a:ea typeface="Lato"/>
                <a:cs typeface="Lato"/>
                <a:sym typeface="Lato"/>
              </a:rPr>
              <a:t>Why are they useful for training materials?</a:t>
            </a:r>
            <a:endParaRPr>
              <a:solidFill>
                <a:srgbClr val="171616"/>
              </a:solidFill>
              <a:latin typeface="Lato"/>
              <a:ea typeface="Lato"/>
              <a:cs typeface="Lato"/>
              <a:sym typeface="Lato"/>
            </a:endParaRPr>
          </a:p>
          <a:p>
            <a:pPr indent="-323850" lvl="0" marL="457200" rtl="0" algn="l">
              <a:lnSpc>
                <a:spcPct val="100000"/>
              </a:lnSpc>
              <a:spcBef>
                <a:spcPts val="0"/>
              </a:spcBef>
              <a:spcAft>
                <a:spcPts val="0"/>
              </a:spcAft>
              <a:buClr>
                <a:srgbClr val="A7C947"/>
              </a:buClr>
              <a:buSzPts val="1500"/>
              <a:buFont typeface="Lato"/>
              <a:buChar char="•"/>
            </a:pPr>
            <a:r>
              <a:rPr lang="en">
                <a:solidFill>
                  <a:srgbClr val="171616"/>
                </a:solidFill>
                <a:latin typeface="Lato"/>
                <a:ea typeface="Lato"/>
                <a:cs typeface="Lato"/>
                <a:sym typeface="Lato"/>
              </a:rPr>
              <a:t>Explore different strategies for adding them to training materials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Part 2, will be more practical where you will use the public repository Zenodo to assign a digital object identifier to your github repo or if you have used Google drive there will be an option for that as well</a:t>
            </a:r>
            <a:endParaRPr sz="1200">
              <a:solidFill>
                <a:schemeClr val="dk1"/>
              </a:solidFill>
            </a:endParaRPr>
          </a:p>
          <a:p>
            <a:pPr indent="-330200" lvl="0" marL="457200" rtl="0" algn="l">
              <a:lnSpc>
                <a:spcPct val="100000"/>
              </a:lnSpc>
              <a:spcBef>
                <a:spcPts val="0"/>
              </a:spcBef>
              <a:spcAft>
                <a:spcPts val="0"/>
              </a:spcAft>
              <a:buClr>
                <a:srgbClr val="A7C947"/>
              </a:buClr>
              <a:buSzPts val="1600"/>
              <a:buFont typeface="Lato"/>
              <a:buChar char="•"/>
            </a:pPr>
            <a:r>
              <a:rPr lang="en" sz="1200">
                <a:solidFill>
                  <a:srgbClr val="171616"/>
                </a:solidFill>
                <a:latin typeface="Lato"/>
                <a:ea typeface="Lato"/>
                <a:cs typeface="Lato"/>
                <a:sym typeface="Lato"/>
              </a:rPr>
              <a:t>Use Zenodo to assign a DOI to training materials</a:t>
            </a:r>
            <a:endParaRPr sz="1200">
              <a:solidFill>
                <a:srgbClr val="171616"/>
              </a:solidFill>
              <a:latin typeface="Lato"/>
              <a:ea typeface="Lato"/>
              <a:cs typeface="Lato"/>
              <a:sym typeface="Lato"/>
            </a:endParaRPr>
          </a:p>
          <a:p>
            <a:pPr indent="-330200" lvl="0" marL="457200" rtl="0" algn="l">
              <a:lnSpc>
                <a:spcPct val="100000"/>
              </a:lnSpc>
              <a:spcBef>
                <a:spcPts val="0"/>
              </a:spcBef>
              <a:spcAft>
                <a:spcPts val="0"/>
              </a:spcAft>
              <a:buClr>
                <a:srgbClr val="A7C947"/>
              </a:buClr>
              <a:buSzPts val="1600"/>
              <a:buFont typeface="Lato"/>
              <a:buChar char="•"/>
            </a:pPr>
            <a:r>
              <a:rPr lang="en" sz="1200">
                <a:solidFill>
                  <a:srgbClr val="171616"/>
                </a:solidFill>
                <a:latin typeface="Lato"/>
                <a:ea typeface="Lato"/>
                <a:cs typeface="Lato"/>
                <a:sym typeface="Lato"/>
              </a:rPr>
              <a:t>Use releases in GitHub to make versioned DOIs</a:t>
            </a:r>
            <a:endParaRPr sz="7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b="1"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f71cc0b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f71cc0b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So to start with, what is a persistant identifer?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persistent identifier (PID) is a long-lasting reference that uniquely tags a resource, for example a dataset,  and provides the information required to reliably identify, verify and locate your resource eliminating many misunderstandings. (A PID may also be connected to a set of metadata which describes a digital or non-digital resource rather than to the item itself.) A PID ensures that access to the digital object is persistent. PIDs avoid broken links and difficulties locating a digital object (e.g. a dataset, a publication), even if its web address (URL) changes. A central registry ensures that following the PID will point you to the digital object’s current location.</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r>
              <a:rPr lang="en" sz="1200">
                <a:solidFill>
                  <a:schemeClr val="dk1"/>
                </a:solidFill>
              </a:rPr>
              <a:t>In order to make this a bit more concrete I’ll give you an example.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Let’s imagine that you are going to be invited to a high school reunion in the hometown of your youth. However, you've moved several times in your life. With each move, your physical address changes. You might also have changed your name at some point in your life. When the organising committee wants to send you the invitation, they need your current name and address but since you both changed your name and moved your invite will be lost. </a:t>
            </a:r>
            <a:br>
              <a:rPr lang="en">
                <a:solidFill>
                  <a:schemeClr val="dk1"/>
                </a:solidFill>
              </a:rPr>
            </a:br>
            <a:r>
              <a:rPr lang="en">
                <a:solidFill>
                  <a:schemeClr val="dk1"/>
                </a:solidFill>
              </a:rPr>
              <a:t>But what if there was a magical mailbox that stayed the same no matter where you moved? You could give out this "magical mailbox" address once, and anyone could send you letters to that address, which would then automatically find its way to wherever you live now. Even if you move across the globe, your mail reaches you through this magical, never-changing mailbox.</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 Persistent Identifier (PID) acts like this magical mailbox for digital information. Let's say there's a specific research paper online. It gets a PID, a unique digital "address" that never changes, even if the paper moves to different locations on the internet (like from one database to another). No matter how the internet changes or where the document goes, you can use this PID to find the paper, just like how your letter finds you through your unchanging, magical mailbox.</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primary purpose of the PID is to provide the information required to reliably identify, verify and locate the resource it is connected with. In order to do so, the PIDs must comply with a few rules: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f71cc0b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f71cc0b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chemeClr val="dk1"/>
                </a:solidFill>
              </a:rPr>
              <a:t>Globally unique:</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To enable global uniqueness, a PID should comply with a </a:t>
            </a:r>
            <a:r>
              <a:rPr b="1" lang="en" sz="1200">
                <a:solidFill>
                  <a:schemeClr val="dk1"/>
                </a:solidFill>
              </a:rPr>
              <a:t>controlled syntax</a:t>
            </a:r>
            <a:r>
              <a:rPr lang="en" sz="1200">
                <a:solidFill>
                  <a:schemeClr val="dk1"/>
                </a:solidFill>
              </a:rPr>
              <a:t> to avoid clashes, for instance, by having </a:t>
            </a:r>
            <a:r>
              <a:rPr b="1" lang="en" sz="1200">
                <a:solidFill>
                  <a:schemeClr val="dk1"/>
                </a:solidFill>
              </a:rPr>
              <a:t>namespaces</a:t>
            </a:r>
            <a:r>
              <a:rPr lang="en" sz="1200">
                <a:solidFill>
                  <a:schemeClr val="dk1"/>
                </a:solidFill>
              </a:rPr>
              <a:t> that are </a:t>
            </a:r>
            <a:r>
              <a:rPr b="1" lang="en" sz="1200">
                <a:solidFill>
                  <a:schemeClr val="dk1"/>
                </a:solidFill>
              </a:rPr>
              <a:t>governed</a:t>
            </a:r>
            <a:r>
              <a:rPr lang="en" sz="1200">
                <a:solidFill>
                  <a:schemeClr val="dk1"/>
                </a:solidFill>
              </a:rPr>
              <a:t> by clearly defined </a:t>
            </a:r>
            <a:r>
              <a:rPr b="1" lang="en" sz="1200">
                <a:solidFill>
                  <a:schemeClr val="dk1"/>
                </a:solidFill>
              </a:rPr>
              <a:t>authorities</a:t>
            </a:r>
            <a:r>
              <a:rPr lang="en" sz="1200">
                <a:solidFill>
                  <a:schemeClr val="dk1"/>
                </a:solidFill>
              </a:rPr>
              <a:t>, ensuring that there are no two identical identifiers that point to different digital objects</a:t>
            </a:r>
            <a:endParaRPr sz="1200">
              <a:solidFill>
                <a:schemeClr val="dk1"/>
              </a:solidFill>
            </a:endParaRPr>
          </a:p>
          <a:p>
            <a:pPr indent="0" lvl="0" marL="0" rtl="0" algn="l">
              <a:lnSpc>
                <a:spcPct val="150000"/>
              </a:lnSpc>
              <a:spcBef>
                <a:spcPts val="0"/>
              </a:spcBef>
              <a:spcAft>
                <a:spcPts val="0"/>
              </a:spcAft>
              <a:buNone/>
            </a:pPr>
            <a:r>
              <a:rPr b="1" lang="en" sz="1200">
                <a:solidFill>
                  <a:schemeClr val="dk1"/>
                </a:solidFill>
              </a:rPr>
              <a:t>Persistent:</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identifier, and the object to which it points, should be </a:t>
            </a:r>
            <a:r>
              <a:rPr b="1" lang="en" sz="1200">
                <a:solidFill>
                  <a:schemeClr val="dk1"/>
                </a:solidFill>
              </a:rPr>
              <a:t>maintained</a:t>
            </a:r>
            <a:r>
              <a:rPr lang="en" sz="1200">
                <a:solidFill>
                  <a:schemeClr val="dk1"/>
                </a:solidFill>
              </a:rPr>
              <a:t> for a </a:t>
            </a:r>
            <a:r>
              <a:rPr b="1" lang="en" sz="1200">
                <a:solidFill>
                  <a:schemeClr val="dk1"/>
                </a:solidFill>
              </a:rPr>
              <a:t>long period of time</a:t>
            </a:r>
            <a:r>
              <a:rPr lang="en" sz="1200">
                <a:solidFill>
                  <a:schemeClr val="dk1"/>
                </a:solidFill>
              </a:rPr>
              <a:t>. The syntax used for the identifier should be also persistent. A PID ensures that access to the digital object is persistent. PIDs avoid broken links and difficulties locating a digital object (e.g. a dataset, a publication), even if its web address (URL) changes. A central registry ensures that following the PID will point you to the digital object’s current location.</a:t>
            </a:r>
            <a:br>
              <a:rPr lang="en" sz="1200">
                <a:solidFill>
                  <a:schemeClr val="dk1"/>
                </a:solidFill>
              </a:rPr>
            </a:br>
            <a:r>
              <a:rPr b="1" lang="en" sz="1200">
                <a:solidFill>
                  <a:schemeClr val="dk1"/>
                </a:solidFill>
              </a:rPr>
              <a:t>Resolvable:</a:t>
            </a:r>
            <a:br>
              <a:rPr lang="en" sz="1200">
                <a:solidFill>
                  <a:schemeClr val="dk1"/>
                </a:solidFill>
              </a:rPr>
            </a:br>
            <a:r>
              <a:rPr lang="en" sz="1200">
                <a:solidFill>
                  <a:schemeClr val="dk1"/>
                </a:solidFill>
              </a:rPr>
              <a:t>The identifier allows both</a:t>
            </a:r>
            <a:r>
              <a:rPr b="1" lang="en" sz="1200">
                <a:solidFill>
                  <a:schemeClr val="dk1"/>
                </a:solidFill>
              </a:rPr>
              <a:t> human</a:t>
            </a:r>
            <a:r>
              <a:rPr lang="en" sz="1200">
                <a:solidFill>
                  <a:schemeClr val="dk1"/>
                </a:solidFill>
              </a:rPr>
              <a:t> and </a:t>
            </a:r>
            <a:r>
              <a:rPr b="1" lang="en" sz="1200">
                <a:solidFill>
                  <a:schemeClr val="dk1"/>
                </a:solidFill>
              </a:rPr>
              <a:t>machine</a:t>
            </a:r>
            <a:r>
              <a:rPr lang="en" sz="1200">
                <a:solidFill>
                  <a:schemeClr val="dk1"/>
                </a:solidFill>
              </a:rPr>
              <a:t> users to </a:t>
            </a:r>
            <a:r>
              <a:rPr b="1" lang="en" sz="1200">
                <a:solidFill>
                  <a:schemeClr val="dk1"/>
                </a:solidFill>
              </a:rPr>
              <a:t>access the resource or </a:t>
            </a:r>
            <a:r>
              <a:rPr b="1" lang="en" sz="1200">
                <a:solidFill>
                  <a:schemeClr val="dk1"/>
                </a:solidFill>
              </a:rPr>
              <a:t>information</a:t>
            </a:r>
            <a:r>
              <a:rPr b="1" lang="en" sz="1200">
                <a:solidFill>
                  <a:schemeClr val="dk1"/>
                </a:solidFill>
              </a:rPr>
              <a:t> </a:t>
            </a:r>
            <a:endParaRPr b="1"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fe26559a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fe26559a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An example of a persistent identifier that you might be familiar with is the DOI </a:t>
            </a:r>
            <a:r>
              <a:rPr b="1" lang="en" sz="1000">
                <a:solidFill>
                  <a:schemeClr val="dk1"/>
                </a:solidFill>
              </a:rPr>
              <a:t>Digital Object Identifier (DOI)</a:t>
            </a:r>
            <a:r>
              <a:rPr lang="en" sz="1000">
                <a:solidFill>
                  <a:schemeClr val="dk1"/>
                </a:solidFill>
              </a:rPr>
              <a:t> (</a:t>
            </a:r>
            <a:r>
              <a:rPr lang="en" sz="1000" u="sng">
                <a:solidFill>
                  <a:schemeClr val="hlink"/>
                </a:solidFill>
                <a:hlinkClick r:id="rId2"/>
              </a:rPr>
              <a:t>doi.org</a:t>
            </a:r>
            <a:r>
              <a:rPr lang="en" sz="1000">
                <a:solidFill>
                  <a:schemeClr val="dk1"/>
                </a:solidFill>
              </a:rPr>
              <a:t>) It is one of the most common PIDs used by public repositories. A DOI, like any other PID, is a long-lasting reference that uniquely tags a resource. While the identifier itself is digital the object it is identifying can be of any kind, Physical, digital or abstract. DOIs are and are actionable, meaning that you can resolve it using the web browser and be taken to a web page with the listed digital object and its metadata. Actual access to the digital object from this page might be restricted since a PID may be connected to a set of metadata describing an item rather than to the item itself. DOIs are coupled with metadata that can be modified over time and to keep track of the locations and characteristics of the objects they identify.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Designed to be used by humans as well as machines, DOIs identify objects persistently. They allow things to be uniquely identified and accessed reliably. You know what you have, where it is, and others can track it too. </a:t>
            </a:r>
            <a:r>
              <a:rPr lang="en" sz="1000">
                <a:solidFill>
                  <a:schemeClr val="dk1"/>
                </a:solidFill>
              </a:rPr>
              <a:t>A DOI is a unique number made up of a prefix and a suffix separated by a forward slash. This is an example of one: 10.1000/182. It is resolvable using our proxy server by displaying it as a link: </a:t>
            </a:r>
            <a:r>
              <a:rPr lang="en" sz="1000" u="sng">
                <a:solidFill>
                  <a:schemeClr val="hlink"/>
                </a:solidFill>
                <a:hlinkClick r:id="rId3"/>
              </a:rPr>
              <a:t>https://doi.org/10.1000/182</a:t>
            </a:r>
            <a:r>
              <a:rPr lang="en" sz="1000">
                <a:solidFill>
                  <a:schemeClr val="dk1"/>
                </a:solidFill>
              </a:rPr>
              <a:t>.</a:t>
            </a:r>
            <a:br>
              <a:rPr lang="en" sz="1000">
                <a:solidFill>
                  <a:schemeClr val="dk1"/>
                </a:solidFill>
              </a:rPr>
            </a:br>
            <a:r>
              <a:rPr b="1" lang="en" sz="1000">
                <a:solidFill>
                  <a:schemeClr val="dk1"/>
                </a:solidFill>
              </a:rPr>
              <a:t>Foundation and RAs </a:t>
            </a:r>
            <a:r>
              <a:rPr lang="en" sz="1000">
                <a:solidFill>
                  <a:schemeClr val="dk1"/>
                </a:solidFill>
              </a:rPr>
              <a:t>The DOI Foundation is the governance body of the DOI System and is composed of registration agencies that provide services to their respective communities (people or organisations who need to identify and track the things that matter to them.) Their work involves allocating DOI prefixes, registering DOI names, and providing a metadata schema associated with each DOI record. </a:t>
            </a:r>
            <a:r>
              <a:rPr lang="en" sz="1000">
                <a:solidFill>
                  <a:schemeClr val="dk1"/>
                </a:solidFill>
              </a:rPr>
              <a:t>How does this work?</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f71cc0b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f71cc0b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This figure illustrates the basic principle of the DOI System. Let’s start in the middle. </a:t>
            </a:r>
            <a:br>
              <a:rPr lang="en">
                <a:solidFill>
                  <a:schemeClr val="dk1"/>
                </a:solidFill>
              </a:rPr>
            </a:br>
            <a:r>
              <a:rPr lang="en">
                <a:solidFill>
                  <a:schemeClr val="dk1"/>
                </a:solidFill>
              </a:rPr>
              <a:t>Any entity (digital, physical, or abstract) can be identified by a global unique and persistent identifier called a </a:t>
            </a:r>
            <a:r>
              <a:rPr b="1" lang="en">
                <a:solidFill>
                  <a:schemeClr val="dk1"/>
                </a:solidFill>
              </a:rPr>
              <a:t>DOI name</a:t>
            </a:r>
            <a:r>
              <a:rPr lang="en">
                <a:solidFill>
                  <a:schemeClr val="dk1"/>
                </a:solidFill>
              </a:rPr>
              <a:t>. The DOI name can be resolved to a resource, such as a web or internet resource for example a Zenodo record, with metadata describing the entity, a landing page with access to further resources, etc. The resource could also be an instance of the entity it represents. For example, a DOI name representing an article resolves to the web address of the HTML file version of the article.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Metadata must be assigned to each DOI name to describe the entity represented by the DOI name. Metadata interoperability is ensured through basic principles outlined by the DOI Foundation. Metadata is used to provide services to the users: it can be displayed to users to enrich an information resource; it can be used by users to search for a DOI name; etc.</a:t>
            </a:r>
            <a:endParaRPr>
              <a:solidFill>
                <a:schemeClr val="dk1"/>
              </a:solidFill>
            </a:endParaRPr>
          </a:p>
          <a:p>
            <a:pPr indent="0" lvl="0" marL="0" rtl="0" algn="l">
              <a:lnSpc>
                <a:spcPct val="129545"/>
              </a:lnSpc>
              <a:spcBef>
                <a:spcPts val="0"/>
              </a:spcBef>
              <a:spcAft>
                <a:spcPts val="0"/>
              </a:spcAft>
              <a:buClr>
                <a:schemeClr val="dk1"/>
              </a:buClr>
              <a:buSzPts val="1100"/>
              <a:buFont typeface="Arial"/>
              <a:buNone/>
            </a:pPr>
            <a:r>
              <a:t/>
            </a:r>
            <a:endParaRPr sz="1150">
              <a:solidFill>
                <a:schemeClr val="dk1"/>
              </a:solidFill>
            </a:endParaRPr>
          </a:p>
          <a:p>
            <a:pPr indent="0" lvl="0" marL="0" rtl="0" algn="l">
              <a:spcBef>
                <a:spcPts val="90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f71cc0bd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f71cc0b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b="1" lang="en">
                <a:solidFill>
                  <a:schemeClr val="dk1"/>
                </a:solidFill>
                <a:latin typeface="Lato"/>
                <a:ea typeface="Lato"/>
                <a:cs typeface="Lato"/>
                <a:sym typeface="Lato"/>
              </a:rPr>
              <a:t>ORCID,</a:t>
            </a:r>
            <a:r>
              <a:rPr lang="en">
                <a:solidFill>
                  <a:schemeClr val="dk1"/>
                </a:solidFill>
                <a:latin typeface="Lato"/>
                <a:ea typeface="Lato"/>
                <a:cs typeface="Lato"/>
                <a:sym typeface="Lato"/>
              </a:rPr>
              <a:t> which stands for Open Researcher and Contributor ID, is a global, non-profit organisation which provides a </a:t>
            </a:r>
            <a:r>
              <a:rPr b="1" lang="en">
                <a:solidFill>
                  <a:schemeClr val="dk1"/>
                </a:solidFill>
                <a:latin typeface="Lato"/>
                <a:ea typeface="Lato"/>
                <a:cs typeface="Lato"/>
                <a:sym typeface="Lato"/>
              </a:rPr>
              <a:t>unique</a:t>
            </a:r>
            <a:r>
              <a:rPr lang="en">
                <a:solidFill>
                  <a:schemeClr val="dk1"/>
                </a:solidFill>
                <a:latin typeface="Lato"/>
                <a:ea typeface="Lato"/>
                <a:cs typeface="Lato"/>
                <a:sym typeface="Lato"/>
              </a:rPr>
              <a:t> and </a:t>
            </a:r>
            <a:r>
              <a:rPr b="1" lang="en">
                <a:solidFill>
                  <a:schemeClr val="dk1"/>
                </a:solidFill>
                <a:latin typeface="Lato"/>
                <a:ea typeface="Lato"/>
                <a:cs typeface="Lato"/>
                <a:sym typeface="Lato"/>
              </a:rPr>
              <a:t>persistent</a:t>
            </a:r>
            <a:r>
              <a:rPr lang="en">
                <a:solidFill>
                  <a:schemeClr val="dk1"/>
                </a:solidFill>
                <a:latin typeface="Lato"/>
                <a:ea typeface="Lato"/>
                <a:cs typeface="Lato"/>
                <a:sym typeface="Lato"/>
              </a:rPr>
              <a:t> identifier free of charge to researchers. Especially if you have a common name, you’ll know how important it is to distinguish homonyms! It is extremely useful to be correctly identified, worldwide. ORCID takes homonymy into account, and the system also allows you to add aliases to your profile in the event that your name changes, making sure that it will be tracked back to you. Another benefit is that your ORCID will stay the same, even when your affiliation changes, ensuring that you get the credit you deserve and helping you keep track of your work.</a:t>
            </a:r>
            <a:br>
              <a:rPr lang="en">
                <a:solidFill>
                  <a:schemeClr val="dk1"/>
                </a:solidFill>
                <a:latin typeface="Lato"/>
                <a:ea typeface="Lato"/>
                <a:cs typeface="Lato"/>
                <a:sym typeface="Lato"/>
              </a:rPr>
            </a:br>
            <a:r>
              <a:rPr b="1" lang="en">
                <a:solidFill>
                  <a:schemeClr val="dk1"/>
                </a:solidFill>
                <a:latin typeface="Lato"/>
                <a:ea typeface="Lato"/>
                <a:cs typeface="Lato"/>
                <a:sym typeface="Lato"/>
              </a:rPr>
              <a:t>ROR, </a:t>
            </a:r>
            <a:r>
              <a:rPr lang="en">
                <a:solidFill>
                  <a:schemeClr val="dk1"/>
                </a:solidFill>
                <a:latin typeface="Lato"/>
                <a:ea typeface="Lato"/>
                <a:cs typeface="Lato"/>
                <a:sym typeface="Lato"/>
              </a:rPr>
              <a:t>The Research Organization Registry (</a:t>
            </a:r>
            <a:r>
              <a:rPr lang="en">
                <a:solidFill>
                  <a:schemeClr val="dk1"/>
                </a:solidFill>
                <a:uFill>
                  <a:noFill/>
                </a:uFill>
                <a:latin typeface="Lato"/>
                <a:ea typeface="Lato"/>
                <a:cs typeface="Lato"/>
                <a:sym typeface="Lato"/>
                <a:hlinkClick r:id="rId2">
                  <a:extLst>
                    <a:ext uri="{A12FA001-AC4F-418D-AE19-62706E023703}">
                      <ahyp:hlinkClr val="tx"/>
                    </a:ext>
                  </a:extLst>
                </a:hlinkClick>
              </a:rPr>
              <a:t>ROR.org</a:t>
            </a:r>
            <a:r>
              <a:rPr lang="en">
                <a:solidFill>
                  <a:schemeClr val="dk1"/>
                </a:solidFill>
                <a:latin typeface="Lato"/>
                <a:ea typeface="Lato"/>
                <a:cs typeface="Lato"/>
                <a:sym typeface="Lato"/>
              </a:rPr>
              <a:t>) is a global, community-led registry of open persistent identifiers for research organizations. ROR makes it easy for anyone or any system to disambiguate institution names and connect research organizations to researchers and research outputs. For example, Science for Life Laboratory is commonly referred to as SciLifeLab. If not </a:t>
            </a:r>
            <a:r>
              <a:rPr lang="en">
                <a:solidFill>
                  <a:schemeClr val="dk1"/>
                </a:solidFill>
                <a:latin typeface="Lato"/>
                <a:ea typeface="Lato"/>
                <a:cs typeface="Lato"/>
                <a:sym typeface="Lato"/>
              </a:rPr>
              <a:t>directly</a:t>
            </a:r>
            <a:r>
              <a:rPr lang="en">
                <a:solidFill>
                  <a:schemeClr val="dk1"/>
                </a:solidFill>
                <a:latin typeface="Lato"/>
                <a:ea typeface="Lato"/>
                <a:cs typeface="Lato"/>
                <a:sym typeface="Lato"/>
              </a:rPr>
              <a:t> involved with the organisation one might easily think that these are two different organisations, using the </a:t>
            </a:r>
            <a:r>
              <a:rPr lang="en">
                <a:solidFill>
                  <a:schemeClr val="dk1"/>
                </a:solidFill>
                <a:uFill>
                  <a:noFill/>
                </a:uFill>
                <a:latin typeface="Lato"/>
                <a:ea typeface="Lato"/>
                <a:cs typeface="Lato"/>
                <a:sym typeface="Lato"/>
                <a:hlinkClick r:id="rId3">
                  <a:extLst>
                    <a:ext uri="{A12FA001-AC4F-418D-AE19-62706E023703}">
                      <ahyp:hlinkClr val="tx"/>
                    </a:ext>
                  </a:extLst>
                </a:hlinkClick>
              </a:rPr>
              <a:t>SciLifeLab ROR-id</a:t>
            </a:r>
            <a:r>
              <a:rPr lang="en">
                <a:solidFill>
                  <a:schemeClr val="dk1"/>
                </a:solidFill>
                <a:latin typeface="Lato"/>
                <a:ea typeface="Lato"/>
                <a:cs typeface="Lato"/>
                <a:sym typeface="Lato"/>
              </a:rPr>
              <a:t> will make it clear they refer to the same organisation.</a:t>
            </a:r>
            <a:endParaRPr>
              <a:solidFill>
                <a:schemeClr val="dk1"/>
              </a:solidFill>
              <a:latin typeface="Lato"/>
              <a:ea typeface="Lato"/>
              <a:cs typeface="Lato"/>
              <a:sym typeface="Lato"/>
            </a:endParaRPr>
          </a:p>
          <a:p>
            <a:pPr indent="0" lvl="0" marL="0" rtl="0" algn="l">
              <a:spcBef>
                <a:spcPts val="20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fe26559a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fe26559a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benefits of using unique </a:t>
            </a:r>
            <a:r>
              <a:rPr lang="en"/>
              <a:t>identifiers</a:t>
            </a:r>
            <a:r>
              <a:rPr lang="en"/>
              <a:t> are several and by using a public repository to assign a DOI to your training material you benefit from efficient management and accurate tracking, as well as gaining the ability to more easily automate processes and collaborate with partners in your community. Furthermore, DOIs facilitate accurate citation and tracking of outputs and for individuals to get recognised for their 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a:t>
            </a:r>
            <a:endParaRPr/>
          </a:p>
          <a:p>
            <a:pPr indent="0" lvl="0" marL="0" rtl="0" algn="l">
              <a:spcBef>
                <a:spcPts val="0"/>
              </a:spcBef>
              <a:spcAft>
                <a:spcPts val="0"/>
              </a:spcAft>
              <a:buClr>
                <a:schemeClr val="dk1"/>
              </a:buClr>
              <a:buSzPts val="1100"/>
              <a:buFont typeface="Arial"/>
              <a:buNone/>
            </a:pPr>
            <a:r>
              <a:rPr lang="en"/>
              <a:t>-   uniquely distinguished from similar objects</a:t>
            </a:r>
            <a:endParaRPr/>
          </a:p>
          <a:p>
            <a:pPr indent="0" lvl="0" marL="0" rtl="0" algn="l">
              <a:spcBef>
                <a:spcPts val="0"/>
              </a:spcBef>
              <a:spcAft>
                <a:spcPts val="0"/>
              </a:spcAft>
              <a:buClr>
                <a:schemeClr val="dk1"/>
              </a:buClr>
              <a:buSzPts val="1100"/>
              <a:buFont typeface="Arial"/>
              <a:buNone/>
            </a:pPr>
            <a:r>
              <a:rPr lang="en"/>
              <a:t>-   a place to keep the metadata</a:t>
            </a:r>
            <a:endParaRPr/>
          </a:p>
          <a:p>
            <a:pPr indent="0" lvl="0" marL="0" rtl="0" algn="l">
              <a:spcBef>
                <a:spcPts val="0"/>
              </a:spcBef>
              <a:spcAft>
                <a:spcPts val="0"/>
              </a:spcAft>
              <a:buClr>
                <a:schemeClr val="dk1"/>
              </a:buClr>
              <a:buSzPts val="1100"/>
              <a:buFont typeface="Arial"/>
              <a:buNone/>
            </a:pPr>
            <a:r>
              <a:rPr lang="en"/>
              <a:t>-   machine actionable identifiers increase findability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 - resolves providing a way or information on how to access the object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 - NA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 - enhances citability leading to easier reuse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without our host unis"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143000" y="1200150"/>
            <a:ext cx="6858000" cy="1432500"/>
          </a:xfrm>
          <a:prstGeom prst="rect">
            <a:avLst/>
          </a:prstGeom>
          <a:noFill/>
          <a:ln>
            <a:noFill/>
          </a:ln>
        </p:spPr>
        <p:txBody>
          <a:bodyPr anchorCtr="0" anchor="b" bIns="25700"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sz="3000"/>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0" name="Google Shape;10;p2"/>
          <p:cNvSpPr txBox="1"/>
          <p:nvPr>
            <p:ph idx="1" type="subTitle"/>
          </p:nvPr>
        </p:nvSpPr>
        <p:spPr>
          <a:xfrm>
            <a:off x="1143000" y="2701529"/>
            <a:ext cx="6858000" cy="1241700"/>
          </a:xfrm>
          <a:prstGeom prst="rect">
            <a:avLst/>
          </a:prstGeom>
          <a:noFill/>
          <a:ln>
            <a:noFill/>
          </a:ln>
        </p:spPr>
        <p:txBody>
          <a:bodyPr anchorCtr="0" anchor="t" bIns="25700" lIns="51425" spcFirstLastPara="1" rIns="51425" wrap="square" tIns="25700">
            <a:normAutofit/>
          </a:bodyPr>
          <a:lstStyle>
            <a:lvl1pPr lvl="0" algn="ctr">
              <a:lnSpc>
                <a:spcPct val="90000"/>
              </a:lnSpc>
              <a:spcBef>
                <a:spcPts val="800"/>
              </a:spcBef>
              <a:spcAft>
                <a:spcPts val="0"/>
              </a:spcAft>
              <a:buClr>
                <a:srgbClr val="757070"/>
              </a:buClr>
              <a:buSzPts val="1400"/>
              <a:buNone/>
              <a:defRPr sz="1800">
                <a:solidFill>
                  <a:srgbClr val="757070"/>
                </a:solidFill>
              </a:defRPr>
            </a:lvl1pPr>
            <a:lvl2pPr lvl="1" algn="ctr">
              <a:lnSpc>
                <a:spcPct val="90000"/>
              </a:lnSpc>
              <a:spcBef>
                <a:spcPts val="400"/>
              </a:spcBef>
              <a:spcAft>
                <a:spcPts val="0"/>
              </a:spcAft>
              <a:buClr>
                <a:srgbClr val="171616"/>
              </a:buClr>
              <a:buSzPts val="1100"/>
              <a:buNone/>
              <a:defRPr sz="1500"/>
            </a:lvl2pPr>
            <a:lvl3pPr lvl="2" algn="ctr">
              <a:lnSpc>
                <a:spcPct val="90000"/>
              </a:lnSpc>
              <a:spcBef>
                <a:spcPts val="400"/>
              </a:spcBef>
              <a:spcAft>
                <a:spcPts val="0"/>
              </a:spcAft>
              <a:buClr>
                <a:srgbClr val="171616"/>
              </a:buClr>
              <a:buSzPts val="1100"/>
              <a:buNone/>
              <a:defRPr sz="1400"/>
            </a:lvl3pPr>
            <a:lvl4pPr lvl="3" algn="ctr">
              <a:lnSpc>
                <a:spcPct val="90000"/>
              </a:lnSpc>
              <a:spcBef>
                <a:spcPts val="400"/>
              </a:spcBef>
              <a:spcAft>
                <a:spcPts val="0"/>
              </a:spcAft>
              <a:buClr>
                <a:srgbClr val="171616"/>
              </a:buClr>
              <a:buSzPts val="900"/>
              <a:buNone/>
              <a:defRPr sz="1200"/>
            </a:lvl4pPr>
            <a:lvl5pPr lvl="4" algn="ctr">
              <a:lnSpc>
                <a:spcPct val="90000"/>
              </a:lnSpc>
              <a:spcBef>
                <a:spcPts val="400"/>
              </a:spcBef>
              <a:spcAft>
                <a:spcPts val="0"/>
              </a:spcAft>
              <a:buClr>
                <a:srgbClr val="171616"/>
              </a:buClr>
              <a:buSzPts val="900"/>
              <a:buNone/>
              <a:defRPr sz="1200"/>
            </a:lvl5pPr>
            <a:lvl6pPr lvl="5" algn="ctr">
              <a:lnSpc>
                <a:spcPct val="90000"/>
              </a:lnSpc>
              <a:spcBef>
                <a:spcPts val="400"/>
              </a:spcBef>
              <a:spcAft>
                <a:spcPts val="0"/>
              </a:spcAft>
              <a:buClr>
                <a:schemeClr val="dk1"/>
              </a:buClr>
              <a:buSzPts val="900"/>
              <a:buNone/>
              <a:defRPr sz="1200"/>
            </a:lvl6pPr>
            <a:lvl7pPr lvl="6" algn="ctr">
              <a:lnSpc>
                <a:spcPct val="90000"/>
              </a:lnSpc>
              <a:spcBef>
                <a:spcPts val="400"/>
              </a:spcBef>
              <a:spcAft>
                <a:spcPts val="0"/>
              </a:spcAft>
              <a:buClr>
                <a:schemeClr val="dk1"/>
              </a:buClr>
              <a:buSzPts val="900"/>
              <a:buNone/>
              <a:defRPr sz="1200"/>
            </a:lvl7pPr>
            <a:lvl8pPr lvl="7" algn="ctr">
              <a:lnSpc>
                <a:spcPct val="90000"/>
              </a:lnSpc>
              <a:spcBef>
                <a:spcPts val="400"/>
              </a:spcBef>
              <a:spcAft>
                <a:spcPts val="0"/>
              </a:spcAft>
              <a:buClr>
                <a:schemeClr val="dk1"/>
              </a:buClr>
              <a:buSzPts val="900"/>
              <a:buNone/>
              <a:defRPr sz="1200"/>
            </a:lvl8pPr>
            <a:lvl9pPr lvl="8" algn="ctr">
              <a:lnSpc>
                <a:spcPct val="90000"/>
              </a:lnSpc>
              <a:spcBef>
                <a:spcPts val="400"/>
              </a:spcBef>
              <a:spcAft>
                <a:spcPts val="0"/>
              </a:spcAft>
              <a:buClr>
                <a:schemeClr val="dk1"/>
              </a:buClr>
              <a:buSzPts val="900"/>
              <a:buNone/>
              <a:defRPr sz="1200"/>
            </a:lvl9pPr>
          </a:lstStyle>
          <a:p/>
        </p:txBody>
      </p:sp>
      <p:pic>
        <p:nvPicPr>
          <p:cNvPr descr="A close up of a logo&#10;&#10;Description automatically generated" id="11" name="Google Shape;11;p2"/>
          <p:cNvPicPr preferRelativeResize="0"/>
          <p:nvPr/>
        </p:nvPicPr>
        <p:blipFill rotWithShape="1">
          <a:blip r:embed="rId2">
            <a:alphaModFix/>
          </a:blip>
          <a:srcRect b="0" l="0" r="0" t="0"/>
          <a:stretch/>
        </p:blipFill>
        <p:spPr>
          <a:xfrm>
            <a:off x="6134576" y="128462"/>
            <a:ext cx="2704148" cy="587570"/>
          </a:xfrm>
          <a:prstGeom prst="rect">
            <a:avLst/>
          </a:prstGeom>
          <a:noFill/>
          <a:ln>
            <a:noFill/>
          </a:ln>
        </p:spPr>
      </p:pic>
      <p:cxnSp>
        <p:nvCxnSpPr>
          <p:cNvPr id="12" name="Google Shape;12;p2"/>
          <p:cNvCxnSpPr/>
          <p:nvPr/>
        </p:nvCxnSpPr>
        <p:spPr>
          <a:xfrm rot="10800000">
            <a:off x="0" y="5108777"/>
            <a:ext cx="9144000" cy="0"/>
          </a:xfrm>
          <a:prstGeom prst="straightConnector1">
            <a:avLst/>
          </a:prstGeom>
          <a:noFill/>
          <a:ln cap="flat" cmpd="sng" w="101600">
            <a:solidFill>
              <a:schemeClr val="accent1"/>
            </a:solidFill>
            <a:prstDash val="solid"/>
            <a:miter lim="800000"/>
            <a:headEnd len="sm" w="sm" type="none"/>
            <a:tailEnd len="sm" w="sm" type="none"/>
          </a:ln>
        </p:spPr>
      </p:cxnSp>
      <p:pic>
        <p:nvPicPr>
          <p:cNvPr id="13" name="Google Shape;13;p2"/>
          <p:cNvPicPr preferRelativeResize="0"/>
          <p:nvPr/>
        </p:nvPicPr>
        <p:blipFill rotWithShape="1">
          <a:blip r:embed="rId3">
            <a:alphaModFix/>
          </a:blip>
          <a:srcRect b="0" l="0" r="0" t="0"/>
          <a:stretch/>
        </p:blipFill>
        <p:spPr>
          <a:xfrm>
            <a:off x="145472" y="128462"/>
            <a:ext cx="1414611" cy="75485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1_One column_no bulletpoints">
    <p:spTree>
      <p:nvGrpSpPr>
        <p:cNvPr id="14" name="Shape 14"/>
        <p:cNvGrpSpPr/>
        <p:nvPr/>
      </p:nvGrpSpPr>
      <p:grpSpPr>
        <a:xfrm>
          <a:off x="0" y="0"/>
          <a:ext cx="0" cy="0"/>
          <a:chOff x="0" y="0"/>
          <a:chExt cx="0" cy="0"/>
        </a:xfrm>
      </p:grpSpPr>
      <p:sp>
        <p:nvSpPr>
          <p:cNvPr id="15" name="Google Shape;15;p3"/>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16" name="Google Shape;16;p3"/>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17" name="Google Shape;17;p3"/>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18" name="Google Shape;18;p3"/>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
        <p:nvSpPr>
          <p:cNvPr id="19" name="Google Shape;19;p3"/>
          <p:cNvSpPr txBox="1"/>
          <p:nvPr>
            <p:ph idx="1" type="body"/>
          </p:nvPr>
        </p:nvSpPr>
        <p:spPr>
          <a:xfrm>
            <a:off x="323407" y="879614"/>
            <a:ext cx="8497200" cy="3510000"/>
          </a:xfrm>
          <a:prstGeom prst="rect">
            <a:avLst/>
          </a:prstGeom>
          <a:noFill/>
          <a:ln>
            <a:noFill/>
          </a:ln>
        </p:spPr>
        <p:txBody>
          <a:bodyPr anchorCtr="0" anchor="t" bIns="25700" lIns="51425" spcFirstLastPara="1" rIns="51425" wrap="square" tIns="25700">
            <a:normAutofit/>
          </a:bodyPr>
          <a:lstStyle>
            <a:lvl1pPr indent="-228600" lvl="0" marL="457200" algn="l">
              <a:lnSpc>
                <a:spcPct val="90000"/>
              </a:lnSpc>
              <a:spcBef>
                <a:spcPts val="800"/>
              </a:spcBef>
              <a:spcAft>
                <a:spcPts val="0"/>
              </a:spcAft>
              <a:buClr>
                <a:srgbClr val="171616"/>
              </a:buClr>
              <a:buSzPts val="1100"/>
              <a:buNone/>
              <a:defRPr sz="1500"/>
            </a:lvl1pPr>
            <a:lvl2pPr indent="-228600" lvl="1" marL="914400" algn="l">
              <a:lnSpc>
                <a:spcPct val="90000"/>
              </a:lnSpc>
              <a:spcBef>
                <a:spcPts val="400"/>
              </a:spcBef>
              <a:spcAft>
                <a:spcPts val="0"/>
              </a:spcAft>
              <a:buClr>
                <a:srgbClr val="171616"/>
              </a:buClr>
              <a:buSzPts val="900"/>
              <a:buNone/>
              <a:defRPr/>
            </a:lvl2pPr>
            <a:lvl3pPr indent="-228600" lvl="2" marL="1371600" algn="l">
              <a:lnSpc>
                <a:spcPct val="90000"/>
              </a:lnSpc>
              <a:spcBef>
                <a:spcPts val="400"/>
              </a:spcBef>
              <a:spcAft>
                <a:spcPts val="0"/>
              </a:spcAft>
              <a:buClr>
                <a:srgbClr val="171616"/>
              </a:buClr>
              <a:buSzPts val="800"/>
              <a:buNone/>
              <a:defRPr/>
            </a:lvl3pPr>
            <a:lvl4pPr indent="-228600" lvl="3" marL="1828800" algn="l">
              <a:lnSpc>
                <a:spcPct val="90000"/>
              </a:lnSpc>
              <a:spcBef>
                <a:spcPts val="400"/>
              </a:spcBef>
              <a:spcAft>
                <a:spcPts val="0"/>
              </a:spcAft>
              <a:buClr>
                <a:srgbClr val="171616"/>
              </a:buClr>
              <a:buSzPts val="800"/>
              <a:buNone/>
              <a:defRPr/>
            </a:lvl4pPr>
            <a:lvl5pPr indent="-228600" lvl="4" marL="2286000" algn="l">
              <a:lnSpc>
                <a:spcPct val="90000"/>
              </a:lnSpc>
              <a:spcBef>
                <a:spcPts val="400"/>
              </a:spcBef>
              <a:spcAft>
                <a:spcPts val="0"/>
              </a:spcAft>
              <a:buClr>
                <a:srgbClr val="171616"/>
              </a:buClr>
              <a:buSzPts val="800"/>
              <a:buNone/>
              <a:defRPr/>
            </a:lvl5pPr>
            <a:lvl6pPr indent="-298450" lvl="5" marL="2743200" algn="l">
              <a:lnSpc>
                <a:spcPct val="90000"/>
              </a:lnSpc>
              <a:spcBef>
                <a:spcPts val="400"/>
              </a:spcBef>
              <a:spcAft>
                <a:spcPts val="0"/>
              </a:spcAft>
              <a:buClr>
                <a:schemeClr val="dk1"/>
              </a:buClr>
              <a:buSzPts val="1100"/>
              <a:buChar char="•"/>
              <a:defRPr/>
            </a:lvl6pPr>
            <a:lvl7pPr indent="-298450" lvl="6" marL="3200400" algn="l">
              <a:lnSpc>
                <a:spcPct val="90000"/>
              </a:lnSpc>
              <a:spcBef>
                <a:spcPts val="400"/>
              </a:spcBef>
              <a:spcAft>
                <a:spcPts val="0"/>
              </a:spcAft>
              <a:buClr>
                <a:schemeClr val="dk1"/>
              </a:buClr>
              <a:buSzPts val="1100"/>
              <a:buChar char="•"/>
              <a:defRPr/>
            </a:lvl7pPr>
            <a:lvl8pPr indent="-298450" lvl="7" marL="3657600" algn="l">
              <a:lnSpc>
                <a:spcPct val="90000"/>
              </a:lnSpc>
              <a:spcBef>
                <a:spcPts val="400"/>
              </a:spcBef>
              <a:spcAft>
                <a:spcPts val="0"/>
              </a:spcAft>
              <a:buClr>
                <a:schemeClr val="dk1"/>
              </a:buClr>
              <a:buSzPts val="1100"/>
              <a:buChar char="•"/>
              <a:defRPr/>
            </a:lvl8pPr>
            <a:lvl9pPr indent="-298450" lvl="8" marL="4114800" algn="l">
              <a:lnSpc>
                <a:spcPct val="90000"/>
              </a:lnSpc>
              <a:spcBef>
                <a:spcPts val="400"/>
              </a:spcBef>
              <a:spcAft>
                <a:spcPts val="0"/>
              </a:spcAft>
              <a:buClr>
                <a:schemeClr val="dk1"/>
              </a:buClr>
              <a:buSzPts val="11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Two columns">
    <p:spTree>
      <p:nvGrpSpPr>
        <p:cNvPr id="20" name="Shape 20"/>
        <p:cNvGrpSpPr/>
        <p:nvPr/>
      </p:nvGrpSpPr>
      <p:grpSpPr>
        <a:xfrm>
          <a:off x="0" y="0"/>
          <a:ext cx="0" cy="0"/>
          <a:chOff x="0" y="0"/>
          <a:chExt cx="0" cy="0"/>
        </a:xfrm>
      </p:grpSpPr>
      <p:sp>
        <p:nvSpPr>
          <p:cNvPr id="21" name="Google Shape;21;p4"/>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22" name="Google Shape;22;p4"/>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23" name="Google Shape;23;p4"/>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24" name="Google Shape;24;p4"/>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
        <p:nvSpPr>
          <p:cNvPr id="25" name="Google Shape;25;p4"/>
          <p:cNvSpPr txBox="1"/>
          <p:nvPr>
            <p:ph idx="1" type="body"/>
          </p:nvPr>
        </p:nvSpPr>
        <p:spPr>
          <a:xfrm>
            <a:off x="628650" y="1115102"/>
            <a:ext cx="3886200" cy="35175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a:lvl1pPr>
            <a:lvl2pPr indent="-285750" lvl="1" marL="914400" algn="l">
              <a:lnSpc>
                <a:spcPct val="90000"/>
              </a:lnSpc>
              <a:spcBef>
                <a:spcPts val="300"/>
              </a:spcBef>
              <a:spcAft>
                <a:spcPts val="0"/>
              </a:spcAft>
              <a:buSzPts val="900"/>
              <a:buChar char="•"/>
              <a:defRPr/>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
        <p:nvSpPr>
          <p:cNvPr id="26" name="Google Shape;26;p4"/>
          <p:cNvSpPr txBox="1"/>
          <p:nvPr>
            <p:ph idx="2" type="body"/>
          </p:nvPr>
        </p:nvSpPr>
        <p:spPr>
          <a:xfrm>
            <a:off x="4629150" y="1115102"/>
            <a:ext cx="3886200" cy="35175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a:lvl1pPr>
            <a:lvl2pPr indent="-285750" lvl="1" marL="914400" algn="l">
              <a:lnSpc>
                <a:spcPct val="90000"/>
              </a:lnSpc>
              <a:spcBef>
                <a:spcPts val="300"/>
              </a:spcBef>
              <a:spcAft>
                <a:spcPts val="0"/>
              </a:spcAft>
              <a:buSzPts val="900"/>
              <a:buChar char="•"/>
              <a:defRPr/>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Three columns">
    <p:spTree>
      <p:nvGrpSpPr>
        <p:cNvPr id="27" name="Shape 27"/>
        <p:cNvGrpSpPr/>
        <p:nvPr/>
      </p:nvGrpSpPr>
      <p:grpSpPr>
        <a:xfrm>
          <a:off x="0" y="0"/>
          <a:ext cx="0" cy="0"/>
          <a:chOff x="0" y="0"/>
          <a:chExt cx="0" cy="0"/>
        </a:xfrm>
      </p:grpSpPr>
      <p:sp>
        <p:nvSpPr>
          <p:cNvPr id="28" name="Google Shape;28;p5"/>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29" name="Google Shape;29;p5"/>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30" name="Google Shape;30;p5"/>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31" name="Google Shape;31;p5"/>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
        <p:nvSpPr>
          <p:cNvPr id="32" name="Google Shape;32;p5"/>
          <p:cNvSpPr txBox="1"/>
          <p:nvPr>
            <p:ph idx="1" type="body"/>
          </p:nvPr>
        </p:nvSpPr>
        <p:spPr>
          <a:xfrm>
            <a:off x="636104" y="1043609"/>
            <a:ext cx="2358900" cy="35100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sz="1800"/>
            </a:lvl1pPr>
            <a:lvl2pPr indent="-285750" lvl="1" marL="914400" algn="l">
              <a:lnSpc>
                <a:spcPct val="90000"/>
              </a:lnSpc>
              <a:spcBef>
                <a:spcPts val="300"/>
              </a:spcBef>
              <a:spcAft>
                <a:spcPts val="0"/>
              </a:spcAft>
              <a:buSzPts val="900"/>
              <a:buChar char="•"/>
              <a:defRPr sz="1700"/>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
        <p:nvSpPr>
          <p:cNvPr id="33" name="Google Shape;33;p5"/>
          <p:cNvSpPr txBox="1"/>
          <p:nvPr>
            <p:ph idx="2" type="body"/>
          </p:nvPr>
        </p:nvSpPr>
        <p:spPr>
          <a:xfrm>
            <a:off x="3379304" y="1041227"/>
            <a:ext cx="2358900" cy="35100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sz="1800"/>
            </a:lvl1pPr>
            <a:lvl2pPr indent="-285750" lvl="1" marL="914400" algn="l">
              <a:lnSpc>
                <a:spcPct val="90000"/>
              </a:lnSpc>
              <a:spcBef>
                <a:spcPts val="300"/>
              </a:spcBef>
              <a:spcAft>
                <a:spcPts val="0"/>
              </a:spcAft>
              <a:buSzPts val="900"/>
              <a:buChar char="•"/>
              <a:defRPr sz="1700"/>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
        <p:nvSpPr>
          <p:cNvPr id="34" name="Google Shape;34;p5"/>
          <p:cNvSpPr txBox="1"/>
          <p:nvPr>
            <p:ph idx="3" type="body"/>
          </p:nvPr>
        </p:nvSpPr>
        <p:spPr>
          <a:xfrm>
            <a:off x="6122504" y="1041227"/>
            <a:ext cx="2358900" cy="35100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sz="1800"/>
            </a:lvl1pPr>
            <a:lvl2pPr indent="-285750" lvl="1" marL="914400" algn="l">
              <a:lnSpc>
                <a:spcPct val="90000"/>
              </a:lnSpc>
              <a:spcBef>
                <a:spcPts val="300"/>
              </a:spcBef>
              <a:spcAft>
                <a:spcPts val="0"/>
              </a:spcAft>
              <a:buSzPts val="900"/>
              <a:buChar char="•"/>
              <a:defRPr sz="1700"/>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No title - one column">
    <p:spTree>
      <p:nvGrpSpPr>
        <p:cNvPr id="35" name="Shape 35"/>
        <p:cNvGrpSpPr/>
        <p:nvPr/>
      </p:nvGrpSpPr>
      <p:grpSpPr>
        <a:xfrm>
          <a:off x="0" y="0"/>
          <a:ext cx="0" cy="0"/>
          <a:chOff x="0" y="0"/>
          <a:chExt cx="0" cy="0"/>
        </a:xfrm>
      </p:grpSpPr>
      <p:sp>
        <p:nvSpPr>
          <p:cNvPr id="36" name="Google Shape;36;p6"/>
          <p:cNvSpPr txBox="1"/>
          <p:nvPr>
            <p:ph idx="1" type="body"/>
          </p:nvPr>
        </p:nvSpPr>
        <p:spPr>
          <a:xfrm>
            <a:off x="323407" y="497909"/>
            <a:ext cx="8497200" cy="4129800"/>
          </a:xfrm>
          <a:prstGeom prst="rect">
            <a:avLst/>
          </a:prstGeom>
          <a:noFill/>
          <a:ln>
            <a:noFill/>
          </a:ln>
        </p:spPr>
        <p:txBody>
          <a:bodyPr anchorCtr="0" anchor="t" bIns="25700" lIns="51425" spcFirstLastPara="1" rIns="51425" wrap="square" tIns="25700">
            <a:normAutofit/>
          </a:bodyPr>
          <a:lstStyle>
            <a:lvl1pPr indent="-228600" lvl="0" marL="457200" algn="l">
              <a:lnSpc>
                <a:spcPct val="90000"/>
              </a:lnSpc>
              <a:spcBef>
                <a:spcPts val="800"/>
              </a:spcBef>
              <a:spcAft>
                <a:spcPts val="0"/>
              </a:spcAft>
              <a:buClr>
                <a:srgbClr val="171616"/>
              </a:buClr>
              <a:buSzPts val="1100"/>
              <a:buNone/>
              <a:defRPr sz="1500"/>
            </a:lvl1pPr>
            <a:lvl2pPr indent="-228600" lvl="1" marL="914400" algn="l">
              <a:lnSpc>
                <a:spcPct val="90000"/>
              </a:lnSpc>
              <a:spcBef>
                <a:spcPts val="400"/>
              </a:spcBef>
              <a:spcAft>
                <a:spcPts val="0"/>
              </a:spcAft>
              <a:buClr>
                <a:srgbClr val="171616"/>
              </a:buClr>
              <a:buSzPts val="900"/>
              <a:buNone/>
              <a:defRPr/>
            </a:lvl2pPr>
            <a:lvl3pPr indent="-228600" lvl="2" marL="1371600" algn="l">
              <a:lnSpc>
                <a:spcPct val="90000"/>
              </a:lnSpc>
              <a:spcBef>
                <a:spcPts val="400"/>
              </a:spcBef>
              <a:spcAft>
                <a:spcPts val="0"/>
              </a:spcAft>
              <a:buClr>
                <a:srgbClr val="171616"/>
              </a:buClr>
              <a:buSzPts val="800"/>
              <a:buNone/>
              <a:defRPr/>
            </a:lvl3pPr>
            <a:lvl4pPr indent="-228600" lvl="3" marL="1828800" algn="l">
              <a:lnSpc>
                <a:spcPct val="90000"/>
              </a:lnSpc>
              <a:spcBef>
                <a:spcPts val="400"/>
              </a:spcBef>
              <a:spcAft>
                <a:spcPts val="0"/>
              </a:spcAft>
              <a:buClr>
                <a:srgbClr val="171616"/>
              </a:buClr>
              <a:buSzPts val="800"/>
              <a:buNone/>
              <a:defRPr/>
            </a:lvl4pPr>
            <a:lvl5pPr indent="-228600" lvl="4" marL="2286000" algn="l">
              <a:lnSpc>
                <a:spcPct val="90000"/>
              </a:lnSpc>
              <a:spcBef>
                <a:spcPts val="400"/>
              </a:spcBef>
              <a:spcAft>
                <a:spcPts val="0"/>
              </a:spcAft>
              <a:buClr>
                <a:srgbClr val="171616"/>
              </a:buClr>
              <a:buSzPts val="800"/>
              <a:buNone/>
              <a:defRPr/>
            </a:lvl5pPr>
            <a:lvl6pPr indent="-298450" lvl="5" marL="2743200" algn="l">
              <a:lnSpc>
                <a:spcPct val="90000"/>
              </a:lnSpc>
              <a:spcBef>
                <a:spcPts val="400"/>
              </a:spcBef>
              <a:spcAft>
                <a:spcPts val="0"/>
              </a:spcAft>
              <a:buClr>
                <a:schemeClr val="dk1"/>
              </a:buClr>
              <a:buSzPts val="1100"/>
              <a:buChar char="•"/>
              <a:defRPr/>
            </a:lvl6pPr>
            <a:lvl7pPr indent="-298450" lvl="6" marL="3200400" algn="l">
              <a:lnSpc>
                <a:spcPct val="90000"/>
              </a:lnSpc>
              <a:spcBef>
                <a:spcPts val="400"/>
              </a:spcBef>
              <a:spcAft>
                <a:spcPts val="0"/>
              </a:spcAft>
              <a:buClr>
                <a:schemeClr val="dk1"/>
              </a:buClr>
              <a:buSzPts val="1100"/>
              <a:buChar char="•"/>
              <a:defRPr/>
            </a:lvl7pPr>
            <a:lvl8pPr indent="-298450" lvl="7" marL="3657600" algn="l">
              <a:lnSpc>
                <a:spcPct val="90000"/>
              </a:lnSpc>
              <a:spcBef>
                <a:spcPts val="400"/>
              </a:spcBef>
              <a:spcAft>
                <a:spcPts val="0"/>
              </a:spcAft>
              <a:buClr>
                <a:schemeClr val="dk1"/>
              </a:buClr>
              <a:buSzPts val="1100"/>
              <a:buChar char="•"/>
              <a:defRPr/>
            </a:lvl8pPr>
            <a:lvl9pPr indent="-298450" lvl="8" marL="4114800" algn="l">
              <a:lnSpc>
                <a:spcPct val="90000"/>
              </a:lnSpc>
              <a:spcBef>
                <a:spcPts val="400"/>
              </a:spcBef>
              <a:spcAft>
                <a:spcPts val="0"/>
              </a:spcAft>
              <a:buClr>
                <a:schemeClr val="dk1"/>
              </a:buClr>
              <a:buSzPts val="1100"/>
              <a:buChar char="•"/>
              <a:defRPr/>
            </a:lvl9pPr>
          </a:lstStyle>
          <a:p/>
        </p:txBody>
      </p:sp>
      <p:pic>
        <p:nvPicPr>
          <p:cNvPr descr="A picture containing light&#10;&#10;Description automatically generated" id="37" name="Google Shape;37;p6"/>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pic>
        <p:nvPicPr>
          <p:cNvPr id="38" name="Google Shape;38;p6"/>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No columns-only title">
    <p:spTree>
      <p:nvGrpSpPr>
        <p:cNvPr id="39" name="Shape 39"/>
        <p:cNvGrpSpPr/>
        <p:nvPr/>
      </p:nvGrpSpPr>
      <p:grpSpPr>
        <a:xfrm>
          <a:off x="0" y="0"/>
          <a:ext cx="0" cy="0"/>
          <a:chOff x="0" y="0"/>
          <a:chExt cx="0" cy="0"/>
        </a:xfrm>
      </p:grpSpPr>
      <p:sp>
        <p:nvSpPr>
          <p:cNvPr id="40" name="Google Shape;40;p7"/>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41" name="Google Shape;41;p7"/>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42" name="Google Shape;42;p7"/>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43" name="Google Shape;43;p7"/>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8"/>
          <p:cNvSpPr txBox="1"/>
          <p:nvPr>
            <p:ph type="title"/>
          </p:nvPr>
        </p:nvSpPr>
        <p:spPr>
          <a:xfrm>
            <a:off x="311700" y="445025"/>
            <a:ext cx="8520600" cy="572700"/>
          </a:xfrm>
          <a:prstGeom prst="rect">
            <a:avLst/>
          </a:prstGeom>
        </p:spPr>
        <p:txBody>
          <a:bodyPr anchorCtr="0" anchor="ctr" bIns="25700" lIns="51425" spcFirstLastPara="1" rIns="51425" wrap="square" tIns="25700">
            <a:normAutofit/>
          </a:bodyPr>
          <a:lstStyle>
            <a:lvl1pPr lvl="0">
              <a:spcBef>
                <a:spcPts val="0"/>
              </a:spcBef>
              <a:spcAft>
                <a:spcPts val="0"/>
              </a:spcAft>
              <a:buSzPts val="2300"/>
              <a:buNone/>
              <a:defRPr/>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p:txBody>
      </p:sp>
      <p:sp>
        <p:nvSpPr>
          <p:cNvPr id="46" name="Google Shape;46;p8"/>
          <p:cNvSpPr txBox="1"/>
          <p:nvPr>
            <p:ph idx="1" type="body"/>
          </p:nvPr>
        </p:nvSpPr>
        <p:spPr>
          <a:xfrm>
            <a:off x="311700" y="1152475"/>
            <a:ext cx="8520600" cy="3416400"/>
          </a:xfrm>
          <a:prstGeom prst="rect">
            <a:avLst/>
          </a:prstGeom>
        </p:spPr>
        <p:txBody>
          <a:bodyPr anchorCtr="0" anchor="t" bIns="25700" lIns="51425" spcFirstLastPara="1" rIns="51425" wrap="square" tIns="25700">
            <a:normAutofit/>
          </a:bodyPr>
          <a:lstStyle>
            <a:lvl1pPr indent="-298450" lvl="0" marL="457200">
              <a:spcBef>
                <a:spcPts val="600"/>
              </a:spcBef>
              <a:spcAft>
                <a:spcPts val="0"/>
              </a:spcAft>
              <a:buSzPts val="1100"/>
              <a:buChar char="•"/>
              <a:defRPr/>
            </a:lvl1pPr>
            <a:lvl2pPr indent="-285750" lvl="1" marL="914400">
              <a:spcBef>
                <a:spcPts val="300"/>
              </a:spcBef>
              <a:spcAft>
                <a:spcPts val="0"/>
              </a:spcAft>
              <a:buSzPts val="900"/>
              <a:buChar char="•"/>
              <a:defRPr/>
            </a:lvl2pPr>
            <a:lvl3pPr indent="-279400" lvl="2" marL="1371600">
              <a:spcBef>
                <a:spcPts val="300"/>
              </a:spcBef>
              <a:spcAft>
                <a:spcPts val="0"/>
              </a:spcAft>
              <a:buSzPts val="800"/>
              <a:buChar char="•"/>
              <a:defRPr/>
            </a:lvl3pPr>
            <a:lvl4pPr indent="-279400" lvl="3" marL="1828800">
              <a:spcBef>
                <a:spcPts val="300"/>
              </a:spcBef>
              <a:spcAft>
                <a:spcPts val="0"/>
              </a:spcAft>
              <a:buSzPts val="800"/>
              <a:buChar char="•"/>
              <a:defRPr/>
            </a:lvl4pPr>
            <a:lvl5pPr indent="-279400" lvl="4" marL="2286000">
              <a:spcBef>
                <a:spcPts val="300"/>
              </a:spcBef>
              <a:spcAft>
                <a:spcPts val="0"/>
              </a:spcAft>
              <a:buSzPts val="800"/>
              <a:buChar char="•"/>
              <a:defRPr/>
            </a:lvl5pPr>
            <a:lvl6pPr indent="-298450" lvl="5" marL="2743200">
              <a:spcBef>
                <a:spcPts val="300"/>
              </a:spcBef>
              <a:spcAft>
                <a:spcPts val="0"/>
              </a:spcAft>
              <a:buSzPts val="1100"/>
              <a:buChar char="•"/>
              <a:defRPr/>
            </a:lvl6pPr>
            <a:lvl7pPr indent="-298450" lvl="6" marL="3200400">
              <a:spcBef>
                <a:spcPts val="300"/>
              </a:spcBef>
              <a:spcAft>
                <a:spcPts val="0"/>
              </a:spcAft>
              <a:buSzPts val="1100"/>
              <a:buChar char="•"/>
              <a:defRPr/>
            </a:lvl7pPr>
            <a:lvl8pPr indent="-298450" lvl="7" marL="3657600">
              <a:spcBef>
                <a:spcPts val="300"/>
              </a:spcBef>
              <a:spcAft>
                <a:spcPts val="0"/>
              </a:spcAft>
              <a:buSzPts val="1100"/>
              <a:buChar char="•"/>
              <a:defRPr/>
            </a:lvl8pPr>
            <a:lvl9pPr indent="-298450" lvl="8" marL="4114800">
              <a:spcBef>
                <a:spcPts val="300"/>
              </a:spcBef>
              <a:spcAft>
                <a:spcPts val="0"/>
              </a:spcAft>
              <a:buSzPts val="1100"/>
              <a:buChar char="•"/>
              <a:defRPr/>
            </a:lvl9pPr>
          </a:lstStyle>
          <a:p/>
        </p:txBody>
      </p:sp>
      <p:sp>
        <p:nvSpPr>
          <p:cNvPr id="47" name="Google Shape;4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92460" y="273844"/>
            <a:ext cx="4944000" cy="994200"/>
          </a:xfrm>
          <a:prstGeom prst="rect">
            <a:avLst/>
          </a:prstGeom>
          <a:noFill/>
          <a:ln>
            <a:noFill/>
          </a:ln>
        </p:spPr>
        <p:txBody>
          <a:bodyPr anchorCtr="0" anchor="ctr" bIns="25700" lIns="51425" spcFirstLastPara="1" rIns="51425" wrap="square" tIns="25700">
            <a:normAutofit/>
          </a:bodyPr>
          <a:lstStyle>
            <a:lvl1pPr lvl="0" marR="0" rtl="0" algn="ctr">
              <a:lnSpc>
                <a:spcPct val="90000"/>
              </a:lnSpc>
              <a:spcBef>
                <a:spcPts val="0"/>
              </a:spcBef>
              <a:spcAft>
                <a:spcPts val="0"/>
              </a:spcAft>
              <a:buClr>
                <a:srgbClr val="171616"/>
              </a:buClr>
              <a:buSzPts val="2300"/>
              <a:buFont typeface="Arial"/>
              <a:buNone/>
              <a:defRPr b="1" i="0" sz="2300" u="none" cap="none" strike="noStrike">
                <a:solidFill>
                  <a:srgbClr val="171616"/>
                </a:solidFill>
                <a:latin typeface="Arial"/>
                <a:ea typeface="Arial"/>
                <a:cs typeface="Arial"/>
                <a:sym typeface="Arial"/>
              </a:defRPr>
            </a:lvl1pPr>
            <a:lvl2pPr lvl="1"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25700" lIns="51425" spcFirstLastPara="1" rIns="51425" wrap="square" tIns="25700">
            <a:normAutofit/>
          </a:bodyPr>
          <a:lstStyle>
            <a:lvl1pPr indent="-298450" lvl="0" marL="457200" marR="0" rtl="0" algn="l">
              <a:lnSpc>
                <a:spcPct val="90000"/>
              </a:lnSpc>
              <a:spcBef>
                <a:spcPts val="600"/>
              </a:spcBef>
              <a:spcAft>
                <a:spcPts val="0"/>
              </a:spcAft>
              <a:buClr>
                <a:srgbClr val="171616"/>
              </a:buClr>
              <a:buSzPts val="1100"/>
              <a:buFont typeface="Arial"/>
              <a:buChar char="•"/>
              <a:defRPr b="0" i="0" sz="1100" u="none" cap="none" strike="noStrike">
                <a:solidFill>
                  <a:srgbClr val="171616"/>
                </a:solidFill>
                <a:latin typeface="Arial"/>
                <a:ea typeface="Arial"/>
                <a:cs typeface="Arial"/>
                <a:sym typeface="Arial"/>
              </a:defRPr>
            </a:lvl1pPr>
            <a:lvl2pPr indent="-285750" lvl="1" marL="914400" marR="0" rtl="0" algn="l">
              <a:lnSpc>
                <a:spcPct val="90000"/>
              </a:lnSpc>
              <a:spcBef>
                <a:spcPts val="300"/>
              </a:spcBef>
              <a:spcAft>
                <a:spcPts val="0"/>
              </a:spcAft>
              <a:buClr>
                <a:srgbClr val="171616"/>
              </a:buClr>
              <a:buSzPts val="900"/>
              <a:buFont typeface="Arial"/>
              <a:buChar char="•"/>
              <a:defRPr b="0" i="0" sz="900" u="none" cap="none" strike="noStrike">
                <a:solidFill>
                  <a:srgbClr val="171616"/>
                </a:solidFill>
                <a:latin typeface="Arial"/>
                <a:ea typeface="Arial"/>
                <a:cs typeface="Arial"/>
                <a:sym typeface="Arial"/>
              </a:defRPr>
            </a:lvl2pPr>
            <a:lvl3pPr indent="-279400" lvl="2" marL="1371600" marR="0" rtl="0" algn="l">
              <a:lnSpc>
                <a:spcPct val="90000"/>
              </a:lnSpc>
              <a:spcBef>
                <a:spcPts val="300"/>
              </a:spcBef>
              <a:spcAft>
                <a:spcPts val="0"/>
              </a:spcAft>
              <a:buClr>
                <a:srgbClr val="171616"/>
              </a:buClr>
              <a:buSzPts val="800"/>
              <a:buFont typeface="Arial"/>
              <a:buChar char="•"/>
              <a:defRPr b="0" i="0" sz="800" u="none" cap="none" strike="noStrike">
                <a:solidFill>
                  <a:srgbClr val="171616"/>
                </a:solidFill>
                <a:latin typeface="Arial"/>
                <a:ea typeface="Arial"/>
                <a:cs typeface="Arial"/>
                <a:sym typeface="Arial"/>
              </a:defRPr>
            </a:lvl3pPr>
            <a:lvl4pPr indent="-279400" lvl="3" marL="1828800" marR="0" rtl="0" algn="l">
              <a:lnSpc>
                <a:spcPct val="90000"/>
              </a:lnSpc>
              <a:spcBef>
                <a:spcPts val="300"/>
              </a:spcBef>
              <a:spcAft>
                <a:spcPts val="0"/>
              </a:spcAft>
              <a:buClr>
                <a:srgbClr val="171616"/>
              </a:buClr>
              <a:buSzPts val="800"/>
              <a:buFont typeface="Arial"/>
              <a:buChar char="•"/>
              <a:defRPr b="0" i="0" sz="800" u="none" cap="none" strike="noStrike">
                <a:solidFill>
                  <a:srgbClr val="171616"/>
                </a:solidFill>
                <a:latin typeface="Arial"/>
                <a:ea typeface="Arial"/>
                <a:cs typeface="Arial"/>
                <a:sym typeface="Arial"/>
              </a:defRPr>
            </a:lvl4pPr>
            <a:lvl5pPr indent="-279400" lvl="4" marL="2286000" marR="0" rtl="0" algn="l">
              <a:lnSpc>
                <a:spcPct val="90000"/>
              </a:lnSpc>
              <a:spcBef>
                <a:spcPts val="300"/>
              </a:spcBef>
              <a:spcAft>
                <a:spcPts val="0"/>
              </a:spcAft>
              <a:buClr>
                <a:srgbClr val="171616"/>
              </a:buClr>
              <a:buSzPts val="800"/>
              <a:buFont typeface="Arial"/>
              <a:buChar char="•"/>
              <a:defRPr b="0" i="0" sz="800" u="none" cap="none" strike="noStrike">
                <a:solidFill>
                  <a:srgbClr val="171616"/>
                </a:solidFill>
                <a:latin typeface="Arial"/>
                <a:ea typeface="Arial"/>
                <a:cs typeface="Arial"/>
                <a:sym typeface="Arial"/>
              </a:defRPr>
            </a:lvl5pPr>
            <a:lvl6pPr indent="-298450" lvl="5" marL="27432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8pPr>
            <a:lvl9pPr indent="-298450" lvl="8" marL="41148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orcid.org/0000-0003-0280-6318" TargetMode="Externa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1.png"/><Relationship Id="rId10" Type="http://schemas.openxmlformats.org/officeDocument/2006/relationships/hyperlink" Target="https://zenodo.org/doi/10.5281/zenodo.5532542" TargetMode="External"/><Relationship Id="rId9" Type="http://schemas.openxmlformats.org/officeDocument/2006/relationships/image" Target="../media/image30.png"/><Relationship Id="rId5" Type="http://schemas.openxmlformats.org/officeDocument/2006/relationships/image" Target="../media/image24.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hyperlink" Target="https://github.com/sib-swiss/RNAseq-introduction-train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sib-swiss/RNAseq-introduction-training/releases" TargetMode="Externa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elixir-europe-training.github.io/ELIXIR-TrP-FAIR-Material-By-Design/chapters/chapter_08/#83-tutorial-for-implementing-your-strategy-50-min" TargetMode="Externa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hyperlink" Target="https://www.doi.org/the-identifier/what-is-a-do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i.org/10.1000/182" TargetMode="External"/><Relationship Id="rId4" Type="http://schemas.openxmlformats.org/officeDocument/2006/relationships/image" Target="../media/image21.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or.org/" TargetMode="External"/><Relationship Id="rId4" Type="http://schemas.openxmlformats.org/officeDocument/2006/relationships/image" Target="../media/image23.png"/><Relationship Id="rId5" Type="http://schemas.openxmlformats.org/officeDocument/2006/relationships/hyperlink" Target="https://orcid.org/" TargetMode="External"/><Relationship Id="rId6" Type="http://schemas.openxmlformats.org/officeDocument/2006/relationships/image" Target="../media/image12.png"/><Relationship Id="rId7" Type="http://schemas.openxmlformats.org/officeDocument/2006/relationships/image" Target="../media/image19.png"/><Relationship Id="rId8"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9"/>
          <p:cNvSpPr txBox="1"/>
          <p:nvPr>
            <p:ph type="ctrTitle"/>
          </p:nvPr>
        </p:nvSpPr>
        <p:spPr>
          <a:xfrm>
            <a:off x="1143000" y="1200150"/>
            <a:ext cx="6858000" cy="1432500"/>
          </a:xfrm>
          <a:prstGeom prst="rect">
            <a:avLst/>
          </a:prstGeom>
        </p:spPr>
        <p:txBody>
          <a:bodyPr anchorCtr="0" anchor="b" bIns="25700" lIns="51425" spcFirstLastPara="1" rIns="51425" wrap="square" tIns="25700">
            <a:normAutofit/>
          </a:bodyPr>
          <a:lstStyle/>
          <a:p>
            <a:pPr indent="0" lvl="0" marL="0" rtl="0" algn="ctr">
              <a:spcBef>
                <a:spcPts val="0"/>
              </a:spcBef>
              <a:spcAft>
                <a:spcPts val="0"/>
              </a:spcAft>
              <a:buNone/>
            </a:pPr>
            <a:r>
              <a:rPr lang="en"/>
              <a:t>Unique identifiers for training materials</a:t>
            </a:r>
            <a:endParaRPr/>
          </a:p>
        </p:txBody>
      </p:sp>
      <p:sp>
        <p:nvSpPr>
          <p:cNvPr id="53" name="Google Shape;53;p9"/>
          <p:cNvSpPr txBox="1"/>
          <p:nvPr>
            <p:ph idx="1" type="subTitle"/>
          </p:nvPr>
        </p:nvSpPr>
        <p:spPr>
          <a:xfrm>
            <a:off x="1143000" y="2701529"/>
            <a:ext cx="6858000" cy="1241700"/>
          </a:xfrm>
          <a:prstGeom prst="rect">
            <a:avLst/>
          </a:prstGeom>
        </p:spPr>
        <p:txBody>
          <a:bodyPr anchorCtr="0" anchor="t" bIns="25700" lIns="51425" spcFirstLastPara="1" rIns="51425" wrap="square" tIns="25700">
            <a:normAutofit/>
          </a:bodyPr>
          <a:lstStyle/>
          <a:p>
            <a:pPr indent="0" lvl="0" marL="0" rtl="0" algn="ctr">
              <a:spcBef>
                <a:spcPts val="800"/>
              </a:spcBef>
              <a:spcAft>
                <a:spcPts val="0"/>
              </a:spcAft>
              <a:buNone/>
            </a:pPr>
            <a:r>
              <a:rPr lang="en"/>
              <a:t>Elin Kronander </a:t>
            </a:r>
            <a:endParaRPr/>
          </a:p>
        </p:txBody>
      </p:sp>
      <p:pic>
        <p:nvPicPr>
          <p:cNvPr id="54" name="Google Shape;54;p9">
            <a:hlinkClick r:id="rId3"/>
          </p:cNvPr>
          <p:cNvPicPr preferRelativeResize="0"/>
          <p:nvPr/>
        </p:nvPicPr>
        <p:blipFill>
          <a:blip r:embed="rId4">
            <a:alphaModFix/>
          </a:blip>
          <a:stretch>
            <a:fillRect/>
          </a:stretch>
        </p:blipFill>
        <p:spPr>
          <a:xfrm>
            <a:off x="5409300" y="2734425"/>
            <a:ext cx="238475" cy="238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Reflection</a:t>
            </a:r>
            <a:endParaRPr/>
          </a:p>
        </p:txBody>
      </p:sp>
      <p:sp>
        <p:nvSpPr>
          <p:cNvPr id="144" name="Google Shape;144;p18"/>
          <p:cNvSpPr txBox="1"/>
          <p:nvPr>
            <p:ph idx="1" type="body"/>
          </p:nvPr>
        </p:nvSpPr>
        <p:spPr>
          <a:xfrm>
            <a:off x="323400" y="879628"/>
            <a:ext cx="8497200" cy="1003200"/>
          </a:xfrm>
          <a:prstGeom prst="rect">
            <a:avLst/>
          </a:prstGeom>
        </p:spPr>
        <p:txBody>
          <a:bodyPr anchorCtr="0" anchor="t" bIns="25700" lIns="51425" spcFirstLastPara="1" rIns="51425" wrap="square" tIns="25700">
            <a:normAutofit/>
          </a:bodyPr>
          <a:lstStyle/>
          <a:p>
            <a:pPr indent="0" lvl="0" marL="0" rtl="0" algn="l">
              <a:lnSpc>
                <a:spcPct val="150000"/>
              </a:lnSpc>
              <a:spcBef>
                <a:spcPts val="1400"/>
              </a:spcBef>
              <a:spcAft>
                <a:spcPts val="1400"/>
              </a:spcAft>
              <a:buNone/>
            </a:pPr>
            <a:r>
              <a:rPr lang="en" sz="2000">
                <a:solidFill>
                  <a:schemeClr val="dk1"/>
                </a:solidFill>
                <a:highlight>
                  <a:srgbClr val="FFFFFF"/>
                </a:highlight>
                <a:latin typeface="Lato"/>
                <a:ea typeface="Lato"/>
                <a:cs typeface="Lato"/>
                <a:sym typeface="Lato"/>
              </a:rPr>
              <a:t>In the context of training materials why are PIDs needed? </a:t>
            </a:r>
            <a:br>
              <a:rPr lang="en" sz="2000">
                <a:solidFill>
                  <a:schemeClr val="dk1"/>
                </a:solidFill>
                <a:highlight>
                  <a:srgbClr val="FFFFFF"/>
                </a:highlight>
                <a:latin typeface="Lato"/>
                <a:ea typeface="Lato"/>
                <a:cs typeface="Lato"/>
                <a:sym typeface="Lato"/>
              </a:rPr>
            </a:br>
            <a:r>
              <a:rPr lang="en" sz="2000">
                <a:solidFill>
                  <a:schemeClr val="dk1"/>
                </a:solidFill>
                <a:highlight>
                  <a:srgbClr val="FFFFFF"/>
                </a:highlight>
                <a:latin typeface="Lato"/>
                <a:ea typeface="Lato"/>
                <a:cs typeface="Lato"/>
                <a:sym typeface="Lato"/>
              </a:rPr>
              <a:t>Which identifier should be used for each need?</a:t>
            </a:r>
            <a:endParaRPr sz="2000"/>
          </a:p>
        </p:txBody>
      </p:sp>
      <p:sp>
        <p:nvSpPr>
          <p:cNvPr id="145" name="Google Shape;145;p18"/>
          <p:cNvSpPr txBox="1"/>
          <p:nvPr/>
        </p:nvSpPr>
        <p:spPr>
          <a:xfrm>
            <a:off x="2101025" y="2020675"/>
            <a:ext cx="5384700" cy="250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300"/>
              </a:spcBef>
              <a:spcAft>
                <a:spcPts val="0"/>
              </a:spcAft>
              <a:buNone/>
            </a:pPr>
            <a:r>
              <a:rPr lang="en" sz="1600">
                <a:solidFill>
                  <a:schemeClr val="dk1"/>
                </a:solidFill>
                <a:highlight>
                  <a:srgbClr val="FFFFFF"/>
                </a:highlight>
                <a:latin typeface="Lato"/>
                <a:ea typeface="Lato"/>
                <a:cs typeface="Lato"/>
                <a:sym typeface="Lato"/>
              </a:rPr>
              <a:t>PIDs can help distinguish between:</a:t>
            </a:r>
            <a:endParaRPr sz="1600">
              <a:solidFill>
                <a:schemeClr val="dk1"/>
              </a:solidFill>
              <a:highlight>
                <a:srgbClr val="FFFFFF"/>
              </a:highlight>
              <a:latin typeface="Lato"/>
              <a:ea typeface="Lato"/>
              <a:cs typeface="Lato"/>
              <a:sym typeface="Lato"/>
            </a:endParaRPr>
          </a:p>
          <a:p>
            <a:pPr indent="-355600" lvl="0" marL="457200" marR="0" rtl="0" algn="l">
              <a:lnSpc>
                <a:spcPct val="115000"/>
              </a:lnSpc>
              <a:spcBef>
                <a:spcPts val="1300"/>
              </a:spcBef>
              <a:spcAft>
                <a:spcPts val="0"/>
              </a:spcAft>
              <a:buClr>
                <a:schemeClr val="accent1"/>
              </a:buClr>
              <a:buSzPts val="2000"/>
              <a:buFont typeface="Lato"/>
              <a:buChar char="•"/>
            </a:pPr>
            <a:r>
              <a:rPr lang="en" sz="1600">
                <a:solidFill>
                  <a:schemeClr val="dk1"/>
                </a:solidFill>
                <a:highlight>
                  <a:srgbClr val="FFFFFF"/>
                </a:highlight>
                <a:latin typeface="Lato"/>
                <a:ea typeface="Lato"/>
                <a:cs typeface="Lato"/>
                <a:sym typeface="Lato"/>
              </a:rPr>
              <a:t>different materials -</a:t>
            </a:r>
            <a:r>
              <a:rPr b="1" lang="en" sz="1600">
                <a:solidFill>
                  <a:schemeClr val="dk1"/>
                </a:solidFill>
                <a:highlight>
                  <a:srgbClr val="FFFFFF"/>
                </a:highlight>
                <a:latin typeface="Lato"/>
                <a:ea typeface="Lato"/>
                <a:cs typeface="Lato"/>
                <a:sym typeface="Lato"/>
              </a:rPr>
              <a:t> DOI</a:t>
            </a:r>
            <a:endParaRPr b="1" sz="1600">
              <a:solidFill>
                <a:schemeClr val="dk1"/>
              </a:solidFill>
              <a:highlight>
                <a:srgbClr val="FFFFFF"/>
              </a:highlight>
              <a:latin typeface="Lato"/>
              <a:ea typeface="Lato"/>
              <a:cs typeface="Lato"/>
              <a:sym typeface="Lato"/>
            </a:endParaRPr>
          </a:p>
          <a:p>
            <a:pPr indent="-355600" lvl="0" marL="457200" marR="0" rtl="0" algn="l">
              <a:lnSpc>
                <a:spcPct val="115000"/>
              </a:lnSpc>
              <a:spcBef>
                <a:spcPts val="1300"/>
              </a:spcBef>
              <a:spcAft>
                <a:spcPts val="0"/>
              </a:spcAft>
              <a:buClr>
                <a:schemeClr val="accent1"/>
              </a:buClr>
              <a:buSzPts val="2000"/>
              <a:buFont typeface="Lato"/>
              <a:buChar char="•"/>
            </a:pPr>
            <a:r>
              <a:rPr lang="en" sz="1600">
                <a:solidFill>
                  <a:schemeClr val="dk1"/>
                </a:solidFill>
                <a:highlight>
                  <a:srgbClr val="FFFFFF"/>
                </a:highlight>
                <a:latin typeface="Lato"/>
                <a:ea typeface="Lato"/>
                <a:cs typeface="Lato"/>
                <a:sym typeface="Lato"/>
              </a:rPr>
              <a:t>different versions of the same material - </a:t>
            </a:r>
            <a:r>
              <a:rPr b="1" lang="en" sz="1600">
                <a:solidFill>
                  <a:schemeClr val="dk1"/>
                </a:solidFill>
                <a:highlight>
                  <a:srgbClr val="FFFFFF"/>
                </a:highlight>
                <a:latin typeface="Lato"/>
                <a:ea typeface="Lato"/>
                <a:cs typeface="Lato"/>
                <a:sym typeface="Lato"/>
              </a:rPr>
              <a:t>DOI</a:t>
            </a:r>
            <a:endParaRPr b="1" sz="1600">
              <a:solidFill>
                <a:schemeClr val="dk1"/>
              </a:solidFill>
              <a:highlight>
                <a:srgbClr val="FFFFFF"/>
              </a:highlight>
              <a:latin typeface="Lato"/>
              <a:ea typeface="Lato"/>
              <a:cs typeface="Lato"/>
              <a:sym typeface="Lato"/>
            </a:endParaRPr>
          </a:p>
          <a:p>
            <a:pPr indent="-355600" lvl="0" marL="457200" marR="0" rtl="0" algn="l">
              <a:lnSpc>
                <a:spcPct val="115000"/>
              </a:lnSpc>
              <a:spcBef>
                <a:spcPts val="1300"/>
              </a:spcBef>
              <a:spcAft>
                <a:spcPts val="0"/>
              </a:spcAft>
              <a:buClr>
                <a:schemeClr val="accent1"/>
              </a:buClr>
              <a:buSzPts val="2000"/>
              <a:buFont typeface="Lato"/>
              <a:buChar char="•"/>
            </a:pPr>
            <a:r>
              <a:rPr lang="en" sz="1600">
                <a:solidFill>
                  <a:schemeClr val="dk1"/>
                </a:solidFill>
                <a:highlight>
                  <a:srgbClr val="FFFFFF"/>
                </a:highlight>
                <a:latin typeface="Lato"/>
                <a:ea typeface="Lato"/>
                <a:cs typeface="Lato"/>
                <a:sym typeface="Lato"/>
              </a:rPr>
              <a:t>different authors and contributors - </a:t>
            </a:r>
            <a:r>
              <a:rPr b="1" lang="en" sz="1600">
                <a:solidFill>
                  <a:schemeClr val="dk1"/>
                </a:solidFill>
                <a:highlight>
                  <a:srgbClr val="FFFFFF"/>
                </a:highlight>
                <a:latin typeface="Lato"/>
                <a:ea typeface="Lato"/>
                <a:cs typeface="Lato"/>
                <a:sym typeface="Lato"/>
              </a:rPr>
              <a:t>ORCID</a:t>
            </a:r>
            <a:endParaRPr b="1" sz="1600">
              <a:solidFill>
                <a:schemeClr val="dk1"/>
              </a:solidFill>
              <a:highlight>
                <a:srgbClr val="FFFFFF"/>
              </a:highlight>
              <a:latin typeface="Lato"/>
              <a:ea typeface="Lato"/>
              <a:cs typeface="Lato"/>
              <a:sym typeface="Lato"/>
            </a:endParaRPr>
          </a:p>
          <a:p>
            <a:pPr indent="-355600" lvl="0" marL="457200" marR="0" rtl="0" algn="l">
              <a:lnSpc>
                <a:spcPct val="115000"/>
              </a:lnSpc>
              <a:spcBef>
                <a:spcPts val="1300"/>
              </a:spcBef>
              <a:spcAft>
                <a:spcPts val="1000"/>
              </a:spcAft>
              <a:buClr>
                <a:schemeClr val="accent1"/>
              </a:buClr>
              <a:buSzPts val="2000"/>
              <a:buFont typeface="Lato"/>
              <a:buChar char="•"/>
            </a:pPr>
            <a:r>
              <a:rPr lang="en" sz="1600">
                <a:solidFill>
                  <a:schemeClr val="dk1"/>
                </a:solidFill>
                <a:highlight>
                  <a:srgbClr val="FFFFFF"/>
                </a:highlight>
                <a:latin typeface="Lato"/>
                <a:ea typeface="Lato"/>
                <a:cs typeface="Lato"/>
                <a:sym typeface="Lato"/>
              </a:rPr>
              <a:t>different organisations -</a:t>
            </a:r>
            <a:r>
              <a:rPr b="1" lang="en" sz="1600">
                <a:solidFill>
                  <a:schemeClr val="dk1"/>
                </a:solidFill>
                <a:highlight>
                  <a:srgbClr val="FFFFFF"/>
                </a:highlight>
                <a:latin typeface="Lato"/>
                <a:ea typeface="Lato"/>
                <a:cs typeface="Lato"/>
                <a:sym typeface="Lato"/>
              </a:rPr>
              <a:t> ROR</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Case Study</a:t>
            </a:r>
            <a:endParaRPr/>
          </a:p>
        </p:txBody>
      </p:sp>
      <p:sp>
        <p:nvSpPr>
          <p:cNvPr id="151" name="Google Shape;151;p19"/>
          <p:cNvSpPr txBox="1"/>
          <p:nvPr>
            <p:ph idx="1" type="body"/>
          </p:nvPr>
        </p:nvSpPr>
        <p:spPr>
          <a:xfrm>
            <a:off x="323407" y="879614"/>
            <a:ext cx="8497200" cy="3510000"/>
          </a:xfrm>
          <a:prstGeom prst="rect">
            <a:avLst/>
          </a:prstGeom>
        </p:spPr>
        <p:txBody>
          <a:bodyPr anchorCtr="0" anchor="t" bIns="25700" lIns="51425" spcFirstLastPara="1" rIns="51425" wrap="square" tIns="25700">
            <a:normAutofit/>
          </a:bodyPr>
          <a:lstStyle/>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336550" lvl="0" marL="457200" rtl="0" algn="l">
              <a:spcBef>
                <a:spcPts val="800"/>
              </a:spcBef>
              <a:spcAft>
                <a:spcPts val="0"/>
              </a:spcAft>
              <a:buSzPts val="1700"/>
              <a:buFont typeface="Lato"/>
              <a:buAutoNum type="arabicPeriod"/>
            </a:pPr>
            <a:r>
              <a:rPr lang="en" sz="2100">
                <a:latin typeface="Lato"/>
                <a:ea typeface="Lato"/>
                <a:cs typeface="Lato"/>
                <a:sym typeface="Lato"/>
              </a:rPr>
              <a:t>Group discussion 10 minutes</a:t>
            </a:r>
            <a:endParaRPr sz="2100">
              <a:latin typeface="Lato"/>
              <a:ea typeface="Lato"/>
              <a:cs typeface="Lato"/>
              <a:sym typeface="Lato"/>
            </a:endParaRPr>
          </a:p>
          <a:p>
            <a:pPr indent="-323850" lvl="1" marL="914400" rtl="0" algn="l">
              <a:lnSpc>
                <a:spcPct val="115000"/>
              </a:lnSpc>
              <a:spcBef>
                <a:spcPts val="0"/>
              </a:spcBef>
              <a:spcAft>
                <a:spcPts val="0"/>
              </a:spcAft>
              <a:buSzPts val="1500"/>
              <a:buFont typeface="Lato"/>
              <a:buAutoNum type="alphaLcPeriod"/>
            </a:pPr>
            <a:r>
              <a:rPr lang="en" sz="1500">
                <a:latin typeface="Lato"/>
                <a:ea typeface="Lato"/>
                <a:cs typeface="Lato"/>
                <a:sym typeface="Lato"/>
              </a:rPr>
              <a:t>Assign 1 person to take notes in the shared document</a:t>
            </a:r>
            <a:endParaRPr sz="1500">
              <a:latin typeface="Lato"/>
              <a:ea typeface="Lato"/>
              <a:cs typeface="Lato"/>
              <a:sym typeface="Lato"/>
            </a:endParaRPr>
          </a:p>
          <a:p>
            <a:pPr indent="-323850" lvl="1" marL="914400" rtl="0" algn="l">
              <a:lnSpc>
                <a:spcPct val="115000"/>
              </a:lnSpc>
              <a:spcBef>
                <a:spcPts val="0"/>
              </a:spcBef>
              <a:spcAft>
                <a:spcPts val="0"/>
              </a:spcAft>
              <a:buSzPts val="1500"/>
              <a:buFont typeface="Lato"/>
              <a:buAutoNum type="alphaLcPeriod"/>
            </a:pPr>
            <a:r>
              <a:rPr lang="en" sz="1500">
                <a:latin typeface="Lato"/>
                <a:ea typeface="Lato"/>
                <a:cs typeface="Lato"/>
                <a:sym typeface="Lato"/>
              </a:rPr>
              <a:t>Read through the use case assigned to </a:t>
            </a:r>
            <a:r>
              <a:rPr lang="en" sz="1500">
                <a:latin typeface="Lato"/>
                <a:ea typeface="Lato"/>
                <a:cs typeface="Lato"/>
                <a:sym typeface="Lato"/>
              </a:rPr>
              <a:t>your</a:t>
            </a:r>
            <a:r>
              <a:rPr lang="en" sz="1500">
                <a:latin typeface="Lato"/>
                <a:ea typeface="Lato"/>
                <a:cs typeface="Lato"/>
                <a:sym typeface="Lato"/>
              </a:rPr>
              <a:t> group from the FAIR training handbook</a:t>
            </a:r>
            <a:endParaRPr sz="1500">
              <a:latin typeface="Lato"/>
              <a:ea typeface="Lato"/>
              <a:cs typeface="Lato"/>
              <a:sym typeface="Lato"/>
            </a:endParaRPr>
          </a:p>
          <a:p>
            <a:pPr indent="-323850" lvl="1" marL="914400" rtl="0" algn="l">
              <a:lnSpc>
                <a:spcPct val="115000"/>
              </a:lnSpc>
              <a:spcBef>
                <a:spcPts val="0"/>
              </a:spcBef>
              <a:spcAft>
                <a:spcPts val="0"/>
              </a:spcAft>
              <a:buSzPts val="1500"/>
              <a:buFont typeface="Lato"/>
              <a:buAutoNum type="alphaLcPeriod"/>
            </a:pPr>
            <a:r>
              <a:rPr lang="en" sz="1500">
                <a:latin typeface="Lato"/>
                <a:ea typeface="Lato"/>
                <a:cs typeface="Lato"/>
                <a:sym typeface="Lato"/>
              </a:rPr>
              <a:t>Discuss and write down a short summary of the strategy used as well as pros and cons with this strategy</a:t>
            </a:r>
            <a:endParaRPr sz="1500">
              <a:latin typeface="Lato"/>
              <a:ea typeface="Lato"/>
              <a:cs typeface="Lato"/>
              <a:sym typeface="Lato"/>
            </a:endParaRPr>
          </a:p>
          <a:p>
            <a:pPr indent="0" lvl="0" marL="457200" rtl="0" algn="l">
              <a:spcBef>
                <a:spcPts val="800"/>
              </a:spcBef>
              <a:spcAft>
                <a:spcPts val="0"/>
              </a:spcAft>
              <a:buNone/>
            </a:pPr>
            <a:r>
              <a:t/>
            </a:r>
            <a:endParaRPr sz="1500">
              <a:latin typeface="Lato"/>
              <a:ea typeface="Lato"/>
              <a:cs typeface="Lato"/>
              <a:sym typeface="Lato"/>
            </a:endParaRPr>
          </a:p>
          <a:p>
            <a:pPr indent="-336550" lvl="0" marL="457200" rtl="0" algn="l">
              <a:spcBef>
                <a:spcPts val="1000"/>
              </a:spcBef>
              <a:spcAft>
                <a:spcPts val="0"/>
              </a:spcAft>
              <a:buSzPts val="1700"/>
              <a:buFont typeface="Lato"/>
              <a:buAutoNum type="arabicPeriod"/>
            </a:pPr>
            <a:r>
              <a:rPr lang="en" sz="2100">
                <a:latin typeface="Lato"/>
                <a:ea typeface="Lato"/>
                <a:cs typeface="Lato"/>
                <a:sym typeface="Lato"/>
              </a:rPr>
              <a:t>Plenary discussion 10 minutes</a:t>
            </a:r>
            <a:endParaRPr sz="2100">
              <a:latin typeface="Lato"/>
              <a:ea typeface="Lato"/>
              <a:cs typeface="Lato"/>
              <a:sym typeface="Lato"/>
            </a:endParaRPr>
          </a:p>
          <a:p>
            <a:pPr indent="-323850" lvl="1" marL="914400" rtl="0" algn="l">
              <a:lnSpc>
                <a:spcPct val="115000"/>
              </a:lnSpc>
              <a:spcBef>
                <a:spcPts val="0"/>
              </a:spcBef>
              <a:spcAft>
                <a:spcPts val="0"/>
              </a:spcAft>
              <a:buSzPts val="1500"/>
              <a:buFont typeface="Lato"/>
              <a:buAutoNum type="alphaLcPeriod"/>
            </a:pPr>
            <a:r>
              <a:rPr lang="en" sz="1500">
                <a:latin typeface="Lato"/>
                <a:ea typeface="Lato"/>
                <a:cs typeface="Lato"/>
                <a:sym typeface="Lato"/>
              </a:rPr>
              <a:t>Each group will share their observations and reflections</a:t>
            </a:r>
            <a:endParaRPr sz="15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GitHub integrations</a:t>
            </a:r>
            <a:endParaRPr/>
          </a:p>
        </p:txBody>
      </p:sp>
      <p:pic>
        <p:nvPicPr>
          <p:cNvPr id="157" name="Google Shape;157;p20"/>
          <p:cNvPicPr preferRelativeResize="0"/>
          <p:nvPr/>
        </p:nvPicPr>
        <p:blipFill>
          <a:blip r:embed="rId3">
            <a:alphaModFix/>
          </a:blip>
          <a:stretch>
            <a:fillRect/>
          </a:stretch>
        </p:blipFill>
        <p:spPr>
          <a:xfrm>
            <a:off x="1278813" y="829050"/>
            <a:ext cx="409500" cy="409500"/>
          </a:xfrm>
          <a:prstGeom prst="rect">
            <a:avLst/>
          </a:prstGeom>
          <a:noFill/>
          <a:ln>
            <a:noFill/>
          </a:ln>
        </p:spPr>
      </p:pic>
      <p:pic>
        <p:nvPicPr>
          <p:cNvPr id="158" name="Google Shape;158;p20"/>
          <p:cNvPicPr preferRelativeResize="0"/>
          <p:nvPr/>
        </p:nvPicPr>
        <p:blipFill rotWithShape="1">
          <a:blip r:embed="rId4">
            <a:alphaModFix/>
          </a:blip>
          <a:srcRect b="0" l="0" r="74151" t="0"/>
          <a:stretch/>
        </p:blipFill>
        <p:spPr>
          <a:xfrm>
            <a:off x="4901483" y="4479898"/>
            <a:ext cx="332000" cy="299275"/>
          </a:xfrm>
          <a:prstGeom prst="rect">
            <a:avLst/>
          </a:prstGeom>
          <a:noFill/>
          <a:ln>
            <a:noFill/>
          </a:ln>
        </p:spPr>
      </p:pic>
      <p:pic>
        <p:nvPicPr>
          <p:cNvPr id="159" name="Google Shape;159;p20"/>
          <p:cNvPicPr preferRelativeResize="0"/>
          <p:nvPr/>
        </p:nvPicPr>
        <p:blipFill>
          <a:blip r:embed="rId5">
            <a:alphaModFix/>
          </a:blip>
          <a:stretch>
            <a:fillRect/>
          </a:stretch>
        </p:blipFill>
        <p:spPr>
          <a:xfrm>
            <a:off x="5887809" y="761910"/>
            <a:ext cx="1359375" cy="543746"/>
          </a:xfrm>
          <a:prstGeom prst="rect">
            <a:avLst/>
          </a:prstGeom>
          <a:noFill/>
          <a:ln>
            <a:noFill/>
          </a:ln>
        </p:spPr>
      </p:pic>
      <p:pic>
        <p:nvPicPr>
          <p:cNvPr id="160" name="Google Shape;160;p20"/>
          <p:cNvPicPr preferRelativeResize="0"/>
          <p:nvPr/>
        </p:nvPicPr>
        <p:blipFill>
          <a:blip r:embed="rId6">
            <a:alphaModFix/>
          </a:blip>
          <a:stretch>
            <a:fillRect/>
          </a:stretch>
        </p:blipFill>
        <p:spPr>
          <a:xfrm>
            <a:off x="1736114" y="755135"/>
            <a:ext cx="1359385" cy="557325"/>
          </a:xfrm>
          <a:prstGeom prst="rect">
            <a:avLst/>
          </a:prstGeom>
          <a:noFill/>
          <a:ln>
            <a:noFill/>
          </a:ln>
        </p:spPr>
      </p:pic>
      <p:pic>
        <p:nvPicPr>
          <p:cNvPr id="161" name="Google Shape;161;p20"/>
          <p:cNvPicPr preferRelativeResize="0"/>
          <p:nvPr/>
        </p:nvPicPr>
        <p:blipFill>
          <a:blip r:embed="rId7">
            <a:alphaModFix/>
          </a:blip>
          <a:stretch>
            <a:fillRect/>
          </a:stretch>
        </p:blipFill>
        <p:spPr>
          <a:xfrm>
            <a:off x="4811225" y="1489038"/>
            <a:ext cx="3320801" cy="2807451"/>
          </a:xfrm>
          <a:prstGeom prst="rect">
            <a:avLst/>
          </a:prstGeom>
          <a:noFill/>
          <a:ln>
            <a:noFill/>
          </a:ln>
          <a:effectLst>
            <a:outerShdw blurRad="57150" rotWithShape="0" algn="bl" dir="5400000" dist="19050">
              <a:srgbClr val="000000">
                <a:alpha val="50000"/>
              </a:srgbClr>
            </a:outerShdw>
          </a:effectLst>
        </p:spPr>
      </p:pic>
      <p:pic>
        <p:nvPicPr>
          <p:cNvPr id="162" name="Google Shape;162;p20">
            <a:hlinkClick r:id="rId8"/>
          </p:cNvPr>
          <p:cNvPicPr preferRelativeResize="0"/>
          <p:nvPr/>
        </p:nvPicPr>
        <p:blipFill rotWithShape="1">
          <a:blip r:embed="rId9">
            <a:alphaModFix/>
          </a:blip>
          <a:srcRect b="0" l="0" r="7355" t="0"/>
          <a:stretch/>
        </p:blipFill>
        <p:spPr>
          <a:xfrm>
            <a:off x="620025" y="1649675"/>
            <a:ext cx="3421324" cy="2480651"/>
          </a:xfrm>
          <a:prstGeom prst="rect">
            <a:avLst/>
          </a:prstGeom>
          <a:noFill/>
          <a:ln>
            <a:noFill/>
          </a:ln>
          <a:effectLst>
            <a:outerShdw blurRad="57150" rotWithShape="0" algn="bl" dir="5400000" dist="19050">
              <a:srgbClr val="000000">
                <a:alpha val="50000"/>
              </a:srgbClr>
            </a:outerShdw>
          </a:effectLst>
        </p:spPr>
      </p:pic>
      <p:sp>
        <p:nvSpPr>
          <p:cNvPr id="163" name="Google Shape;163;p20"/>
          <p:cNvSpPr txBox="1"/>
          <p:nvPr/>
        </p:nvSpPr>
        <p:spPr>
          <a:xfrm>
            <a:off x="5233475" y="4479888"/>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u="sng">
                <a:solidFill>
                  <a:srgbClr val="1660A0"/>
                </a:solidFill>
                <a:highlight>
                  <a:srgbClr val="F5F5F5"/>
                </a:highlight>
                <a:hlinkClick r:id="rId10">
                  <a:extLst>
                    <a:ext uri="{A12FA001-AC4F-418D-AE19-62706E023703}">
                      <ahyp:hlinkClr val="tx"/>
                    </a:ext>
                  </a:extLst>
                </a:hlinkClick>
              </a:rPr>
              <a:t>10.5281/zenodo.5532542</a:t>
            </a:r>
            <a:endParaRPr/>
          </a:p>
        </p:txBody>
      </p:sp>
      <p:cxnSp>
        <p:nvCxnSpPr>
          <p:cNvPr id="164" name="Google Shape;164;p20"/>
          <p:cNvCxnSpPr/>
          <p:nvPr/>
        </p:nvCxnSpPr>
        <p:spPr>
          <a:xfrm flipH="1" rot="10800000">
            <a:off x="3219499" y="1033473"/>
            <a:ext cx="2438400" cy="600"/>
          </a:xfrm>
          <a:prstGeom prst="straightConnector1">
            <a:avLst/>
          </a:prstGeom>
          <a:noFill/>
          <a:ln cap="flat" cmpd="sng" w="28575">
            <a:solidFill>
              <a:schemeClr val="dk2"/>
            </a:solidFill>
            <a:prstDash val="solid"/>
            <a:round/>
            <a:headEnd len="med" w="med" type="triangle"/>
            <a:tailEnd len="med" w="med" type="triangle"/>
          </a:ln>
        </p:spPr>
      </p:cxnSp>
      <p:cxnSp>
        <p:nvCxnSpPr>
          <p:cNvPr id="165" name="Google Shape;165;p20"/>
          <p:cNvCxnSpPr/>
          <p:nvPr/>
        </p:nvCxnSpPr>
        <p:spPr>
          <a:xfrm flipH="1" rot="10800000">
            <a:off x="4165736" y="2571448"/>
            <a:ext cx="521100" cy="600"/>
          </a:xfrm>
          <a:prstGeom prst="straightConnector1">
            <a:avLst/>
          </a:prstGeom>
          <a:noFill/>
          <a:ln cap="flat" cmpd="sng" w="28575">
            <a:solidFill>
              <a:schemeClr val="dk2"/>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GitHub releases</a:t>
            </a:r>
            <a:endParaRPr/>
          </a:p>
        </p:txBody>
      </p:sp>
      <p:pic>
        <p:nvPicPr>
          <p:cNvPr id="171" name="Google Shape;171;p21">
            <a:hlinkClick r:id="rId3"/>
          </p:cNvPr>
          <p:cNvPicPr preferRelativeResize="0"/>
          <p:nvPr/>
        </p:nvPicPr>
        <p:blipFill>
          <a:blip r:embed="rId4">
            <a:alphaModFix/>
          </a:blip>
          <a:stretch>
            <a:fillRect/>
          </a:stretch>
        </p:blipFill>
        <p:spPr>
          <a:xfrm>
            <a:off x="5086100" y="906950"/>
            <a:ext cx="3375825" cy="3766751"/>
          </a:xfrm>
          <a:prstGeom prst="rect">
            <a:avLst/>
          </a:prstGeom>
          <a:noFill/>
          <a:ln>
            <a:noFill/>
          </a:ln>
          <a:effectLst>
            <a:outerShdw blurRad="57150" rotWithShape="0" algn="bl" dir="5400000" dist="19050">
              <a:srgbClr val="000000">
                <a:alpha val="50000"/>
              </a:srgbClr>
            </a:outerShdw>
          </a:effectLst>
        </p:spPr>
      </p:pic>
      <p:sp>
        <p:nvSpPr>
          <p:cNvPr id="172" name="Google Shape;172;p21"/>
          <p:cNvSpPr txBox="1"/>
          <p:nvPr/>
        </p:nvSpPr>
        <p:spPr>
          <a:xfrm>
            <a:off x="173925" y="1471675"/>
            <a:ext cx="4787700" cy="2637300"/>
          </a:xfrm>
          <a:prstGeom prst="rect">
            <a:avLst/>
          </a:prstGeom>
          <a:noFill/>
          <a:ln>
            <a:noFill/>
          </a:ln>
        </p:spPr>
        <p:txBody>
          <a:bodyPr anchorCtr="0" anchor="t" bIns="91425" lIns="91425" spcFirstLastPara="1" rIns="91425" wrap="square" tIns="91425">
            <a:spAutoFit/>
          </a:bodyPr>
          <a:lstStyle/>
          <a:p>
            <a:pPr indent="-342900" lvl="0" marL="457200" rtl="0" algn="l">
              <a:spcBef>
                <a:spcPts val="1000"/>
              </a:spcBef>
              <a:spcAft>
                <a:spcPts val="0"/>
              </a:spcAft>
              <a:buClr>
                <a:schemeClr val="accent1"/>
              </a:buClr>
              <a:buSzPts val="1800"/>
              <a:buFont typeface="Lato"/>
              <a:buChar char="●"/>
            </a:pPr>
            <a:r>
              <a:rPr lang="en" sz="1800">
                <a:solidFill>
                  <a:srgbClr val="171616"/>
                </a:solidFill>
                <a:latin typeface="Lato"/>
                <a:ea typeface="Lato"/>
                <a:cs typeface="Lato"/>
                <a:sym typeface="Lato"/>
              </a:rPr>
              <a:t>Snapshot of project at specific time point</a:t>
            </a:r>
            <a:endParaRPr sz="1800">
              <a:solidFill>
                <a:srgbClr val="171616"/>
              </a:solidFill>
              <a:latin typeface="Lato"/>
              <a:ea typeface="Lato"/>
              <a:cs typeface="Lato"/>
              <a:sym typeface="Lato"/>
            </a:endParaRPr>
          </a:p>
          <a:p>
            <a:pPr indent="-342900" lvl="0" marL="457200" rtl="0" algn="l">
              <a:spcBef>
                <a:spcPts val="1000"/>
              </a:spcBef>
              <a:spcAft>
                <a:spcPts val="0"/>
              </a:spcAft>
              <a:buClr>
                <a:schemeClr val="accent1"/>
              </a:buClr>
              <a:buSzPts val="1800"/>
              <a:buFont typeface="Lato"/>
              <a:buChar char="●"/>
            </a:pPr>
            <a:r>
              <a:rPr lang="en" sz="1800">
                <a:solidFill>
                  <a:srgbClr val="171616"/>
                </a:solidFill>
                <a:latin typeface="Lato"/>
                <a:ea typeface="Lato"/>
                <a:cs typeface="Lato"/>
                <a:sym typeface="Lato"/>
              </a:rPr>
              <a:t>Packaged with re-use in mind </a:t>
            </a:r>
            <a:endParaRPr sz="1800">
              <a:solidFill>
                <a:srgbClr val="171616"/>
              </a:solidFill>
              <a:latin typeface="Lato"/>
              <a:ea typeface="Lato"/>
              <a:cs typeface="Lato"/>
              <a:sym typeface="Lato"/>
            </a:endParaRPr>
          </a:p>
          <a:p>
            <a:pPr indent="-342900" lvl="0" marL="457200" rtl="0" algn="l">
              <a:spcBef>
                <a:spcPts val="1000"/>
              </a:spcBef>
              <a:spcAft>
                <a:spcPts val="0"/>
              </a:spcAft>
              <a:buClr>
                <a:schemeClr val="accent1"/>
              </a:buClr>
              <a:buSzPts val="1800"/>
              <a:buFont typeface="Lato"/>
              <a:buChar char="●"/>
            </a:pPr>
            <a:r>
              <a:rPr lang="en" sz="1800">
                <a:solidFill>
                  <a:srgbClr val="171616"/>
                </a:solidFill>
                <a:latin typeface="Lato"/>
                <a:ea typeface="Lato"/>
                <a:cs typeface="Lato"/>
                <a:sym typeface="Lato"/>
              </a:rPr>
              <a:t>Downloadable (zip file and tarball) </a:t>
            </a:r>
            <a:endParaRPr sz="1800">
              <a:solidFill>
                <a:srgbClr val="171616"/>
              </a:solidFill>
              <a:latin typeface="Lato"/>
              <a:ea typeface="Lato"/>
              <a:cs typeface="Lato"/>
              <a:sym typeface="Lato"/>
            </a:endParaRPr>
          </a:p>
          <a:p>
            <a:pPr indent="-342900" lvl="0" marL="457200" rtl="0" algn="l">
              <a:spcBef>
                <a:spcPts val="1000"/>
              </a:spcBef>
              <a:spcAft>
                <a:spcPts val="0"/>
              </a:spcAft>
              <a:buClr>
                <a:schemeClr val="accent1"/>
              </a:buClr>
              <a:buSzPts val="1800"/>
              <a:buFont typeface="Lato"/>
              <a:buChar char="●"/>
            </a:pPr>
            <a:r>
              <a:rPr lang="en" sz="1800">
                <a:solidFill>
                  <a:srgbClr val="171616"/>
                </a:solidFill>
                <a:latin typeface="Lato"/>
                <a:ea typeface="Lato"/>
                <a:cs typeface="Lato"/>
                <a:sym typeface="Lato"/>
              </a:rPr>
              <a:t>Attached with version number/name via a tag</a:t>
            </a:r>
            <a:endParaRPr sz="1800">
              <a:solidFill>
                <a:srgbClr val="171616"/>
              </a:solidFill>
              <a:latin typeface="Lato"/>
              <a:ea typeface="Lato"/>
              <a:cs typeface="Lato"/>
              <a:sym typeface="Lato"/>
            </a:endParaRPr>
          </a:p>
          <a:p>
            <a:pPr indent="-342900" lvl="0" marL="457200" rtl="0" algn="l">
              <a:spcBef>
                <a:spcPts val="1000"/>
              </a:spcBef>
              <a:spcAft>
                <a:spcPts val="0"/>
              </a:spcAft>
              <a:buClr>
                <a:schemeClr val="accent1"/>
              </a:buClr>
              <a:buSzPts val="1800"/>
              <a:buFont typeface="Lato"/>
              <a:buChar char="●"/>
            </a:pPr>
            <a:r>
              <a:rPr lang="en" sz="1800">
                <a:solidFill>
                  <a:srgbClr val="171616"/>
                </a:solidFill>
                <a:latin typeface="Lato"/>
                <a:ea typeface="Lato"/>
                <a:cs typeface="Lato"/>
                <a:sym typeface="Lato"/>
              </a:rPr>
              <a:t>Release notes to </a:t>
            </a:r>
            <a:r>
              <a:rPr lang="en" sz="1800">
                <a:solidFill>
                  <a:srgbClr val="171616"/>
                </a:solidFill>
                <a:latin typeface="Lato"/>
                <a:ea typeface="Lato"/>
                <a:cs typeface="Lato"/>
                <a:sym typeface="Lato"/>
              </a:rPr>
              <a:t>describe</a:t>
            </a:r>
            <a:r>
              <a:rPr lang="en" sz="1800">
                <a:solidFill>
                  <a:srgbClr val="171616"/>
                </a:solidFill>
                <a:latin typeface="Lato"/>
                <a:ea typeface="Lato"/>
                <a:cs typeface="Lato"/>
                <a:sym typeface="Lato"/>
              </a:rPr>
              <a:t> the specifics of the snapshot </a:t>
            </a:r>
            <a:endParaRPr sz="1800">
              <a:solidFill>
                <a:srgbClr val="171616"/>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Versioned DOIs with releases</a:t>
            </a:r>
            <a:endParaRPr/>
          </a:p>
        </p:txBody>
      </p:sp>
      <p:pic>
        <p:nvPicPr>
          <p:cNvPr id="178" name="Google Shape;178;p22"/>
          <p:cNvPicPr preferRelativeResize="0"/>
          <p:nvPr/>
        </p:nvPicPr>
        <p:blipFill>
          <a:blip r:embed="rId3">
            <a:alphaModFix/>
          </a:blip>
          <a:stretch>
            <a:fillRect/>
          </a:stretch>
        </p:blipFill>
        <p:spPr>
          <a:xfrm>
            <a:off x="1037875" y="1277988"/>
            <a:ext cx="3320801" cy="2807451"/>
          </a:xfrm>
          <a:prstGeom prst="rect">
            <a:avLst/>
          </a:prstGeom>
          <a:noFill/>
          <a:ln>
            <a:noFill/>
          </a:ln>
          <a:effectLst>
            <a:outerShdw blurRad="57150" rotWithShape="0" algn="bl" dir="5400000" dist="19050">
              <a:srgbClr val="000000">
                <a:alpha val="50000"/>
              </a:srgbClr>
            </a:outerShdw>
          </a:effectLst>
        </p:spPr>
      </p:pic>
      <p:pic>
        <p:nvPicPr>
          <p:cNvPr id="179" name="Google Shape;179;p22"/>
          <p:cNvPicPr preferRelativeResize="0"/>
          <p:nvPr/>
        </p:nvPicPr>
        <p:blipFill rotWithShape="1">
          <a:blip r:embed="rId3">
            <a:alphaModFix/>
          </a:blip>
          <a:srcRect b="71517" l="69108" r="1355" t="0"/>
          <a:stretch/>
        </p:blipFill>
        <p:spPr>
          <a:xfrm>
            <a:off x="4953000" y="1064575"/>
            <a:ext cx="3358601" cy="2738174"/>
          </a:xfrm>
          <a:prstGeom prst="rect">
            <a:avLst/>
          </a:prstGeom>
          <a:noFill/>
          <a:ln>
            <a:noFill/>
          </a:ln>
          <a:effectLst>
            <a:outerShdw blurRad="57150" rotWithShape="0" algn="bl" dir="5400000" dist="19050">
              <a:srgbClr val="000000">
                <a:alpha val="50000"/>
              </a:srgbClr>
            </a:outerShdw>
          </a:effectLst>
        </p:spPr>
      </p:pic>
      <p:cxnSp>
        <p:nvCxnSpPr>
          <p:cNvPr id="180" name="Google Shape;180;p22"/>
          <p:cNvCxnSpPr/>
          <p:nvPr/>
        </p:nvCxnSpPr>
        <p:spPr>
          <a:xfrm flipH="1" rot="10800000">
            <a:off x="4346950" y="1064575"/>
            <a:ext cx="584100" cy="2166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2"/>
          <p:cNvCxnSpPr/>
          <p:nvPr/>
        </p:nvCxnSpPr>
        <p:spPr>
          <a:xfrm>
            <a:off x="4346950" y="2138425"/>
            <a:ext cx="593400" cy="1639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Reflection</a:t>
            </a:r>
            <a:endParaRPr/>
          </a:p>
        </p:txBody>
      </p:sp>
      <p:sp>
        <p:nvSpPr>
          <p:cNvPr id="187" name="Google Shape;187;p23"/>
          <p:cNvSpPr txBox="1"/>
          <p:nvPr>
            <p:ph idx="1" type="body"/>
          </p:nvPr>
        </p:nvSpPr>
        <p:spPr>
          <a:xfrm>
            <a:off x="323400" y="879626"/>
            <a:ext cx="8497200" cy="586800"/>
          </a:xfrm>
          <a:prstGeom prst="rect">
            <a:avLst/>
          </a:prstGeom>
        </p:spPr>
        <p:txBody>
          <a:bodyPr anchorCtr="0" anchor="t" bIns="25700" lIns="51425" spcFirstLastPara="1" rIns="51425" wrap="square" tIns="25700">
            <a:normAutofit/>
          </a:bodyPr>
          <a:lstStyle/>
          <a:p>
            <a:pPr indent="0" lvl="0" marL="0" rtl="0" algn="l">
              <a:lnSpc>
                <a:spcPct val="150000"/>
              </a:lnSpc>
              <a:spcBef>
                <a:spcPts val="1400"/>
              </a:spcBef>
              <a:spcAft>
                <a:spcPts val="1400"/>
              </a:spcAft>
              <a:buNone/>
            </a:pPr>
            <a:r>
              <a:rPr lang="en" sz="2000">
                <a:solidFill>
                  <a:schemeClr val="dk1"/>
                </a:solidFill>
                <a:highlight>
                  <a:srgbClr val="FFFFFF"/>
                </a:highlight>
                <a:latin typeface="Lato"/>
                <a:ea typeface="Lato"/>
                <a:cs typeface="Lato"/>
                <a:sym typeface="Lato"/>
              </a:rPr>
              <a:t>How would a</a:t>
            </a:r>
            <a:r>
              <a:rPr lang="en" sz="2000">
                <a:solidFill>
                  <a:schemeClr val="dk1"/>
                </a:solidFill>
                <a:highlight>
                  <a:srgbClr val="FFFFFF"/>
                </a:highlight>
                <a:latin typeface="Lato"/>
                <a:ea typeface="Lato"/>
                <a:cs typeface="Lato"/>
                <a:sym typeface="Lato"/>
              </a:rPr>
              <a:t> good strategy for your own context look like?</a:t>
            </a:r>
            <a:endParaRPr sz="2000"/>
          </a:p>
        </p:txBody>
      </p:sp>
      <p:sp>
        <p:nvSpPr>
          <p:cNvPr id="188" name="Google Shape;188;p23"/>
          <p:cNvSpPr txBox="1"/>
          <p:nvPr/>
        </p:nvSpPr>
        <p:spPr>
          <a:xfrm>
            <a:off x="1934400" y="1466425"/>
            <a:ext cx="5384700" cy="2877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300"/>
              </a:spcBef>
              <a:spcAft>
                <a:spcPts val="0"/>
              </a:spcAft>
              <a:buNone/>
            </a:pPr>
            <a:r>
              <a:rPr lang="en" sz="1600">
                <a:solidFill>
                  <a:schemeClr val="dk1"/>
                </a:solidFill>
                <a:highlight>
                  <a:srgbClr val="FFFFFF"/>
                </a:highlight>
                <a:latin typeface="Lato"/>
                <a:ea typeface="Lato"/>
                <a:cs typeface="Lato"/>
                <a:sym typeface="Lato"/>
              </a:rPr>
              <a:t>Things to consider</a:t>
            </a:r>
            <a:endParaRPr sz="1600">
              <a:solidFill>
                <a:schemeClr val="dk1"/>
              </a:solidFill>
              <a:highlight>
                <a:srgbClr val="FFFFFF"/>
              </a:highlight>
              <a:latin typeface="Lato"/>
              <a:ea typeface="Lato"/>
              <a:cs typeface="Lato"/>
              <a:sym typeface="Lato"/>
            </a:endParaRPr>
          </a:p>
          <a:p>
            <a:pPr indent="-330200" lvl="0" marL="457200" rtl="0" algn="l">
              <a:lnSpc>
                <a:spcPct val="115000"/>
              </a:lnSpc>
              <a:spcBef>
                <a:spcPts val="1000"/>
              </a:spcBef>
              <a:spcAft>
                <a:spcPts val="0"/>
              </a:spcAft>
              <a:buClr>
                <a:schemeClr val="accent1"/>
              </a:buClr>
              <a:buSzPts val="1600"/>
              <a:buFont typeface="Lato"/>
              <a:buChar char="•"/>
            </a:pPr>
            <a:r>
              <a:rPr lang="en" sz="1350">
                <a:solidFill>
                  <a:schemeClr val="dk1"/>
                </a:solidFill>
                <a:latin typeface="Lato"/>
                <a:ea typeface="Lato"/>
                <a:cs typeface="Lato"/>
                <a:sym typeface="Lato"/>
              </a:rPr>
              <a:t>Do you want to get a PID for each training material?</a:t>
            </a:r>
            <a:endParaRPr b="1" sz="1600">
              <a:solidFill>
                <a:schemeClr val="dk1"/>
              </a:solidFill>
              <a:highlight>
                <a:srgbClr val="FFFFFF"/>
              </a:highlight>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350">
                <a:solidFill>
                  <a:schemeClr val="dk1"/>
                </a:solidFill>
                <a:latin typeface="Lato"/>
                <a:ea typeface="Lato"/>
                <a:cs typeface="Lato"/>
                <a:sym typeface="Lato"/>
              </a:rPr>
              <a:t>Do you want to get one PID for your whole training or course?</a:t>
            </a:r>
            <a:endParaRPr b="1" sz="1600">
              <a:solidFill>
                <a:schemeClr val="dk1"/>
              </a:solidFill>
              <a:highlight>
                <a:srgbClr val="FFFFFF"/>
              </a:highlight>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350">
                <a:solidFill>
                  <a:schemeClr val="dk1"/>
                </a:solidFill>
                <a:latin typeface="Lato"/>
                <a:ea typeface="Lato"/>
                <a:cs typeface="Lato"/>
                <a:sym typeface="Lato"/>
              </a:rPr>
              <a:t>Do you want to get a separate PID for each topic/module? For example, for a course containing several topics.</a:t>
            </a:r>
            <a:endParaRPr sz="135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350">
                <a:solidFill>
                  <a:schemeClr val="dk1"/>
                </a:solidFill>
                <a:latin typeface="Lato"/>
                <a:ea typeface="Lato"/>
                <a:cs typeface="Lato"/>
                <a:sym typeface="Lato"/>
              </a:rPr>
              <a:t>Do you want to create a collection of topics with a PID where each concept will also have a PID and associated metadata?</a:t>
            </a:r>
            <a:endParaRPr sz="135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350">
                <a:solidFill>
                  <a:schemeClr val="dk1"/>
                </a:solidFill>
                <a:latin typeface="Lato"/>
                <a:ea typeface="Lato"/>
                <a:cs typeface="Lato"/>
                <a:sym typeface="Lato"/>
              </a:rPr>
              <a:t>Do you want to get one PID for your whole training or course?</a:t>
            </a:r>
            <a:endParaRPr sz="1350">
              <a:solidFill>
                <a:schemeClr val="dk1"/>
              </a:solidFill>
              <a:latin typeface="Lato"/>
              <a:ea typeface="Lato"/>
              <a:cs typeface="Lato"/>
              <a:sym typeface="Lato"/>
            </a:endParaRPr>
          </a:p>
          <a:p>
            <a:pPr indent="0" lvl="0" marL="457200" rtl="0" algn="l">
              <a:lnSpc>
                <a:spcPct val="115000"/>
              </a:lnSpc>
              <a:spcBef>
                <a:spcPts val="1400"/>
              </a:spcBef>
              <a:spcAft>
                <a:spcPts val="2100"/>
              </a:spcAft>
              <a:buNone/>
            </a:pPr>
            <a:r>
              <a:t/>
            </a:r>
            <a:endParaRPr sz="135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nvSpPr>
        <p:spPr>
          <a:xfrm>
            <a:off x="1602150" y="1125000"/>
            <a:ext cx="5939700" cy="29400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accent1"/>
              </a:buClr>
              <a:buSzPts val="1700"/>
              <a:buFont typeface="Lato"/>
              <a:buAutoNum type="arabicPeriod"/>
            </a:pPr>
            <a:r>
              <a:rPr lang="en">
                <a:solidFill>
                  <a:srgbClr val="171616"/>
                </a:solidFill>
                <a:latin typeface="Lato"/>
                <a:ea typeface="Lato"/>
                <a:cs typeface="Lato"/>
                <a:sym typeface="Lato"/>
              </a:rPr>
              <a:t>Use 		    Sandbox to get a DOI for your training </a:t>
            </a:r>
            <a:r>
              <a:rPr lang="en">
                <a:solidFill>
                  <a:srgbClr val="171616"/>
                </a:solidFill>
                <a:latin typeface="Lato"/>
                <a:ea typeface="Lato"/>
                <a:cs typeface="Lato"/>
                <a:sym typeface="Lato"/>
              </a:rPr>
              <a:t>material</a:t>
            </a:r>
            <a:endParaRPr>
              <a:solidFill>
                <a:srgbClr val="171616"/>
              </a:solidFill>
              <a:latin typeface="Lato"/>
              <a:ea typeface="Lato"/>
              <a:cs typeface="Lato"/>
              <a:sym typeface="Lato"/>
            </a:endParaRPr>
          </a:p>
          <a:p>
            <a:pPr indent="-317500" lvl="1" marL="914400" rtl="0" algn="l">
              <a:lnSpc>
                <a:spcPct val="150000"/>
              </a:lnSpc>
              <a:spcBef>
                <a:spcPts val="0"/>
              </a:spcBef>
              <a:spcAft>
                <a:spcPts val="0"/>
              </a:spcAft>
              <a:buClr>
                <a:srgbClr val="171616"/>
              </a:buClr>
              <a:buSzPts val="1400"/>
              <a:buFont typeface="Lato"/>
              <a:buAutoNum type="alphaLcPeriod"/>
            </a:pPr>
            <a:r>
              <a:rPr lang="en">
                <a:solidFill>
                  <a:srgbClr val="171616"/>
                </a:solidFill>
                <a:latin typeface="Lato"/>
                <a:ea typeface="Lato"/>
                <a:cs typeface="Lato"/>
                <a:sym typeface="Lato"/>
              </a:rPr>
              <a:t>By using GitHub integration</a:t>
            </a:r>
            <a:endParaRPr>
              <a:solidFill>
                <a:srgbClr val="171616"/>
              </a:solidFill>
              <a:latin typeface="Lato"/>
              <a:ea typeface="Lato"/>
              <a:cs typeface="Lato"/>
              <a:sym typeface="Lato"/>
            </a:endParaRPr>
          </a:p>
          <a:p>
            <a:pPr indent="-317500" lvl="1" marL="914400" rtl="0" algn="l">
              <a:lnSpc>
                <a:spcPct val="150000"/>
              </a:lnSpc>
              <a:spcBef>
                <a:spcPts val="0"/>
              </a:spcBef>
              <a:spcAft>
                <a:spcPts val="0"/>
              </a:spcAft>
              <a:buClr>
                <a:srgbClr val="171616"/>
              </a:buClr>
              <a:buSzPts val="1400"/>
              <a:buFont typeface="Lato"/>
              <a:buAutoNum type="alphaLcPeriod"/>
            </a:pPr>
            <a:r>
              <a:rPr lang="en">
                <a:solidFill>
                  <a:srgbClr val="171616"/>
                </a:solidFill>
                <a:latin typeface="Lato"/>
                <a:ea typeface="Lato"/>
                <a:cs typeface="Lato"/>
                <a:sym typeface="Lato"/>
              </a:rPr>
              <a:t>By manually uploading a zip file of your GDrive folder</a:t>
            </a:r>
            <a:endParaRPr>
              <a:solidFill>
                <a:srgbClr val="171616"/>
              </a:solidFill>
              <a:latin typeface="Lato"/>
              <a:ea typeface="Lato"/>
              <a:cs typeface="Lato"/>
              <a:sym typeface="Lato"/>
            </a:endParaRPr>
          </a:p>
          <a:p>
            <a:pPr indent="-336550" lvl="0" marL="457200" rtl="0" algn="l">
              <a:lnSpc>
                <a:spcPct val="150000"/>
              </a:lnSpc>
              <a:spcBef>
                <a:spcPts val="0"/>
              </a:spcBef>
              <a:spcAft>
                <a:spcPts val="0"/>
              </a:spcAft>
              <a:buClr>
                <a:schemeClr val="accent1"/>
              </a:buClr>
              <a:buSzPts val="1700"/>
              <a:buFont typeface="Lato"/>
              <a:buAutoNum type="arabicPeriod"/>
            </a:pPr>
            <a:r>
              <a:rPr lang="en">
                <a:solidFill>
                  <a:srgbClr val="171616"/>
                </a:solidFill>
                <a:latin typeface="Lato"/>
                <a:ea typeface="Lato"/>
                <a:cs typeface="Lato"/>
                <a:sym typeface="Lato"/>
              </a:rPr>
              <a:t>Enrich the Zenodo record with the metadata from previous session</a:t>
            </a:r>
            <a:endParaRPr>
              <a:solidFill>
                <a:srgbClr val="171616"/>
              </a:solidFill>
              <a:latin typeface="Lato"/>
              <a:ea typeface="Lato"/>
              <a:cs typeface="Lato"/>
              <a:sym typeface="Lato"/>
            </a:endParaRPr>
          </a:p>
          <a:p>
            <a:pPr indent="-336550" lvl="0" marL="457200" rtl="0" algn="l">
              <a:lnSpc>
                <a:spcPct val="150000"/>
              </a:lnSpc>
              <a:spcBef>
                <a:spcPts val="0"/>
              </a:spcBef>
              <a:spcAft>
                <a:spcPts val="0"/>
              </a:spcAft>
              <a:buClr>
                <a:schemeClr val="accent1"/>
              </a:buClr>
              <a:buSzPts val="1700"/>
              <a:buFont typeface="Lato"/>
              <a:buAutoNum type="arabicPeriod"/>
            </a:pPr>
            <a:r>
              <a:rPr lang="en">
                <a:solidFill>
                  <a:srgbClr val="171616"/>
                </a:solidFill>
                <a:latin typeface="Lato"/>
                <a:ea typeface="Lato"/>
                <a:cs typeface="Lato"/>
                <a:sym typeface="Lato"/>
              </a:rPr>
              <a:t>Add the DOI to your hosting platform </a:t>
            </a:r>
            <a:endParaRPr>
              <a:solidFill>
                <a:srgbClr val="171616"/>
              </a:solidFill>
              <a:latin typeface="Lato"/>
              <a:ea typeface="Lato"/>
              <a:cs typeface="Lato"/>
              <a:sym typeface="Lato"/>
            </a:endParaRPr>
          </a:p>
          <a:p>
            <a:pPr indent="-336550" lvl="0" marL="457200" rtl="0" algn="l">
              <a:lnSpc>
                <a:spcPct val="150000"/>
              </a:lnSpc>
              <a:spcBef>
                <a:spcPts val="0"/>
              </a:spcBef>
              <a:spcAft>
                <a:spcPts val="0"/>
              </a:spcAft>
              <a:buClr>
                <a:schemeClr val="accent1"/>
              </a:buClr>
              <a:buSzPts val="1700"/>
              <a:buFont typeface="Lato"/>
              <a:buAutoNum type="arabicPeriod"/>
            </a:pPr>
            <a:r>
              <a:rPr lang="en">
                <a:solidFill>
                  <a:srgbClr val="171616"/>
                </a:solidFill>
                <a:latin typeface="Lato"/>
                <a:ea typeface="Lato"/>
                <a:cs typeface="Lato"/>
                <a:sym typeface="Lato"/>
              </a:rPr>
              <a:t>Add the DOI to your TeSS record</a:t>
            </a:r>
            <a:endParaRPr>
              <a:solidFill>
                <a:srgbClr val="171616"/>
              </a:solidFill>
              <a:latin typeface="Lato"/>
              <a:ea typeface="Lato"/>
              <a:cs typeface="Lato"/>
              <a:sym typeface="Lato"/>
            </a:endParaRPr>
          </a:p>
          <a:p>
            <a:pPr indent="0" lvl="0" marL="0" rtl="0" algn="l">
              <a:lnSpc>
                <a:spcPct val="150000"/>
              </a:lnSpc>
              <a:spcBef>
                <a:spcPts val="0"/>
              </a:spcBef>
              <a:spcAft>
                <a:spcPts val="0"/>
              </a:spcAft>
              <a:buNone/>
            </a:pPr>
            <a:r>
              <a:t/>
            </a:r>
            <a:endParaRPr>
              <a:solidFill>
                <a:srgbClr val="171616"/>
              </a:solidFill>
              <a:latin typeface="Lato"/>
              <a:ea typeface="Lato"/>
              <a:cs typeface="Lato"/>
              <a:sym typeface="Lato"/>
            </a:endParaRPr>
          </a:p>
          <a:p>
            <a:pPr indent="0" lvl="0" marL="0" rtl="0" algn="l">
              <a:lnSpc>
                <a:spcPct val="150000"/>
              </a:lnSpc>
              <a:spcBef>
                <a:spcPts val="0"/>
              </a:spcBef>
              <a:spcAft>
                <a:spcPts val="0"/>
              </a:spcAft>
              <a:buNone/>
            </a:pPr>
            <a:r>
              <a:rPr lang="en">
                <a:solidFill>
                  <a:srgbClr val="171616"/>
                </a:solidFill>
                <a:latin typeface="Lato"/>
                <a:ea typeface="Lato"/>
                <a:cs typeface="Lato"/>
                <a:sym typeface="Lato"/>
              </a:rPr>
              <a:t>Go to the tutorial in </a:t>
            </a:r>
            <a:r>
              <a:rPr lang="en" u="sng">
                <a:solidFill>
                  <a:schemeClr val="hlink"/>
                </a:solidFill>
                <a:latin typeface="Lato"/>
                <a:ea typeface="Lato"/>
                <a:cs typeface="Lato"/>
                <a:sym typeface="Lato"/>
                <a:hlinkClick r:id="rId3"/>
              </a:rPr>
              <a:t>Chapter 08</a:t>
            </a:r>
            <a:r>
              <a:rPr lang="en">
                <a:solidFill>
                  <a:srgbClr val="171616"/>
                </a:solidFill>
                <a:latin typeface="Lato"/>
                <a:ea typeface="Lato"/>
                <a:cs typeface="Lato"/>
                <a:sym typeface="Lato"/>
              </a:rPr>
              <a:t>	</a:t>
            </a:r>
            <a:endParaRPr>
              <a:solidFill>
                <a:srgbClr val="171616"/>
              </a:solidFill>
              <a:latin typeface="Lato"/>
              <a:ea typeface="Lato"/>
              <a:cs typeface="Lato"/>
              <a:sym typeface="Lato"/>
            </a:endParaRPr>
          </a:p>
        </p:txBody>
      </p:sp>
      <p:sp>
        <p:nvSpPr>
          <p:cNvPr id="194" name="Google Shape;194;p24"/>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Introduction to Tutorial</a:t>
            </a:r>
            <a:endParaRPr/>
          </a:p>
        </p:txBody>
      </p:sp>
      <p:pic>
        <p:nvPicPr>
          <p:cNvPr id="195" name="Google Shape;195;p24"/>
          <p:cNvPicPr preferRelativeResize="0"/>
          <p:nvPr/>
        </p:nvPicPr>
        <p:blipFill>
          <a:blip r:embed="rId4">
            <a:alphaModFix/>
          </a:blip>
          <a:stretch>
            <a:fillRect/>
          </a:stretch>
        </p:blipFill>
        <p:spPr>
          <a:xfrm>
            <a:off x="2510625" y="1209300"/>
            <a:ext cx="685875" cy="27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0"/>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Learning</a:t>
            </a:r>
            <a:r>
              <a:rPr b="0" lang="en" sz="1350">
                <a:solidFill>
                  <a:schemeClr val="dk1"/>
                </a:solidFill>
                <a:latin typeface="Lato"/>
                <a:ea typeface="Lato"/>
                <a:cs typeface="Lato"/>
                <a:sym typeface="Lato"/>
              </a:rPr>
              <a:t> </a:t>
            </a:r>
            <a:r>
              <a:rPr lang="en"/>
              <a:t>outcomes</a:t>
            </a:r>
            <a:endParaRPr/>
          </a:p>
        </p:txBody>
      </p:sp>
      <p:sp>
        <p:nvSpPr>
          <p:cNvPr id="60" name="Google Shape;60;p10"/>
          <p:cNvSpPr txBox="1"/>
          <p:nvPr>
            <p:ph idx="1" type="body"/>
          </p:nvPr>
        </p:nvSpPr>
        <p:spPr>
          <a:xfrm>
            <a:off x="485450" y="861425"/>
            <a:ext cx="7314300" cy="3517500"/>
          </a:xfrm>
          <a:prstGeom prst="rect">
            <a:avLst/>
          </a:prstGeom>
        </p:spPr>
        <p:txBody>
          <a:bodyPr anchorCtr="0" anchor="t" bIns="25700" lIns="51425" spcFirstLastPara="1" rIns="51425" wrap="square" tIns="25700">
            <a:normAutofit/>
          </a:bodyPr>
          <a:lstStyle/>
          <a:p>
            <a:pPr indent="0" lvl="0" marL="0" rtl="0" algn="l">
              <a:lnSpc>
                <a:spcPct val="115000"/>
              </a:lnSpc>
              <a:spcBef>
                <a:spcPts val="1400"/>
              </a:spcBef>
              <a:spcAft>
                <a:spcPts val="0"/>
              </a:spcAft>
              <a:buNone/>
            </a:pPr>
            <a:r>
              <a:t/>
            </a:r>
            <a:endParaRPr sz="1350">
              <a:solidFill>
                <a:schemeClr val="dk1"/>
              </a:solidFill>
              <a:latin typeface="Lato"/>
              <a:ea typeface="Lato"/>
              <a:cs typeface="Lato"/>
              <a:sym typeface="Lato"/>
            </a:endParaRPr>
          </a:p>
          <a:p>
            <a:pPr indent="0" lvl="0" marL="0" rtl="0" algn="l">
              <a:lnSpc>
                <a:spcPct val="115000"/>
              </a:lnSpc>
              <a:spcBef>
                <a:spcPts val="700"/>
              </a:spcBef>
              <a:spcAft>
                <a:spcPts val="0"/>
              </a:spcAft>
              <a:buNone/>
            </a:pPr>
            <a:r>
              <a:rPr lang="en" sz="1800">
                <a:solidFill>
                  <a:srgbClr val="595959"/>
                </a:solidFill>
                <a:latin typeface="Lato"/>
                <a:ea typeface="Lato"/>
                <a:cs typeface="Lato"/>
                <a:sym typeface="Lato"/>
              </a:rPr>
              <a:t>By the end of this session, you should be able to:</a:t>
            </a:r>
            <a:endParaRPr sz="1800">
              <a:solidFill>
                <a:srgbClr val="595959"/>
              </a:solidFill>
              <a:latin typeface="Lato"/>
              <a:ea typeface="Lato"/>
              <a:cs typeface="Lato"/>
              <a:sym typeface="Lato"/>
            </a:endParaRPr>
          </a:p>
          <a:p>
            <a:pPr indent="-342900" lvl="0" marL="457200" rtl="0" algn="l">
              <a:lnSpc>
                <a:spcPct val="150000"/>
              </a:lnSpc>
              <a:spcBef>
                <a:spcPts val="1200"/>
              </a:spcBef>
              <a:spcAft>
                <a:spcPts val="0"/>
              </a:spcAft>
              <a:buClr>
                <a:srgbClr val="595959"/>
              </a:buClr>
              <a:buSzPts val="1800"/>
              <a:buFont typeface="Lato"/>
              <a:buChar char="●"/>
            </a:pPr>
            <a:r>
              <a:rPr b="1" lang="en" sz="1800">
                <a:solidFill>
                  <a:srgbClr val="F1C232"/>
                </a:solidFill>
                <a:latin typeface="Lato"/>
                <a:ea typeface="Lato"/>
                <a:cs typeface="Lato"/>
                <a:sym typeface="Lato"/>
              </a:rPr>
              <a:t>Explain</a:t>
            </a:r>
            <a:r>
              <a:rPr lang="en" sz="1800">
                <a:solidFill>
                  <a:srgbClr val="595959"/>
                </a:solidFill>
                <a:latin typeface="Lato"/>
                <a:ea typeface="Lato"/>
                <a:cs typeface="Lato"/>
                <a:sym typeface="Lato"/>
              </a:rPr>
              <a:t> </a:t>
            </a:r>
            <a:r>
              <a:rPr lang="en" sz="1350">
                <a:solidFill>
                  <a:schemeClr val="dk1"/>
                </a:solidFill>
                <a:latin typeface="Lato"/>
                <a:ea typeface="Lato"/>
                <a:cs typeface="Lato"/>
                <a:sym typeface="Lato"/>
              </a:rPr>
              <a:t>what unique persistent identifiers are and their benefits</a:t>
            </a:r>
            <a:endParaRPr sz="1800">
              <a:solidFill>
                <a:srgbClr val="595959"/>
              </a:solidFill>
              <a:latin typeface="Lato"/>
              <a:ea typeface="Lato"/>
              <a:cs typeface="Lato"/>
              <a:sym typeface="Lato"/>
            </a:endParaRPr>
          </a:p>
          <a:p>
            <a:pPr indent="-342900" lvl="0" marL="457200" rtl="0" algn="l">
              <a:lnSpc>
                <a:spcPct val="150000"/>
              </a:lnSpc>
              <a:spcBef>
                <a:spcPts val="0"/>
              </a:spcBef>
              <a:spcAft>
                <a:spcPts val="0"/>
              </a:spcAft>
              <a:buClr>
                <a:srgbClr val="595959"/>
              </a:buClr>
              <a:buSzPts val="1800"/>
              <a:buFont typeface="Lato"/>
              <a:buChar char="●"/>
            </a:pPr>
            <a:r>
              <a:rPr b="1" lang="en" sz="1800">
                <a:solidFill>
                  <a:srgbClr val="B45F06"/>
                </a:solidFill>
                <a:latin typeface="Lato"/>
                <a:ea typeface="Lato"/>
                <a:cs typeface="Lato"/>
                <a:sym typeface="Lato"/>
              </a:rPr>
              <a:t>List</a:t>
            </a:r>
            <a:r>
              <a:rPr lang="en" sz="1800">
                <a:solidFill>
                  <a:srgbClr val="595959"/>
                </a:solidFill>
                <a:latin typeface="Lato"/>
                <a:ea typeface="Lato"/>
                <a:cs typeface="Lato"/>
                <a:sym typeface="Lato"/>
              </a:rPr>
              <a:t> </a:t>
            </a:r>
            <a:r>
              <a:rPr lang="en" sz="1350">
                <a:solidFill>
                  <a:schemeClr val="dk1"/>
                </a:solidFill>
                <a:latin typeface="Lato"/>
                <a:ea typeface="Lato"/>
                <a:cs typeface="Lato"/>
                <a:sym typeface="Lato"/>
              </a:rPr>
              <a:t>and differentiate the types of unique identifiers that are relevant for publishing and sharing training materials</a:t>
            </a:r>
            <a:endParaRPr sz="1350">
              <a:solidFill>
                <a:schemeClr val="dk1"/>
              </a:solidFill>
              <a:latin typeface="Lato"/>
              <a:ea typeface="Lato"/>
              <a:cs typeface="Lato"/>
              <a:sym typeface="Lato"/>
            </a:endParaRPr>
          </a:p>
          <a:p>
            <a:pPr indent="-342900" lvl="0" marL="457200" rtl="0" algn="l">
              <a:lnSpc>
                <a:spcPct val="150000"/>
              </a:lnSpc>
              <a:spcBef>
                <a:spcPts val="0"/>
              </a:spcBef>
              <a:spcAft>
                <a:spcPts val="0"/>
              </a:spcAft>
              <a:buClr>
                <a:srgbClr val="595959"/>
              </a:buClr>
              <a:buSzPts val="1800"/>
              <a:buFont typeface="Lato"/>
              <a:buChar char="●"/>
            </a:pPr>
            <a:r>
              <a:rPr b="1" lang="en" sz="1800">
                <a:solidFill>
                  <a:srgbClr val="F1C232"/>
                </a:solidFill>
                <a:latin typeface="Lato"/>
                <a:ea typeface="Lato"/>
                <a:cs typeface="Lato"/>
                <a:sym typeface="Lato"/>
              </a:rPr>
              <a:t>Compare </a:t>
            </a:r>
            <a:r>
              <a:rPr lang="en" sz="1350">
                <a:solidFill>
                  <a:schemeClr val="dk1"/>
                </a:solidFill>
                <a:latin typeface="Lato"/>
                <a:ea typeface="Lato"/>
                <a:cs typeface="Lato"/>
                <a:sym typeface="Lato"/>
              </a:rPr>
              <a:t>different strategies for unique identifiers for training materials</a:t>
            </a:r>
            <a:endParaRPr sz="1800">
              <a:solidFill>
                <a:srgbClr val="595959"/>
              </a:solidFill>
              <a:latin typeface="Lato"/>
              <a:ea typeface="Lato"/>
              <a:cs typeface="Lato"/>
              <a:sym typeface="Lato"/>
            </a:endParaRPr>
          </a:p>
          <a:p>
            <a:pPr indent="-342900" lvl="0" marL="457200" rtl="0" algn="l">
              <a:lnSpc>
                <a:spcPct val="150000"/>
              </a:lnSpc>
              <a:spcBef>
                <a:spcPts val="0"/>
              </a:spcBef>
              <a:spcAft>
                <a:spcPts val="0"/>
              </a:spcAft>
              <a:buClr>
                <a:srgbClr val="595959"/>
              </a:buClr>
              <a:buSzPts val="1800"/>
              <a:buFont typeface="Lato"/>
              <a:buChar char="●"/>
            </a:pPr>
            <a:r>
              <a:rPr b="1" lang="en" sz="1800">
                <a:solidFill>
                  <a:srgbClr val="A64D79"/>
                </a:solidFill>
                <a:latin typeface="Lato"/>
                <a:ea typeface="Lato"/>
                <a:cs typeface="Lato"/>
                <a:sym typeface="Lato"/>
              </a:rPr>
              <a:t>Create</a:t>
            </a:r>
            <a:r>
              <a:rPr lang="en" sz="1800">
                <a:solidFill>
                  <a:srgbClr val="595959"/>
                </a:solidFill>
                <a:latin typeface="Lato"/>
                <a:ea typeface="Lato"/>
                <a:cs typeface="Lato"/>
                <a:sym typeface="Lato"/>
              </a:rPr>
              <a:t> </a:t>
            </a:r>
            <a:r>
              <a:rPr lang="en" sz="1350">
                <a:solidFill>
                  <a:schemeClr val="dk1"/>
                </a:solidFill>
                <a:latin typeface="Lato"/>
                <a:ea typeface="Lato"/>
                <a:cs typeface="Lato"/>
                <a:sym typeface="Lato"/>
              </a:rPr>
              <a:t>versioned DOIs for training materials</a:t>
            </a:r>
            <a:endParaRPr sz="1800">
              <a:solidFill>
                <a:srgbClr val="595959"/>
              </a:solidFill>
              <a:latin typeface="Lato"/>
              <a:ea typeface="Lato"/>
              <a:cs typeface="Lato"/>
              <a:sym typeface="Lato"/>
            </a:endParaRPr>
          </a:p>
          <a:p>
            <a:pPr indent="0" lvl="0" marL="457200" rtl="0" algn="l">
              <a:lnSpc>
                <a:spcPct val="150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What is a unique persistent identifier (PID)</a:t>
            </a:r>
            <a:endParaRPr/>
          </a:p>
        </p:txBody>
      </p:sp>
      <p:sp>
        <p:nvSpPr>
          <p:cNvPr id="66" name="Google Shape;66;p11"/>
          <p:cNvSpPr txBox="1"/>
          <p:nvPr>
            <p:ph idx="1" type="body"/>
          </p:nvPr>
        </p:nvSpPr>
        <p:spPr>
          <a:xfrm>
            <a:off x="323405" y="879625"/>
            <a:ext cx="2474400" cy="3510000"/>
          </a:xfrm>
          <a:prstGeom prst="rect">
            <a:avLst/>
          </a:prstGeom>
        </p:spPr>
        <p:txBody>
          <a:bodyPr anchorCtr="0" anchor="t" bIns="25700" lIns="51425" spcFirstLastPara="1" rIns="51425" wrap="square" tIns="25700">
            <a:normAutofit/>
          </a:bodyPr>
          <a:lstStyle/>
          <a:p>
            <a:pPr indent="0" lvl="0" marL="0" rtl="0" algn="l">
              <a:spcBef>
                <a:spcPts val="800"/>
              </a:spcBef>
              <a:spcAft>
                <a:spcPts val="0"/>
              </a:spcAft>
              <a:buNone/>
            </a:pPr>
            <a:r>
              <a:t/>
            </a:r>
            <a:endParaRPr sz="3400"/>
          </a:p>
          <a:p>
            <a:pPr indent="0" lvl="0" marL="0" rtl="0" algn="l">
              <a:spcBef>
                <a:spcPts val="800"/>
              </a:spcBef>
              <a:spcAft>
                <a:spcPts val="0"/>
              </a:spcAft>
              <a:buNone/>
            </a:pPr>
            <a:r>
              <a:t/>
            </a:r>
            <a:endParaRPr/>
          </a:p>
        </p:txBody>
      </p:sp>
      <p:pic>
        <p:nvPicPr>
          <p:cNvPr id="67" name="Google Shape;67;p11"/>
          <p:cNvPicPr preferRelativeResize="0"/>
          <p:nvPr/>
        </p:nvPicPr>
        <p:blipFill>
          <a:blip r:embed="rId3">
            <a:alphaModFix/>
          </a:blip>
          <a:stretch>
            <a:fillRect/>
          </a:stretch>
        </p:blipFill>
        <p:spPr>
          <a:xfrm rot="-5400000">
            <a:off x="3306249" y="1419462"/>
            <a:ext cx="514575" cy="828000"/>
          </a:xfrm>
          <a:prstGeom prst="rect">
            <a:avLst/>
          </a:prstGeom>
          <a:noFill/>
          <a:ln>
            <a:noFill/>
          </a:ln>
        </p:spPr>
      </p:pic>
      <p:pic>
        <p:nvPicPr>
          <p:cNvPr id="68" name="Google Shape;68;p11"/>
          <p:cNvPicPr preferRelativeResize="0"/>
          <p:nvPr/>
        </p:nvPicPr>
        <p:blipFill>
          <a:blip r:embed="rId4">
            <a:alphaModFix/>
          </a:blip>
          <a:stretch>
            <a:fillRect/>
          </a:stretch>
        </p:blipFill>
        <p:spPr>
          <a:xfrm>
            <a:off x="6889389" y="3182462"/>
            <a:ext cx="363074" cy="584225"/>
          </a:xfrm>
          <a:prstGeom prst="rect">
            <a:avLst/>
          </a:prstGeom>
          <a:noFill/>
          <a:ln>
            <a:noFill/>
          </a:ln>
        </p:spPr>
      </p:pic>
      <p:sp>
        <p:nvSpPr>
          <p:cNvPr id="69" name="Google Shape;69;p11"/>
          <p:cNvSpPr txBox="1"/>
          <p:nvPr/>
        </p:nvSpPr>
        <p:spPr>
          <a:xfrm>
            <a:off x="5194875" y="1257450"/>
            <a:ext cx="1183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171616"/>
                </a:solidFill>
              </a:rPr>
              <a:t>Identify</a:t>
            </a:r>
            <a:endParaRPr sz="2200">
              <a:solidFill>
                <a:srgbClr val="171616"/>
              </a:solidFill>
            </a:endParaRPr>
          </a:p>
        </p:txBody>
      </p:sp>
      <p:sp>
        <p:nvSpPr>
          <p:cNvPr id="70" name="Google Shape;70;p11"/>
          <p:cNvSpPr txBox="1"/>
          <p:nvPr/>
        </p:nvSpPr>
        <p:spPr>
          <a:xfrm>
            <a:off x="5194875" y="2200600"/>
            <a:ext cx="1183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171616"/>
                </a:solidFill>
              </a:rPr>
              <a:t>Verify </a:t>
            </a:r>
            <a:endParaRPr sz="2200">
              <a:solidFill>
                <a:srgbClr val="171616"/>
              </a:solidFill>
            </a:endParaRPr>
          </a:p>
        </p:txBody>
      </p:sp>
      <p:sp>
        <p:nvSpPr>
          <p:cNvPr id="71" name="Google Shape;71;p11"/>
          <p:cNvSpPr txBox="1"/>
          <p:nvPr/>
        </p:nvSpPr>
        <p:spPr>
          <a:xfrm>
            <a:off x="5194875" y="3212963"/>
            <a:ext cx="1183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171616"/>
                </a:solidFill>
              </a:rPr>
              <a:t>Locate</a:t>
            </a:r>
            <a:endParaRPr sz="2200">
              <a:solidFill>
                <a:srgbClr val="171616"/>
              </a:solidFill>
            </a:endParaRPr>
          </a:p>
        </p:txBody>
      </p:sp>
      <p:pic>
        <p:nvPicPr>
          <p:cNvPr id="72" name="Google Shape;72;p11"/>
          <p:cNvPicPr preferRelativeResize="0"/>
          <p:nvPr/>
        </p:nvPicPr>
        <p:blipFill>
          <a:blip r:embed="rId5">
            <a:alphaModFix/>
          </a:blip>
          <a:stretch>
            <a:fillRect/>
          </a:stretch>
        </p:blipFill>
        <p:spPr>
          <a:xfrm>
            <a:off x="1458573" y="1802287"/>
            <a:ext cx="1183800" cy="1538930"/>
          </a:xfrm>
          <a:prstGeom prst="rect">
            <a:avLst/>
          </a:prstGeom>
          <a:noFill/>
          <a:ln>
            <a:noFill/>
          </a:ln>
        </p:spPr>
      </p:pic>
      <p:cxnSp>
        <p:nvCxnSpPr>
          <p:cNvPr id="73" name="Google Shape;73;p11"/>
          <p:cNvCxnSpPr>
            <a:stCxn id="67" idx="0"/>
          </p:cNvCxnSpPr>
          <p:nvPr/>
        </p:nvCxnSpPr>
        <p:spPr>
          <a:xfrm flipH="1">
            <a:off x="2552837" y="1833462"/>
            <a:ext cx="596700" cy="220200"/>
          </a:xfrm>
          <a:prstGeom prst="straightConnector1">
            <a:avLst/>
          </a:prstGeom>
          <a:noFill/>
          <a:ln cap="flat" cmpd="sng" w="9525">
            <a:solidFill>
              <a:schemeClr val="dk2"/>
            </a:solidFill>
            <a:prstDash val="solid"/>
            <a:round/>
            <a:headEnd len="med" w="med" type="none"/>
            <a:tailEnd len="med" w="med" type="none"/>
          </a:ln>
        </p:spPr>
      </p:cxnSp>
      <p:pic>
        <p:nvPicPr>
          <p:cNvPr id="74" name="Google Shape;74;p11"/>
          <p:cNvPicPr preferRelativeResize="0"/>
          <p:nvPr/>
        </p:nvPicPr>
        <p:blipFill>
          <a:blip r:embed="rId6">
            <a:alphaModFix/>
          </a:blip>
          <a:stretch>
            <a:fillRect/>
          </a:stretch>
        </p:blipFill>
        <p:spPr>
          <a:xfrm>
            <a:off x="6772575" y="1216288"/>
            <a:ext cx="596700" cy="699719"/>
          </a:xfrm>
          <a:prstGeom prst="rect">
            <a:avLst/>
          </a:prstGeom>
          <a:noFill/>
          <a:ln>
            <a:noFill/>
          </a:ln>
        </p:spPr>
      </p:pic>
      <p:pic>
        <p:nvPicPr>
          <p:cNvPr id="75" name="Google Shape;75;p11"/>
          <p:cNvPicPr preferRelativeResize="0"/>
          <p:nvPr/>
        </p:nvPicPr>
        <p:blipFill>
          <a:blip r:embed="rId7">
            <a:alphaModFix/>
          </a:blip>
          <a:stretch>
            <a:fillRect/>
          </a:stretch>
        </p:blipFill>
        <p:spPr>
          <a:xfrm>
            <a:off x="6772575" y="2241763"/>
            <a:ext cx="596700" cy="4625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nvSpPr>
        <p:spPr>
          <a:xfrm>
            <a:off x="1998875" y="3823325"/>
            <a:ext cx="1527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171616"/>
              </a:solidFill>
            </a:endParaRPr>
          </a:p>
        </p:txBody>
      </p:sp>
      <p:sp>
        <p:nvSpPr>
          <p:cNvPr id="81" name="Google Shape;81;p12"/>
          <p:cNvSpPr txBox="1"/>
          <p:nvPr/>
        </p:nvSpPr>
        <p:spPr>
          <a:xfrm>
            <a:off x="3428475" y="3911225"/>
            <a:ext cx="1694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71616"/>
                </a:solidFill>
              </a:rPr>
              <a:t>JANE DOE, HIGH ST 5</a:t>
            </a:r>
            <a:endParaRPr sz="1100">
              <a:solidFill>
                <a:srgbClr val="171616"/>
              </a:solidFill>
            </a:endParaRPr>
          </a:p>
          <a:p>
            <a:pPr indent="0" lvl="0" marL="0" rtl="0" algn="l">
              <a:spcBef>
                <a:spcPts val="0"/>
              </a:spcBef>
              <a:spcAft>
                <a:spcPts val="0"/>
              </a:spcAft>
              <a:buNone/>
            </a:pPr>
            <a:r>
              <a:rPr lang="en" sz="1100">
                <a:solidFill>
                  <a:srgbClr val="171616"/>
                </a:solidFill>
              </a:rPr>
              <a:t>NORWAY</a:t>
            </a:r>
            <a:endParaRPr sz="1100">
              <a:solidFill>
                <a:srgbClr val="171616"/>
              </a:solidFill>
            </a:endParaRPr>
          </a:p>
        </p:txBody>
      </p:sp>
      <p:sp>
        <p:nvSpPr>
          <p:cNvPr id="82" name="Google Shape;82;p12"/>
          <p:cNvSpPr txBox="1"/>
          <p:nvPr/>
        </p:nvSpPr>
        <p:spPr>
          <a:xfrm>
            <a:off x="477749" y="3344525"/>
            <a:ext cx="2044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171616"/>
                </a:solidFill>
              </a:rPr>
              <a:t>JANE DOE, MILL RD 1 </a:t>
            </a:r>
            <a:br>
              <a:rPr lang="en" sz="1100">
                <a:solidFill>
                  <a:srgbClr val="171616"/>
                </a:solidFill>
              </a:rPr>
            </a:br>
            <a:r>
              <a:rPr lang="en" sz="1100">
                <a:solidFill>
                  <a:srgbClr val="171616"/>
                </a:solidFill>
              </a:rPr>
              <a:t>SWEDEN</a:t>
            </a:r>
            <a:endParaRPr sz="1100">
              <a:solidFill>
                <a:srgbClr val="171616"/>
              </a:solidFill>
            </a:endParaRPr>
          </a:p>
        </p:txBody>
      </p:sp>
      <p:sp>
        <p:nvSpPr>
          <p:cNvPr id="83" name="Google Shape;83;p12"/>
          <p:cNvSpPr txBox="1"/>
          <p:nvPr/>
        </p:nvSpPr>
        <p:spPr>
          <a:xfrm>
            <a:off x="6622000" y="3215425"/>
            <a:ext cx="2191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71616"/>
                </a:solidFill>
              </a:rPr>
              <a:t>JANE </a:t>
            </a:r>
            <a:r>
              <a:rPr b="1" lang="en" sz="1100">
                <a:solidFill>
                  <a:srgbClr val="171616"/>
                </a:solidFill>
              </a:rPr>
              <a:t>SMITH</a:t>
            </a:r>
            <a:r>
              <a:rPr lang="en" sz="1100">
                <a:solidFill>
                  <a:srgbClr val="171616"/>
                </a:solidFill>
              </a:rPr>
              <a:t>, </a:t>
            </a:r>
            <a:r>
              <a:rPr lang="en" sz="1100">
                <a:solidFill>
                  <a:srgbClr val="171616"/>
                </a:solidFill>
              </a:rPr>
              <a:t>CASHEW WAY</a:t>
            </a:r>
            <a:endParaRPr sz="1100">
              <a:solidFill>
                <a:srgbClr val="171616"/>
              </a:solidFill>
            </a:endParaRPr>
          </a:p>
          <a:p>
            <a:pPr indent="0" lvl="0" marL="0" rtl="0" algn="l">
              <a:spcBef>
                <a:spcPts val="0"/>
              </a:spcBef>
              <a:spcAft>
                <a:spcPts val="0"/>
              </a:spcAft>
              <a:buNone/>
            </a:pPr>
            <a:r>
              <a:rPr lang="en" sz="1100">
                <a:solidFill>
                  <a:srgbClr val="171616"/>
                </a:solidFill>
              </a:rPr>
              <a:t>GERMANY</a:t>
            </a:r>
            <a:endParaRPr sz="1100">
              <a:solidFill>
                <a:srgbClr val="171616"/>
              </a:solidFill>
            </a:endParaRPr>
          </a:p>
        </p:txBody>
      </p:sp>
      <p:cxnSp>
        <p:nvCxnSpPr>
          <p:cNvPr id="84" name="Google Shape;84;p12"/>
          <p:cNvCxnSpPr/>
          <p:nvPr/>
        </p:nvCxnSpPr>
        <p:spPr>
          <a:xfrm flipH="1">
            <a:off x="1977100" y="1272025"/>
            <a:ext cx="2129700" cy="11484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2"/>
          <p:cNvCxnSpPr/>
          <p:nvPr/>
        </p:nvCxnSpPr>
        <p:spPr>
          <a:xfrm flipH="1">
            <a:off x="4470125" y="1514687"/>
            <a:ext cx="29100" cy="11217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2"/>
          <p:cNvCxnSpPr/>
          <p:nvPr/>
        </p:nvCxnSpPr>
        <p:spPr>
          <a:xfrm>
            <a:off x="4949475" y="1424425"/>
            <a:ext cx="1875600" cy="9666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2"/>
          <p:cNvCxnSpPr/>
          <p:nvPr/>
        </p:nvCxnSpPr>
        <p:spPr>
          <a:xfrm flipH="1" rot="10800000">
            <a:off x="5039875" y="930325"/>
            <a:ext cx="2148900" cy="58800"/>
          </a:xfrm>
          <a:prstGeom prst="straightConnector1">
            <a:avLst/>
          </a:prstGeom>
          <a:noFill/>
          <a:ln cap="flat" cmpd="sng" w="9525">
            <a:solidFill>
              <a:schemeClr val="dk2"/>
            </a:solidFill>
            <a:prstDash val="solid"/>
            <a:round/>
            <a:headEnd len="med" w="med" type="none"/>
            <a:tailEnd len="med" w="med" type="triangle"/>
          </a:ln>
        </p:spPr>
      </p:cxnSp>
      <p:pic>
        <p:nvPicPr>
          <p:cNvPr id="88" name="Google Shape;88;p12"/>
          <p:cNvPicPr preferRelativeResize="0"/>
          <p:nvPr/>
        </p:nvPicPr>
        <p:blipFill>
          <a:blip r:embed="rId3">
            <a:alphaModFix/>
          </a:blip>
          <a:stretch>
            <a:fillRect/>
          </a:stretch>
        </p:blipFill>
        <p:spPr>
          <a:xfrm>
            <a:off x="903824" y="2576901"/>
            <a:ext cx="1694325" cy="843825"/>
          </a:xfrm>
          <a:prstGeom prst="rect">
            <a:avLst/>
          </a:prstGeom>
          <a:noFill/>
          <a:ln>
            <a:noFill/>
          </a:ln>
        </p:spPr>
      </p:pic>
      <p:pic>
        <p:nvPicPr>
          <p:cNvPr id="89" name="Google Shape;89;p12"/>
          <p:cNvPicPr preferRelativeResize="0"/>
          <p:nvPr/>
        </p:nvPicPr>
        <p:blipFill>
          <a:blip r:embed="rId4">
            <a:alphaModFix/>
          </a:blip>
          <a:stretch>
            <a:fillRect/>
          </a:stretch>
        </p:blipFill>
        <p:spPr>
          <a:xfrm>
            <a:off x="3838697" y="2994900"/>
            <a:ext cx="1694325" cy="1012375"/>
          </a:xfrm>
          <a:prstGeom prst="rect">
            <a:avLst/>
          </a:prstGeom>
          <a:noFill/>
          <a:ln>
            <a:noFill/>
          </a:ln>
        </p:spPr>
      </p:pic>
      <p:pic>
        <p:nvPicPr>
          <p:cNvPr id="90" name="Google Shape;90;p12"/>
          <p:cNvPicPr preferRelativeResize="0"/>
          <p:nvPr/>
        </p:nvPicPr>
        <p:blipFill>
          <a:blip r:embed="rId5">
            <a:alphaModFix/>
          </a:blip>
          <a:stretch>
            <a:fillRect/>
          </a:stretch>
        </p:blipFill>
        <p:spPr>
          <a:xfrm>
            <a:off x="7043825" y="2313625"/>
            <a:ext cx="1694325" cy="901812"/>
          </a:xfrm>
          <a:prstGeom prst="rect">
            <a:avLst/>
          </a:prstGeom>
          <a:noFill/>
          <a:ln>
            <a:noFill/>
          </a:ln>
        </p:spPr>
      </p:pic>
      <p:pic>
        <p:nvPicPr>
          <p:cNvPr id="91" name="Google Shape;91;p12"/>
          <p:cNvPicPr preferRelativeResize="0"/>
          <p:nvPr/>
        </p:nvPicPr>
        <p:blipFill>
          <a:blip r:embed="rId6">
            <a:alphaModFix/>
          </a:blip>
          <a:stretch>
            <a:fillRect/>
          </a:stretch>
        </p:blipFill>
        <p:spPr>
          <a:xfrm>
            <a:off x="531488" y="2702575"/>
            <a:ext cx="324484" cy="692700"/>
          </a:xfrm>
          <a:prstGeom prst="rect">
            <a:avLst/>
          </a:prstGeom>
          <a:noFill/>
          <a:ln>
            <a:noFill/>
          </a:ln>
        </p:spPr>
      </p:pic>
      <p:pic>
        <p:nvPicPr>
          <p:cNvPr id="92" name="Google Shape;92;p12"/>
          <p:cNvPicPr preferRelativeResize="0"/>
          <p:nvPr/>
        </p:nvPicPr>
        <p:blipFill>
          <a:blip r:embed="rId6">
            <a:alphaModFix/>
          </a:blip>
          <a:stretch>
            <a:fillRect/>
          </a:stretch>
        </p:blipFill>
        <p:spPr>
          <a:xfrm>
            <a:off x="3466239" y="3314575"/>
            <a:ext cx="324484" cy="692700"/>
          </a:xfrm>
          <a:prstGeom prst="rect">
            <a:avLst/>
          </a:prstGeom>
          <a:noFill/>
          <a:ln>
            <a:noFill/>
          </a:ln>
        </p:spPr>
      </p:pic>
      <p:pic>
        <p:nvPicPr>
          <p:cNvPr id="93" name="Google Shape;93;p12"/>
          <p:cNvPicPr preferRelativeResize="0"/>
          <p:nvPr/>
        </p:nvPicPr>
        <p:blipFill>
          <a:blip r:embed="rId6">
            <a:alphaModFix/>
          </a:blip>
          <a:stretch>
            <a:fillRect/>
          </a:stretch>
        </p:blipFill>
        <p:spPr>
          <a:xfrm>
            <a:off x="6724789" y="2576900"/>
            <a:ext cx="324484" cy="692700"/>
          </a:xfrm>
          <a:prstGeom prst="rect">
            <a:avLst/>
          </a:prstGeom>
          <a:noFill/>
          <a:ln>
            <a:noFill/>
          </a:ln>
        </p:spPr>
      </p:pic>
      <p:pic>
        <p:nvPicPr>
          <p:cNvPr id="94" name="Google Shape;94;p12"/>
          <p:cNvPicPr preferRelativeResize="0"/>
          <p:nvPr/>
        </p:nvPicPr>
        <p:blipFill>
          <a:blip r:embed="rId6">
            <a:alphaModFix/>
          </a:blip>
          <a:stretch>
            <a:fillRect/>
          </a:stretch>
        </p:blipFill>
        <p:spPr>
          <a:xfrm>
            <a:off x="7326914" y="579325"/>
            <a:ext cx="324484" cy="692700"/>
          </a:xfrm>
          <a:prstGeom prst="rect">
            <a:avLst/>
          </a:prstGeom>
          <a:noFill/>
          <a:ln>
            <a:noFill/>
          </a:ln>
        </p:spPr>
      </p:pic>
      <p:pic>
        <p:nvPicPr>
          <p:cNvPr id="95" name="Google Shape;95;p12"/>
          <p:cNvPicPr preferRelativeResize="0"/>
          <p:nvPr/>
        </p:nvPicPr>
        <p:blipFill>
          <a:blip r:embed="rId7">
            <a:alphaModFix/>
          </a:blip>
          <a:stretch>
            <a:fillRect/>
          </a:stretch>
        </p:blipFill>
        <p:spPr>
          <a:xfrm>
            <a:off x="4015541" y="302725"/>
            <a:ext cx="938259" cy="1121700"/>
          </a:xfrm>
          <a:prstGeom prst="rect">
            <a:avLst/>
          </a:prstGeom>
          <a:noFill/>
          <a:ln>
            <a:noFill/>
          </a:ln>
        </p:spPr>
      </p:pic>
      <p:sp>
        <p:nvSpPr>
          <p:cNvPr id="96" name="Google Shape;96;p12"/>
          <p:cNvSpPr txBox="1"/>
          <p:nvPr/>
        </p:nvSpPr>
        <p:spPr>
          <a:xfrm>
            <a:off x="4359675" y="678925"/>
            <a:ext cx="76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1"/>
                </a:solidFill>
              </a:rPr>
              <a:t>JANE</a:t>
            </a:r>
            <a:endParaRPr b="1" sz="1200">
              <a:solidFill>
                <a:schemeClr val="accent1"/>
              </a:solidFill>
            </a:endParaRPr>
          </a:p>
        </p:txBody>
      </p:sp>
      <p:pic>
        <p:nvPicPr>
          <p:cNvPr id="97" name="Google Shape;97;p12"/>
          <p:cNvPicPr preferRelativeResize="0"/>
          <p:nvPr/>
        </p:nvPicPr>
        <p:blipFill>
          <a:blip r:embed="rId8">
            <a:alphaModFix/>
          </a:blip>
          <a:stretch>
            <a:fillRect/>
          </a:stretch>
        </p:blipFill>
        <p:spPr>
          <a:xfrm>
            <a:off x="1066771" y="411938"/>
            <a:ext cx="1186406" cy="750725"/>
          </a:xfrm>
          <a:prstGeom prst="rect">
            <a:avLst/>
          </a:prstGeom>
          <a:noFill/>
          <a:ln>
            <a:noFill/>
          </a:ln>
        </p:spPr>
      </p:pic>
      <p:cxnSp>
        <p:nvCxnSpPr>
          <p:cNvPr id="98" name="Google Shape;98;p12"/>
          <p:cNvCxnSpPr/>
          <p:nvPr/>
        </p:nvCxnSpPr>
        <p:spPr>
          <a:xfrm flipH="1" rot="10800000">
            <a:off x="2362765" y="779950"/>
            <a:ext cx="1543200" cy="147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3"/>
          <p:cNvSpPr txBox="1"/>
          <p:nvPr>
            <p:ph type="title"/>
          </p:nvPr>
        </p:nvSpPr>
        <p:spPr>
          <a:xfrm>
            <a:off x="369332" y="252467"/>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Features of PIDs</a:t>
            </a:r>
            <a:endParaRPr/>
          </a:p>
        </p:txBody>
      </p:sp>
      <p:sp>
        <p:nvSpPr>
          <p:cNvPr id="104" name="Google Shape;104;p13"/>
          <p:cNvSpPr txBox="1"/>
          <p:nvPr>
            <p:ph idx="1" type="body"/>
          </p:nvPr>
        </p:nvSpPr>
        <p:spPr>
          <a:xfrm>
            <a:off x="369325" y="891092"/>
            <a:ext cx="8497200" cy="917400"/>
          </a:xfrm>
          <a:prstGeom prst="rect">
            <a:avLst/>
          </a:prstGeom>
        </p:spPr>
        <p:txBody>
          <a:bodyPr anchorCtr="0" anchor="t" bIns="25700" lIns="51425" spcFirstLastPara="1" rIns="51425" wrap="square" tIns="25700">
            <a:noAutofit/>
          </a:bodyPr>
          <a:lstStyle/>
          <a:p>
            <a:pPr indent="-381000" lvl="0" marL="457200" rtl="0" algn="l">
              <a:spcBef>
                <a:spcPts val="800"/>
              </a:spcBef>
              <a:spcAft>
                <a:spcPts val="0"/>
              </a:spcAft>
              <a:buClr>
                <a:schemeClr val="accent1"/>
              </a:buClr>
              <a:buSzPts val="2400"/>
              <a:buFont typeface="Lato"/>
              <a:buChar char="●"/>
            </a:pPr>
            <a:r>
              <a:rPr lang="en" sz="2400">
                <a:latin typeface="Lato"/>
                <a:ea typeface="Lato"/>
                <a:cs typeface="Lato"/>
                <a:sym typeface="Lato"/>
              </a:rPr>
              <a:t>Globally unique</a:t>
            </a:r>
            <a:endParaRPr sz="2400">
              <a:latin typeface="Lato"/>
              <a:ea typeface="Lato"/>
              <a:cs typeface="Lato"/>
              <a:sym typeface="Lato"/>
            </a:endParaRPr>
          </a:p>
          <a:p>
            <a:pPr indent="-342900" lvl="1" marL="914400" rtl="0" algn="l">
              <a:spcBef>
                <a:spcPts val="1000"/>
              </a:spcBef>
              <a:spcAft>
                <a:spcPts val="0"/>
              </a:spcAft>
              <a:buClr>
                <a:schemeClr val="accent1"/>
              </a:buClr>
              <a:buSzPts val="1800"/>
              <a:buChar char="○"/>
            </a:pPr>
            <a:r>
              <a:rPr lang="en" sz="1800">
                <a:latin typeface="Lato"/>
                <a:ea typeface="Lato"/>
                <a:cs typeface="Lato"/>
                <a:sym typeface="Lato"/>
              </a:rPr>
              <a:t>It should comply with a </a:t>
            </a:r>
            <a:r>
              <a:rPr b="1" lang="en" sz="1800">
                <a:latin typeface="Lato"/>
                <a:ea typeface="Lato"/>
                <a:cs typeface="Lato"/>
                <a:sym typeface="Lato"/>
              </a:rPr>
              <a:t>controlled syntax</a:t>
            </a:r>
            <a:r>
              <a:rPr lang="en" sz="1800">
                <a:latin typeface="Lato"/>
                <a:ea typeface="Lato"/>
                <a:cs typeface="Lato"/>
                <a:sym typeface="Lato"/>
              </a:rPr>
              <a:t> to avoid clashes</a:t>
            </a:r>
            <a:endParaRPr sz="1800">
              <a:latin typeface="Lato"/>
              <a:ea typeface="Lato"/>
              <a:cs typeface="Lato"/>
              <a:sym typeface="Lato"/>
            </a:endParaRPr>
          </a:p>
          <a:p>
            <a:pPr indent="0" lvl="0" marL="0" rtl="0" algn="l">
              <a:spcBef>
                <a:spcPts val="800"/>
              </a:spcBef>
              <a:spcAft>
                <a:spcPts val="0"/>
              </a:spcAft>
              <a:buNone/>
            </a:pPr>
            <a:r>
              <a:t/>
            </a:r>
            <a:endParaRPr sz="1800">
              <a:latin typeface="Lato"/>
              <a:ea typeface="Lato"/>
              <a:cs typeface="Lato"/>
              <a:sym typeface="Lato"/>
            </a:endParaRPr>
          </a:p>
          <a:p>
            <a:pPr indent="-381000" lvl="0" marL="457200" rtl="0" algn="l">
              <a:spcBef>
                <a:spcPts val="1000"/>
              </a:spcBef>
              <a:spcAft>
                <a:spcPts val="0"/>
              </a:spcAft>
              <a:buClr>
                <a:schemeClr val="accent1"/>
              </a:buClr>
              <a:buSzPts val="2400"/>
              <a:buFont typeface="Lato"/>
              <a:buChar char="●"/>
            </a:pPr>
            <a:r>
              <a:rPr lang="en" sz="2400">
                <a:latin typeface="Lato"/>
                <a:ea typeface="Lato"/>
                <a:cs typeface="Lato"/>
                <a:sym typeface="Lato"/>
              </a:rPr>
              <a:t>Persistent</a:t>
            </a:r>
            <a:endParaRPr sz="2400">
              <a:latin typeface="Lato"/>
              <a:ea typeface="Lato"/>
              <a:cs typeface="Lato"/>
              <a:sym typeface="Lato"/>
            </a:endParaRPr>
          </a:p>
          <a:p>
            <a:pPr indent="-342900" lvl="1" marL="914400" rtl="0" algn="l">
              <a:spcBef>
                <a:spcPts val="1000"/>
              </a:spcBef>
              <a:spcAft>
                <a:spcPts val="0"/>
              </a:spcAft>
              <a:buClr>
                <a:schemeClr val="accent1"/>
              </a:buClr>
              <a:buSzPts val="1800"/>
              <a:buChar char="○"/>
            </a:pPr>
            <a:r>
              <a:rPr lang="en" sz="1800">
                <a:latin typeface="Lato"/>
                <a:ea typeface="Lato"/>
                <a:cs typeface="Lato"/>
                <a:sym typeface="Lato"/>
              </a:rPr>
              <a:t>It should be </a:t>
            </a:r>
            <a:r>
              <a:rPr b="1" lang="en" sz="1800">
                <a:latin typeface="Lato"/>
                <a:ea typeface="Lato"/>
                <a:cs typeface="Lato"/>
                <a:sym typeface="Lato"/>
              </a:rPr>
              <a:t> maintained</a:t>
            </a:r>
            <a:r>
              <a:rPr lang="en" sz="1800">
                <a:latin typeface="Lato"/>
                <a:ea typeface="Lato"/>
                <a:cs typeface="Lato"/>
                <a:sym typeface="Lato"/>
              </a:rPr>
              <a:t> for a </a:t>
            </a:r>
            <a:r>
              <a:rPr b="1" lang="en" sz="1800">
                <a:latin typeface="Lato"/>
                <a:ea typeface="Lato"/>
                <a:cs typeface="Lato"/>
                <a:sym typeface="Lato"/>
              </a:rPr>
              <a:t>long period of time.</a:t>
            </a:r>
            <a:r>
              <a:rPr lang="en" sz="1800">
                <a:latin typeface="Lato"/>
                <a:ea typeface="Lato"/>
                <a:cs typeface="Lato"/>
                <a:sym typeface="Lato"/>
              </a:rPr>
              <a:t> The syntax used for the identifier should also be persistent</a:t>
            </a:r>
            <a:endParaRPr sz="1800">
              <a:latin typeface="Lato"/>
              <a:ea typeface="Lato"/>
              <a:cs typeface="Lato"/>
              <a:sym typeface="Lato"/>
            </a:endParaRPr>
          </a:p>
          <a:p>
            <a:pPr indent="0" lvl="0" marL="0" rtl="0" algn="l">
              <a:spcBef>
                <a:spcPts val="1000"/>
              </a:spcBef>
              <a:spcAft>
                <a:spcPts val="0"/>
              </a:spcAft>
              <a:buNone/>
            </a:pPr>
            <a:r>
              <a:t/>
            </a:r>
            <a:endParaRPr sz="1800">
              <a:latin typeface="Lato"/>
              <a:ea typeface="Lato"/>
              <a:cs typeface="Lato"/>
              <a:sym typeface="Lato"/>
            </a:endParaRPr>
          </a:p>
          <a:p>
            <a:pPr indent="-381000" lvl="0" marL="457200" rtl="0" algn="l">
              <a:spcBef>
                <a:spcPts val="1000"/>
              </a:spcBef>
              <a:spcAft>
                <a:spcPts val="0"/>
              </a:spcAft>
              <a:buClr>
                <a:schemeClr val="accent1"/>
              </a:buClr>
              <a:buSzPts val="2400"/>
              <a:buFont typeface="Lato"/>
              <a:buChar char="●"/>
            </a:pPr>
            <a:r>
              <a:rPr lang="en" sz="2400">
                <a:latin typeface="Lato"/>
                <a:ea typeface="Lato"/>
                <a:cs typeface="Lato"/>
                <a:sym typeface="Lato"/>
              </a:rPr>
              <a:t>Resolvable</a:t>
            </a:r>
            <a:endParaRPr sz="2400">
              <a:latin typeface="Lato"/>
              <a:ea typeface="Lato"/>
              <a:cs typeface="Lato"/>
              <a:sym typeface="Lato"/>
            </a:endParaRPr>
          </a:p>
          <a:p>
            <a:pPr indent="-342900" lvl="1" marL="914400" rtl="0" algn="l">
              <a:spcBef>
                <a:spcPts val="1000"/>
              </a:spcBef>
              <a:spcAft>
                <a:spcPts val="0"/>
              </a:spcAft>
              <a:buClr>
                <a:schemeClr val="accent1"/>
              </a:buClr>
              <a:buSzPts val="1800"/>
              <a:buChar char="○"/>
            </a:pPr>
            <a:r>
              <a:rPr lang="en" sz="1800">
                <a:latin typeface="Lato"/>
                <a:ea typeface="Lato"/>
                <a:cs typeface="Lato"/>
                <a:sym typeface="Lato"/>
              </a:rPr>
              <a:t>It should allow both</a:t>
            </a:r>
            <a:r>
              <a:rPr b="1" lang="en" sz="1800">
                <a:latin typeface="Lato"/>
                <a:ea typeface="Lato"/>
                <a:cs typeface="Lato"/>
                <a:sym typeface="Lato"/>
              </a:rPr>
              <a:t> human</a:t>
            </a:r>
            <a:r>
              <a:rPr lang="en" sz="1800">
                <a:latin typeface="Lato"/>
                <a:ea typeface="Lato"/>
                <a:cs typeface="Lato"/>
                <a:sym typeface="Lato"/>
              </a:rPr>
              <a:t> and </a:t>
            </a:r>
            <a:r>
              <a:rPr b="1" lang="en" sz="1800">
                <a:latin typeface="Lato"/>
                <a:ea typeface="Lato"/>
                <a:cs typeface="Lato"/>
                <a:sym typeface="Lato"/>
              </a:rPr>
              <a:t>machine</a:t>
            </a:r>
            <a:r>
              <a:rPr lang="en" sz="1800">
                <a:latin typeface="Lato"/>
                <a:ea typeface="Lato"/>
                <a:cs typeface="Lato"/>
                <a:sym typeface="Lato"/>
              </a:rPr>
              <a:t> users to </a:t>
            </a:r>
            <a:r>
              <a:rPr b="1" lang="en" sz="1800">
                <a:latin typeface="Lato"/>
                <a:ea typeface="Lato"/>
                <a:cs typeface="Lato"/>
                <a:sym typeface="Lato"/>
              </a:rPr>
              <a:t>access the resource</a:t>
            </a:r>
            <a:endParaRPr sz="1800">
              <a:latin typeface="Lato"/>
              <a:ea typeface="Lato"/>
              <a:cs typeface="Lato"/>
              <a:sym typeface="Lato"/>
            </a:endParaRPr>
          </a:p>
          <a:p>
            <a:pPr indent="0" lvl="0" marL="0" rtl="0" algn="l">
              <a:spcBef>
                <a:spcPts val="8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323407" y="240992"/>
            <a:ext cx="8497200" cy="409500"/>
          </a:xfrm>
          <a:prstGeom prst="rect">
            <a:avLst/>
          </a:prstGeom>
        </p:spPr>
        <p:txBody>
          <a:bodyPr anchorCtr="0" anchor="ctr" bIns="26325" lIns="51425" spcFirstLastPara="1" rIns="51425" wrap="square" tIns="25700">
            <a:normAutofit fontScale="90000"/>
          </a:bodyPr>
          <a:lstStyle/>
          <a:p>
            <a:pPr indent="0" lvl="0" marL="0" rtl="0" algn="ctr">
              <a:spcBef>
                <a:spcPts val="0"/>
              </a:spcBef>
              <a:spcAft>
                <a:spcPts val="0"/>
              </a:spcAft>
              <a:buClr>
                <a:schemeClr val="dk1"/>
              </a:buClr>
              <a:buSzPct val="47826"/>
              <a:buFont typeface="Arial"/>
              <a:buNone/>
            </a:pPr>
            <a:r>
              <a:rPr lang="en"/>
              <a:t>Digital Object Identifier - DOI</a:t>
            </a:r>
            <a:endParaRPr/>
          </a:p>
          <a:p>
            <a:pPr indent="0" lvl="0" marL="0" rtl="0" algn="ctr">
              <a:spcBef>
                <a:spcPts val="0"/>
              </a:spcBef>
              <a:spcAft>
                <a:spcPts val="0"/>
              </a:spcAft>
              <a:buNone/>
            </a:pPr>
            <a:r>
              <a:t/>
            </a:r>
            <a:endParaRPr/>
          </a:p>
        </p:txBody>
      </p:sp>
      <p:pic>
        <p:nvPicPr>
          <p:cNvPr id="110" name="Google Shape;110;p14"/>
          <p:cNvPicPr preferRelativeResize="0"/>
          <p:nvPr/>
        </p:nvPicPr>
        <p:blipFill rotWithShape="1">
          <a:blip r:embed="rId3">
            <a:alphaModFix/>
          </a:blip>
          <a:srcRect b="3260" l="0" r="0" t="0"/>
          <a:stretch/>
        </p:blipFill>
        <p:spPr>
          <a:xfrm>
            <a:off x="2452400" y="857375"/>
            <a:ext cx="4047626" cy="3499601"/>
          </a:xfrm>
          <a:prstGeom prst="rect">
            <a:avLst/>
          </a:prstGeom>
          <a:noFill/>
          <a:ln>
            <a:noFill/>
          </a:ln>
        </p:spPr>
      </p:pic>
      <p:pic>
        <p:nvPicPr>
          <p:cNvPr id="111" name="Google Shape;111;p14"/>
          <p:cNvPicPr preferRelativeResize="0"/>
          <p:nvPr/>
        </p:nvPicPr>
        <p:blipFill rotWithShape="1">
          <a:blip r:embed="rId4">
            <a:alphaModFix/>
          </a:blip>
          <a:srcRect b="0" l="0" r="74151" t="0"/>
          <a:stretch/>
        </p:blipFill>
        <p:spPr>
          <a:xfrm>
            <a:off x="2089525" y="706650"/>
            <a:ext cx="905675" cy="816425"/>
          </a:xfrm>
          <a:prstGeom prst="rect">
            <a:avLst/>
          </a:prstGeom>
          <a:noFill/>
          <a:ln>
            <a:noFill/>
          </a:ln>
        </p:spPr>
      </p:pic>
      <p:sp>
        <p:nvSpPr>
          <p:cNvPr id="112" name="Google Shape;112;p14"/>
          <p:cNvSpPr txBox="1"/>
          <p:nvPr/>
        </p:nvSpPr>
        <p:spPr>
          <a:xfrm>
            <a:off x="2612550" y="4356975"/>
            <a:ext cx="326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Illustration from the DOI Foundations website</a:t>
            </a:r>
            <a:br>
              <a:rPr lang="en" sz="1100"/>
            </a:br>
            <a:r>
              <a:rPr lang="en" sz="1100" u="sng">
                <a:solidFill>
                  <a:schemeClr val="hlink"/>
                </a:solidFill>
                <a:hlinkClick r:id="rId5"/>
              </a:rPr>
              <a:t>https://www.doi.org/the-identifier/what-is-a-doi/</a:t>
            </a:r>
            <a:r>
              <a:rPr lang="en" sz="1100">
                <a:solidFill>
                  <a:srgbClr val="171616"/>
                </a:solidFill>
              </a:rPr>
              <a:t> </a:t>
            </a:r>
            <a:endParaRPr sz="1100">
              <a:solidFill>
                <a:srgbClr val="17161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Digital Object Identifier - DOI</a:t>
            </a:r>
            <a:endParaRPr/>
          </a:p>
        </p:txBody>
      </p:sp>
      <p:sp>
        <p:nvSpPr>
          <p:cNvPr id="118" name="Google Shape;118;p15"/>
          <p:cNvSpPr txBox="1"/>
          <p:nvPr>
            <p:ph idx="1" type="body"/>
          </p:nvPr>
        </p:nvSpPr>
        <p:spPr>
          <a:xfrm>
            <a:off x="323400" y="4213940"/>
            <a:ext cx="8497200" cy="175800"/>
          </a:xfrm>
          <a:prstGeom prst="rect">
            <a:avLst/>
          </a:prstGeom>
        </p:spPr>
        <p:txBody>
          <a:bodyPr anchorCtr="0" anchor="t" bIns="25700" lIns="51425" spcFirstLastPara="1" rIns="51425" wrap="square" tIns="25700">
            <a:noAutofit/>
          </a:bodyPr>
          <a:lstStyle/>
          <a:p>
            <a:pPr indent="0" lvl="0" marL="0" rtl="0" algn="l">
              <a:spcBef>
                <a:spcPts val="800"/>
              </a:spcBef>
              <a:spcAft>
                <a:spcPts val="0"/>
              </a:spcAft>
              <a:buNone/>
            </a:pPr>
            <a:r>
              <a:rPr lang="en" sz="1100">
                <a:latin typeface="Lato"/>
                <a:ea typeface="Lato"/>
                <a:cs typeface="Lato"/>
                <a:sym typeface="Lato"/>
              </a:rPr>
              <a:t>Illustration from The DOI Handbook April 2023 (</a:t>
            </a:r>
            <a:r>
              <a:rPr lang="en" sz="1100" u="sng">
                <a:solidFill>
                  <a:schemeClr val="hlink"/>
                </a:solidFill>
                <a:latin typeface="Lato"/>
                <a:ea typeface="Lato"/>
                <a:cs typeface="Lato"/>
                <a:sym typeface="Lato"/>
                <a:hlinkClick r:id="rId3"/>
              </a:rPr>
              <a:t>https://doi.org/10.1000/182</a:t>
            </a:r>
            <a:r>
              <a:rPr lang="en" sz="1100">
                <a:solidFill>
                  <a:srgbClr val="4E4E4E"/>
                </a:solidFill>
                <a:highlight>
                  <a:srgbClr val="FFFFFF"/>
                </a:highlight>
                <a:latin typeface="Lato"/>
                <a:ea typeface="Lato"/>
                <a:cs typeface="Lato"/>
                <a:sym typeface="Lato"/>
              </a:rPr>
              <a:t> </a:t>
            </a:r>
            <a:r>
              <a:rPr lang="en" sz="1100">
                <a:latin typeface="Lato"/>
                <a:ea typeface="Lato"/>
                <a:cs typeface="Lato"/>
                <a:sym typeface="Lato"/>
              </a:rPr>
              <a:t>identifies the latest current version of the handbook</a:t>
            </a:r>
            <a:r>
              <a:rPr lang="en" sz="1100">
                <a:solidFill>
                  <a:srgbClr val="4E4E4E"/>
                </a:solidFill>
                <a:highlight>
                  <a:srgbClr val="FFFFFF"/>
                </a:highlight>
                <a:latin typeface="Lato"/>
                <a:ea typeface="Lato"/>
                <a:cs typeface="Lato"/>
                <a:sym typeface="Lato"/>
              </a:rPr>
              <a:t>)</a:t>
            </a:r>
            <a:r>
              <a:rPr lang="en" sz="1100">
                <a:latin typeface="Lato"/>
                <a:ea typeface="Lato"/>
                <a:cs typeface="Lato"/>
                <a:sym typeface="Lato"/>
              </a:rPr>
              <a:t> </a:t>
            </a:r>
            <a:endParaRPr sz="1100">
              <a:latin typeface="Lato"/>
              <a:ea typeface="Lato"/>
              <a:cs typeface="Lato"/>
              <a:sym typeface="Lato"/>
            </a:endParaRPr>
          </a:p>
        </p:txBody>
      </p:sp>
      <p:pic>
        <p:nvPicPr>
          <p:cNvPr id="119" name="Google Shape;119;p15"/>
          <p:cNvPicPr preferRelativeResize="0"/>
          <p:nvPr/>
        </p:nvPicPr>
        <p:blipFill rotWithShape="1">
          <a:blip r:embed="rId4">
            <a:alphaModFix/>
          </a:blip>
          <a:srcRect b="0" l="0" r="74151" t="0"/>
          <a:stretch/>
        </p:blipFill>
        <p:spPr>
          <a:xfrm>
            <a:off x="375025" y="735025"/>
            <a:ext cx="905675" cy="816425"/>
          </a:xfrm>
          <a:prstGeom prst="rect">
            <a:avLst/>
          </a:prstGeom>
          <a:noFill/>
          <a:ln>
            <a:noFill/>
          </a:ln>
        </p:spPr>
      </p:pic>
      <p:pic>
        <p:nvPicPr>
          <p:cNvPr id="120" name="Google Shape;120;p15"/>
          <p:cNvPicPr preferRelativeResize="0"/>
          <p:nvPr/>
        </p:nvPicPr>
        <p:blipFill>
          <a:blip r:embed="rId5">
            <a:alphaModFix/>
          </a:blip>
          <a:stretch>
            <a:fillRect/>
          </a:stretch>
        </p:blipFill>
        <p:spPr>
          <a:xfrm>
            <a:off x="1178875" y="1081088"/>
            <a:ext cx="6153150" cy="298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Other relevant PIDs</a:t>
            </a:r>
            <a:endParaRPr/>
          </a:p>
        </p:txBody>
      </p:sp>
      <p:sp>
        <p:nvSpPr>
          <p:cNvPr id="126" name="Google Shape;126;p16"/>
          <p:cNvSpPr txBox="1"/>
          <p:nvPr>
            <p:ph idx="1" type="body"/>
          </p:nvPr>
        </p:nvSpPr>
        <p:spPr>
          <a:xfrm>
            <a:off x="413325" y="1807425"/>
            <a:ext cx="3926700" cy="2544000"/>
          </a:xfrm>
          <a:prstGeom prst="rect">
            <a:avLst/>
          </a:prstGeom>
        </p:spPr>
        <p:txBody>
          <a:bodyPr anchorCtr="0" anchor="t" bIns="25700" lIns="51425" spcFirstLastPara="1" rIns="51425" wrap="square" tIns="25700">
            <a:noAutofit/>
          </a:bodyPr>
          <a:lstStyle/>
          <a:p>
            <a:pPr indent="0" lvl="0" marL="0" rtl="0" algn="l">
              <a:lnSpc>
                <a:spcPct val="115000"/>
              </a:lnSpc>
              <a:spcBef>
                <a:spcPts val="1300"/>
              </a:spcBef>
              <a:spcAft>
                <a:spcPts val="0"/>
              </a:spcAft>
              <a:buNone/>
            </a:pPr>
            <a:r>
              <a:rPr lang="en" sz="1400">
                <a:solidFill>
                  <a:schemeClr val="dk1"/>
                </a:solidFill>
                <a:highlight>
                  <a:srgbClr val="FFFFFF"/>
                </a:highlight>
                <a:latin typeface="Lato"/>
                <a:ea typeface="Lato"/>
                <a:cs typeface="Lato"/>
                <a:sym typeface="Lato"/>
              </a:rPr>
              <a:t> ORCID - Open Researcher and Contributor ID</a:t>
            </a:r>
            <a:endParaRPr sz="1400">
              <a:solidFill>
                <a:schemeClr val="dk1"/>
              </a:solidFill>
              <a:highlight>
                <a:srgbClr val="FFFFFF"/>
              </a:highlight>
              <a:latin typeface="Lato"/>
              <a:ea typeface="Lato"/>
              <a:cs typeface="Lato"/>
              <a:sym typeface="Lato"/>
            </a:endParaRPr>
          </a:p>
          <a:p>
            <a:pPr indent="-342900" lvl="0" marL="457200" rtl="0" algn="l">
              <a:lnSpc>
                <a:spcPct val="115000"/>
              </a:lnSpc>
              <a:spcBef>
                <a:spcPts val="2000"/>
              </a:spcBef>
              <a:spcAft>
                <a:spcPts val="0"/>
              </a:spcAft>
              <a:buClr>
                <a:schemeClr val="accent1"/>
              </a:buClr>
              <a:buSzPts val="1800"/>
              <a:buFont typeface="Lato"/>
              <a:buChar char="•"/>
            </a:pPr>
            <a:r>
              <a:rPr lang="en" sz="1400">
                <a:solidFill>
                  <a:schemeClr val="dk1"/>
                </a:solidFill>
                <a:highlight>
                  <a:srgbClr val="FFFFFF"/>
                </a:highlight>
                <a:latin typeface="Lato"/>
                <a:ea typeface="Lato"/>
                <a:cs typeface="Lato"/>
                <a:sym typeface="Lato"/>
              </a:rPr>
              <a:t>persistent identifiers for researchers</a:t>
            </a:r>
            <a:endParaRPr sz="1400">
              <a:solidFill>
                <a:schemeClr val="dk1"/>
              </a:solidFill>
              <a:highlight>
                <a:srgbClr val="FFFFFF"/>
              </a:highlight>
              <a:latin typeface="Lato"/>
              <a:ea typeface="Lato"/>
              <a:cs typeface="Lato"/>
              <a:sym typeface="Lato"/>
            </a:endParaRPr>
          </a:p>
          <a:p>
            <a:pPr indent="-342900" lvl="0" marL="457200" rtl="0" algn="l">
              <a:lnSpc>
                <a:spcPct val="115000"/>
              </a:lnSpc>
              <a:spcBef>
                <a:spcPts val="1000"/>
              </a:spcBef>
              <a:spcAft>
                <a:spcPts val="0"/>
              </a:spcAft>
              <a:buClr>
                <a:schemeClr val="accent1"/>
              </a:buClr>
              <a:buSzPts val="1800"/>
              <a:buFont typeface="Lato"/>
              <a:buChar char="•"/>
            </a:pPr>
            <a:r>
              <a:rPr lang="en" sz="1400">
                <a:solidFill>
                  <a:schemeClr val="dk1"/>
                </a:solidFill>
                <a:highlight>
                  <a:srgbClr val="FFFFFF"/>
                </a:highlight>
                <a:latin typeface="Lato"/>
                <a:ea typeface="Lato"/>
                <a:cs typeface="Lato"/>
                <a:sym typeface="Lato"/>
              </a:rPr>
              <a:t>takes homonymy into account</a:t>
            </a:r>
            <a:endParaRPr sz="1400">
              <a:solidFill>
                <a:schemeClr val="dk1"/>
              </a:solidFill>
              <a:highlight>
                <a:srgbClr val="FFFFFF"/>
              </a:highlight>
              <a:latin typeface="Lato"/>
              <a:ea typeface="Lato"/>
              <a:cs typeface="Lato"/>
              <a:sym typeface="Lato"/>
            </a:endParaRPr>
          </a:p>
          <a:p>
            <a:pPr indent="-342900" lvl="0" marL="457200" rtl="0" algn="l">
              <a:lnSpc>
                <a:spcPct val="115000"/>
              </a:lnSpc>
              <a:spcBef>
                <a:spcPts val="1000"/>
              </a:spcBef>
              <a:spcAft>
                <a:spcPts val="0"/>
              </a:spcAft>
              <a:buClr>
                <a:schemeClr val="accent1"/>
              </a:buClr>
              <a:buSzPts val="1800"/>
              <a:buFont typeface="Lato"/>
              <a:buChar char="•"/>
            </a:pPr>
            <a:r>
              <a:rPr lang="en" sz="1400">
                <a:solidFill>
                  <a:schemeClr val="dk1"/>
                </a:solidFill>
                <a:highlight>
                  <a:srgbClr val="FFFFFF"/>
                </a:highlight>
                <a:latin typeface="Lato"/>
                <a:ea typeface="Lato"/>
                <a:cs typeface="Lato"/>
                <a:sym typeface="Lato"/>
              </a:rPr>
              <a:t>add aliases to your profile if your name changes</a:t>
            </a:r>
            <a:endParaRPr sz="1400">
              <a:solidFill>
                <a:schemeClr val="dk1"/>
              </a:solidFill>
              <a:highlight>
                <a:srgbClr val="FFFFFF"/>
              </a:highlight>
              <a:latin typeface="Lato"/>
              <a:ea typeface="Lato"/>
              <a:cs typeface="Lato"/>
              <a:sym typeface="Lato"/>
            </a:endParaRPr>
          </a:p>
          <a:p>
            <a:pPr indent="-342900" lvl="0" marL="457200" rtl="0" algn="l">
              <a:lnSpc>
                <a:spcPct val="115000"/>
              </a:lnSpc>
              <a:spcBef>
                <a:spcPts val="1300"/>
              </a:spcBef>
              <a:spcAft>
                <a:spcPts val="1000"/>
              </a:spcAft>
              <a:buClr>
                <a:schemeClr val="accent1"/>
              </a:buClr>
              <a:buSzPts val="1800"/>
              <a:buFont typeface="Lato"/>
              <a:buChar char="•"/>
            </a:pPr>
            <a:r>
              <a:rPr lang="en" sz="1400">
                <a:solidFill>
                  <a:schemeClr val="dk1"/>
                </a:solidFill>
                <a:highlight>
                  <a:srgbClr val="FFFFFF"/>
                </a:highlight>
                <a:latin typeface="Lato"/>
                <a:ea typeface="Lato"/>
                <a:cs typeface="Lato"/>
                <a:sym typeface="Lato"/>
              </a:rPr>
              <a:t>ORCID stays the same when affiliation changes</a:t>
            </a:r>
            <a:endParaRPr sz="1400">
              <a:solidFill>
                <a:schemeClr val="dk1"/>
              </a:solidFill>
              <a:highlight>
                <a:srgbClr val="FFFFFF"/>
              </a:highlight>
              <a:latin typeface="Lato"/>
              <a:ea typeface="Lato"/>
              <a:cs typeface="Lato"/>
              <a:sym typeface="Lato"/>
            </a:endParaRPr>
          </a:p>
        </p:txBody>
      </p:sp>
      <p:sp>
        <p:nvSpPr>
          <p:cNvPr id="127" name="Google Shape;127;p16"/>
          <p:cNvSpPr txBox="1"/>
          <p:nvPr>
            <p:ph idx="2" type="body"/>
          </p:nvPr>
        </p:nvSpPr>
        <p:spPr>
          <a:xfrm>
            <a:off x="4178525" y="1807425"/>
            <a:ext cx="4443900" cy="2329200"/>
          </a:xfrm>
          <a:prstGeom prst="rect">
            <a:avLst/>
          </a:prstGeom>
        </p:spPr>
        <p:txBody>
          <a:bodyPr anchorCtr="0" anchor="t" bIns="25700" lIns="51425" spcFirstLastPara="1" rIns="51425" wrap="square" tIns="25700">
            <a:normAutofit/>
          </a:bodyPr>
          <a:lstStyle/>
          <a:p>
            <a:pPr indent="0" lvl="0" marL="457200" rtl="0" algn="l">
              <a:lnSpc>
                <a:spcPct val="115000"/>
              </a:lnSpc>
              <a:spcBef>
                <a:spcPts val="1300"/>
              </a:spcBef>
              <a:spcAft>
                <a:spcPts val="0"/>
              </a:spcAft>
              <a:buNone/>
            </a:pPr>
            <a:r>
              <a:rPr lang="en" sz="1300">
                <a:solidFill>
                  <a:schemeClr val="dk1"/>
                </a:solidFill>
                <a:highlight>
                  <a:srgbClr val="FFFFFF"/>
                </a:highlight>
                <a:latin typeface="Lato"/>
                <a:ea typeface="Lato"/>
                <a:cs typeface="Lato"/>
                <a:sym typeface="Lato"/>
              </a:rPr>
              <a:t>The Research Organization Registry </a:t>
            </a:r>
            <a:endParaRPr sz="1300">
              <a:solidFill>
                <a:schemeClr val="dk1"/>
              </a:solidFill>
              <a:highlight>
                <a:srgbClr val="FFFFFF"/>
              </a:highlight>
              <a:latin typeface="Lato"/>
              <a:ea typeface="Lato"/>
              <a:cs typeface="Lato"/>
              <a:sym typeface="Lato"/>
            </a:endParaRPr>
          </a:p>
          <a:p>
            <a:pPr indent="-342900" lvl="0" marL="749300" rtl="0" algn="l">
              <a:lnSpc>
                <a:spcPct val="115000"/>
              </a:lnSpc>
              <a:spcBef>
                <a:spcPts val="2000"/>
              </a:spcBef>
              <a:spcAft>
                <a:spcPts val="2000"/>
              </a:spcAft>
              <a:buClr>
                <a:schemeClr val="accent1"/>
              </a:buClr>
              <a:buSzPts val="1800"/>
              <a:buFont typeface="Lato"/>
              <a:buChar char="●"/>
            </a:pPr>
            <a:r>
              <a:rPr lang="en" sz="1300">
                <a:solidFill>
                  <a:schemeClr val="dk1"/>
                </a:solidFill>
                <a:highlight>
                  <a:srgbClr val="FFFFFF"/>
                </a:highlight>
                <a:latin typeface="Lato"/>
                <a:ea typeface="Lato"/>
                <a:cs typeface="Lato"/>
                <a:sym typeface="Lato"/>
              </a:rPr>
              <a:t>persistent identifiers for research organizations</a:t>
            </a:r>
            <a:endParaRPr sz="1300">
              <a:solidFill>
                <a:schemeClr val="dk1"/>
              </a:solidFill>
              <a:highlight>
                <a:srgbClr val="FFFFFF"/>
              </a:highlight>
              <a:latin typeface="Lato"/>
              <a:ea typeface="Lato"/>
              <a:cs typeface="Lato"/>
              <a:sym typeface="Lato"/>
            </a:endParaRPr>
          </a:p>
        </p:txBody>
      </p:sp>
      <p:pic>
        <p:nvPicPr>
          <p:cNvPr id="128" name="Google Shape;128;p16">
            <a:hlinkClick r:id="rId3"/>
          </p:cNvPr>
          <p:cNvPicPr preferRelativeResize="0"/>
          <p:nvPr/>
        </p:nvPicPr>
        <p:blipFill>
          <a:blip r:embed="rId4">
            <a:alphaModFix/>
          </a:blip>
          <a:stretch>
            <a:fillRect/>
          </a:stretch>
        </p:blipFill>
        <p:spPr>
          <a:xfrm>
            <a:off x="5187275" y="919925"/>
            <a:ext cx="2426400" cy="792624"/>
          </a:xfrm>
          <a:prstGeom prst="rect">
            <a:avLst/>
          </a:prstGeom>
          <a:noFill/>
          <a:ln>
            <a:noFill/>
          </a:ln>
        </p:spPr>
      </p:pic>
      <p:grpSp>
        <p:nvGrpSpPr>
          <p:cNvPr id="129" name="Google Shape;129;p16"/>
          <p:cNvGrpSpPr/>
          <p:nvPr/>
        </p:nvGrpSpPr>
        <p:grpSpPr>
          <a:xfrm>
            <a:off x="980379" y="893037"/>
            <a:ext cx="2924693" cy="777350"/>
            <a:chOff x="706932" y="893037"/>
            <a:chExt cx="2924693" cy="777350"/>
          </a:xfrm>
        </p:grpSpPr>
        <p:pic>
          <p:nvPicPr>
            <p:cNvPr id="130" name="Google Shape;130;p16">
              <a:hlinkClick r:id="rId5"/>
            </p:cNvPr>
            <p:cNvPicPr preferRelativeResize="0"/>
            <p:nvPr/>
          </p:nvPicPr>
          <p:blipFill>
            <a:blip r:embed="rId6">
              <a:alphaModFix/>
            </a:blip>
            <a:stretch>
              <a:fillRect/>
            </a:stretch>
          </p:blipFill>
          <p:spPr>
            <a:xfrm>
              <a:off x="2854275" y="893037"/>
              <a:ext cx="777350" cy="777350"/>
            </a:xfrm>
            <a:prstGeom prst="rect">
              <a:avLst/>
            </a:prstGeom>
            <a:noFill/>
            <a:ln>
              <a:noFill/>
            </a:ln>
          </p:spPr>
        </p:pic>
        <p:pic>
          <p:nvPicPr>
            <p:cNvPr id="131" name="Google Shape;131;p16"/>
            <p:cNvPicPr preferRelativeResize="0"/>
            <p:nvPr/>
          </p:nvPicPr>
          <p:blipFill>
            <a:blip r:embed="rId7">
              <a:alphaModFix/>
            </a:blip>
            <a:stretch>
              <a:fillRect/>
            </a:stretch>
          </p:blipFill>
          <p:spPr>
            <a:xfrm>
              <a:off x="706932" y="997970"/>
              <a:ext cx="1871815" cy="567475"/>
            </a:xfrm>
            <a:prstGeom prst="rect">
              <a:avLst/>
            </a:prstGeom>
            <a:noFill/>
            <a:ln>
              <a:noFill/>
            </a:ln>
          </p:spPr>
        </p:pic>
      </p:grpSp>
      <p:pic>
        <p:nvPicPr>
          <p:cNvPr id="132" name="Google Shape;132;p16"/>
          <p:cNvPicPr preferRelativeResize="0"/>
          <p:nvPr/>
        </p:nvPicPr>
        <p:blipFill>
          <a:blip r:embed="rId8">
            <a:alphaModFix/>
          </a:blip>
          <a:stretch>
            <a:fillRect/>
          </a:stretch>
        </p:blipFill>
        <p:spPr>
          <a:xfrm>
            <a:off x="5187278" y="2728774"/>
            <a:ext cx="2426396" cy="2135000"/>
          </a:xfrm>
          <a:prstGeom prst="rect">
            <a:avLst/>
          </a:prstGeom>
          <a:noFill/>
          <a:ln cap="flat" cmpd="sng" w="19050">
            <a:solidFill>
              <a:schemeClr val="accent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Benefits of PIDs</a:t>
            </a:r>
            <a:endParaRPr/>
          </a:p>
        </p:txBody>
      </p:sp>
      <p:sp>
        <p:nvSpPr>
          <p:cNvPr id="138" name="Google Shape;138;p17"/>
          <p:cNvSpPr txBox="1"/>
          <p:nvPr/>
        </p:nvSpPr>
        <p:spPr>
          <a:xfrm>
            <a:off x="612600" y="1197150"/>
            <a:ext cx="8434500" cy="27450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50000"/>
              </a:lnSpc>
              <a:spcBef>
                <a:spcPts val="1000"/>
              </a:spcBef>
              <a:spcAft>
                <a:spcPts val="0"/>
              </a:spcAft>
              <a:buClr>
                <a:schemeClr val="accent1"/>
              </a:buClr>
              <a:buSzPts val="1900"/>
              <a:buChar char="●"/>
            </a:pPr>
            <a:r>
              <a:rPr lang="en" sz="1900">
                <a:solidFill>
                  <a:srgbClr val="171616"/>
                </a:solidFill>
                <a:latin typeface="Lato"/>
                <a:ea typeface="Lato"/>
                <a:cs typeface="Lato"/>
                <a:sym typeface="Lato"/>
              </a:rPr>
              <a:t>uniquely distinguish resources from similar objects	 </a:t>
            </a:r>
            <a:r>
              <a:rPr b="1" lang="en" sz="1900">
                <a:solidFill>
                  <a:schemeClr val="accent1"/>
                </a:solidFill>
                <a:latin typeface="Lato"/>
                <a:ea typeface="Lato"/>
                <a:cs typeface="Lato"/>
                <a:sym typeface="Lato"/>
              </a:rPr>
              <a:t>(F)</a:t>
            </a:r>
            <a:endParaRPr b="1" sz="1900">
              <a:solidFill>
                <a:schemeClr val="accent1"/>
              </a:solidFill>
              <a:latin typeface="Lato"/>
              <a:ea typeface="Lato"/>
              <a:cs typeface="Lato"/>
              <a:sym typeface="Lato"/>
            </a:endParaRPr>
          </a:p>
          <a:p>
            <a:pPr indent="-349250" lvl="0" marL="457200" marR="0" rtl="0" algn="l">
              <a:lnSpc>
                <a:spcPct val="150000"/>
              </a:lnSpc>
              <a:spcBef>
                <a:spcPts val="1000"/>
              </a:spcBef>
              <a:spcAft>
                <a:spcPts val="0"/>
              </a:spcAft>
              <a:buClr>
                <a:schemeClr val="accent1"/>
              </a:buClr>
              <a:buSzPts val="1900"/>
              <a:buChar char="●"/>
            </a:pPr>
            <a:r>
              <a:rPr lang="en" sz="1900">
                <a:solidFill>
                  <a:srgbClr val="171616"/>
                </a:solidFill>
                <a:latin typeface="Lato"/>
                <a:ea typeface="Lato"/>
                <a:cs typeface="Lato"/>
                <a:sym typeface="Lato"/>
              </a:rPr>
              <a:t>a place to keep the metadata  </a:t>
            </a:r>
            <a:r>
              <a:rPr b="1" lang="en" sz="1900">
                <a:solidFill>
                  <a:schemeClr val="accent1"/>
                </a:solidFill>
                <a:latin typeface="Lato"/>
                <a:ea typeface="Lato"/>
                <a:cs typeface="Lato"/>
                <a:sym typeface="Lato"/>
              </a:rPr>
              <a:t>(F)</a:t>
            </a:r>
            <a:endParaRPr sz="1900">
              <a:solidFill>
                <a:schemeClr val="accent1"/>
              </a:solidFill>
              <a:latin typeface="Lato"/>
              <a:ea typeface="Lato"/>
              <a:cs typeface="Lato"/>
              <a:sym typeface="Lato"/>
            </a:endParaRPr>
          </a:p>
          <a:p>
            <a:pPr indent="-349250" lvl="0" marL="457200" marR="0" rtl="0" algn="l">
              <a:lnSpc>
                <a:spcPct val="150000"/>
              </a:lnSpc>
              <a:spcBef>
                <a:spcPts val="1000"/>
              </a:spcBef>
              <a:spcAft>
                <a:spcPts val="0"/>
              </a:spcAft>
              <a:buClr>
                <a:schemeClr val="accent1"/>
              </a:buClr>
              <a:buSzPts val="1900"/>
              <a:buChar char="●"/>
            </a:pPr>
            <a:r>
              <a:rPr lang="en" sz="1900">
                <a:solidFill>
                  <a:srgbClr val="171616"/>
                </a:solidFill>
                <a:latin typeface="Lato"/>
                <a:ea typeface="Lato"/>
                <a:cs typeface="Lato"/>
                <a:sym typeface="Lato"/>
              </a:rPr>
              <a:t>machine actionable identifiers increase findability  </a:t>
            </a:r>
            <a:r>
              <a:rPr b="1" lang="en" sz="1900">
                <a:solidFill>
                  <a:schemeClr val="accent1"/>
                </a:solidFill>
                <a:latin typeface="Lato"/>
                <a:ea typeface="Lato"/>
                <a:cs typeface="Lato"/>
                <a:sym typeface="Lato"/>
              </a:rPr>
              <a:t>(F)</a:t>
            </a:r>
            <a:endParaRPr sz="1900">
              <a:solidFill>
                <a:schemeClr val="accent1"/>
              </a:solidFill>
              <a:latin typeface="Lato"/>
              <a:ea typeface="Lato"/>
              <a:cs typeface="Lato"/>
              <a:sym typeface="Lato"/>
            </a:endParaRPr>
          </a:p>
          <a:p>
            <a:pPr indent="-349250" lvl="0" marL="457200" marR="0" rtl="0" algn="l">
              <a:lnSpc>
                <a:spcPct val="150000"/>
              </a:lnSpc>
              <a:spcBef>
                <a:spcPts val="1000"/>
              </a:spcBef>
              <a:spcAft>
                <a:spcPts val="0"/>
              </a:spcAft>
              <a:buClr>
                <a:schemeClr val="accent1"/>
              </a:buClr>
              <a:buSzPts val="1900"/>
              <a:buChar char="●"/>
            </a:pPr>
            <a:r>
              <a:rPr lang="en" sz="1900">
                <a:solidFill>
                  <a:srgbClr val="171616"/>
                </a:solidFill>
                <a:latin typeface="Lato"/>
                <a:ea typeface="Lato"/>
                <a:cs typeface="Lato"/>
                <a:sym typeface="Lato"/>
              </a:rPr>
              <a:t>resolves providing a way or information on how to access the object  </a:t>
            </a:r>
            <a:r>
              <a:rPr b="1" lang="en" sz="1900">
                <a:solidFill>
                  <a:schemeClr val="accent1"/>
                </a:solidFill>
                <a:latin typeface="Lato"/>
                <a:ea typeface="Lato"/>
                <a:cs typeface="Lato"/>
                <a:sym typeface="Lato"/>
              </a:rPr>
              <a:t>(A)</a:t>
            </a:r>
            <a:endParaRPr sz="1900">
              <a:solidFill>
                <a:schemeClr val="accent1"/>
              </a:solidFill>
              <a:latin typeface="Lato"/>
              <a:ea typeface="Lato"/>
              <a:cs typeface="Lato"/>
              <a:sym typeface="Lato"/>
            </a:endParaRPr>
          </a:p>
          <a:p>
            <a:pPr indent="-349250" lvl="0" marL="457200" marR="0" rtl="0" algn="l">
              <a:lnSpc>
                <a:spcPct val="150000"/>
              </a:lnSpc>
              <a:spcBef>
                <a:spcPts val="1000"/>
              </a:spcBef>
              <a:spcAft>
                <a:spcPts val="1000"/>
              </a:spcAft>
              <a:buClr>
                <a:schemeClr val="accent1"/>
              </a:buClr>
              <a:buSzPts val="1900"/>
              <a:buChar char="●"/>
            </a:pPr>
            <a:r>
              <a:rPr lang="en" sz="1900">
                <a:solidFill>
                  <a:srgbClr val="171616"/>
                </a:solidFill>
                <a:latin typeface="Lato"/>
                <a:ea typeface="Lato"/>
                <a:cs typeface="Lato"/>
                <a:sym typeface="Lato"/>
              </a:rPr>
              <a:t>enhances citability leading to easier reuse  </a:t>
            </a:r>
            <a:r>
              <a:rPr b="1" lang="en" sz="1900">
                <a:solidFill>
                  <a:schemeClr val="accent1"/>
                </a:solidFill>
                <a:latin typeface="Lato"/>
                <a:ea typeface="Lato"/>
                <a:cs typeface="Lato"/>
                <a:sym typeface="Lato"/>
              </a:rPr>
              <a:t>(R)</a:t>
            </a:r>
            <a:endParaRPr sz="12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ciLifeLab PPT_light">
  <a:themeElements>
    <a:clrScheme name="Custom 1">
      <a:dk1>
        <a:srgbClr val="000000"/>
      </a:dk1>
      <a:lt1>
        <a:srgbClr val="FFFFFF"/>
      </a:lt1>
      <a:dk2>
        <a:srgbClr val="44546A"/>
      </a:dk2>
      <a:lt2>
        <a:srgbClr val="E7E6E6"/>
      </a:lt2>
      <a:accent1>
        <a:srgbClr val="A7C947"/>
      </a:accent1>
      <a:accent2>
        <a:srgbClr val="045C64"/>
      </a:accent2>
      <a:accent3>
        <a:srgbClr val="4C979F"/>
      </a:accent3>
      <a:accent4>
        <a:srgbClr val="491F53"/>
      </a:accent4>
      <a:accent5>
        <a:srgbClr val="E5E5E5"/>
      </a:accent5>
      <a:accent6>
        <a:srgbClr val="A6A6A6"/>
      </a:accent6>
      <a:hlink>
        <a:srgbClr val="045B63"/>
      </a:hlink>
      <a:folHlink>
        <a:srgbClr val="045C6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