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Lato"/>
      <p:regular r:id="rId25"/>
      <p:bold r:id="rId26"/>
      <p:italic r:id="rId27"/>
      <p:boldItalic r:id="rId28"/>
    </p:embeddedFont>
    <p:embeddedFont>
      <p:font typeface="Lato Light"/>
      <p:regular r:id="rId29"/>
      <p:bold r:id="rId30"/>
      <p:italic r:id="rId31"/>
      <p:boldItalic r:id="rId32"/>
    </p:embeddedFont>
    <p:embeddedFont>
      <p:font typeface="Lor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g0JxCUjdoSeVTHJVYjoWymQ2s8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italic.fntdata"/><Relationship Id="rId30" Type="http://schemas.openxmlformats.org/officeDocument/2006/relationships/font" Target="fonts/LatoLight-bold.fntdata"/><Relationship Id="rId11" Type="http://schemas.openxmlformats.org/officeDocument/2006/relationships/slide" Target="slides/slide5.xml"/><Relationship Id="rId33" Type="http://schemas.openxmlformats.org/officeDocument/2006/relationships/font" Target="fonts/Lora-regular.fntdata"/><Relationship Id="rId10" Type="http://schemas.openxmlformats.org/officeDocument/2006/relationships/slide" Target="slides/slide4.xml"/><Relationship Id="rId32" Type="http://schemas.openxmlformats.org/officeDocument/2006/relationships/font" Target="fonts/LatoLight-boldItalic.fntdata"/><Relationship Id="rId13" Type="http://schemas.openxmlformats.org/officeDocument/2006/relationships/slide" Target="slides/slide7.xml"/><Relationship Id="rId35" Type="http://schemas.openxmlformats.org/officeDocument/2006/relationships/font" Target="fonts/Lora-italic.fntdata"/><Relationship Id="rId12" Type="http://schemas.openxmlformats.org/officeDocument/2006/relationships/slide" Target="slides/slide6.xml"/><Relationship Id="rId34" Type="http://schemas.openxmlformats.org/officeDocument/2006/relationships/font" Target="fonts/Lora-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ineke.luijten@scilifelab.se" TargetMode="External"/><Relationship Id="rId3" Type="http://schemas.openxmlformats.org/officeDocument/2006/relationships/hyperlink" Target="mailto:elin.kronander@scilifelab.se" TargetMode="External"/><Relationship Id="rId4" Type="http://schemas.openxmlformats.org/officeDocument/2006/relationships/hyperlink" Target="https://elixir-europe-training.github.io/ELIXIR-TrP-FAIR-Material-By-Design/lates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ib-swiss/RNAseq-introduction-training" TargetMode="External"/><Relationship Id="rId3" Type="http://schemas.openxmlformats.org/officeDocument/2006/relationships/hyperlink" Target="https://zenodo.org/doi/10.5281/zenodo.5532542"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repositories/releasing-projects-on-github/about-releases" TargetMode="External"/><Relationship Id="rId3" Type="http://schemas.openxmlformats.org/officeDocument/2006/relationships/hyperlink" Target="https://github.com/sib-swiss/RNAseq-introduction-training/release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Title: "Unique identifiers for training materials"</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Slides author: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name: "Ineke Luijten"</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ORCID: 0000-0001-5768-275X </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email: </a:t>
            </a:r>
            <a:r>
              <a:rPr lang="en" sz="1000" u="sng">
                <a:solidFill>
                  <a:srgbClr val="0000FF"/>
                </a:solidFill>
                <a:latin typeface="Lora"/>
                <a:ea typeface="Lora"/>
                <a:cs typeface="Lora"/>
                <a:sym typeface="Lora"/>
                <a:hlinkClick r:id="rId2">
                  <a:extLst>
                    <a:ext uri="{A12FA001-AC4F-418D-AE19-62706E023703}">
                      <ahyp:hlinkClr val="tx"/>
                    </a:ext>
                  </a:extLst>
                </a:hlinkClick>
              </a:rPr>
              <a:t>ineke.luijten@scilifelab.se</a:t>
            </a:r>
            <a:endParaRPr sz="1000">
              <a:solidFill>
                <a:srgbClr val="5E5E5E"/>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Adjusted from:</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name: "Elin Kronander"</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ORCID: 0000-0003-0280-6318</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email: </a:t>
            </a:r>
            <a:r>
              <a:rPr lang="en" sz="1000" u="sng">
                <a:solidFill>
                  <a:schemeClr val="hlink"/>
                </a:solidFill>
                <a:latin typeface="Lora"/>
                <a:ea typeface="Lora"/>
                <a:cs typeface="Lora"/>
                <a:sym typeface="Lora"/>
                <a:hlinkClick r:id="rId3"/>
              </a:rPr>
              <a:t>elin.kronander@scilifelab.se</a:t>
            </a:r>
            <a:endParaRPr sz="1000">
              <a:solidFill>
                <a:srgbClr val="5E5E5E"/>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Part of: FAIR Training Material by Design</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Url: </a:t>
            </a:r>
            <a:r>
              <a:rPr lang="en" sz="1000" u="sng">
                <a:solidFill>
                  <a:schemeClr val="hlink"/>
                </a:solidFill>
                <a:latin typeface="Lora"/>
                <a:ea typeface="Lora"/>
                <a:cs typeface="Lora"/>
                <a:sym typeface="Lora"/>
                <a:hlinkClick r:id="rId4"/>
              </a:rPr>
              <a:t>https://elixir-europe-training.github.io/ELIXIR-TrP-FAIR-Material-By-Design/latest/</a:t>
            </a:r>
            <a:endParaRPr sz="1000">
              <a:solidFill>
                <a:schemeClr val="dk1"/>
              </a:solidFill>
              <a:latin typeface="Lora"/>
              <a:ea typeface="Lora"/>
              <a:cs typeface="Lora"/>
              <a:sym typeface="Lora"/>
            </a:endParaRPr>
          </a:p>
          <a:p>
            <a:pPr indent="0" lvl="0" marL="0" marR="44819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duration: 105 min </a:t>
            </a:r>
            <a:endParaRPr sz="900">
              <a:solidFill>
                <a:schemeClr val="dk1"/>
              </a:solidFill>
              <a:highlight>
                <a:schemeClr val="lt1"/>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8c70a7e52e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c70a7e52e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ROR, which stands for the Research Organization Registry, is a global, community-led initiative that provides open, persistent identifiers for research organizations. Some funders are now also using it instead of funder IDs.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Just like ORCID helps uniquely identify researchers, ROR helps uniquely identify institutions such as universities, research institutes, or laboratories.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This makes it much easier for people and systems to disambiguate organization names and to accurately connect research outputs, people, and grants to the correct institution.</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For example, Science for Life Laboratory is often referred to simply as SciLifeLab.</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If you’re not familiar with the organization, it might seem like these are two different entities.</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However, by using the SciLifeLab ROR ID, it’s immediately clear that both names refer to the same organization.</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ROR identifiers are open, free to use, and interoperable with other PIDs like ORCID and DOI, creating a consistent way to link researchers, organizations, and outputs across the research ecosystem.</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8c70a7e52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8c70a7e52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Depending on time and accessibility needs, ask participants to discuss with a neighbour or in plenary.</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Some guidance for discussion:</a:t>
            </a:r>
            <a:endParaRPr sz="1000">
              <a:solidFill>
                <a:schemeClr val="dk1"/>
              </a:solidFill>
              <a:latin typeface="Lora"/>
              <a:ea typeface="Lora"/>
              <a:cs typeface="Lora"/>
              <a:sym typeface="Lora"/>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latin typeface="Lora"/>
                <a:ea typeface="Lora"/>
                <a:cs typeface="Lora"/>
                <a:sym typeface="Lora"/>
              </a:rPr>
              <a:t>To distinguish different training materials → use a DOI</a:t>
            </a:r>
            <a:endParaRPr sz="1000">
              <a:solidFill>
                <a:schemeClr val="dk1"/>
              </a:solidFill>
              <a:latin typeface="Lora"/>
              <a:ea typeface="Lora"/>
              <a:cs typeface="Lora"/>
              <a:sym typeface="Lora"/>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Lora"/>
                <a:ea typeface="Lora"/>
                <a:cs typeface="Lora"/>
                <a:sym typeface="Lora"/>
              </a:rPr>
              <a:t>To distinguish different versions of the same material → use a DOI</a:t>
            </a:r>
            <a:endParaRPr sz="1000">
              <a:solidFill>
                <a:schemeClr val="dk1"/>
              </a:solidFill>
              <a:latin typeface="Lora"/>
              <a:ea typeface="Lora"/>
              <a:cs typeface="Lora"/>
              <a:sym typeface="Lora"/>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Lora"/>
                <a:ea typeface="Lora"/>
                <a:cs typeface="Lora"/>
                <a:sym typeface="Lora"/>
              </a:rPr>
              <a:t>To distinguish different authors or contributors → use an ORCID</a:t>
            </a:r>
            <a:endParaRPr sz="1000">
              <a:solidFill>
                <a:schemeClr val="dk1"/>
              </a:solidFill>
              <a:latin typeface="Lora"/>
              <a:ea typeface="Lora"/>
              <a:cs typeface="Lora"/>
              <a:sym typeface="Lora"/>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Lora"/>
                <a:ea typeface="Lora"/>
                <a:cs typeface="Lora"/>
                <a:sym typeface="Lora"/>
              </a:rPr>
              <a:t>To distinguish different organisations → use a ROR</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Encourage participants to think about how these identifiers make materials findable, citable, and reusable, and why linking them together supports FAIR principles.</a:t>
            </a:r>
            <a:endParaRPr sz="1000">
              <a:solidFill>
                <a:schemeClr val="dk1"/>
              </a:solidFill>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8c70a7e52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8c70a7e52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Execution: </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Divide students in 3 groups (or more if needed)</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Assign each group a use case</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Group discussions for 10 minutes</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Plenary discussion for 10 minutes (more time will be needed if you have more groups but if there are 2 groups with the same use case group 1 can summarize the strategy and group 2 can share their pros and cons, then group 1 can be invited to add any additional pros and cons they discussed)</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Instructions to students:</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You will discuss one use case per group and then share this with the rest of the groups.</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Assign someone to take notes in the shared document</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Read the use case and discuss benefits and drawbacks of the strategy used in your use case</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Write down short summary of the strategy and the pros and</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Preparations:</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 In the collaborative notes document: Link to the use cases, sections for each group to write in</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8c70a7e52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8c70a7e52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Clr>
                <a:schemeClr val="dk1"/>
              </a:buClr>
              <a:buSzPts val="1100"/>
              <a:buFont typeface="Arial"/>
              <a:buNone/>
            </a:pPr>
            <a:r>
              <a:rPr lang="en" sz="1000">
                <a:solidFill>
                  <a:schemeClr val="dk1"/>
                </a:solidFill>
                <a:latin typeface="Lora"/>
                <a:ea typeface="Lora"/>
                <a:cs typeface="Lora"/>
                <a:sym typeface="Lora"/>
              </a:rPr>
              <a:t>In the case studies you’ve seen examples of different strategies to utilize the public repository Zenodo to assign DOIs to training materials. That is one way of doing it. </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In this course we have promoted the use of GitHub for hosting markdown based training material. The public repositories Zenodo and Figshare have integrations with GitHub set up in order to issue DOIs for repositories. </a:t>
            </a:r>
            <a:br>
              <a:rPr lang="en" sz="1000">
                <a:solidFill>
                  <a:schemeClr val="dk1"/>
                </a:solidFill>
                <a:latin typeface="Lora"/>
                <a:ea typeface="Lora"/>
                <a:cs typeface="Lora"/>
                <a:sym typeface="Lora"/>
              </a:rPr>
            </a:b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GitHub repository: </a:t>
            </a:r>
            <a:r>
              <a:rPr lang="en" sz="1000" u="sng">
                <a:solidFill>
                  <a:schemeClr val="dk1"/>
                </a:solidFill>
                <a:latin typeface="Lora"/>
                <a:ea typeface="Lora"/>
                <a:cs typeface="Lora"/>
                <a:sym typeface="Lora"/>
                <a:hlinkClick r:id="rId2">
                  <a:extLst>
                    <a:ext uri="{A12FA001-AC4F-418D-AE19-62706E023703}">
                      <ahyp:hlinkClr val="tx"/>
                    </a:ext>
                  </a:extLst>
                </a:hlinkClick>
              </a:rPr>
              <a:t>https://github.com/sib-swiss/RNAseq-introduction-training</a:t>
            </a:r>
            <a:r>
              <a:rPr lang="en" sz="1000">
                <a:solidFill>
                  <a:schemeClr val="dk1"/>
                </a:solidFill>
                <a:latin typeface="Lora"/>
                <a:ea typeface="Lora"/>
                <a:cs typeface="Lora"/>
                <a:sym typeface="Lora"/>
              </a:rPr>
              <a:t> </a:t>
            </a:r>
            <a:endParaRPr sz="1000">
              <a:solidFill>
                <a:schemeClr val="dk1"/>
              </a:solidFill>
              <a:latin typeface="Lora"/>
              <a:ea typeface="Lora"/>
              <a:cs typeface="Lora"/>
              <a:sym typeface="Lora"/>
            </a:endParaRPr>
          </a:p>
          <a:p>
            <a:pPr indent="0" lvl="0" marL="0" rtl="0" algn="l">
              <a:lnSpc>
                <a:spcPct val="115000"/>
              </a:lnSpc>
              <a:spcBef>
                <a:spcPts val="1300"/>
              </a:spcBef>
              <a:spcAft>
                <a:spcPts val="0"/>
              </a:spcAft>
              <a:buClr>
                <a:schemeClr val="dk1"/>
              </a:buClr>
              <a:buSzPts val="1100"/>
              <a:buFont typeface="Arial"/>
              <a:buNone/>
            </a:pPr>
            <a:r>
              <a:rPr lang="en" sz="1000">
                <a:solidFill>
                  <a:schemeClr val="dk1"/>
                </a:solidFill>
                <a:latin typeface="Lora"/>
                <a:ea typeface="Lora"/>
                <a:cs typeface="Lora"/>
                <a:sym typeface="Lora"/>
              </a:rPr>
              <a:t>Zenodo Record: </a:t>
            </a:r>
            <a:r>
              <a:rPr lang="en" sz="1000" u="sng">
                <a:solidFill>
                  <a:schemeClr val="dk1"/>
                </a:solidFill>
                <a:latin typeface="Lora"/>
                <a:ea typeface="Lora"/>
                <a:cs typeface="Lora"/>
                <a:sym typeface="Lora"/>
                <a:hlinkClick r:id="rId3">
                  <a:extLst>
                    <a:ext uri="{A12FA001-AC4F-418D-AE19-62706E023703}">
                      <ahyp:hlinkClr val="tx"/>
                    </a:ext>
                  </a:extLst>
                </a:hlinkClick>
              </a:rPr>
              <a:t>https://zenodo.org/doi/10.5281/zenodo.5532542</a:t>
            </a:r>
            <a:r>
              <a:rPr lang="en" sz="1000">
                <a:solidFill>
                  <a:schemeClr val="dk1"/>
                </a:solidFill>
                <a:latin typeface="Lora"/>
                <a:ea typeface="Lora"/>
                <a:cs typeface="Lora"/>
                <a:sym typeface="Lora"/>
              </a:rPr>
              <a:t>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8c70a7e52e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8c70a7e52e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Clr>
                <a:schemeClr val="dk1"/>
              </a:buClr>
              <a:buSzPts val="1100"/>
              <a:buFont typeface="Arial"/>
              <a:buNone/>
            </a:pPr>
            <a:r>
              <a:rPr lang="en" sz="1000">
                <a:solidFill>
                  <a:schemeClr val="dk1"/>
                </a:solidFill>
                <a:latin typeface="Lora"/>
                <a:ea typeface="Lora"/>
                <a:cs typeface="Lora"/>
                <a:sym typeface="Lora"/>
              </a:rPr>
              <a:t>These integrations make use of GitHub </a:t>
            </a:r>
            <a:r>
              <a:rPr lang="en" sz="1000">
                <a:solidFill>
                  <a:srgbClr val="188038"/>
                </a:solidFill>
                <a:latin typeface="Lora"/>
                <a:ea typeface="Lora"/>
                <a:cs typeface="Lora"/>
                <a:sym typeface="Lora"/>
              </a:rPr>
              <a:t>releases</a:t>
            </a:r>
            <a:r>
              <a:rPr lang="en" sz="1000">
                <a:solidFill>
                  <a:schemeClr val="dk1"/>
                </a:solidFill>
                <a:latin typeface="Lora"/>
                <a:ea typeface="Lora"/>
                <a:cs typeface="Lora"/>
                <a:sym typeface="Lora"/>
              </a:rPr>
              <a:t> which can be described as a snapshot of your project at a specific point in time that is packaged in way that make the content of the repository available for a wider audience to download and use. </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Each release is usually attached with a version number or name and attached to the snapshot in GitHub via a </a:t>
            </a:r>
            <a:r>
              <a:rPr lang="en" sz="1000">
                <a:solidFill>
                  <a:srgbClr val="188038"/>
                </a:solidFill>
                <a:latin typeface="Lora"/>
                <a:ea typeface="Lora"/>
                <a:cs typeface="Lora"/>
                <a:sym typeface="Lora"/>
              </a:rPr>
              <a:t>tag</a:t>
            </a:r>
            <a:r>
              <a:rPr lang="en" sz="1000">
                <a:solidFill>
                  <a:schemeClr val="dk1"/>
                </a:solidFill>
                <a:latin typeface="Lora"/>
                <a:ea typeface="Lora"/>
                <a:cs typeface="Lora"/>
                <a:sym typeface="Lora"/>
              </a:rPr>
              <a:t>. This number/name helps users and authors keep track of different stages of the project and understand the differences between multiple releases. Releases can also be coupled with a title and release notes where the details of the specific release can be described. This will allow someone looking for a specific feature to find out what changes have been made without downloading and extracting the entire repository.</a:t>
            </a:r>
            <a:endParaRPr sz="1000">
              <a:solidFill>
                <a:schemeClr val="dk1"/>
              </a:solidFill>
              <a:latin typeface="Lora"/>
              <a:ea typeface="Lora"/>
              <a:cs typeface="Lora"/>
              <a:sym typeface="Lora"/>
            </a:endParaRPr>
          </a:p>
          <a:p>
            <a:pPr indent="0" lvl="0" marL="0" rtl="0" algn="l">
              <a:lnSpc>
                <a:spcPct val="115000"/>
              </a:lnSpc>
              <a:spcBef>
                <a:spcPts val="1300"/>
              </a:spcBef>
              <a:spcAft>
                <a:spcPts val="0"/>
              </a:spcAft>
              <a:buClr>
                <a:schemeClr val="dk1"/>
              </a:buClr>
              <a:buSzPts val="1100"/>
              <a:buFont typeface="Arial"/>
              <a:buNone/>
            </a:pPr>
            <a:r>
              <a:rPr lang="en" sz="1000">
                <a:solidFill>
                  <a:srgbClr val="1F2328"/>
                </a:solidFill>
                <a:latin typeface="Lora"/>
                <a:ea typeface="Lora"/>
                <a:cs typeface="Lora"/>
                <a:sym typeface="Lora"/>
              </a:rPr>
              <a:t>GitHub documentation on releases: </a:t>
            </a:r>
            <a:r>
              <a:rPr lang="en" sz="1000" u="sng">
                <a:solidFill>
                  <a:schemeClr val="hlink"/>
                </a:solidFill>
                <a:latin typeface="Lora"/>
                <a:ea typeface="Lora"/>
                <a:cs typeface="Lora"/>
                <a:sym typeface="Lora"/>
                <a:hlinkClick r:id="rId2"/>
              </a:rPr>
              <a:t>https://docs.github.com/en/repositories/releasing-projects-on-github/about-releases</a:t>
            </a:r>
            <a:r>
              <a:rPr lang="en" sz="1000">
                <a:solidFill>
                  <a:schemeClr val="dk1"/>
                </a:solidFill>
                <a:latin typeface="Lora"/>
                <a:ea typeface="Lora"/>
                <a:cs typeface="Lora"/>
                <a:sym typeface="Lora"/>
              </a:rPr>
              <a:t> </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Github repository: </a:t>
            </a:r>
            <a:r>
              <a:rPr lang="en" sz="1000" u="sng">
                <a:solidFill>
                  <a:schemeClr val="hlink"/>
                </a:solidFill>
                <a:latin typeface="Lora"/>
                <a:ea typeface="Lora"/>
                <a:cs typeface="Lora"/>
                <a:sym typeface="Lora"/>
                <a:hlinkClick r:id="rId3"/>
              </a:rPr>
              <a:t>https://github.com/sib-swiss/RNAseq-introduction-training/releases</a:t>
            </a:r>
            <a:r>
              <a:rPr lang="en" sz="1000">
                <a:solidFill>
                  <a:schemeClr val="dk1"/>
                </a:solidFill>
                <a:latin typeface="Lora"/>
                <a:ea typeface="Lora"/>
                <a:cs typeface="Lora"/>
                <a:sym typeface="Lora"/>
              </a:rPr>
              <a:t>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8c70a7e52e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8c70a7e52e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Clr>
                <a:schemeClr val="dk1"/>
              </a:buClr>
              <a:buSzPts val="1100"/>
              <a:buFont typeface="Arial"/>
              <a:buNone/>
            </a:pPr>
            <a:r>
              <a:rPr lang="en" sz="1000">
                <a:solidFill>
                  <a:schemeClr val="dk1"/>
                </a:solidFill>
                <a:latin typeface="Lora"/>
                <a:ea typeface="Lora"/>
                <a:cs typeface="Lora"/>
                <a:sym typeface="Lora"/>
              </a:rPr>
              <a:t>Since the integration between GitHub and Zenodo make use of releases, a new DOI will be created for each new release of the connected repository. These DOIs are linked and there will be 1 DOI representing all versions that will always resolve to the latest one. Each version also has their own unique DOI. </a:t>
            </a:r>
            <a:endParaRPr sz="1000">
              <a:solidFill>
                <a:schemeClr val="dk1"/>
              </a:solidFill>
              <a:latin typeface="Lora"/>
              <a:ea typeface="Lora"/>
              <a:cs typeface="Lora"/>
              <a:sym typeface="Lora"/>
            </a:endParaRPr>
          </a:p>
          <a:p>
            <a:pPr indent="0" lvl="0" marL="0" rtl="0" algn="l">
              <a:spcBef>
                <a:spcPts val="1300"/>
              </a:spcBef>
              <a:spcAft>
                <a:spcPts val="0"/>
              </a:spcAft>
              <a:buNone/>
            </a:pPr>
            <a:r>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8c70a7e52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8c70a7e52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dk1"/>
                </a:solidFill>
                <a:latin typeface="Lora"/>
                <a:ea typeface="Lora"/>
                <a:cs typeface="Lora"/>
                <a:sym typeface="Lora"/>
              </a:rPr>
              <a:t>Individual reflection that might be left as an “after the course homework” depending on time. </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If this is taught in a context where several people are from the same team or organisation it might be useful to do this as a group discussion.</a:t>
            </a:r>
            <a:br>
              <a:rPr lang="en" sz="1000">
                <a:solidFill>
                  <a:schemeClr val="dk1"/>
                </a:solidFill>
                <a:latin typeface="Lora"/>
                <a:ea typeface="Lora"/>
                <a:cs typeface="Lora"/>
                <a:sym typeface="Lora"/>
              </a:rPr>
            </a:b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8c70a7e52e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8c70a7e52e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See https://elixir-europe-training.github.io/ELIXIR-TrP-FAIR-Material-By-Design/chapters/chapter_08/#83-tutorial-for-implementing-your-strategy-50-min</a:t>
            </a:r>
            <a:endParaRPr sz="1000">
              <a:solidFill>
                <a:schemeClr val="dk1"/>
              </a:solidFill>
              <a:latin typeface="Lora"/>
              <a:ea typeface="Lora"/>
              <a:cs typeface="Lora"/>
              <a:sym typeface="Lora"/>
            </a:endParaRPr>
          </a:p>
          <a:p>
            <a:pPr indent="0" lvl="0" marL="0" rtl="0" algn="l">
              <a:lnSpc>
                <a:spcPct val="115000"/>
              </a:lnSpc>
              <a:spcBef>
                <a:spcPts val="14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8c70a7e52e_0_5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000">
              <a:latin typeface="Lora"/>
              <a:ea typeface="Lora"/>
              <a:cs typeface="Lora"/>
              <a:sym typeface="Lora"/>
            </a:endParaRPr>
          </a:p>
        </p:txBody>
      </p:sp>
      <p:sp>
        <p:nvSpPr>
          <p:cNvPr id="309" name="Google Shape;309;g38c70a7e52e_0_5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c70a7e52e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This session is divided in 2 parts:</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Part 1, will be more theoretical and cover what unique identifiers are and how they can be used for training materials. We will see some real world examples and discuss different strategies.</a:t>
            </a:r>
            <a:endParaRPr sz="1000">
              <a:solidFill>
                <a:schemeClr val="dk1"/>
              </a:solidFill>
              <a:latin typeface="Lora"/>
              <a:ea typeface="Lora"/>
              <a:cs typeface="Lora"/>
              <a:sym typeface="Lora"/>
            </a:endParaRPr>
          </a:p>
          <a:p>
            <a:pPr indent="-292100" lvl="0" marL="457200" rtl="0" algn="l">
              <a:spcBef>
                <a:spcPts val="0"/>
              </a:spcBef>
              <a:spcAft>
                <a:spcPts val="0"/>
              </a:spcAft>
              <a:buClr>
                <a:srgbClr val="171616"/>
              </a:buClr>
              <a:buSzPts val="1000"/>
              <a:buFont typeface="Lora"/>
              <a:buChar char="●"/>
            </a:pPr>
            <a:r>
              <a:rPr lang="en" sz="1000">
                <a:solidFill>
                  <a:srgbClr val="171616"/>
                </a:solidFill>
                <a:latin typeface="Lora"/>
                <a:ea typeface="Lora"/>
                <a:cs typeface="Lora"/>
                <a:sym typeface="Lora"/>
              </a:rPr>
              <a:t>What is a unique identifier?</a:t>
            </a:r>
            <a:endParaRPr sz="1000">
              <a:solidFill>
                <a:srgbClr val="171616"/>
              </a:solidFill>
              <a:latin typeface="Lora"/>
              <a:ea typeface="Lora"/>
              <a:cs typeface="Lora"/>
              <a:sym typeface="Lora"/>
            </a:endParaRPr>
          </a:p>
          <a:p>
            <a:pPr indent="-292100" lvl="0" marL="457200" rtl="0" algn="l">
              <a:spcBef>
                <a:spcPts val="0"/>
              </a:spcBef>
              <a:spcAft>
                <a:spcPts val="0"/>
              </a:spcAft>
              <a:buClr>
                <a:srgbClr val="171616"/>
              </a:buClr>
              <a:buSzPts val="1000"/>
              <a:buFont typeface="Lora"/>
              <a:buChar char="●"/>
            </a:pPr>
            <a:r>
              <a:rPr lang="en" sz="1000">
                <a:solidFill>
                  <a:srgbClr val="171616"/>
                </a:solidFill>
                <a:latin typeface="Lora"/>
                <a:ea typeface="Lora"/>
                <a:cs typeface="Lora"/>
                <a:sym typeface="Lora"/>
              </a:rPr>
              <a:t>Why are they useful for training materials?</a:t>
            </a:r>
            <a:endParaRPr sz="1000">
              <a:solidFill>
                <a:srgbClr val="171616"/>
              </a:solidFill>
              <a:latin typeface="Lora"/>
              <a:ea typeface="Lora"/>
              <a:cs typeface="Lora"/>
              <a:sym typeface="Lora"/>
            </a:endParaRPr>
          </a:p>
          <a:p>
            <a:pPr indent="-292100" lvl="0" marL="457200" rtl="0" algn="l">
              <a:spcBef>
                <a:spcPts val="0"/>
              </a:spcBef>
              <a:spcAft>
                <a:spcPts val="0"/>
              </a:spcAft>
              <a:buClr>
                <a:srgbClr val="171616"/>
              </a:buClr>
              <a:buSzPts val="1000"/>
              <a:buFont typeface="Lora"/>
              <a:buChar char="●"/>
            </a:pPr>
            <a:r>
              <a:rPr lang="en" sz="1000">
                <a:solidFill>
                  <a:srgbClr val="171616"/>
                </a:solidFill>
                <a:latin typeface="Lora"/>
                <a:ea typeface="Lora"/>
                <a:cs typeface="Lora"/>
                <a:sym typeface="Lora"/>
              </a:rPr>
              <a:t>Explore different strategies for adding them to training materials</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Part 2, will be more practical where you will use the public repository Zenodo to assign a digital object identifier to your github repo or if you have used Google drive there will be an option for that as well</a:t>
            </a:r>
            <a:endParaRPr sz="1000">
              <a:solidFill>
                <a:schemeClr val="dk1"/>
              </a:solidFill>
              <a:latin typeface="Lora"/>
              <a:ea typeface="Lora"/>
              <a:cs typeface="Lora"/>
              <a:sym typeface="Lora"/>
            </a:endParaRPr>
          </a:p>
          <a:p>
            <a:pPr indent="-292100" lvl="0" marL="457200" rtl="0" algn="l">
              <a:spcBef>
                <a:spcPts val="0"/>
              </a:spcBef>
              <a:spcAft>
                <a:spcPts val="0"/>
              </a:spcAft>
              <a:buClr>
                <a:srgbClr val="171616"/>
              </a:buClr>
              <a:buSzPts val="1000"/>
              <a:buFont typeface="Lora"/>
              <a:buChar char="●"/>
            </a:pPr>
            <a:r>
              <a:rPr lang="en" sz="1000">
                <a:solidFill>
                  <a:srgbClr val="171616"/>
                </a:solidFill>
                <a:latin typeface="Lora"/>
                <a:ea typeface="Lora"/>
                <a:cs typeface="Lora"/>
                <a:sym typeface="Lora"/>
              </a:rPr>
              <a:t>Use Zenodo to assign a DOI to training materials</a:t>
            </a:r>
            <a:endParaRPr sz="1000">
              <a:solidFill>
                <a:srgbClr val="171616"/>
              </a:solidFill>
              <a:latin typeface="Lora"/>
              <a:ea typeface="Lora"/>
              <a:cs typeface="Lora"/>
              <a:sym typeface="Lora"/>
            </a:endParaRPr>
          </a:p>
          <a:p>
            <a:pPr indent="-292100" lvl="0" marL="457200" rtl="0" algn="l">
              <a:spcBef>
                <a:spcPts val="0"/>
              </a:spcBef>
              <a:spcAft>
                <a:spcPts val="0"/>
              </a:spcAft>
              <a:buClr>
                <a:srgbClr val="171616"/>
              </a:buClr>
              <a:buSzPts val="1000"/>
              <a:buFont typeface="Lora"/>
              <a:buChar char="●"/>
            </a:pPr>
            <a:r>
              <a:rPr lang="en" sz="1000">
                <a:solidFill>
                  <a:srgbClr val="171616"/>
                </a:solidFill>
                <a:latin typeface="Lora"/>
                <a:ea typeface="Lora"/>
                <a:cs typeface="Lora"/>
                <a:sym typeface="Lora"/>
              </a:rPr>
              <a:t>Use releases in GitHub to make versioned DOIs</a:t>
            </a:r>
            <a:endParaRPr sz="1000">
              <a:latin typeface="Lora"/>
              <a:ea typeface="Lora"/>
              <a:cs typeface="Lora"/>
              <a:sym typeface="Lora"/>
            </a:endParaRPr>
          </a:p>
        </p:txBody>
      </p:sp>
      <p:sp>
        <p:nvSpPr>
          <p:cNvPr id="135" name="Google Shape;135;g38c70a7e52e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c70a7e52e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So to start with — what exactly is a persistent identifier?</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A PID is a long-lasting reference that uniquely tags a resource, such as a dataset or publication.</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It provides all the information needed to reliably identify, verify, and locate that resource — eliminating many misunderstandings that can occur when web links change or break.</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PIDs can also be connected to a set of metadata that describes the resource, not necessarily the item itself.</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The key idea is persistence: even if the location or URL of your dataset changes, the PID remains the same, and a central registry will redirect users to the current location.</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In other words, PIDs help us avoid broken links and ensure that research outputs stay findable and accessible over time.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To make this more concrete, let’s look at an example…</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None/>
            </a:pPr>
            <a:r>
              <a:t/>
            </a:r>
            <a:endParaRPr sz="1200">
              <a:solidFill>
                <a:schemeClr val="dk1"/>
              </a:solidFill>
            </a:endParaRPr>
          </a:p>
        </p:txBody>
      </p:sp>
      <p:sp>
        <p:nvSpPr>
          <p:cNvPr id="142" name="Google Shape;142;g38c70a7e52e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c70a7e52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c70a7e52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Imagine you’re invited to a high school reunion in your old hometown.</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Over the years, you’ve moved several times and maybe even changed your name — so if someone tries to send you an invitation, it might never reach you.</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Now, imagine you had a magical mailbox that never changes. You could give people this address once, and no matter where you live — or what your name is — letters would always find you.</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That’s exactly what a Persistent Identifier, or PID, does for digital information.</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A research paper, dataset, or training video might move to a new database, or its URL might change — but the PID stays the same and always points to the right place.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The purpose of a PID is to reliably identify, verify, and locate a resource.</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latin typeface="Lora"/>
                <a:ea typeface="Lora"/>
                <a:cs typeface="Lora"/>
                <a:sym typeface="Lora"/>
              </a:rPr>
              <a:t>In order for this to work, PIDs must follow a few important rules — which we’ll look at next.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8c70a7e52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8c70a7e52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So, for a PID to really work as that “magical mailbox,” it has to follow a few key rules.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Lora"/>
                <a:ea typeface="Lora"/>
                <a:cs typeface="Lora"/>
                <a:sym typeface="Lora"/>
              </a:rPr>
              <a:t>It has to be globally unique.</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This means that every PID must be different from every other one in the world.</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To make sure of that, identifiers follow a controlled syntax, often using namespaces that are managed by clearly defined authorities.</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That way, no two PIDs ever point to different objects by mistake.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Lora"/>
                <a:ea typeface="Lora"/>
                <a:cs typeface="Lora"/>
                <a:sym typeface="Lora"/>
              </a:rPr>
              <a:t>It must be persistent.</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Both the identifier and the object it points to should be maintained over time. Persistence includes both the technical structure (the PID syntax should not change) and organisational commitment (a registry or authority must ensure continued resolution and management).</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Even if the object’s web address changes, the PID should always lead you to the current location.</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This prevents broken links and helps ensure that research outputs remain accessible long after they’re published.</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Lora"/>
                <a:ea typeface="Lora"/>
                <a:cs typeface="Lora"/>
                <a:sym typeface="Lora"/>
              </a:rPr>
              <a:t>It must be resolvable.</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That means that when someone, or a machine, clicks on or looks up the PID, it should actually lead somewhere: either to the resource itself or to information about it.</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So, uniqueness, persistence, and resolvability are the three core features that make PIDs reliable, long-lasting, and useful for FAIR data and training materials.</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8c70a7e52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8c70a7e52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One of the most familiar examples of a persistent identifier is the DOI, the Digital Object Identifier.</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You’ve probably seen one before, for example in a journal article reference or a dataset citation.</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The DOI system is one of the most widely used PID systems, especially in scholarly publishing and public data repositories.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Like all persistent identifiers, a DOI is a long-lasting reference that uniquely tags a resource.</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Even though the identifier itself is digital, the thing it identifies can be anything, for example a physical object, a digital file, or even an abstract concept like a dataset version or a model.</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DOIs are actionable, which means you can type them into a web browser, or example </a:t>
            </a:r>
            <a:r>
              <a:rPr lang="en" sz="1000">
                <a:solidFill>
                  <a:srgbClr val="188038"/>
                </a:solidFill>
                <a:latin typeface="Lora"/>
                <a:ea typeface="Lora"/>
                <a:cs typeface="Lora"/>
                <a:sym typeface="Lora"/>
              </a:rPr>
              <a:t>https://doi.org/10.1000/18,</a:t>
            </a:r>
            <a:r>
              <a:rPr lang="en" sz="1000">
                <a:solidFill>
                  <a:schemeClr val="dk1"/>
                </a:solidFill>
                <a:latin typeface="Lora"/>
                <a:ea typeface="Lora"/>
                <a:cs typeface="Lora"/>
                <a:sym typeface="Lora"/>
              </a:rPr>
              <a:t> and it will take you to a landing page describing the object and its metadata.</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Sometimes that page also gives you access to the object itself, but not always. Sometimes the DOI only links to descriptive metadata rather than the content, especially if access is restricted.</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One of the strengths of the DOI system is that it connects each identifier to a metadata record that can be updated over time.</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That means even if a paper or dataset moves to a different location, the DOI still resolves correctly because the metadata is maintained by the registration agency.</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Technically, a DOI is made up of two parts: a prefix and a suffix, separated by a forward slash.</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The prefix identifies the organisation or publisher that registered the DOI, and the suffix identifies the specific item.</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For example, in </a:t>
            </a:r>
            <a:r>
              <a:rPr lang="en" sz="1000">
                <a:solidFill>
                  <a:srgbClr val="188038"/>
                </a:solidFill>
                <a:latin typeface="Lora"/>
                <a:ea typeface="Lora"/>
                <a:cs typeface="Lora"/>
                <a:sym typeface="Lora"/>
              </a:rPr>
              <a:t>10.1000/182</a:t>
            </a:r>
            <a:r>
              <a:rPr lang="en" sz="1000">
                <a:solidFill>
                  <a:schemeClr val="dk1"/>
                </a:solidFill>
                <a:latin typeface="Lora"/>
                <a:ea typeface="Lora"/>
                <a:cs typeface="Lora"/>
                <a:sym typeface="Lora"/>
              </a:rPr>
              <a:t>, “10.1000” is the prefix, and “182” is the suffix.</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The DOI system itself is governed by the International DOI Foundation, which coordinates a network of Registration Agencies (e.g DataCite, Crossref, mEDRA) each serving specific communities. These agencies assign DOI prefixes, manage metadata, and ensure that DOIs remain resolvable and persistent over time.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How does this work? </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8c70a7e52e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8c70a7e52e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This figure illustrates the basic principle of how the DOI System works.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Let’s start in the middle.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Any entity  (digital, physical, or abstract) can be assigned a globally unique and persistent identifier called a DOI name. Each DOI name can be resolved, i.e. when you use it in a web browser or through an API, it will direct you to a resource that provides information about the entity. That resource is often a landing page, e.g. a record in Zenodo, a journal publisher’s webpage, or another repository. It includes metadata describing the object and, when possible, links to the actual content. In some cases, the DOI may resolve directly to the digital object itself, e.g. a DOI representing an article might take you to the HTML version of the paper.</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Every DOI must have metadata assigned to it. This metadata describes the object the DOI represents, and includes its title, creators, publication date, and publisher. It ensures that the object can be identified, cited, and located reliably. To ensure that this metadata can be used across different systems and repositories, the DOI Foundation defines a set of interoperability principles and metadata standards that all DOI registration agencies must follow. Metadata not only enriches the landing page for human users by providing context and citation details, but also allows machines to search, discover, and connect related resources through their DOIs.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Lora"/>
                <a:ea typeface="Lora"/>
                <a:cs typeface="Lora"/>
                <a:sym typeface="Lora"/>
              </a:rPr>
              <a:t>In short, the DOI system links a persistent, unique identifier with standardised metadata and a resolvable landing page, ensuring that research objects can always be found, cited, and reused, no matter where they live on the web.</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c70a7e52e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c70a7e52e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The benefits of using unique identifiers are several: </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F – Findable</a:t>
            </a:r>
            <a:endParaRPr b="1" sz="1000">
              <a:solidFill>
                <a:schemeClr val="dk1"/>
              </a:solidFill>
              <a:latin typeface="Lora"/>
              <a:ea typeface="Lora"/>
              <a:cs typeface="Lora"/>
              <a:sym typeface="Lora"/>
            </a:endParaRPr>
          </a:p>
          <a:p>
            <a:pPr indent="0" lvl="0" marL="381000" marR="38100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DOIs make your resources </a:t>
            </a:r>
            <a:r>
              <a:rPr b="1" lang="en" sz="1000">
                <a:solidFill>
                  <a:schemeClr val="dk1"/>
                </a:solidFill>
                <a:latin typeface="Lora"/>
                <a:ea typeface="Lora"/>
                <a:cs typeface="Lora"/>
                <a:sym typeface="Lora"/>
              </a:rPr>
              <a:t>uniquely identifiable</a:t>
            </a:r>
            <a:r>
              <a:rPr lang="en" sz="1000">
                <a:solidFill>
                  <a:schemeClr val="dk1"/>
                </a:solidFill>
                <a:latin typeface="Lora"/>
                <a:ea typeface="Lora"/>
                <a:cs typeface="Lora"/>
                <a:sym typeface="Lora"/>
              </a:rPr>
              <a:t>, preventing confusion between similar objects.</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They also provide a </a:t>
            </a:r>
            <a:r>
              <a:rPr b="1" lang="en" sz="1000">
                <a:solidFill>
                  <a:schemeClr val="dk1"/>
                </a:solidFill>
                <a:latin typeface="Lora"/>
                <a:ea typeface="Lora"/>
                <a:cs typeface="Lora"/>
                <a:sym typeface="Lora"/>
              </a:rPr>
              <a:t>structured place to store metadata</a:t>
            </a:r>
            <a:r>
              <a:rPr lang="en" sz="1000">
                <a:solidFill>
                  <a:schemeClr val="dk1"/>
                </a:solidFill>
                <a:latin typeface="Lora"/>
                <a:ea typeface="Lora"/>
                <a:cs typeface="Lora"/>
                <a:sym typeface="Lora"/>
              </a:rPr>
              <a:t>, which can be read by both humans and machines.</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Because DOIs are </a:t>
            </a:r>
            <a:r>
              <a:rPr b="1" lang="en" sz="1000">
                <a:solidFill>
                  <a:schemeClr val="dk1"/>
                </a:solidFill>
                <a:latin typeface="Lora"/>
                <a:ea typeface="Lora"/>
                <a:cs typeface="Lora"/>
                <a:sym typeface="Lora"/>
              </a:rPr>
              <a:t>machine-actionable</a:t>
            </a:r>
            <a:r>
              <a:rPr lang="en" sz="1000">
                <a:solidFill>
                  <a:schemeClr val="dk1"/>
                </a:solidFill>
                <a:latin typeface="Lora"/>
                <a:ea typeface="Lora"/>
                <a:cs typeface="Lora"/>
                <a:sym typeface="Lora"/>
              </a:rPr>
              <a:t>, they improve discoverability and make your materials easier to find through search engines or automated systems.</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A – Accessible</a:t>
            </a:r>
            <a:endParaRPr b="1" sz="1000">
              <a:solidFill>
                <a:schemeClr val="dk1"/>
              </a:solidFill>
              <a:latin typeface="Lora"/>
              <a:ea typeface="Lora"/>
              <a:cs typeface="Lora"/>
              <a:sym typeface="Lora"/>
            </a:endParaRPr>
          </a:p>
          <a:p>
            <a:pPr indent="0" lvl="0" marL="381000" marR="38100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Each DOI </a:t>
            </a:r>
            <a:r>
              <a:rPr b="1" lang="en" sz="1000">
                <a:solidFill>
                  <a:schemeClr val="dk1"/>
                </a:solidFill>
                <a:latin typeface="Lora"/>
                <a:ea typeface="Lora"/>
                <a:cs typeface="Lora"/>
                <a:sym typeface="Lora"/>
              </a:rPr>
              <a:t>resolves</a:t>
            </a:r>
            <a:r>
              <a:rPr lang="en" sz="1000">
                <a:solidFill>
                  <a:schemeClr val="dk1"/>
                </a:solidFill>
                <a:latin typeface="Lora"/>
                <a:ea typeface="Lora"/>
                <a:cs typeface="Lora"/>
                <a:sym typeface="Lora"/>
              </a:rPr>
              <a:t> to a landing page or resource record, giving users clear information on </a:t>
            </a:r>
            <a:r>
              <a:rPr b="1" lang="en" sz="1000">
                <a:solidFill>
                  <a:schemeClr val="dk1"/>
                </a:solidFill>
                <a:latin typeface="Lora"/>
                <a:ea typeface="Lora"/>
                <a:cs typeface="Lora"/>
                <a:sym typeface="Lora"/>
              </a:rPr>
              <a:t>how to access the object</a:t>
            </a:r>
            <a:r>
              <a:rPr lang="en" sz="1000">
                <a:solidFill>
                  <a:schemeClr val="dk1"/>
                </a:solidFill>
                <a:latin typeface="Lora"/>
                <a:ea typeface="Lora"/>
                <a:cs typeface="Lora"/>
                <a:sym typeface="Lora"/>
              </a:rPr>
              <a:t>.</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Even if the location of the actual content changes, the DOI ensures that users can always reach the metadata or the object itself.</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I – Interoperable</a:t>
            </a:r>
            <a:endParaRPr b="1" sz="1000">
              <a:solidFill>
                <a:schemeClr val="dk1"/>
              </a:solidFill>
              <a:latin typeface="Lora"/>
              <a:ea typeface="Lora"/>
              <a:cs typeface="Lora"/>
              <a:sym typeface="Lora"/>
            </a:endParaRPr>
          </a:p>
          <a:p>
            <a:pPr indent="0" lvl="0" marL="381000" marR="38100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While DOIs themselves do not automatically make a resource interoperable, the </a:t>
            </a:r>
            <a:r>
              <a:rPr b="1" lang="en" sz="1000">
                <a:solidFill>
                  <a:schemeClr val="dk1"/>
                </a:solidFill>
                <a:latin typeface="Lora"/>
                <a:ea typeface="Lora"/>
                <a:cs typeface="Lora"/>
                <a:sym typeface="Lora"/>
              </a:rPr>
              <a:t>standardized metadata schemas</a:t>
            </a:r>
            <a:r>
              <a:rPr lang="en" sz="1000">
                <a:solidFill>
                  <a:schemeClr val="dk1"/>
                </a:solidFill>
                <a:latin typeface="Lora"/>
                <a:ea typeface="Lora"/>
                <a:cs typeface="Lora"/>
                <a:sym typeface="Lora"/>
              </a:rPr>
              <a:t> (e.g., DataCite metadata) associated with DOIs allow data and information to be </a:t>
            </a:r>
            <a:r>
              <a:rPr b="1" lang="en" sz="1000">
                <a:solidFill>
                  <a:schemeClr val="dk1"/>
                </a:solidFill>
                <a:latin typeface="Lora"/>
                <a:ea typeface="Lora"/>
                <a:cs typeface="Lora"/>
                <a:sym typeface="Lora"/>
              </a:rPr>
              <a:t>shared and understood across systems</a:t>
            </a:r>
            <a:r>
              <a:rPr lang="en" sz="1000">
                <a:solidFill>
                  <a:schemeClr val="dk1"/>
                </a:solidFill>
                <a:latin typeface="Lora"/>
                <a:ea typeface="Lora"/>
                <a:cs typeface="Lora"/>
                <a:sym typeface="Lora"/>
              </a:rPr>
              <a:t>.</a:t>
            </a:r>
            <a:endParaRPr sz="1000">
              <a:solidFill>
                <a:schemeClr val="dk1"/>
              </a:solidFill>
              <a:latin typeface="Lora"/>
              <a:ea typeface="Lora"/>
              <a:cs typeface="Lora"/>
              <a:sym typeface="Lora"/>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Lora"/>
                <a:ea typeface="Lora"/>
                <a:cs typeface="Lora"/>
                <a:sym typeface="Lora"/>
              </a:rPr>
              <a:t>R – Reusable</a:t>
            </a:r>
            <a:endParaRPr b="1" sz="1000">
              <a:solidFill>
                <a:schemeClr val="dk1"/>
              </a:solidFill>
              <a:latin typeface="Lora"/>
              <a:ea typeface="Lora"/>
              <a:cs typeface="Lora"/>
              <a:sym typeface="Lora"/>
            </a:endParaRPr>
          </a:p>
          <a:p>
            <a:pPr indent="0" lvl="0" marL="381000" marR="381000" rtl="0" algn="l">
              <a:lnSpc>
                <a:spcPct val="115000"/>
              </a:lnSpc>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DOIs </a:t>
            </a:r>
            <a:r>
              <a:rPr b="1" lang="en" sz="1000">
                <a:solidFill>
                  <a:schemeClr val="dk1"/>
                </a:solidFill>
                <a:latin typeface="Lora"/>
                <a:ea typeface="Lora"/>
                <a:cs typeface="Lora"/>
                <a:sym typeface="Lora"/>
              </a:rPr>
              <a:t>enhance citability</a:t>
            </a:r>
            <a:r>
              <a:rPr lang="en" sz="1000">
                <a:solidFill>
                  <a:schemeClr val="dk1"/>
                </a:solidFill>
                <a:latin typeface="Lora"/>
                <a:ea typeface="Lora"/>
                <a:cs typeface="Lora"/>
                <a:sym typeface="Lora"/>
              </a:rPr>
              <a:t>, making it easier for others to reference your work accurately.</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Proper citation and persistent tracking of outputs help </a:t>
            </a:r>
            <a:r>
              <a:rPr b="1" lang="en" sz="1000">
                <a:solidFill>
                  <a:schemeClr val="dk1"/>
                </a:solidFill>
                <a:latin typeface="Lora"/>
                <a:ea typeface="Lora"/>
                <a:cs typeface="Lora"/>
                <a:sym typeface="Lora"/>
              </a:rPr>
              <a:t>acknowledge creators</a:t>
            </a:r>
            <a:r>
              <a:rPr lang="en" sz="1000">
                <a:solidFill>
                  <a:schemeClr val="dk1"/>
                </a:solidFill>
                <a:latin typeface="Lora"/>
                <a:ea typeface="Lora"/>
                <a:cs typeface="Lora"/>
                <a:sym typeface="Lora"/>
              </a:rPr>
              <a:t>, promote reuse, and ensure that materials remain usable over time.</a:t>
            </a:r>
            <a:endParaRPr sz="1000">
              <a:solidFill>
                <a:schemeClr val="dk1"/>
              </a:solidFill>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c70a7e52e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c70a7e52e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ORCID stands for Open Researcher and Contributor ID.</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It’s a global, non-profit organisation that provides unique, persistent identifiers to researchers, free of charge.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ORCID helps solve a very common problem in research: name ambiguity.</a:t>
            </a:r>
            <a:br>
              <a:rPr lang="en" sz="1000">
                <a:solidFill>
                  <a:schemeClr val="dk1"/>
                </a:solidFill>
                <a:latin typeface="Lora"/>
                <a:ea typeface="Lora"/>
                <a:cs typeface="Lora"/>
                <a:sym typeface="Lora"/>
              </a:rPr>
            </a:br>
            <a:r>
              <a:rPr lang="en" sz="1000">
                <a:solidFill>
                  <a:schemeClr val="dk1"/>
                </a:solidFill>
                <a:latin typeface="Lora"/>
                <a:ea typeface="Lora"/>
                <a:cs typeface="Lora"/>
                <a:sym typeface="Lora"/>
              </a:rPr>
              <a:t>Many researchers share similar or identical names, and ORCID makes sure your work is correctly attributed to you, not someone else.</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Each researcher gets a unique 16-digit identifier, which stays the same throughout your career, no matter how often you change institutions, countries, or even research fields.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ORCID also takes name changes into account. If your name changes, you can add aliases or previous names to your profile so that all your publications and outputs remain connected to you.</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Because your ORCID is persistent and portable, it helps ensure that you always receive proper credit for your contributions and that others can reliably find and verify your work, even years later.</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rPr lang="en" sz="1000">
                <a:solidFill>
                  <a:schemeClr val="dk1"/>
                </a:solidFill>
                <a:latin typeface="Lora"/>
                <a:ea typeface="Lora"/>
                <a:cs typeface="Lora"/>
                <a:sym typeface="Lora"/>
              </a:rPr>
              <a:t>Many publishers, funders, and repositories now require or strongly encourage researchers to include their ORCID when submitting papers, datasets, or grant applications, precisely for these reasons.</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0"/>
              </a:spcAft>
              <a:buNone/>
            </a:pPr>
            <a:r>
              <a:t/>
            </a:r>
            <a:endParaRPr sz="1000">
              <a:solidFill>
                <a:schemeClr val="dk1"/>
              </a:solidFill>
              <a:latin typeface="Lora"/>
              <a:ea typeface="Lora"/>
              <a:cs typeface="Lora"/>
              <a:sym typeface="Lora"/>
            </a:endParaRPr>
          </a:p>
          <a:p>
            <a:pPr indent="0" lvl="0" marL="0" rtl="0" algn="l">
              <a:lnSpc>
                <a:spcPct val="115000"/>
              </a:lnSpc>
              <a:spcBef>
                <a:spcPts val="1200"/>
              </a:spcBef>
              <a:spcAft>
                <a:spcPts val="1200"/>
              </a:spcAft>
              <a:buNone/>
            </a:pPr>
            <a:r>
              <a:t/>
            </a:r>
            <a:endParaRPr sz="1000">
              <a:solidFill>
                <a:schemeClr val="dk1"/>
              </a:solidFill>
              <a:latin typeface="Lora"/>
              <a:ea typeface="Lora"/>
              <a:cs typeface="Lora"/>
              <a:sym typeface="Lor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without our host unis" type="title">
  <p:cSld name="TITLE">
    <p:spTree>
      <p:nvGrpSpPr>
        <p:cNvPr id="8" name="Shape 8"/>
        <p:cNvGrpSpPr/>
        <p:nvPr/>
      </p:nvGrpSpPr>
      <p:grpSpPr>
        <a:xfrm>
          <a:off x="0" y="0"/>
          <a:ext cx="0" cy="0"/>
          <a:chOff x="0" y="0"/>
          <a:chExt cx="0" cy="0"/>
        </a:xfrm>
      </p:grpSpPr>
      <p:sp>
        <p:nvSpPr>
          <p:cNvPr id="9" name="Google Shape;9;p18"/>
          <p:cNvSpPr txBox="1"/>
          <p:nvPr>
            <p:ph type="ctrTitle"/>
          </p:nvPr>
        </p:nvSpPr>
        <p:spPr>
          <a:xfrm>
            <a:off x="1143000" y="1200150"/>
            <a:ext cx="6858000" cy="1432500"/>
          </a:xfrm>
          <a:prstGeom prst="rect">
            <a:avLst/>
          </a:prstGeom>
          <a:noFill/>
          <a:ln>
            <a:noFill/>
          </a:ln>
        </p:spPr>
        <p:txBody>
          <a:bodyPr anchorCtr="0" anchor="b" bIns="25700"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sz="3000"/>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 name="Google Shape;10;p18"/>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algn="ctr">
              <a:lnSpc>
                <a:spcPct val="90000"/>
              </a:lnSpc>
              <a:spcBef>
                <a:spcPts val="800"/>
              </a:spcBef>
              <a:spcAft>
                <a:spcPts val="0"/>
              </a:spcAft>
              <a:buClr>
                <a:srgbClr val="757070"/>
              </a:buClr>
              <a:buSzPts val="1400"/>
              <a:buNone/>
              <a:defRPr sz="1800">
                <a:solidFill>
                  <a:srgbClr val="757070"/>
                </a:solidFill>
              </a:defRPr>
            </a:lvl1pPr>
            <a:lvl2pPr lvl="1" algn="ctr">
              <a:lnSpc>
                <a:spcPct val="90000"/>
              </a:lnSpc>
              <a:spcBef>
                <a:spcPts val="400"/>
              </a:spcBef>
              <a:spcAft>
                <a:spcPts val="0"/>
              </a:spcAft>
              <a:buClr>
                <a:srgbClr val="171616"/>
              </a:buClr>
              <a:buSzPts val="1100"/>
              <a:buNone/>
              <a:defRPr sz="1500"/>
            </a:lvl2pPr>
            <a:lvl3pPr lvl="2" algn="ctr">
              <a:lnSpc>
                <a:spcPct val="90000"/>
              </a:lnSpc>
              <a:spcBef>
                <a:spcPts val="400"/>
              </a:spcBef>
              <a:spcAft>
                <a:spcPts val="0"/>
              </a:spcAft>
              <a:buClr>
                <a:srgbClr val="171616"/>
              </a:buClr>
              <a:buSzPts val="1100"/>
              <a:buNone/>
              <a:defRPr sz="1400"/>
            </a:lvl3pPr>
            <a:lvl4pPr lvl="3" algn="ctr">
              <a:lnSpc>
                <a:spcPct val="90000"/>
              </a:lnSpc>
              <a:spcBef>
                <a:spcPts val="400"/>
              </a:spcBef>
              <a:spcAft>
                <a:spcPts val="0"/>
              </a:spcAft>
              <a:buClr>
                <a:srgbClr val="171616"/>
              </a:buClr>
              <a:buSzPts val="900"/>
              <a:buNone/>
              <a:defRPr sz="1200"/>
            </a:lvl4pPr>
            <a:lvl5pPr lvl="4" algn="ctr">
              <a:lnSpc>
                <a:spcPct val="90000"/>
              </a:lnSpc>
              <a:spcBef>
                <a:spcPts val="400"/>
              </a:spcBef>
              <a:spcAft>
                <a:spcPts val="0"/>
              </a:spcAft>
              <a:buClr>
                <a:srgbClr val="171616"/>
              </a:buClr>
              <a:buSzPts val="900"/>
              <a:buNone/>
              <a:defRPr sz="1200"/>
            </a:lvl5pPr>
            <a:lvl6pPr lvl="5" algn="ctr">
              <a:lnSpc>
                <a:spcPct val="90000"/>
              </a:lnSpc>
              <a:spcBef>
                <a:spcPts val="400"/>
              </a:spcBef>
              <a:spcAft>
                <a:spcPts val="0"/>
              </a:spcAft>
              <a:buClr>
                <a:schemeClr val="dk1"/>
              </a:buClr>
              <a:buSzPts val="900"/>
              <a:buNone/>
              <a:defRPr sz="1200"/>
            </a:lvl6pPr>
            <a:lvl7pPr lvl="6" algn="ctr">
              <a:lnSpc>
                <a:spcPct val="90000"/>
              </a:lnSpc>
              <a:spcBef>
                <a:spcPts val="400"/>
              </a:spcBef>
              <a:spcAft>
                <a:spcPts val="0"/>
              </a:spcAft>
              <a:buClr>
                <a:schemeClr val="dk1"/>
              </a:buClr>
              <a:buSzPts val="900"/>
              <a:buNone/>
              <a:defRPr sz="1200"/>
            </a:lvl7pPr>
            <a:lvl8pPr lvl="7" algn="ctr">
              <a:lnSpc>
                <a:spcPct val="90000"/>
              </a:lnSpc>
              <a:spcBef>
                <a:spcPts val="400"/>
              </a:spcBef>
              <a:spcAft>
                <a:spcPts val="0"/>
              </a:spcAft>
              <a:buClr>
                <a:schemeClr val="dk1"/>
              </a:buClr>
              <a:buSzPts val="900"/>
              <a:buNone/>
              <a:defRPr sz="1200"/>
            </a:lvl8pPr>
            <a:lvl9pPr lvl="8" algn="ctr">
              <a:lnSpc>
                <a:spcPct val="90000"/>
              </a:lnSpc>
              <a:spcBef>
                <a:spcPts val="400"/>
              </a:spcBef>
              <a:spcAft>
                <a:spcPts val="0"/>
              </a:spcAft>
              <a:buClr>
                <a:schemeClr val="dk1"/>
              </a:buClr>
              <a:buSzPts val="900"/>
              <a:buNone/>
              <a:defRPr sz="1200"/>
            </a:lvl9pPr>
          </a:lstStyle>
          <a:p/>
        </p:txBody>
      </p:sp>
      <p:pic>
        <p:nvPicPr>
          <p:cNvPr descr="A close up of a logo&#10;&#10;Description automatically generated" id="11" name="Google Shape;11;p18"/>
          <p:cNvPicPr preferRelativeResize="0"/>
          <p:nvPr/>
        </p:nvPicPr>
        <p:blipFill rotWithShape="1">
          <a:blip r:embed="rId2">
            <a:alphaModFix/>
          </a:blip>
          <a:srcRect b="0" l="0" r="0" t="0"/>
          <a:stretch/>
        </p:blipFill>
        <p:spPr>
          <a:xfrm>
            <a:off x="6134576" y="128462"/>
            <a:ext cx="2704148" cy="587570"/>
          </a:xfrm>
          <a:prstGeom prst="rect">
            <a:avLst/>
          </a:prstGeom>
          <a:noFill/>
          <a:ln>
            <a:noFill/>
          </a:ln>
        </p:spPr>
      </p:pic>
      <p:cxnSp>
        <p:nvCxnSpPr>
          <p:cNvPr id="12" name="Google Shape;12;p18"/>
          <p:cNvCxnSpPr/>
          <p:nvPr/>
        </p:nvCxnSpPr>
        <p:spPr>
          <a:xfrm rot="10800000">
            <a:off x="0" y="5108777"/>
            <a:ext cx="9144000" cy="0"/>
          </a:xfrm>
          <a:prstGeom prst="straightConnector1">
            <a:avLst/>
          </a:prstGeom>
          <a:noFill/>
          <a:ln cap="flat" cmpd="sng" w="101600">
            <a:solidFill>
              <a:schemeClr val="accent1"/>
            </a:solidFill>
            <a:prstDash val="solid"/>
            <a:miter lim="800000"/>
            <a:headEnd len="sm" w="sm" type="none"/>
            <a:tailEnd len="sm" w="sm" type="none"/>
          </a:ln>
        </p:spPr>
      </p:cxnSp>
      <p:pic>
        <p:nvPicPr>
          <p:cNvPr id="13" name="Google Shape;13;p18"/>
          <p:cNvPicPr preferRelativeResize="0"/>
          <p:nvPr/>
        </p:nvPicPr>
        <p:blipFill rotWithShape="1">
          <a:blip r:embed="rId3">
            <a:alphaModFix/>
          </a:blip>
          <a:srcRect b="0" l="0" r="0" t="0"/>
          <a:stretch/>
        </p:blipFill>
        <p:spPr>
          <a:xfrm>
            <a:off x="145472" y="128462"/>
            <a:ext cx="1414611" cy="75485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g38c70a7e52e_0_29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g38c70a7e52e_0_29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9" name="Google Shape;69;g38c70a7e52e_0_29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g38c70a7e52e_0_29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g38c70a7e52e_0_29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g38c70a7e52e_0_29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g38c70a7e52e_0_29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g38c70a7e52e_0_29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g38c70a7e52e_0_29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g38c70a7e52e_0_29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g38c70a7e52e_0_29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g38c70a7e52e_0_30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g38c70a7e52e_0_30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2" name="Google Shape;82;g38c70a7e52e_0_303"/>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g38c70a7e52e_0_30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g38c70a7e52e_0_303"/>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g38c70a7e52e_0_30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g38c70a7e52e_0_30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g38c70a7e52e_0_30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g38c70a7e52e_0_3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g38c70a7e52e_0_3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g38c70a7e52e_0_3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g38c70a7e52e_0_3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g38c70a7e52e_0_3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g38c70a7e52e_0_3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g38c70a7e52e_0_3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7" name="Shape 97"/>
        <p:cNvGrpSpPr/>
        <p:nvPr/>
      </p:nvGrpSpPr>
      <p:grpSpPr>
        <a:xfrm>
          <a:off x="0" y="0"/>
          <a:ext cx="0" cy="0"/>
          <a:chOff x="0" y="0"/>
          <a:chExt cx="0" cy="0"/>
        </a:xfrm>
      </p:grpSpPr>
      <p:sp>
        <p:nvSpPr>
          <p:cNvPr id="98" name="Google Shape;98;g38c70a7e52e_0_3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g38c70a7e52e_0_3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0" name="Google Shape;100;g38c70a7e52e_0_3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1" name="Google Shape;101;g38c70a7e52e_0_3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g38c70a7e52e_0_3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g38c70a7e52e_0_3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g38c70a7e52e_0_32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g38c70a7e52e_0_328"/>
          <p:cNvSpPr/>
          <p:nvPr>
            <p:ph idx="2" type="pic"/>
          </p:nvPr>
        </p:nvSpPr>
        <p:spPr>
          <a:xfrm>
            <a:off x="3887391" y="740569"/>
            <a:ext cx="4629300" cy="3655200"/>
          </a:xfrm>
          <a:prstGeom prst="rect">
            <a:avLst/>
          </a:prstGeom>
          <a:noFill/>
          <a:ln>
            <a:noFill/>
          </a:ln>
        </p:spPr>
      </p:sp>
      <p:sp>
        <p:nvSpPr>
          <p:cNvPr id="107" name="Google Shape;107;g38c70a7e52e_0_32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8" name="Google Shape;108;g38c70a7e52e_0_3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g38c70a7e52e_0_3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g38c70a7e52e_0_3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g38c70a7e52e_0_33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g38c70a7e52e_0_33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g38c70a7e52e_0_3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g38c70a7e52e_0_3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g38c70a7e52e_0_3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g38c70a7e52e_0_341"/>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g38c70a7e52e_0_34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g38c70a7e52e_0_3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g38c70a7e52e_0_3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g38c70a7e52e_0_3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wo columns">
    <p:spTree>
      <p:nvGrpSpPr>
        <p:cNvPr id="14" name="Shape 14"/>
        <p:cNvGrpSpPr/>
        <p:nvPr/>
      </p:nvGrpSpPr>
      <p:grpSpPr>
        <a:xfrm>
          <a:off x="0" y="0"/>
          <a:ext cx="0" cy="0"/>
          <a:chOff x="0" y="0"/>
          <a:chExt cx="0" cy="0"/>
        </a:xfrm>
      </p:grpSpPr>
      <p:sp>
        <p:nvSpPr>
          <p:cNvPr id="15" name="Google Shape;15;p19"/>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16" name="Google Shape;16;p19"/>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17" name="Google Shape;17;p19"/>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18" name="Google Shape;18;p19"/>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19" name="Google Shape;19;p19"/>
          <p:cNvSpPr txBox="1"/>
          <p:nvPr>
            <p:ph idx="1" type="body"/>
          </p:nvPr>
        </p:nvSpPr>
        <p:spPr>
          <a:xfrm>
            <a:off x="6286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20" name="Google Shape;20;p19"/>
          <p:cNvSpPr txBox="1"/>
          <p:nvPr>
            <p:ph idx="2" type="body"/>
          </p:nvPr>
        </p:nvSpPr>
        <p:spPr>
          <a:xfrm>
            <a:off x="46291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1_One column_no bulletpoints">
    <p:spTree>
      <p:nvGrpSpPr>
        <p:cNvPr id="21" name="Shape 21"/>
        <p:cNvGrpSpPr/>
        <p:nvPr/>
      </p:nvGrpSpPr>
      <p:grpSpPr>
        <a:xfrm>
          <a:off x="0" y="0"/>
          <a:ext cx="0" cy="0"/>
          <a:chOff x="0" y="0"/>
          <a:chExt cx="0" cy="0"/>
        </a:xfrm>
      </p:grpSpPr>
      <p:sp>
        <p:nvSpPr>
          <p:cNvPr id="22" name="Google Shape;22;p20"/>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3" name="Google Shape;23;p20"/>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24" name="Google Shape;24;p20"/>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25" name="Google Shape;25;p20"/>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26" name="Google Shape;26;p20"/>
          <p:cNvSpPr txBox="1"/>
          <p:nvPr>
            <p:ph idx="1" type="body"/>
          </p:nvPr>
        </p:nvSpPr>
        <p:spPr>
          <a:xfrm>
            <a:off x="323407" y="879614"/>
            <a:ext cx="8497200" cy="35100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title - one column">
    <p:spTree>
      <p:nvGrpSpPr>
        <p:cNvPr id="27" name="Shape 27"/>
        <p:cNvGrpSpPr/>
        <p:nvPr/>
      </p:nvGrpSpPr>
      <p:grpSpPr>
        <a:xfrm>
          <a:off x="0" y="0"/>
          <a:ext cx="0" cy="0"/>
          <a:chOff x="0" y="0"/>
          <a:chExt cx="0" cy="0"/>
        </a:xfrm>
      </p:grpSpPr>
      <p:sp>
        <p:nvSpPr>
          <p:cNvPr id="28" name="Google Shape;28;p21"/>
          <p:cNvSpPr txBox="1"/>
          <p:nvPr>
            <p:ph idx="1" type="body"/>
          </p:nvPr>
        </p:nvSpPr>
        <p:spPr>
          <a:xfrm>
            <a:off x="323407" y="497909"/>
            <a:ext cx="8497200" cy="41298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pic>
        <p:nvPicPr>
          <p:cNvPr descr="A picture containing light&#10;&#10;Description automatically generated" id="29" name="Google Shape;29;p21"/>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pic>
        <p:nvPicPr>
          <p:cNvPr id="30" name="Google Shape;30;p21"/>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hree columns">
    <p:spTree>
      <p:nvGrpSpPr>
        <p:cNvPr id="31" name="Shape 31"/>
        <p:cNvGrpSpPr/>
        <p:nvPr/>
      </p:nvGrpSpPr>
      <p:grpSpPr>
        <a:xfrm>
          <a:off x="0" y="0"/>
          <a:ext cx="0" cy="0"/>
          <a:chOff x="0" y="0"/>
          <a:chExt cx="0" cy="0"/>
        </a:xfrm>
      </p:grpSpPr>
      <p:sp>
        <p:nvSpPr>
          <p:cNvPr id="32" name="Google Shape;32;p22"/>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33" name="Google Shape;33;p22"/>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34" name="Google Shape;34;p22"/>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35" name="Google Shape;35;p22"/>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36" name="Google Shape;36;p22"/>
          <p:cNvSpPr txBox="1"/>
          <p:nvPr>
            <p:ph idx="1" type="body"/>
          </p:nvPr>
        </p:nvSpPr>
        <p:spPr>
          <a:xfrm>
            <a:off x="636104" y="1043609"/>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7" name="Google Shape;37;p22"/>
          <p:cNvSpPr txBox="1"/>
          <p:nvPr>
            <p:ph idx="2" type="body"/>
          </p:nvPr>
        </p:nvSpPr>
        <p:spPr>
          <a:xfrm>
            <a:off x="33793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8" name="Google Shape;38;p22"/>
          <p:cNvSpPr txBox="1"/>
          <p:nvPr>
            <p:ph idx="3" type="body"/>
          </p:nvPr>
        </p:nvSpPr>
        <p:spPr>
          <a:xfrm>
            <a:off x="61225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columns-only title">
    <p:spTree>
      <p:nvGrpSpPr>
        <p:cNvPr id="39" name="Shape 39"/>
        <p:cNvGrpSpPr/>
        <p:nvPr/>
      </p:nvGrpSpPr>
      <p:grpSpPr>
        <a:xfrm>
          <a:off x="0" y="0"/>
          <a:ext cx="0" cy="0"/>
          <a:chOff x="0" y="0"/>
          <a:chExt cx="0" cy="0"/>
        </a:xfrm>
      </p:grpSpPr>
      <p:sp>
        <p:nvSpPr>
          <p:cNvPr id="40" name="Google Shape;40;p23"/>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41" name="Google Shape;41;p23"/>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42" name="Google Shape;42;p23"/>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43" name="Google Shape;43;p23"/>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4"/>
          <p:cNvSpPr txBox="1"/>
          <p:nvPr>
            <p:ph type="title"/>
          </p:nvPr>
        </p:nvSpPr>
        <p:spPr>
          <a:xfrm>
            <a:off x="311700" y="445025"/>
            <a:ext cx="8520600" cy="572700"/>
          </a:xfrm>
          <a:prstGeom prst="rect">
            <a:avLst/>
          </a:prstGeom>
          <a:noFill/>
          <a:ln>
            <a:noFill/>
          </a:ln>
        </p:spPr>
        <p:txBody>
          <a:bodyPr anchorCtr="0" anchor="ctr" bIns="25700" lIns="51425" spcFirstLastPara="1" rIns="51425" wrap="square" tIns="25700">
            <a:normAutofit/>
          </a:bodyPr>
          <a:lstStyle>
            <a:lvl1pPr lvl="0" algn="ctr">
              <a:lnSpc>
                <a:spcPct val="90000"/>
              </a:lnSpc>
              <a:spcBef>
                <a:spcPts val="0"/>
              </a:spcBef>
              <a:spcAft>
                <a:spcPts val="0"/>
              </a:spcAft>
              <a:buSzPts val="23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46" name="Google Shape;46;p24"/>
          <p:cNvSpPr txBox="1"/>
          <p:nvPr>
            <p:ph idx="1" type="body"/>
          </p:nvPr>
        </p:nvSpPr>
        <p:spPr>
          <a:xfrm>
            <a:off x="311700" y="1152475"/>
            <a:ext cx="8520600" cy="34164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g38c70a7e52e_0_27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g38c70a7e52e_0_27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7" name="Google Shape;57;g38c70a7e52e_0_27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g38c70a7e52e_0_27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g38c70a7e52e_0_27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38c70a7e52e_0_28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g38c70a7e52e_0_28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g38c70a7e52e_0_28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g38c70a7e52e_0_28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g38c70a7e52e_0_28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2" Type="http://schemas.openxmlformats.org/officeDocument/2006/relationships/theme" Target="../theme/theme1.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892460" y="273844"/>
            <a:ext cx="4944000" cy="994200"/>
          </a:xfrm>
          <a:prstGeom prst="rect">
            <a:avLst/>
          </a:prstGeom>
          <a:noFill/>
          <a:ln>
            <a:noFill/>
          </a:ln>
        </p:spPr>
        <p:txBody>
          <a:bodyPr anchorCtr="0" anchor="ctr" bIns="25700" lIns="51425" spcFirstLastPara="1" rIns="51425" wrap="square" tIns="25700">
            <a:normAutofit/>
          </a:bodyPr>
          <a:lstStyle>
            <a:lvl1pPr lvl="0" marR="0" rtl="0" algn="ctr">
              <a:lnSpc>
                <a:spcPct val="90000"/>
              </a:lnSpc>
              <a:spcBef>
                <a:spcPts val="0"/>
              </a:spcBef>
              <a:spcAft>
                <a:spcPts val="0"/>
              </a:spcAft>
              <a:buClr>
                <a:srgbClr val="171616"/>
              </a:buClr>
              <a:buSzPts val="2300"/>
              <a:buFont typeface="Arial"/>
              <a:buNone/>
              <a:defRPr b="1" i="0" sz="2300" u="none" cap="none" strike="noStrike">
                <a:solidFill>
                  <a:srgbClr val="171616"/>
                </a:solidFill>
                <a:latin typeface="Arial"/>
                <a:ea typeface="Arial"/>
                <a:cs typeface="Arial"/>
                <a:sym typeface="Arial"/>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marR="0" rtl="0" algn="l">
              <a:lnSpc>
                <a:spcPct val="90000"/>
              </a:lnSpc>
              <a:spcBef>
                <a:spcPts val="600"/>
              </a:spcBef>
              <a:spcAft>
                <a:spcPts val="0"/>
              </a:spcAft>
              <a:buClr>
                <a:srgbClr val="171616"/>
              </a:buClr>
              <a:buSzPts val="1100"/>
              <a:buFont typeface="Arial"/>
              <a:buChar char="•"/>
              <a:defRPr b="0" i="0" sz="1100" u="none" cap="none" strike="noStrike">
                <a:solidFill>
                  <a:srgbClr val="171616"/>
                </a:solidFill>
                <a:latin typeface="Arial"/>
                <a:ea typeface="Arial"/>
                <a:cs typeface="Arial"/>
                <a:sym typeface="Arial"/>
              </a:defRPr>
            </a:lvl1pPr>
            <a:lvl2pPr indent="-285750" lvl="1" marL="914400" marR="0" rtl="0" algn="l">
              <a:lnSpc>
                <a:spcPct val="90000"/>
              </a:lnSpc>
              <a:spcBef>
                <a:spcPts val="300"/>
              </a:spcBef>
              <a:spcAft>
                <a:spcPts val="0"/>
              </a:spcAft>
              <a:buClr>
                <a:srgbClr val="171616"/>
              </a:buClr>
              <a:buSzPts val="900"/>
              <a:buFont typeface="Arial"/>
              <a:buChar char="•"/>
              <a:defRPr b="0" i="0" sz="900" u="none" cap="none" strike="noStrike">
                <a:solidFill>
                  <a:srgbClr val="171616"/>
                </a:solidFill>
                <a:latin typeface="Arial"/>
                <a:ea typeface="Arial"/>
                <a:cs typeface="Arial"/>
                <a:sym typeface="Arial"/>
              </a:defRPr>
            </a:lvl2pPr>
            <a:lvl3pPr indent="-279400" lvl="2" marL="13716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3pPr>
            <a:lvl4pPr indent="-279400" lvl="3" marL="18288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4pPr>
            <a:lvl5pPr indent="-279400" lvl="4" marL="22860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g38c70a7e52e_0_27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g38c70a7e52e_0_27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Lato"/>
                <a:ea typeface="Lato"/>
                <a:cs typeface="Lato"/>
                <a:sym typeface="Lato"/>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ato"/>
                <a:ea typeface="Lato"/>
                <a:cs typeface="Lato"/>
                <a:sym typeface="Lato"/>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a:ea typeface="Lato"/>
                <a:cs typeface="Lato"/>
                <a:sym typeface="Lato"/>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1" name="Google Shape;51;g38c70a7e52e_0_27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Lato"/>
                <a:ea typeface="Lato"/>
                <a:cs typeface="Lato"/>
                <a:sym typeface="Lato"/>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2" name="Google Shape;52;g38c70a7e52e_0_27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Lato"/>
                <a:ea typeface="Lato"/>
                <a:cs typeface="Lato"/>
                <a:sym typeface="Lato"/>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3" name="Google Shape;53;g38c70a7e52e_0_27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nc-sa/4.0/deed.en" TargetMode="External"/><Relationship Id="rId4" Type="http://schemas.openxmlformats.org/officeDocument/2006/relationships/image" Target="../media/image10.png"/><Relationship Id="rId5" Type="http://schemas.openxmlformats.org/officeDocument/2006/relationships/hyperlink" Target="https://orcid.org/0000-0001-5768-275X" TargetMode="External"/><Relationship Id="rId6" Type="http://schemas.openxmlformats.org/officeDocument/2006/relationships/image" Target="../media/image11.png"/><Relationship Id="rId7" Type="http://schemas.openxmlformats.org/officeDocument/2006/relationships/hyperlink" Target="https://orcid.org/0000-0003-0280-631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ror.org/" TargetMode="External"/><Relationship Id="rId4" Type="http://schemas.openxmlformats.org/officeDocument/2006/relationships/image" Target="../media/image27.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32.png"/><Relationship Id="rId9" Type="http://schemas.openxmlformats.org/officeDocument/2006/relationships/hyperlink" Target="https://zenodo.org/doi/10.5281/zenodo.5532542" TargetMode="External"/><Relationship Id="rId5" Type="http://schemas.openxmlformats.org/officeDocument/2006/relationships/image" Target="../media/image31.png"/><Relationship Id="rId6" Type="http://schemas.openxmlformats.org/officeDocument/2006/relationships/image" Target="../media/image34.png"/><Relationship Id="rId7" Type="http://schemas.openxmlformats.org/officeDocument/2006/relationships/hyperlink" Target="https://github.com/sib-swiss/RNAseq-introduction-training" TargetMode="External"/><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github.com/sib-swiss/RNAseq-introduction-training/releases" TargetMode="Externa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hyperlink" Target="https://elixir-europe-training.github.io/ELIXIR-TrP-FAIR-Material-By-Design/chapters/chapter_08/#83-tutorial-for-implementing-your-strategy-50-m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6.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hyperlink" Target="https://www.doi.org/the-identifier/what-is-a-do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oi.org/10.1000/182" TargetMode="External"/><Relationship Id="rId4" Type="http://schemas.openxmlformats.org/officeDocument/2006/relationships/image" Target="../media/image19.png"/><Relationship Id="rId5"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orcid.org/" TargetMode="External"/><Relationship Id="rId4" Type="http://schemas.openxmlformats.org/officeDocument/2006/relationships/image" Target="../media/image29.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nvSpPr>
        <p:spPr>
          <a:xfrm>
            <a:off x="185425" y="1239954"/>
            <a:ext cx="9144000" cy="1316100"/>
          </a:xfrm>
          <a:prstGeom prst="rect">
            <a:avLst/>
          </a:prstGeom>
          <a:noFill/>
          <a:ln>
            <a:noFill/>
          </a:ln>
        </p:spPr>
        <p:txBody>
          <a:bodyPr anchorCtr="0" anchor="t" bIns="34275" lIns="68575" spcFirstLastPara="1" rIns="68575" wrap="square" tIns="34275">
            <a:spAutoFit/>
          </a:bodyPr>
          <a:lstStyle/>
          <a:p>
            <a:pPr indent="0" lvl="0" marL="0" rtl="0" algn="l">
              <a:lnSpc>
                <a:spcPct val="90000"/>
              </a:lnSpc>
              <a:spcBef>
                <a:spcPts val="0"/>
              </a:spcBef>
              <a:spcAft>
                <a:spcPts val="0"/>
              </a:spcAft>
              <a:buClr>
                <a:schemeClr val="dk1"/>
              </a:buClr>
              <a:buSzPts val="2300"/>
              <a:buFont typeface="Arial"/>
              <a:buNone/>
            </a:pPr>
            <a:r>
              <a:rPr b="1" lang="en" sz="4500">
                <a:solidFill>
                  <a:srgbClr val="171616"/>
                </a:solidFill>
                <a:latin typeface="Lora"/>
                <a:ea typeface="Lora"/>
                <a:cs typeface="Lora"/>
                <a:sym typeface="Lora"/>
              </a:rPr>
              <a:t>Unique identifiers </a:t>
            </a:r>
            <a:endParaRPr b="1" sz="4500">
              <a:solidFill>
                <a:srgbClr val="171616"/>
              </a:solidFill>
              <a:latin typeface="Lora"/>
              <a:ea typeface="Lora"/>
              <a:cs typeface="Lora"/>
              <a:sym typeface="Lora"/>
            </a:endParaRPr>
          </a:p>
          <a:p>
            <a:pPr indent="0" lvl="0" marL="0" rtl="0" algn="l">
              <a:lnSpc>
                <a:spcPct val="90000"/>
              </a:lnSpc>
              <a:spcBef>
                <a:spcPts val="0"/>
              </a:spcBef>
              <a:spcAft>
                <a:spcPts val="0"/>
              </a:spcAft>
              <a:buClr>
                <a:schemeClr val="dk1"/>
              </a:buClr>
              <a:buSzPts val="2300"/>
              <a:buFont typeface="Arial"/>
              <a:buNone/>
            </a:pPr>
            <a:r>
              <a:rPr b="1" lang="en" sz="4500">
                <a:solidFill>
                  <a:srgbClr val="171616"/>
                </a:solidFill>
                <a:latin typeface="Lora"/>
                <a:ea typeface="Lora"/>
                <a:cs typeface="Lora"/>
                <a:sym typeface="Lora"/>
              </a:rPr>
              <a:t>for training materials</a:t>
            </a:r>
            <a:endParaRPr i="0" sz="4500" u="none" cap="none" strike="noStrike">
              <a:solidFill>
                <a:srgbClr val="000000"/>
              </a:solidFill>
              <a:latin typeface="Lora"/>
              <a:ea typeface="Lora"/>
              <a:cs typeface="Lora"/>
              <a:sym typeface="Lora"/>
            </a:endParaRPr>
          </a:p>
        </p:txBody>
      </p:sp>
      <p:pic>
        <p:nvPicPr>
          <p:cNvPr id="128" name="Google Shape;128;p1">
            <a:hlinkClick r:id="rId3"/>
          </p:cNvPr>
          <p:cNvPicPr preferRelativeResize="0"/>
          <p:nvPr/>
        </p:nvPicPr>
        <p:blipFill rotWithShape="1">
          <a:blip r:embed="rId4">
            <a:alphaModFix/>
          </a:blip>
          <a:srcRect b="0" l="0" r="0" t="0"/>
          <a:stretch/>
        </p:blipFill>
        <p:spPr>
          <a:xfrm>
            <a:off x="7149032" y="4279033"/>
            <a:ext cx="1882037" cy="646950"/>
          </a:xfrm>
          <a:prstGeom prst="rect">
            <a:avLst/>
          </a:prstGeom>
          <a:noFill/>
          <a:ln>
            <a:noFill/>
          </a:ln>
        </p:spPr>
      </p:pic>
      <p:cxnSp>
        <p:nvCxnSpPr>
          <p:cNvPr id="129" name="Google Shape;129;p1"/>
          <p:cNvCxnSpPr/>
          <p:nvPr/>
        </p:nvCxnSpPr>
        <p:spPr>
          <a:xfrm>
            <a:off x="158906" y="2856104"/>
            <a:ext cx="5821200" cy="0"/>
          </a:xfrm>
          <a:prstGeom prst="straightConnector1">
            <a:avLst/>
          </a:prstGeom>
          <a:noFill/>
          <a:ln cap="flat" cmpd="sng" w="7150">
            <a:solidFill>
              <a:srgbClr val="44546A"/>
            </a:solidFill>
            <a:prstDash val="solid"/>
            <a:round/>
            <a:headEnd len="sm" w="sm" type="none"/>
            <a:tailEnd len="sm" w="sm" type="none"/>
          </a:ln>
        </p:spPr>
      </p:cxnSp>
      <p:sp>
        <p:nvSpPr>
          <p:cNvPr id="130" name="Google Shape;130;p1"/>
          <p:cNvSpPr txBox="1"/>
          <p:nvPr/>
        </p:nvSpPr>
        <p:spPr>
          <a:xfrm>
            <a:off x="191874" y="2954225"/>
            <a:ext cx="5370600" cy="2631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sz="2000">
              <a:solidFill>
                <a:srgbClr val="000000"/>
              </a:solidFill>
              <a:latin typeface="Lora"/>
              <a:ea typeface="Lora"/>
              <a:cs typeface="Lora"/>
              <a:sym typeface="Lora"/>
            </a:endParaRPr>
          </a:p>
          <a:p>
            <a:pPr indent="0" lvl="0" marL="0" rtl="0" algn="l">
              <a:spcBef>
                <a:spcPts val="0"/>
              </a:spcBef>
              <a:spcAft>
                <a:spcPts val="0"/>
              </a:spcAft>
              <a:buClr>
                <a:schemeClr val="dk1"/>
              </a:buClr>
              <a:buSzPts val="1400"/>
              <a:buFont typeface="Arial"/>
              <a:buNone/>
            </a:pPr>
            <a:r>
              <a:rPr lang="en" sz="1600">
                <a:solidFill>
                  <a:schemeClr val="dk1"/>
                </a:solidFill>
                <a:latin typeface="Lora"/>
                <a:ea typeface="Lora"/>
                <a:cs typeface="Lora"/>
                <a:sym typeface="Lora"/>
              </a:rPr>
              <a:t>Module 8 – FAIR Training Material by Design</a:t>
            </a:r>
            <a:endParaRPr sz="1300">
              <a:solidFill>
                <a:schemeClr val="dk1"/>
              </a:solidFill>
              <a:latin typeface="Lora"/>
              <a:ea typeface="Lora"/>
              <a:cs typeface="Lora"/>
              <a:sym typeface="Lora"/>
            </a:endParaRPr>
          </a:p>
          <a:p>
            <a:pPr indent="0" lvl="0" marL="0" rtl="0" algn="l">
              <a:spcBef>
                <a:spcPts val="0"/>
              </a:spcBef>
              <a:spcAft>
                <a:spcPts val="0"/>
              </a:spcAft>
              <a:buClr>
                <a:schemeClr val="dk1"/>
              </a:buClr>
              <a:buSzPts val="1400"/>
              <a:buFont typeface="Arial"/>
              <a:buNone/>
            </a:pPr>
            <a:r>
              <a:rPr lang="en" sz="1600">
                <a:solidFill>
                  <a:schemeClr val="dk1"/>
                </a:solidFill>
                <a:latin typeface="Lora"/>
                <a:ea typeface="Lora"/>
                <a:cs typeface="Lora"/>
                <a:sym typeface="Lora"/>
              </a:rPr>
              <a:t>October 21-22, 2025</a:t>
            </a:r>
            <a:endParaRPr sz="1300">
              <a:solidFill>
                <a:schemeClr val="dk1"/>
              </a:solidFill>
              <a:latin typeface="Lora"/>
              <a:ea typeface="Lora"/>
              <a:cs typeface="Lora"/>
              <a:sym typeface="Lora"/>
            </a:endParaRPr>
          </a:p>
          <a:p>
            <a:pPr indent="0" lvl="0" marL="0" rtl="0" algn="l">
              <a:spcBef>
                <a:spcPts val="0"/>
              </a:spcBef>
              <a:spcAft>
                <a:spcPts val="0"/>
              </a:spcAft>
              <a:buNone/>
            </a:pPr>
            <a:r>
              <a:rPr lang="en" sz="1600">
                <a:solidFill>
                  <a:schemeClr val="dk1"/>
                </a:solidFill>
                <a:latin typeface="Lora"/>
                <a:ea typeface="Lora"/>
                <a:cs typeface="Lora"/>
                <a:sym typeface="Lora"/>
              </a:rPr>
              <a:t>Ineke Luijten, PhD</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0" lvl="0" marL="0" rtl="0" algn="l">
              <a:spcBef>
                <a:spcPts val="0"/>
              </a:spcBef>
              <a:spcAft>
                <a:spcPts val="0"/>
              </a:spcAft>
              <a:buNone/>
            </a:pPr>
            <a:r>
              <a:t/>
            </a:r>
            <a:endParaRPr sz="1600">
              <a:solidFill>
                <a:schemeClr val="dk1"/>
              </a:solidFill>
              <a:latin typeface="Lora"/>
              <a:ea typeface="Lora"/>
              <a:cs typeface="Lora"/>
              <a:sym typeface="Lora"/>
            </a:endParaRPr>
          </a:p>
          <a:p>
            <a:pPr indent="0" lvl="0" marL="0" rtl="0" algn="l">
              <a:spcBef>
                <a:spcPts val="0"/>
              </a:spcBef>
              <a:spcAft>
                <a:spcPts val="0"/>
              </a:spcAft>
              <a:buNone/>
            </a:pPr>
            <a:r>
              <a:rPr lang="en" sz="1300">
                <a:solidFill>
                  <a:schemeClr val="dk1"/>
                </a:solidFill>
                <a:latin typeface="Lora"/>
                <a:ea typeface="Lora"/>
                <a:cs typeface="Lora"/>
                <a:sym typeface="Lora"/>
              </a:rPr>
              <a:t>Adjusted from Elin Kronander, PhD </a:t>
            </a:r>
            <a:endParaRPr sz="1300">
              <a:solidFill>
                <a:schemeClr val="dk1"/>
              </a:solidFill>
              <a:latin typeface="Lora"/>
              <a:ea typeface="Lora"/>
              <a:cs typeface="Lora"/>
              <a:sym typeface="Lora"/>
            </a:endParaRPr>
          </a:p>
          <a:p>
            <a:pPr indent="0" lvl="0" marL="0" rtl="0" algn="l">
              <a:lnSpc>
                <a:spcPct val="90000"/>
              </a:lnSpc>
              <a:spcBef>
                <a:spcPts val="0"/>
              </a:spcBef>
              <a:spcAft>
                <a:spcPts val="0"/>
              </a:spcAft>
              <a:buNone/>
            </a:pPr>
            <a:r>
              <a:t/>
            </a:r>
            <a:endParaRPr sz="2000">
              <a:solidFill>
                <a:srgbClr val="000000"/>
              </a:solidFill>
              <a:latin typeface="Calibri"/>
              <a:ea typeface="Calibri"/>
              <a:cs typeface="Calibri"/>
              <a:sym typeface="Calibri"/>
            </a:endParaRPr>
          </a:p>
        </p:txBody>
      </p:sp>
      <p:pic>
        <p:nvPicPr>
          <p:cNvPr id="131" name="Google Shape;131;p1">
            <a:hlinkClick r:id="rId5"/>
          </p:cNvPr>
          <p:cNvPicPr preferRelativeResize="0"/>
          <p:nvPr/>
        </p:nvPicPr>
        <p:blipFill rotWithShape="1">
          <a:blip r:embed="rId6">
            <a:alphaModFix/>
          </a:blip>
          <a:srcRect b="0" l="0" r="0" t="0"/>
          <a:stretch/>
        </p:blipFill>
        <p:spPr>
          <a:xfrm>
            <a:off x="2050246" y="3775601"/>
            <a:ext cx="197309" cy="197309"/>
          </a:xfrm>
          <a:prstGeom prst="rect">
            <a:avLst/>
          </a:prstGeom>
          <a:noFill/>
          <a:ln>
            <a:noFill/>
          </a:ln>
        </p:spPr>
      </p:pic>
      <p:pic>
        <p:nvPicPr>
          <p:cNvPr id="132" name="Google Shape;132;p1">
            <a:hlinkClick r:id="rId7"/>
          </p:cNvPr>
          <p:cNvPicPr preferRelativeResize="0"/>
          <p:nvPr/>
        </p:nvPicPr>
        <p:blipFill rotWithShape="1">
          <a:blip r:embed="rId6">
            <a:alphaModFix/>
          </a:blip>
          <a:srcRect b="0" l="0" r="0" t="0"/>
          <a:stretch/>
        </p:blipFill>
        <p:spPr>
          <a:xfrm>
            <a:off x="3068177" y="4728676"/>
            <a:ext cx="197309" cy="1973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8c70a7e52e_0_453"/>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235" name="Google Shape;235;g38c70a7e52e_0_453"/>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Other important PIDs</a:t>
            </a:r>
            <a:endParaRPr sz="3300">
              <a:solidFill>
                <a:srgbClr val="000000"/>
              </a:solidFill>
              <a:latin typeface="Lora"/>
              <a:ea typeface="Lora"/>
              <a:cs typeface="Lora"/>
              <a:sym typeface="Lora"/>
            </a:endParaRPr>
          </a:p>
        </p:txBody>
      </p:sp>
      <p:cxnSp>
        <p:nvCxnSpPr>
          <p:cNvPr id="236" name="Google Shape;236;g38c70a7e52e_0_453"/>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pic>
        <p:nvPicPr>
          <p:cNvPr id="237" name="Google Shape;237;g38c70a7e52e_0_453">
            <a:hlinkClick r:id="rId3"/>
          </p:cNvPr>
          <p:cNvPicPr preferRelativeResize="0"/>
          <p:nvPr/>
        </p:nvPicPr>
        <p:blipFill rotWithShape="1">
          <a:blip r:embed="rId4">
            <a:alphaModFix/>
          </a:blip>
          <a:srcRect b="0" l="0" r="0" t="0"/>
          <a:stretch/>
        </p:blipFill>
        <p:spPr>
          <a:xfrm>
            <a:off x="3143800" y="1368305"/>
            <a:ext cx="2426400" cy="792624"/>
          </a:xfrm>
          <a:prstGeom prst="rect">
            <a:avLst/>
          </a:prstGeom>
          <a:noFill/>
          <a:ln>
            <a:noFill/>
          </a:ln>
        </p:spPr>
      </p:pic>
      <p:pic>
        <p:nvPicPr>
          <p:cNvPr id="238" name="Google Shape;238;g38c70a7e52e_0_453"/>
          <p:cNvPicPr preferRelativeResize="0"/>
          <p:nvPr/>
        </p:nvPicPr>
        <p:blipFill rotWithShape="1">
          <a:blip r:embed="rId5">
            <a:alphaModFix/>
          </a:blip>
          <a:srcRect b="0" l="0" r="0" t="0"/>
          <a:stretch/>
        </p:blipFill>
        <p:spPr>
          <a:xfrm>
            <a:off x="7406450" y="3660175"/>
            <a:ext cx="1505250" cy="1324500"/>
          </a:xfrm>
          <a:prstGeom prst="rect">
            <a:avLst/>
          </a:prstGeom>
          <a:noFill/>
          <a:ln cap="flat" cmpd="sng" w="9525">
            <a:solidFill>
              <a:srgbClr val="045B63"/>
            </a:solidFill>
            <a:prstDash val="solid"/>
            <a:round/>
            <a:headEnd len="sm" w="sm" type="none"/>
            <a:tailEnd len="sm" w="sm" type="none"/>
          </a:ln>
        </p:spPr>
      </p:pic>
      <p:sp>
        <p:nvSpPr>
          <p:cNvPr id="239" name="Google Shape;239;g38c70a7e52e_0_453"/>
          <p:cNvSpPr txBox="1"/>
          <p:nvPr>
            <p:ph idx="4294967295" type="body"/>
          </p:nvPr>
        </p:nvSpPr>
        <p:spPr>
          <a:xfrm>
            <a:off x="1220050" y="2312680"/>
            <a:ext cx="6273900" cy="2796000"/>
          </a:xfrm>
          <a:prstGeom prst="rect">
            <a:avLst/>
          </a:prstGeom>
          <a:noFill/>
          <a:ln>
            <a:noFill/>
          </a:ln>
        </p:spPr>
        <p:txBody>
          <a:bodyPr anchorCtr="0" anchor="t" bIns="25700" lIns="51425" spcFirstLastPara="1" rIns="51425" wrap="square" tIns="25700">
            <a:noAutofit/>
          </a:bodyPr>
          <a:lstStyle/>
          <a:p>
            <a:pPr indent="0" lvl="0" marL="0" rtl="0" algn="ctr">
              <a:lnSpc>
                <a:spcPct val="115000"/>
              </a:lnSpc>
              <a:spcBef>
                <a:spcPts val="1300"/>
              </a:spcBef>
              <a:spcAft>
                <a:spcPts val="0"/>
              </a:spcAft>
              <a:buSzPts val="1100"/>
              <a:buNone/>
            </a:pPr>
            <a:r>
              <a:rPr b="1" lang="en" sz="2000">
                <a:solidFill>
                  <a:schemeClr val="dk1"/>
                </a:solidFill>
                <a:highlight>
                  <a:srgbClr val="FFFFFF"/>
                </a:highlight>
              </a:rPr>
              <a:t> </a:t>
            </a:r>
            <a:r>
              <a:rPr b="1" lang="en" sz="2000">
                <a:highlight>
                  <a:srgbClr val="FFFFFF"/>
                </a:highlight>
              </a:rPr>
              <a:t>ROR</a:t>
            </a:r>
            <a:r>
              <a:rPr b="1" lang="en" sz="2000">
                <a:solidFill>
                  <a:schemeClr val="dk1"/>
                </a:solidFill>
                <a:highlight>
                  <a:srgbClr val="FFFFFF"/>
                </a:highlight>
              </a:rPr>
              <a:t> - </a:t>
            </a:r>
            <a:r>
              <a:rPr b="1" lang="en" sz="2000">
                <a:highlight>
                  <a:srgbClr val="FFFFFF"/>
                </a:highlight>
              </a:rPr>
              <a:t>The Research Organization Registry</a:t>
            </a:r>
            <a:endParaRPr b="1" sz="2000">
              <a:solidFill>
                <a:schemeClr val="dk1"/>
              </a:solidFill>
              <a:highlight>
                <a:srgbClr val="FFFFFF"/>
              </a:highlight>
            </a:endParaRPr>
          </a:p>
          <a:p>
            <a:pPr indent="0" lvl="0" marL="342900" rtl="0" algn="ctr">
              <a:lnSpc>
                <a:spcPct val="115000"/>
              </a:lnSpc>
              <a:spcBef>
                <a:spcPts val="2000"/>
              </a:spcBef>
              <a:spcAft>
                <a:spcPts val="0"/>
              </a:spcAft>
              <a:buNone/>
            </a:pPr>
            <a:r>
              <a:rPr lang="en" sz="1900">
                <a:highlight>
                  <a:srgbClr val="FFFFFF"/>
                </a:highlight>
                <a:latin typeface="Lato Light"/>
                <a:ea typeface="Lato Light"/>
                <a:cs typeface="Lato Light"/>
                <a:sym typeface="Lato Light"/>
              </a:rPr>
              <a:t>P</a:t>
            </a:r>
            <a:r>
              <a:rPr lang="en" sz="1900">
                <a:solidFill>
                  <a:schemeClr val="dk1"/>
                </a:solidFill>
                <a:highlight>
                  <a:srgbClr val="FFFFFF"/>
                </a:highlight>
                <a:latin typeface="Lato Light"/>
                <a:ea typeface="Lato Light"/>
                <a:cs typeface="Lato Light"/>
                <a:sym typeface="Lato Light"/>
              </a:rPr>
              <a:t>ersistent identifiers for </a:t>
            </a:r>
            <a:r>
              <a:rPr lang="en" sz="1900">
                <a:highlight>
                  <a:srgbClr val="FFFFFF"/>
                </a:highlight>
                <a:latin typeface="Lato Light"/>
                <a:ea typeface="Lato Light"/>
                <a:cs typeface="Lato Light"/>
                <a:sym typeface="Lato Light"/>
              </a:rPr>
              <a:t>research</a:t>
            </a:r>
            <a:r>
              <a:rPr lang="en" sz="1900">
                <a:highlight>
                  <a:srgbClr val="FFFFFF"/>
                </a:highlight>
                <a:latin typeface="Lato Light"/>
                <a:ea typeface="Lato Light"/>
                <a:cs typeface="Lato Light"/>
                <a:sym typeface="Lato Light"/>
              </a:rPr>
              <a:t> organizations</a:t>
            </a:r>
            <a:endParaRPr sz="1900">
              <a:solidFill>
                <a:schemeClr val="dk1"/>
              </a:solidFill>
              <a:highlight>
                <a:srgbClr val="FFFFFF"/>
              </a:highlight>
              <a:latin typeface="Lato Light"/>
              <a:ea typeface="Lato Light"/>
              <a:cs typeface="Lato Light"/>
              <a:sym typeface="Lato Light"/>
            </a:endParaRPr>
          </a:p>
          <a:p>
            <a:pPr indent="0" lvl="0" marL="342900" rtl="0" algn="ctr">
              <a:lnSpc>
                <a:spcPct val="115000"/>
              </a:lnSpc>
              <a:spcBef>
                <a:spcPts val="1000"/>
              </a:spcBef>
              <a:spcAft>
                <a:spcPts val="0"/>
              </a:spcAft>
              <a:buNone/>
            </a:pPr>
            <a:r>
              <a:rPr lang="en" sz="1900">
                <a:highlight>
                  <a:srgbClr val="FFFFFF"/>
                </a:highlight>
                <a:latin typeface="Lato Light"/>
                <a:ea typeface="Lato Light"/>
                <a:cs typeface="Lato Light"/>
                <a:sym typeface="Lato Light"/>
              </a:rPr>
              <a:t>Dis</a:t>
            </a:r>
            <a:r>
              <a:rPr lang="en" sz="1900">
                <a:highlight>
                  <a:srgbClr val="FFFFFF"/>
                </a:highlight>
                <a:latin typeface="Lato Light"/>
                <a:ea typeface="Lato Light"/>
                <a:cs typeface="Lato Light"/>
                <a:sym typeface="Lato Light"/>
              </a:rPr>
              <a:t>ambiguates institution names and connections </a:t>
            </a:r>
            <a:endParaRPr sz="1900">
              <a:solidFill>
                <a:schemeClr val="dk1"/>
              </a:solidFill>
              <a:highlight>
                <a:srgbClr val="FFFFFF"/>
              </a:highlight>
              <a:latin typeface="Lato Light"/>
              <a:ea typeface="Lato Light"/>
              <a:cs typeface="Lato Light"/>
              <a:sym typeface="Lato Light"/>
            </a:endParaRPr>
          </a:p>
          <a:p>
            <a:pPr indent="0" lvl="0" marL="342900" rtl="0" algn="ctr">
              <a:lnSpc>
                <a:spcPct val="115000"/>
              </a:lnSpc>
              <a:spcBef>
                <a:spcPts val="1000"/>
              </a:spcBef>
              <a:spcAft>
                <a:spcPts val="0"/>
              </a:spcAft>
              <a:buNone/>
            </a:pPr>
            <a:r>
              <a:rPr lang="en" sz="1900">
                <a:highlight>
                  <a:srgbClr val="FFFFFF"/>
                </a:highlight>
                <a:latin typeface="Lato Light"/>
                <a:ea typeface="Lato Light"/>
                <a:cs typeface="Lato Light"/>
                <a:sym typeface="Lato Light"/>
              </a:rPr>
              <a:t>Open, community-led global registry</a:t>
            </a:r>
            <a:endParaRPr sz="1900">
              <a:solidFill>
                <a:schemeClr val="dk1"/>
              </a:solidFill>
              <a:highlight>
                <a:srgbClr val="FFFFFF"/>
              </a:highlight>
              <a:latin typeface="Lato Light"/>
              <a:ea typeface="Lato Light"/>
              <a:cs typeface="Lato Light"/>
              <a:sym typeface="Lato Light"/>
            </a:endParaRPr>
          </a:p>
          <a:p>
            <a:pPr indent="0" lvl="0" marL="342900" rtl="0" algn="l">
              <a:lnSpc>
                <a:spcPct val="115000"/>
              </a:lnSpc>
              <a:spcBef>
                <a:spcPts val="1300"/>
              </a:spcBef>
              <a:spcAft>
                <a:spcPts val="1000"/>
              </a:spcAft>
              <a:buNone/>
            </a:pPr>
            <a:r>
              <a:t/>
            </a:r>
            <a:endParaRPr sz="1900">
              <a:solidFill>
                <a:schemeClr val="dk1"/>
              </a:solidFill>
              <a:highlight>
                <a:srgbClr val="FFFFFF"/>
              </a:highlight>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38c70a7e52e_0_493"/>
          <p:cNvPicPr preferRelativeResize="0"/>
          <p:nvPr/>
        </p:nvPicPr>
        <p:blipFill>
          <a:blip r:embed="rId3">
            <a:alphaModFix/>
          </a:blip>
          <a:stretch>
            <a:fillRect/>
          </a:stretch>
        </p:blipFill>
        <p:spPr>
          <a:xfrm>
            <a:off x="2324100" y="636275"/>
            <a:ext cx="4495800" cy="4495800"/>
          </a:xfrm>
          <a:prstGeom prst="rect">
            <a:avLst/>
          </a:prstGeom>
          <a:noFill/>
          <a:ln>
            <a:noFill/>
          </a:ln>
        </p:spPr>
      </p:pic>
      <p:sp>
        <p:nvSpPr>
          <p:cNvPr id="245" name="Google Shape;245;g38c70a7e52e_0_493"/>
          <p:cNvSpPr txBox="1"/>
          <p:nvPr/>
        </p:nvSpPr>
        <p:spPr>
          <a:xfrm>
            <a:off x="0" y="1766975"/>
            <a:ext cx="9144000" cy="223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latin typeface="Lato Light"/>
                <a:ea typeface="Lato Light"/>
                <a:cs typeface="Lato Light"/>
                <a:sym typeface="Lato Light"/>
              </a:rPr>
              <a:t>Reflect</a:t>
            </a:r>
            <a:endParaRPr sz="2000">
              <a:solidFill>
                <a:srgbClr val="000000"/>
              </a:solidFill>
              <a:latin typeface="Lato Light"/>
              <a:ea typeface="Lato Light"/>
              <a:cs typeface="Lato Light"/>
              <a:sym typeface="Lato Light"/>
            </a:endParaRPr>
          </a:p>
          <a:p>
            <a:pPr indent="0" lvl="0" marL="0" rtl="0" algn="ctr">
              <a:spcBef>
                <a:spcPts val="0"/>
              </a:spcBef>
              <a:spcAft>
                <a:spcPts val="0"/>
              </a:spcAft>
              <a:buNone/>
            </a:pPr>
            <a:r>
              <a:t/>
            </a:r>
            <a:endParaRPr sz="2100">
              <a:solidFill>
                <a:srgbClr val="000000"/>
              </a:solidFill>
              <a:latin typeface="Lato Light"/>
              <a:ea typeface="Lato Light"/>
              <a:cs typeface="Lato Light"/>
              <a:sym typeface="Lato Light"/>
            </a:endParaRPr>
          </a:p>
          <a:p>
            <a:pPr indent="0" lvl="0" marL="0" rtl="0" algn="ctr">
              <a:lnSpc>
                <a:spcPct val="150000"/>
              </a:lnSpc>
              <a:spcBef>
                <a:spcPts val="1400"/>
              </a:spcBef>
              <a:spcAft>
                <a:spcPts val="1400"/>
              </a:spcAft>
              <a:buNone/>
            </a:pPr>
            <a:r>
              <a:rPr lang="en" sz="2300">
                <a:solidFill>
                  <a:schemeClr val="dk1"/>
                </a:solidFill>
                <a:latin typeface="Lato Light"/>
                <a:ea typeface="Lato Light"/>
                <a:cs typeface="Lato Light"/>
                <a:sym typeface="Lato Light"/>
              </a:rPr>
              <a:t>In the context of training materials, why are PIDs needed? </a:t>
            </a:r>
            <a:br>
              <a:rPr lang="en" sz="2300">
                <a:solidFill>
                  <a:schemeClr val="dk1"/>
                </a:solidFill>
                <a:latin typeface="Lato Light"/>
                <a:ea typeface="Lato Light"/>
                <a:cs typeface="Lato Light"/>
                <a:sym typeface="Lato Light"/>
              </a:rPr>
            </a:br>
            <a:r>
              <a:rPr lang="en" sz="2300">
                <a:solidFill>
                  <a:schemeClr val="dk1"/>
                </a:solidFill>
                <a:latin typeface="Lato Light"/>
                <a:ea typeface="Lato Light"/>
                <a:cs typeface="Lato Light"/>
                <a:sym typeface="Lato Light"/>
              </a:rPr>
              <a:t>Which identifier would you use for each purpose?</a:t>
            </a:r>
            <a:r>
              <a:rPr lang="en" sz="2300">
                <a:solidFill>
                  <a:srgbClr val="000000"/>
                </a:solidFill>
                <a:latin typeface="Lato Light"/>
                <a:ea typeface="Lato Light"/>
                <a:cs typeface="Lato Light"/>
                <a:sym typeface="Lato Light"/>
              </a:rPr>
              <a:t>	</a:t>
            </a:r>
            <a:endParaRPr sz="2300">
              <a:solidFill>
                <a:srgbClr val="000000"/>
              </a:solidFill>
              <a:latin typeface="Lato Light"/>
              <a:ea typeface="Lato Light"/>
              <a:cs typeface="Lato Light"/>
              <a:sym typeface="Lato Light"/>
            </a:endParaRPr>
          </a:p>
        </p:txBody>
      </p:sp>
      <p:sp>
        <p:nvSpPr>
          <p:cNvPr id="246" name="Google Shape;246;g38c70a7e52e_0_493"/>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P</a:t>
            </a:r>
            <a:r>
              <a:rPr lang="en" sz="3300">
                <a:latin typeface="Lora"/>
                <a:ea typeface="Lora"/>
                <a:cs typeface="Lora"/>
                <a:sym typeface="Lora"/>
              </a:rPr>
              <a:t>ersistent identifiers</a:t>
            </a:r>
            <a:endParaRPr sz="3300">
              <a:solidFill>
                <a:srgbClr val="000000"/>
              </a:solidFill>
              <a:latin typeface="Lora"/>
              <a:ea typeface="Lora"/>
              <a:cs typeface="Lora"/>
              <a:sym typeface="Lora"/>
            </a:endParaRPr>
          </a:p>
        </p:txBody>
      </p:sp>
      <p:cxnSp>
        <p:nvCxnSpPr>
          <p:cNvPr id="247" name="Google Shape;247;g38c70a7e52e_0_493"/>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38c70a7e52e_0_515"/>
          <p:cNvPicPr preferRelativeResize="0"/>
          <p:nvPr/>
        </p:nvPicPr>
        <p:blipFill rotWithShape="1">
          <a:blip r:embed="rId3">
            <a:alphaModFix/>
          </a:blip>
          <a:srcRect b="18476" l="0" r="0" t="16853"/>
          <a:stretch/>
        </p:blipFill>
        <p:spPr>
          <a:xfrm>
            <a:off x="2000250" y="1187950"/>
            <a:ext cx="5143500" cy="3326251"/>
          </a:xfrm>
          <a:prstGeom prst="rect">
            <a:avLst/>
          </a:prstGeom>
          <a:noFill/>
          <a:ln>
            <a:noFill/>
          </a:ln>
        </p:spPr>
      </p:pic>
      <p:sp>
        <p:nvSpPr>
          <p:cNvPr id="253" name="Google Shape;253;g38c70a7e52e_0_515"/>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DOI strategies for courses </a:t>
            </a:r>
            <a:endParaRPr sz="3300">
              <a:solidFill>
                <a:srgbClr val="000000"/>
              </a:solidFill>
              <a:latin typeface="Lora"/>
              <a:ea typeface="Lora"/>
              <a:cs typeface="Lora"/>
              <a:sym typeface="Lora"/>
            </a:endParaRPr>
          </a:p>
        </p:txBody>
      </p:sp>
      <p:cxnSp>
        <p:nvCxnSpPr>
          <p:cNvPr id="254" name="Google Shape;254;g38c70a7e52e_0_515"/>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255" name="Google Shape;255;g38c70a7e52e_0_515"/>
          <p:cNvSpPr txBox="1"/>
          <p:nvPr>
            <p:ph idx="4294967295" type="body"/>
          </p:nvPr>
        </p:nvSpPr>
        <p:spPr>
          <a:xfrm>
            <a:off x="323407" y="1072914"/>
            <a:ext cx="8497200" cy="3510000"/>
          </a:xfrm>
          <a:prstGeom prst="rect">
            <a:avLst/>
          </a:prstGeom>
          <a:noFill/>
          <a:ln>
            <a:noFill/>
          </a:ln>
        </p:spPr>
        <p:txBody>
          <a:bodyPr anchorCtr="0" anchor="t" bIns="25700" lIns="51425" spcFirstLastPara="1" rIns="51425" wrap="square" tIns="25700">
            <a:normAutofit/>
          </a:bodyPr>
          <a:lstStyle/>
          <a:p>
            <a:pPr indent="0" lvl="0" marL="0" rtl="0" algn="l">
              <a:lnSpc>
                <a:spcPct val="150000"/>
              </a:lnSpc>
              <a:spcBef>
                <a:spcPts val="0"/>
              </a:spcBef>
              <a:spcAft>
                <a:spcPts val="0"/>
              </a:spcAft>
              <a:buSzPts val="1100"/>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SzPts val="1100"/>
              <a:buNone/>
            </a:pPr>
            <a:r>
              <a:t/>
            </a:r>
            <a:endParaRPr sz="900">
              <a:solidFill>
                <a:srgbClr val="CCCCCC"/>
              </a:solidFill>
              <a:highlight>
                <a:srgbClr val="1F1F1F"/>
              </a:highlight>
              <a:latin typeface="Courier New"/>
              <a:ea typeface="Courier New"/>
              <a:cs typeface="Courier New"/>
              <a:sym typeface="Courier New"/>
            </a:endParaRPr>
          </a:p>
          <a:p>
            <a:pPr indent="-361950" lvl="0" marL="457200" rtl="0" algn="l">
              <a:lnSpc>
                <a:spcPct val="90000"/>
              </a:lnSpc>
              <a:spcBef>
                <a:spcPts val="800"/>
              </a:spcBef>
              <a:spcAft>
                <a:spcPts val="0"/>
              </a:spcAft>
              <a:buSzPts val="2100"/>
              <a:buFont typeface="Lato"/>
              <a:buAutoNum type="arabicPeriod"/>
            </a:pPr>
            <a:r>
              <a:rPr b="1" lang="en" sz="2100"/>
              <a:t>Group discussion 10 minutes</a:t>
            </a:r>
            <a:endParaRPr b="1" sz="2100"/>
          </a:p>
          <a:p>
            <a:pPr indent="-323850" lvl="1" marL="914400" rtl="0" algn="l">
              <a:lnSpc>
                <a:spcPct val="115000"/>
              </a:lnSpc>
              <a:spcBef>
                <a:spcPts val="0"/>
              </a:spcBef>
              <a:spcAft>
                <a:spcPts val="0"/>
              </a:spcAft>
              <a:buSzPts val="1500"/>
              <a:buFont typeface="Lato Light"/>
              <a:buAutoNum type="alphaLcPeriod"/>
            </a:pPr>
            <a:r>
              <a:rPr lang="en" sz="1500">
                <a:latin typeface="Lato Light"/>
                <a:ea typeface="Lato Light"/>
                <a:cs typeface="Lato Light"/>
                <a:sym typeface="Lato Light"/>
              </a:rPr>
              <a:t>Assign 1 person to take notes in the shared document under session 8.3</a:t>
            </a:r>
            <a:endParaRPr sz="1500">
              <a:latin typeface="Lato Light"/>
              <a:ea typeface="Lato Light"/>
              <a:cs typeface="Lato Light"/>
              <a:sym typeface="Lato Light"/>
            </a:endParaRPr>
          </a:p>
          <a:p>
            <a:pPr indent="-323850" lvl="1" marL="914400" rtl="0" algn="l">
              <a:lnSpc>
                <a:spcPct val="115000"/>
              </a:lnSpc>
              <a:spcBef>
                <a:spcPts val="0"/>
              </a:spcBef>
              <a:spcAft>
                <a:spcPts val="0"/>
              </a:spcAft>
              <a:buSzPts val="1500"/>
              <a:buFont typeface="Lato Light"/>
              <a:buAutoNum type="alphaLcPeriod"/>
            </a:pPr>
            <a:r>
              <a:rPr lang="en" sz="1500">
                <a:latin typeface="Lato Light"/>
                <a:ea typeface="Lato Light"/>
                <a:cs typeface="Lato Light"/>
                <a:sym typeface="Lato Light"/>
              </a:rPr>
              <a:t>Read through the use case assigned to your group from the FAIR training handbook</a:t>
            </a:r>
            <a:endParaRPr sz="1500">
              <a:latin typeface="Lato Light"/>
              <a:ea typeface="Lato Light"/>
              <a:cs typeface="Lato Light"/>
              <a:sym typeface="Lato Light"/>
            </a:endParaRPr>
          </a:p>
          <a:p>
            <a:pPr indent="-323850" lvl="1" marL="914400" rtl="0" algn="l">
              <a:lnSpc>
                <a:spcPct val="115000"/>
              </a:lnSpc>
              <a:spcBef>
                <a:spcPts val="0"/>
              </a:spcBef>
              <a:spcAft>
                <a:spcPts val="0"/>
              </a:spcAft>
              <a:buSzPts val="1500"/>
              <a:buFont typeface="Lato Light"/>
              <a:buAutoNum type="alphaLcPeriod"/>
            </a:pPr>
            <a:r>
              <a:rPr lang="en" sz="1500">
                <a:latin typeface="Lato Light"/>
                <a:ea typeface="Lato Light"/>
                <a:cs typeface="Lato Light"/>
                <a:sym typeface="Lato Light"/>
              </a:rPr>
              <a:t>Discuss and write down a short summary of the strategy used as well as pros and cons with this strategy</a:t>
            </a:r>
            <a:endParaRPr sz="1500">
              <a:latin typeface="Lato Light"/>
              <a:ea typeface="Lato Light"/>
              <a:cs typeface="Lato Light"/>
              <a:sym typeface="Lato Light"/>
            </a:endParaRPr>
          </a:p>
          <a:p>
            <a:pPr indent="0" lvl="0" marL="914400" rtl="0" algn="l">
              <a:lnSpc>
                <a:spcPct val="90000"/>
              </a:lnSpc>
              <a:spcBef>
                <a:spcPts val="800"/>
              </a:spcBef>
              <a:spcAft>
                <a:spcPts val="0"/>
              </a:spcAft>
              <a:buNone/>
            </a:pPr>
            <a:r>
              <a:t/>
            </a:r>
            <a:endParaRPr sz="1500">
              <a:latin typeface="Lato Light"/>
              <a:ea typeface="Lato Light"/>
              <a:cs typeface="Lato Light"/>
              <a:sym typeface="Lato Light"/>
            </a:endParaRPr>
          </a:p>
          <a:p>
            <a:pPr indent="-361950" lvl="0" marL="457200" rtl="0" algn="l">
              <a:lnSpc>
                <a:spcPct val="90000"/>
              </a:lnSpc>
              <a:spcBef>
                <a:spcPts val="1000"/>
              </a:spcBef>
              <a:spcAft>
                <a:spcPts val="0"/>
              </a:spcAft>
              <a:buSzPts val="2100"/>
              <a:buFont typeface="Lato"/>
              <a:buAutoNum type="arabicPeriod"/>
            </a:pPr>
            <a:r>
              <a:rPr b="1" lang="en" sz="2100"/>
              <a:t>Plenary discussion 10 minutes</a:t>
            </a:r>
            <a:endParaRPr b="1" sz="2100"/>
          </a:p>
          <a:p>
            <a:pPr indent="-323850" lvl="1" marL="914400" rtl="0" algn="l">
              <a:lnSpc>
                <a:spcPct val="115000"/>
              </a:lnSpc>
              <a:spcBef>
                <a:spcPts val="0"/>
              </a:spcBef>
              <a:spcAft>
                <a:spcPts val="0"/>
              </a:spcAft>
              <a:buSzPts val="1500"/>
              <a:buFont typeface="Lato Light"/>
              <a:buAutoNum type="alphaLcPeriod"/>
            </a:pPr>
            <a:r>
              <a:rPr lang="en" sz="1500">
                <a:latin typeface="Lato Light"/>
                <a:ea typeface="Lato Light"/>
                <a:cs typeface="Lato Light"/>
                <a:sym typeface="Lato Light"/>
              </a:rPr>
              <a:t>Each group will share their observations and reflections</a:t>
            </a:r>
            <a:endParaRPr sz="1500">
              <a:latin typeface="Lato Light"/>
              <a:ea typeface="Lato Light"/>
              <a:cs typeface="Lato Light"/>
              <a:sym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8c70a7e52e_0_524"/>
          <p:cNvSpPr txBox="1"/>
          <p:nvPr/>
        </p:nvSpPr>
        <p:spPr>
          <a:xfrm>
            <a:off x="483563" y="231319"/>
            <a:ext cx="7153800" cy="622500"/>
          </a:xfrm>
          <a:prstGeom prst="rect">
            <a:avLst/>
          </a:prstGeom>
          <a:noFill/>
          <a:ln>
            <a:noFill/>
          </a:ln>
        </p:spPr>
        <p:txBody>
          <a:bodyPr anchorCtr="0" anchor="ctr" bIns="34275" lIns="68575" spcFirstLastPara="1" rIns="68575" wrap="square" tIns="34275">
            <a:normAutofit fontScale="92500"/>
          </a:bodyPr>
          <a:lstStyle/>
          <a:p>
            <a:pPr indent="0" lvl="0" marL="0" rtl="0" algn="l">
              <a:lnSpc>
                <a:spcPct val="90000"/>
              </a:lnSpc>
              <a:spcBef>
                <a:spcPts val="0"/>
              </a:spcBef>
              <a:spcAft>
                <a:spcPts val="0"/>
              </a:spcAft>
              <a:buNone/>
            </a:pPr>
            <a:r>
              <a:rPr lang="en" sz="3300">
                <a:latin typeface="Lora"/>
                <a:ea typeface="Lora"/>
                <a:cs typeface="Lora"/>
                <a:sym typeface="Lora"/>
              </a:rPr>
              <a:t>DOI strategies for GitHub repositories </a:t>
            </a:r>
            <a:endParaRPr sz="3300">
              <a:solidFill>
                <a:srgbClr val="000000"/>
              </a:solidFill>
              <a:latin typeface="Lora"/>
              <a:ea typeface="Lora"/>
              <a:cs typeface="Lora"/>
              <a:sym typeface="Lora"/>
            </a:endParaRPr>
          </a:p>
        </p:txBody>
      </p:sp>
      <p:cxnSp>
        <p:nvCxnSpPr>
          <p:cNvPr id="261" name="Google Shape;261;g38c70a7e52e_0_524"/>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pic>
        <p:nvPicPr>
          <p:cNvPr id="262" name="Google Shape;262;g38c70a7e52e_0_524"/>
          <p:cNvPicPr preferRelativeResize="0"/>
          <p:nvPr/>
        </p:nvPicPr>
        <p:blipFill rotWithShape="1">
          <a:blip r:embed="rId3">
            <a:alphaModFix/>
          </a:blip>
          <a:srcRect b="0" l="0" r="74150" t="0"/>
          <a:stretch/>
        </p:blipFill>
        <p:spPr>
          <a:xfrm>
            <a:off x="4888633" y="4797698"/>
            <a:ext cx="332000" cy="299275"/>
          </a:xfrm>
          <a:prstGeom prst="rect">
            <a:avLst/>
          </a:prstGeom>
          <a:noFill/>
          <a:ln>
            <a:noFill/>
          </a:ln>
        </p:spPr>
      </p:pic>
      <p:pic>
        <p:nvPicPr>
          <p:cNvPr id="263" name="Google Shape;263;g38c70a7e52e_0_524"/>
          <p:cNvPicPr preferRelativeResize="0"/>
          <p:nvPr/>
        </p:nvPicPr>
        <p:blipFill rotWithShape="1">
          <a:blip r:embed="rId4">
            <a:alphaModFix/>
          </a:blip>
          <a:srcRect b="0" l="0" r="0" t="0"/>
          <a:stretch/>
        </p:blipFill>
        <p:spPr>
          <a:xfrm>
            <a:off x="5874959" y="1079710"/>
            <a:ext cx="1359375" cy="543746"/>
          </a:xfrm>
          <a:prstGeom prst="rect">
            <a:avLst/>
          </a:prstGeom>
          <a:noFill/>
          <a:ln>
            <a:noFill/>
          </a:ln>
        </p:spPr>
      </p:pic>
      <p:pic>
        <p:nvPicPr>
          <p:cNvPr id="264" name="Google Shape;264;g38c70a7e52e_0_524"/>
          <p:cNvPicPr preferRelativeResize="0"/>
          <p:nvPr/>
        </p:nvPicPr>
        <p:blipFill rotWithShape="1">
          <a:blip r:embed="rId5">
            <a:alphaModFix/>
          </a:blip>
          <a:srcRect b="0" l="0" r="0" t="0"/>
          <a:stretch/>
        </p:blipFill>
        <p:spPr>
          <a:xfrm>
            <a:off x="1723264" y="1072935"/>
            <a:ext cx="1359385" cy="557325"/>
          </a:xfrm>
          <a:prstGeom prst="rect">
            <a:avLst/>
          </a:prstGeom>
          <a:noFill/>
          <a:ln>
            <a:noFill/>
          </a:ln>
        </p:spPr>
      </p:pic>
      <p:pic>
        <p:nvPicPr>
          <p:cNvPr id="265" name="Google Shape;265;g38c70a7e52e_0_524"/>
          <p:cNvPicPr preferRelativeResize="0"/>
          <p:nvPr/>
        </p:nvPicPr>
        <p:blipFill rotWithShape="1">
          <a:blip r:embed="rId6">
            <a:alphaModFix/>
          </a:blip>
          <a:srcRect b="0" l="0" r="0" t="0"/>
          <a:stretch/>
        </p:blipFill>
        <p:spPr>
          <a:xfrm>
            <a:off x="4798375" y="1806838"/>
            <a:ext cx="3320801" cy="2807451"/>
          </a:xfrm>
          <a:prstGeom prst="rect">
            <a:avLst/>
          </a:prstGeom>
          <a:noFill/>
          <a:ln>
            <a:noFill/>
          </a:ln>
          <a:effectLst>
            <a:outerShdw blurRad="57150" rotWithShape="0" algn="bl" dir="5400000" dist="19050">
              <a:srgbClr val="000000">
                <a:alpha val="49410"/>
              </a:srgbClr>
            </a:outerShdw>
          </a:effectLst>
        </p:spPr>
      </p:pic>
      <p:pic>
        <p:nvPicPr>
          <p:cNvPr id="266" name="Google Shape;266;g38c70a7e52e_0_524">
            <a:hlinkClick r:id="rId7"/>
          </p:cNvPr>
          <p:cNvPicPr preferRelativeResize="0"/>
          <p:nvPr/>
        </p:nvPicPr>
        <p:blipFill rotWithShape="1">
          <a:blip r:embed="rId8">
            <a:alphaModFix/>
          </a:blip>
          <a:srcRect b="0" l="0" r="7355" t="0"/>
          <a:stretch/>
        </p:blipFill>
        <p:spPr>
          <a:xfrm>
            <a:off x="607175" y="1967475"/>
            <a:ext cx="3421324" cy="2480651"/>
          </a:xfrm>
          <a:prstGeom prst="rect">
            <a:avLst/>
          </a:prstGeom>
          <a:noFill/>
          <a:ln>
            <a:noFill/>
          </a:ln>
          <a:effectLst>
            <a:outerShdw blurRad="57150" rotWithShape="0" algn="bl" dir="5400000" dist="19050">
              <a:srgbClr val="000000">
                <a:alpha val="49410"/>
              </a:srgbClr>
            </a:outerShdw>
          </a:effectLst>
        </p:spPr>
      </p:pic>
      <p:sp>
        <p:nvSpPr>
          <p:cNvPr id="267" name="Google Shape;267;g38c70a7e52e_0_524"/>
          <p:cNvSpPr txBox="1"/>
          <p:nvPr/>
        </p:nvSpPr>
        <p:spPr>
          <a:xfrm>
            <a:off x="5220625" y="4797688"/>
            <a:ext cx="3000000" cy="33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i="0" lang="en" sz="950" u="sng" cap="none" strike="noStrike">
                <a:solidFill>
                  <a:srgbClr val="1660A0"/>
                </a:solidFill>
                <a:latin typeface="Lato Light"/>
                <a:ea typeface="Lato Light"/>
                <a:cs typeface="Lato Light"/>
                <a:sym typeface="Lato Light"/>
                <a:hlinkClick r:id="rId9">
                  <a:extLst>
                    <a:ext uri="{A12FA001-AC4F-418D-AE19-62706E023703}">
                      <ahyp:hlinkClr val="tx"/>
                    </a:ext>
                  </a:extLst>
                </a:hlinkClick>
              </a:rPr>
              <a:t>10.5281/zenodo.5532542</a:t>
            </a:r>
            <a:endParaRPr i="0" sz="1300" u="none" cap="none" strike="noStrike">
              <a:solidFill>
                <a:srgbClr val="000000"/>
              </a:solidFill>
              <a:latin typeface="Lato Light"/>
              <a:ea typeface="Lato Light"/>
              <a:cs typeface="Lato Light"/>
              <a:sym typeface="Lato Light"/>
            </a:endParaRPr>
          </a:p>
        </p:txBody>
      </p:sp>
      <p:cxnSp>
        <p:nvCxnSpPr>
          <p:cNvPr id="268" name="Google Shape;268;g38c70a7e52e_0_524"/>
          <p:cNvCxnSpPr/>
          <p:nvPr/>
        </p:nvCxnSpPr>
        <p:spPr>
          <a:xfrm flipH="1" rot="10800000">
            <a:off x="3206649" y="1351273"/>
            <a:ext cx="2438400" cy="600"/>
          </a:xfrm>
          <a:prstGeom prst="straightConnector1">
            <a:avLst/>
          </a:prstGeom>
          <a:noFill/>
          <a:ln cap="flat" cmpd="sng" w="28575">
            <a:solidFill>
              <a:schemeClr val="dk2"/>
            </a:solidFill>
            <a:prstDash val="solid"/>
            <a:round/>
            <a:headEnd len="med" w="med" type="triangle"/>
            <a:tailEnd len="med" w="med" type="triangle"/>
          </a:ln>
        </p:spPr>
      </p:cxnSp>
      <p:cxnSp>
        <p:nvCxnSpPr>
          <p:cNvPr id="269" name="Google Shape;269;g38c70a7e52e_0_524"/>
          <p:cNvCxnSpPr/>
          <p:nvPr/>
        </p:nvCxnSpPr>
        <p:spPr>
          <a:xfrm flipH="1" rot="10800000">
            <a:off x="4152886" y="2889248"/>
            <a:ext cx="521100" cy="6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8c70a7e52e_0_539"/>
          <p:cNvSpPr txBox="1"/>
          <p:nvPr/>
        </p:nvSpPr>
        <p:spPr>
          <a:xfrm>
            <a:off x="483577" y="231325"/>
            <a:ext cx="8506200" cy="622500"/>
          </a:xfrm>
          <a:prstGeom prst="rect">
            <a:avLst/>
          </a:prstGeom>
          <a:noFill/>
          <a:ln>
            <a:noFill/>
          </a:ln>
        </p:spPr>
        <p:txBody>
          <a:bodyPr anchorCtr="0" anchor="ctr" bIns="34275" lIns="68575" spcFirstLastPara="1" rIns="68575" wrap="square" tIns="34275">
            <a:normAutofit fontScale="85000"/>
          </a:bodyPr>
          <a:lstStyle/>
          <a:p>
            <a:pPr indent="0" lvl="0" marL="0" rtl="0" algn="l">
              <a:lnSpc>
                <a:spcPct val="90000"/>
              </a:lnSpc>
              <a:spcBef>
                <a:spcPts val="0"/>
              </a:spcBef>
              <a:spcAft>
                <a:spcPts val="0"/>
              </a:spcAft>
              <a:buNone/>
            </a:pPr>
            <a:r>
              <a:rPr lang="en" sz="3300">
                <a:latin typeface="Lora"/>
                <a:ea typeface="Lora"/>
                <a:cs typeface="Lora"/>
                <a:sym typeface="Lora"/>
              </a:rPr>
              <a:t>DOI strategies for GitHub repositories: releases </a:t>
            </a:r>
            <a:endParaRPr sz="3300">
              <a:solidFill>
                <a:srgbClr val="000000"/>
              </a:solidFill>
              <a:latin typeface="Lora"/>
              <a:ea typeface="Lora"/>
              <a:cs typeface="Lora"/>
              <a:sym typeface="Lora"/>
            </a:endParaRPr>
          </a:p>
        </p:txBody>
      </p:sp>
      <p:cxnSp>
        <p:nvCxnSpPr>
          <p:cNvPr id="275" name="Google Shape;275;g38c70a7e52e_0_539"/>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pic>
        <p:nvPicPr>
          <p:cNvPr id="276" name="Google Shape;276;g38c70a7e52e_0_539">
            <a:hlinkClick r:id="rId3"/>
          </p:cNvPr>
          <p:cNvPicPr preferRelativeResize="0"/>
          <p:nvPr/>
        </p:nvPicPr>
        <p:blipFill rotWithShape="1">
          <a:blip r:embed="rId4">
            <a:alphaModFix/>
          </a:blip>
          <a:srcRect b="0" l="0" r="0" t="0"/>
          <a:stretch/>
        </p:blipFill>
        <p:spPr>
          <a:xfrm>
            <a:off x="5220950" y="1176650"/>
            <a:ext cx="3375825" cy="3766751"/>
          </a:xfrm>
          <a:prstGeom prst="rect">
            <a:avLst/>
          </a:prstGeom>
          <a:noFill/>
          <a:ln>
            <a:noFill/>
          </a:ln>
          <a:effectLst>
            <a:outerShdw blurRad="57150" rotWithShape="0" algn="bl" dir="5400000" dist="19050">
              <a:srgbClr val="000000">
                <a:alpha val="49410"/>
              </a:srgbClr>
            </a:outerShdw>
          </a:effectLst>
        </p:spPr>
      </p:pic>
      <p:sp>
        <p:nvSpPr>
          <p:cNvPr id="277" name="Google Shape;277;g38c70a7e52e_0_539"/>
          <p:cNvSpPr txBox="1"/>
          <p:nvPr/>
        </p:nvSpPr>
        <p:spPr>
          <a:xfrm>
            <a:off x="289500" y="1537425"/>
            <a:ext cx="47877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000"/>
              </a:spcBef>
              <a:spcAft>
                <a:spcPts val="0"/>
              </a:spcAft>
              <a:buClr>
                <a:srgbClr val="171616"/>
              </a:buClr>
              <a:buSzPts val="1800"/>
              <a:buFont typeface="Lato Light"/>
              <a:buChar char="●"/>
            </a:pPr>
            <a:r>
              <a:rPr i="0" lang="en" sz="1800" u="none" cap="none" strike="noStrike">
                <a:solidFill>
                  <a:srgbClr val="171616"/>
                </a:solidFill>
                <a:latin typeface="Lato Light"/>
                <a:ea typeface="Lato Light"/>
                <a:cs typeface="Lato Light"/>
                <a:sym typeface="Lato Light"/>
              </a:rPr>
              <a:t>Snapshot of project at specific time point</a:t>
            </a:r>
            <a:endParaRPr i="0" sz="1800" u="none" cap="none" strike="noStrike">
              <a:solidFill>
                <a:srgbClr val="171616"/>
              </a:solidFill>
              <a:latin typeface="Lato Light"/>
              <a:ea typeface="Lato Light"/>
              <a:cs typeface="Lato Light"/>
              <a:sym typeface="Lato Light"/>
            </a:endParaRPr>
          </a:p>
          <a:p>
            <a:pPr indent="-342900" lvl="0" marL="457200" marR="0" rtl="0" algn="l">
              <a:lnSpc>
                <a:spcPct val="150000"/>
              </a:lnSpc>
              <a:spcBef>
                <a:spcPts val="0"/>
              </a:spcBef>
              <a:spcAft>
                <a:spcPts val="0"/>
              </a:spcAft>
              <a:buClr>
                <a:srgbClr val="171616"/>
              </a:buClr>
              <a:buSzPts val="1800"/>
              <a:buFont typeface="Lato Light"/>
              <a:buChar char="●"/>
            </a:pPr>
            <a:r>
              <a:rPr i="0" lang="en" sz="1800" u="none" cap="none" strike="noStrike">
                <a:solidFill>
                  <a:srgbClr val="171616"/>
                </a:solidFill>
                <a:latin typeface="Lato Light"/>
                <a:ea typeface="Lato Light"/>
                <a:cs typeface="Lato Light"/>
                <a:sym typeface="Lato Light"/>
              </a:rPr>
              <a:t>Packaged with re-use in mind </a:t>
            </a:r>
            <a:endParaRPr i="0" sz="1800" u="none" cap="none" strike="noStrike">
              <a:solidFill>
                <a:srgbClr val="171616"/>
              </a:solidFill>
              <a:latin typeface="Lato Light"/>
              <a:ea typeface="Lato Light"/>
              <a:cs typeface="Lato Light"/>
              <a:sym typeface="Lato Light"/>
            </a:endParaRPr>
          </a:p>
          <a:p>
            <a:pPr indent="-342900" lvl="0" marL="457200" marR="0" rtl="0" algn="l">
              <a:lnSpc>
                <a:spcPct val="150000"/>
              </a:lnSpc>
              <a:spcBef>
                <a:spcPts val="0"/>
              </a:spcBef>
              <a:spcAft>
                <a:spcPts val="0"/>
              </a:spcAft>
              <a:buClr>
                <a:srgbClr val="171616"/>
              </a:buClr>
              <a:buSzPts val="1800"/>
              <a:buFont typeface="Lato Light"/>
              <a:buChar char="●"/>
            </a:pPr>
            <a:r>
              <a:rPr i="0" lang="en" sz="1800" u="none" cap="none" strike="noStrike">
                <a:solidFill>
                  <a:srgbClr val="171616"/>
                </a:solidFill>
                <a:latin typeface="Lato Light"/>
                <a:ea typeface="Lato Light"/>
                <a:cs typeface="Lato Light"/>
                <a:sym typeface="Lato Light"/>
              </a:rPr>
              <a:t>Downloadable (zip file and tarball) </a:t>
            </a:r>
            <a:endParaRPr i="0" sz="1800" u="none" cap="none" strike="noStrike">
              <a:solidFill>
                <a:srgbClr val="171616"/>
              </a:solidFill>
              <a:latin typeface="Lato Light"/>
              <a:ea typeface="Lato Light"/>
              <a:cs typeface="Lato Light"/>
              <a:sym typeface="Lato Light"/>
            </a:endParaRPr>
          </a:p>
          <a:p>
            <a:pPr indent="-342900" lvl="0" marL="457200" marR="0" rtl="0" algn="l">
              <a:lnSpc>
                <a:spcPct val="150000"/>
              </a:lnSpc>
              <a:spcBef>
                <a:spcPts val="0"/>
              </a:spcBef>
              <a:spcAft>
                <a:spcPts val="0"/>
              </a:spcAft>
              <a:buClr>
                <a:srgbClr val="171616"/>
              </a:buClr>
              <a:buSzPts val="1800"/>
              <a:buFont typeface="Lato Light"/>
              <a:buChar char="●"/>
            </a:pPr>
            <a:r>
              <a:rPr i="0" lang="en" sz="1800" u="none" cap="none" strike="noStrike">
                <a:solidFill>
                  <a:srgbClr val="171616"/>
                </a:solidFill>
                <a:latin typeface="Lato Light"/>
                <a:ea typeface="Lato Light"/>
                <a:cs typeface="Lato Light"/>
                <a:sym typeface="Lato Light"/>
              </a:rPr>
              <a:t>Attached with version number/name via a tag</a:t>
            </a:r>
            <a:endParaRPr i="0" sz="1800" u="none" cap="none" strike="noStrike">
              <a:solidFill>
                <a:srgbClr val="171616"/>
              </a:solidFill>
              <a:latin typeface="Lato Light"/>
              <a:ea typeface="Lato Light"/>
              <a:cs typeface="Lato Light"/>
              <a:sym typeface="Lato Light"/>
            </a:endParaRPr>
          </a:p>
          <a:p>
            <a:pPr indent="-342900" lvl="0" marL="457200" marR="0" rtl="0" algn="l">
              <a:lnSpc>
                <a:spcPct val="150000"/>
              </a:lnSpc>
              <a:spcBef>
                <a:spcPts val="0"/>
              </a:spcBef>
              <a:spcAft>
                <a:spcPts val="0"/>
              </a:spcAft>
              <a:buClr>
                <a:srgbClr val="171616"/>
              </a:buClr>
              <a:buSzPts val="1800"/>
              <a:buFont typeface="Lato Light"/>
              <a:buChar char="●"/>
            </a:pPr>
            <a:r>
              <a:rPr i="0" lang="en" sz="1800" u="none" cap="none" strike="noStrike">
                <a:solidFill>
                  <a:srgbClr val="171616"/>
                </a:solidFill>
                <a:latin typeface="Lato Light"/>
                <a:ea typeface="Lato Light"/>
                <a:cs typeface="Lato Light"/>
                <a:sym typeface="Lato Light"/>
              </a:rPr>
              <a:t>Release notes to describe the specifics of the snapshot </a:t>
            </a:r>
            <a:endParaRPr i="0" sz="1800" u="none" cap="none" strike="noStrike">
              <a:solidFill>
                <a:srgbClr val="171616"/>
              </a:solidFill>
              <a:latin typeface="Lato Light"/>
              <a:ea typeface="Lato Light"/>
              <a:cs typeface="Lato Light"/>
              <a:sym typeface="La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8c70a7e52e_0_554"/>
          <p:cNvSpPr txBox="1"/>
          <p:nvPr/>
        </p:nvSpPr>
        <p:spPr>
          <a:xfrm>
            <a:off x="483577" y="231325"/>
            <a:ext cx="8506200" cy="622500"/>
          </a:xfrm>
          <a:prstGeom prst="rect">
            <a:avLst/>
          </a:prstGeom>
          <a:noFill/>
          <a:ln>
            <a:noFill/>
          </a:ln>
        </p:spPr>
        <p:txBody>
          <a:bodyPr anchorCtr="0" anchor="ctr" bIns="34275" lIns="68575" spcFirstLastPara="1" rIns="68575" wrap="square" tIns="34275">
            <a:normAutofit fontScale="85000"/>
          </a:bodyPr>
          <a:lstStyle/>
          <a:p>
            <a:pPr indent="0" lvl="0" marL="0" rtl="0" algn="l">
              <a:lnSpc>
                <a:spcPct val="90000"/>
              </a:lnSpc>
              <a:spcBef>
                <a:spcPts val="0"/>
              </a:spcBef>
              <a:spcAft>
                <a:spcPts val="0"/>
              </a:spcAft>
              <a:buNone/>
            </a:pPr>
            <a:r>
              <a:rPr lang="en" sz="3300">
                <a:latin typeface="Lora"/>
                <a:ea typeface="Lora"/>
                <a:cs typeface="Lora"/>
                <a:sym typeface="Lora"/>
              </a:rPr>
              <a:t>DOI strategies for GitHub repositories: releases </a:t>
            </a:r>
            <a:endParaRPr sz="3300">
              <a:solidFill>
                <a:srgbClr val="000000"/>
              </a:solidFill>
              <a:latin typeface="Lora"/>
              <a:ea typeface="Lora"/>
              <a:cs typeface="Lora"/>
              <a:sym typeface="Lora"/>
            </a:endParaRPr>
          </a:p>
        </p:txBody>
      </p:sp>
      <p:cxnSp>
        <p:nvCxnSpPr>
          <p:cNvPr id="283" name="Google Shape;283;g38c70a7e52e_0_554"/>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pic>
        <p:nvPicPr>
          <p:cNvPr id="284" name="Google Shape;284;g38c70a7e52e_0_554"/>
          <p:cNvPicPr preferRelativeResize="0"/>
          <p:nvPr/>
        </p:nvPicPr>
        <p:blipFill rotWithShape="1">
          <a:blip r:embed="rId3">
            <a:alphaModFix/>
          </a:blip>
          <a:srcRect b="0" l="0" r="0" t="0"/>
          <a:stretch/>
        </p:blipFill>
        <p:spPr>
          <a:xfrm>
            <a:off x="1018625" y="1611888"/>
            <a:ext cx="3320801" cy="2807451"/>
          </a:xfrm>
          <a:prstGeom prst="rect">
            <a:avLst/>
          </a:prstGeom>
          <a:noFill/>
          <a:ln>
            <a:noFill/>
          </a:ln>
          <a:effectLst>
            <a:outerShdw blurRad="57150" rotWithShape="0" algn="bl" dir="5400000" dist="19050">
              <a:srgbClr val="000000">
                <a:alpha val="49410"/>
              </a:srgbClr>
            </a:outerShdw>
          </a:effectLst>
        </p:spPr>
      </p:pic>
      <p:pic>
        <p:nvPicPr>
          <p:cNvPr id="285" name="Google Shape;285;g38c70a7e52e_0_554"/>
          <p:cNvPicPr preferRelativeResize="0"/>
          <p:nvPr/>
        </p:nvPicPr>
        <p:blipFill rotWithShape="1">
          <a:blip r:embed="rId3">
            <a:alphaModFix/>
          </a:blip>
          <a:srcRect b="71517" l="69106" r="1355" t="0"/>
          <a:stretch/>
        </p:blipFill>
        <p:spPr>
          <a:xfrm>
            <a:off x="4933750" y="1398475"/>
            <a:ext cx="3358601" cy="2738174"/>
          </a:xfrm>
          <a:prstGeom prst="rect">
            <a:avLst/>
          </a:prstGeom>
          <a:noFill/>
          <a:ln>
            <a:noFill/>
          </a:ln>
          <a:effectLst>
            <a:outerShdw blurRad="57150" rotWithShape="0" algn="bl" dir="5400000" dist="19050">
              <a:srgbClr val="000000">
                <a:alpha val="49410"/>
              </a:srgbClr>
            </a:outerShdw>
          </a:effectLst>
        </p:spPr>
      </p:pic>
      <p:cxnSp>
        <p:nvCxnSpPr>
          <p:cNvPr id="286" name="Google Shape;286;g38c70a7e52e_0_554"/>
          <p:cNvCxnSpPr/>
          <p:nvPr/>
        </p:nvCxnSpPr>
        <p:spPr>
          <a:xfrm flipH="1" rot="10800000">
            <a:off x="4327700" y="1398475"/>
            <a:ext cx="584100" cy="216600"/>
          </a:xfrm>
          <a:prstGeom prst="straightConnector1">
            <a:avLst/>
          </a:prstGeom>
          <a:noFill/>
          <a:ln cap="flat" cmpd="sng" w="9525">
            <a:solidFill>
              <a:schemeClr val="dk2"/>
            </a:solidFill>
            <a:prstDash val="solid"/>
            <a:round/>
            <a:headEnd len="sm" w="sm" type="none"/>
            <a:tailEnd len="sm" w="sm" type="none"/>
          </a:ln>
        </p:spPr>
      </p:cxnSp>
      <p:cxnSp>
        <p:nvCxnSpPr>
          <p:cNvPr id="287" name="Google Shape;287;g38c70a7e52e_0_554"/>
          <p:cNvCxnSpPr/>
          <p:nvPr/>
        </p:nvCxnSpPr>
        <p:spPr>
          <a:xfrm>
            <a:off x="4327700" y="2472325"/>
            <a:ext cx="593400" cy="1639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38c70a7e52e_0_567"/>
          <p:cNvPicPr preferRelativeResize="0"/>
          <p:nvPr/>
        </p:nvPicPr>
        <p:blipFill>
          <a:blip r:embed="rId3">
            <a:alphaModFix/>
          </a:blip>
          <a:stretch>
            <a:fillRect/>
          </a:stretch>
        </p:blipFill>
        <p:spPr>
          <a:xfrm>
            <a:off x="2324100" y="636275"/>
            <a:ext cx="4495800" cy="4495800"/>
          </a:xfrm>
          <a:prstGeom prst="rect">
            <a:avLst/>
          </a:prstGeom>
          <a:noFill/>
          <a:ln>
            <a:noFill/>
          </a:ln>
        </p:spPr>
      </p:pic>
      <p:sp>
        <p:nvSpPr>
          <p:cNvPr id="293" name="Google Shape;293;g38c70a7e52e_0_567"/>
          <p:cNvSpPr txBox="1"/>
          <p:nvPr/>
        </p:nvSpPr>
        <p:spPr>
          <a:xfrm>
            <a:off x="0" y="1195478"/>
            <a:ext cx="9144000" cy="170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latin typeface="Lato Light"/>
                <a:ea typeface="Lato Light"/>
                <a:cs typeface="Lato Light"/>
                <a:sym typeface="Lato Light"/>
              </a:rPr>
              <a:t>Reflect</a:t>
            </a:r>
            <a:endParaRPr sz="2000">
              <a:solidFill>
                <a:srgbClr val="000000"/>
              </a:solidFill>
              <a:latin typeface="Lato Light"/>
              <a:ea typeface="Lato Light"/>
              <a:cs typeface="Lato Light"/>
              <a:sym typeface="Lato Light"/>
            </a:endParaRPr>
          </a:p>
          <a:p>
            <a:pPr indent="0" lvl="0" marL="0" rtl="0" algn="ctr">
              <a:spcBef>
                <a:spcPts val="0"/>
              </a:spcBef>
              <a:spcAft>
                <a:spcPts val="0"/>
              </a:spcAft>
              <a:buNone/>
            </a:pPr>
            <a:r>
              <a:t/>
            </a:r>
            <a:endParaRPr sz="2100">
              <a:solidFill>
                <a:srgbClr val="000000"/>
              </a:solidFill>
              <a:latin typeface="Lato Light"/>
              <a:ea typeface="Lato Light"/>
              <a:cs typeface="Lato Light"/>
              <a:sym typeface="Lato Light"/>
            </a:endParaRPr>
          </a:p>
          <a:p>
            <a:pPr indent="0" lvl="0" marL="0" rtl="0" algn="ctr">
              <a:lnSpc>
                <a:spcPct val="150000"/>
              </a:lnSpc>
              <a:spcBef>
                <a:spcPts val="1400"/>
              </a:spcBef>
              <a:spcAft>
                <a:spcPts val="1400"/>
              </a:spcAft>
              <a:buNone/>
            </a:pPr>
            <a:r>
              <a:rPr lang="en" sz="2300">
                <a:solidFill>
                  <a:srgbClr val="000000"/>
                </a:solidFill>
                <a:latin typeface="Lato Light"/>
                <a:ea typeface="Lato Light"/>
                <a:cs typeface="Lato Light"/>
                <a:sym typeface="Lato Light"/>
              </a:rPr>
              <a:t>	</a:t>
            </a:r>
            <a:endParaRPr sz="2300">
              <a:solidFill>
                <a:srgbClr val="000000"/>
              </a:solidFill>
              <a:latin typeface="Lato Light"/>
              <a:ea typeface="Lato Light"/>
              <a:cs typeface="Lato Light"/>
              <a:sym typeface="Lato Light"/>
            </a:endParaRPr>
          </a:p>
        </p:txBody>
      </p:sp>
      <p:sp>
        <p:nvSpPr>
          <p:cNvPr id="294" name="Google Shape;294;g38c70a7e52e_0_567"/>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DOI strategies </a:t>
            </a:r>
            <a:endParaRPr sz="3300">
              <a:solidFill>
                <a:srgbClr val="000000"/>
              </a:solidFill>
              <a:latin typeface="Lora"/>
              <a:ea typeface="Lora"/>
              <a:cs typeface="Lora"/>
              <a:sym typeface="Lora"/>
            </a:endParaRPr>
          </a:p>
        </p:txBody>
      </p:sp>
      <p:cxnSp>
        <p:nvCxnSpPr>
          <p:cNvPr id="295" name="Google Shape;295;g38c70a7e52e_0_567"/>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296" name="Google Shape;296;g38c70a7e52e_0_567"/>
          <p:cNvSpPr txBox="1"/>
          <p:nvPr>
            <p:ph idx="4294967295" type="body"/>
          </p:nvPr>
        </p:nvSpPr>
        <p:spPr>
          <a:xfrm>
            <a:off x="513100" y="2068429"/>
            <a:ext cx="8497200" cy="586800"/>
          </a:xfrm>
          <a:prstGeom prst="rect">
            <a:avLst/>
          </a:prstGeom>
          <a:noFill/>
          <a:ln>
            <a:noFill/>
          </a:ln>
        </p:spPr>
        <p:txBody>
          <a:bodyPr anchorCtr="0" anchor="t" bIns="25700" lIns="51425" spcFirstLastPara="1" rIns="51425" wrap="square" tIns="25700">
            <a:normAutofit/>
          </a:bodyPr>
          <a:lstStyle/>
          <a:p>
            <a:pPr indent="0" lvl="0" marL="0" rtl="0" algn="l">
              <a:lnSpc>
                <a:spcPct val="150000"/>
              </a:lnSpc>
              <a:spcBef>
                <a:spcPts val="1400"/>
              </a:spcBef>
              <a:spcAft>
                <a:spcPts val="1400"/>
              </a:spcAft>
              <a:buSzPts val="1100"/>
              <a:buNone/>
            </a:pPr>
            <a:r>
              <a:rPr lang="en" sz="2200">
                <a:solidFill>
                  <a:schemeClr val="dk1"/>
                </a:solidFill>
                <a:latin typeface="Lato"/>
                <a:ea typeface="Lato"/>
                <a:cs typeface="Lato"/>
                <a:sym typeface="Lato"/>
              </a:rPr>
              <a:t>What could a good </a:t>
            </a:r>
            <a:r>
              <a:rPr lang="en" sz="2200"/>
              <a:t>DOI</a:t>
            </a:r>
            <a:r>
              <a:rPr lang="en" sz="2200">
                <a:solidFill>
                  <a:schemeClr val="dk1"/>
                </a:solidFill>
                <a:latin typeface="Lato"/>
                <a:ea typeface="Lato"/>
                <a:cs typeface="Lato"/>
                <a:sym typeface="Lato"/>
              </a:rPr>
              <a:t> strategy look like for your own context?</a:t>
            </a:r>
            <a:endParaRPr sz="2200">
              <a:latin typeface="Lato"/>
              <a:ea typeface="Lato"/>
              <a:cs typeface="Lato"/>
              <a:sym typeface="Lato"/>
            </a:endParaRPr>
          </a:p>
        </p:txBody>
      </p:sp>
      <p:sp>
        <p:nvSpPr>
          <p:cNvPr id="297" name="Google Shape;297;g38c70a7e52e_0_567"/>
          <p:cNvSpPr txBox="1"/>
          <p:nvPr/>
        </p:nvSpPr>
        <p:spPr>
          <a:xfrm>
            <a:off x="280225" y="2712128"/>
            <a:ext cx="8540400" cy="2058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Do you want to assign a DOI to each individual training material, such as a video, slide deck, or document?</a:t>
            </a:r>
            <a:endParaRPr>
              <a:solidFill>
                <a:schemeClr val="dk1"/>
              </a:solidFill>
              <a:latin typeface="Lato Light"/>
              <a:ea typeface="Lato Light"/>
              <a:cs typeface="Lato Light"/>
              <a:sym typeface="Lato Light"/>
            </a:endParaRPr>
          </a:p>
          <a:p>
            <a:pPr indent="-317500" lvl="0" marL="457200" rtl="0" algn="l">
              <a:lnSpc>
                <a:spcPct val="115000"/>
              </a:lnSpc>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Would it be more useful to have one DOI for the entire course or training package?</a:t>
            </a:r>
            <a:endParaRPr>
              <a:solidFill>
                <a:schemeClr val="dk1"/>
              </a:solidFill>
              <a:latin typeface="Lato Light"/>
              <a:ea typeface="Lato Light"/>
              <a:cs typeface="Lato Light"/>
              <a:sym typeface="Lato Light"/>
            </a:endParaRPr>
          </a:p>
          <a:p>
            <a:pPr indent="-317500" lvl="0" marL="457200" rtl="0" algn="l">
              <a:lnSpc>
                <a:spcPct val="115000"/>
              </a:lnSpc>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If your course is divided into multiple topics or modules, would you prefer to assign a separate PID to each of them?</a:t>
            </a:r>
            <a:endParaRPr>
              <a:solidFill>
                <a:schemeClr val="dk1"/>
              </a:solidFill>
              <a:latin typeface="Lato Light"/>
              <a:ea typeface="Lato Light"/>
              <a:cs typeface="Lato Light"/>
              <a:sym typeface="Lato Light"/>
            </a:endParaRPr>
          </a:p>
          <a:p>
            <a:pPr indent="-317500" lvl="0" marL="457200" rtl="0" algn="l">
              <a:lnSpc>
                <a:spcPct val="115000"/>
              </a:lnSpc>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Or would you rather create a collection PID that represents the whole course, while still assigning individual PIDs (and metadata) to each topic or component within it?</a:t>
            </a:r>
            <a:endParaRPr>
              <a:solidFill>
                <a:schemeClr val="dk1"/>
              </a:solidFill>
              <a:latin typeface="Lato Light"/>
              <a:ea typeface="Lato Light"/>
              <a:cs typeface="Lato Light"/>
              <a:sym typeface="Lato Light"/>
            </a:endParaRPr>
          </a:p>
          <a:p>
            <a:pPr indent="0" lvl="0" marL="914400" marR="0" rtl="0" algn="l">
              <a:lnSpc>
                <a:spcPct val="115000"/>
              </a:lnSpc>
              <a:spcBef>
                <a:spcPts val="1400"/>
              </a:spcBef>
              <a:spcAft>
                <a:spcPts val="2100"/>
              </a:spcAft>
              <a:buNone/>
            </a:pPr>
            <a:r>
              <a:t/>
            </a:r>
            <a:endParaRPr b="0" i="0" sz="1350" u="none" cap="none" strike="noStrike">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38c70a7e52e_0_578"/>
          <p:cNvPicPr preferRelativeResize="0"/>
          <p:nvPr/>
        </p:nvPicPr>
        <p:blipFill>
          <a:blip r:embed="rId3">
            <a:alphaModFix/>
          </a:blip>
          <a:stretch>
            <a:fillRect/>
          </a:stretch>
        </p:blipFill>
        <p:spPr>
          <a:xfrm>
            <a:off x="2000250" y="150475"/>
            <a:ext cx="5143500" cy="5143500"/>
          </a:xfrm>
          <a:prstGeom prst="rect">
            <a:avLst/>
          </a:prstGeom>
          <a:noFill/>
          <a:ln>
            <a:noFill/>
          </a:ln>
        </p:spPr>
      </p:pic>
      <p:sp>
        <p:nvSpPr>
          <p:cNvPr id="303" name="Google Shape;303;g38c70a7e52e_0_578"/>
          <p:cNvSpPr txBox="1"/>
          <p:nvPr>
            <p:ph idx="4294967295" type="body"/>
          </p:nvPr>
        </p:nvSpPr>
        <p:spPr>
          <a:xfrm>
            <a:off x="131100" y="1267306"/>
            <a:ext cx="8881800" cy="586800"/>
          </a:xfrm>
          <a:prstGeom prst="rect">
            <a:avLst/>
          </a:prstGeom>
          <a:noFill/>
          <a:ln>
            <a:noFill/>
          </a:ln>
        </p:spPr>
        <p:txBody>
          <a:bodyPr anchorCtr="0" anchor="t" bIns="25700" lIns="51425" spcFirstLastPara="1" rIns="51425" wrap="square" tIns="25700">
            <a:normAutofit/>
          </a:bodyPr>
          <a:lstStyle/>
          <a:p>
            <a:pPr indent="0" lvl="0" marL="0" rtl="0" algn="ctr">
              <a:lnSpc>
                <a:spcPct val="150000"/>
              </a:lnSpc>
              <a:spcBef>
                <a:spcPts val="1400"/>
              </a:spcBef>
              <a:spcAft>
                <a:spcPts val="1400"/>
              </a:spcAft>
              <a:buSzPts val="1100"/>
              <a:buNone/>
            </a:pPr>
            <a:r>
              <a:rPr lang="en" sz="2200"/>
              <a:t>Get a DOI for your training material</a:t>
            </a:r>
            <a:endParaRPr sz="2200">
              <a:latin typeface="Lato"/>
              <a:ea typeface="Lato"/>
              <a:cs typeface="Lato"/>
              <a:sym typeface="Lato"/>
            </a:endParaRPr>
          </a:p>
        </p:txBody>
      </p:sp>
      <p:sp>
        <p:nvSpPr>
          <p:cNvPr id="304" name="Google Shape;304;g38c70a7e52e_0_578"/>
          <p:cNvSpPr txBox="1"/>
          <p:nvPr/>
        </p:nvSpPr>
        <p:spPr>
          <a:xfrm>
            <a:off x="1763525" y="1730959"/>
            <a:ext cx="5749500" cy="34350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A7C947"/>
              </a:buClr>
              <a:buSzPts val="1700"/>
              <a:buFont typeface="Lato Light"/>
              <a:buChar char="●"/>
            </a:pPr>
            <a:r>
              <a:rPr lang="en">
                <a:solidFill>
                  <a:srgbClr val="171616"/>
                </a:solidFill>
                <a:latin typeface="Lato Light"/>
                <a:ea typeface="Lato Light"/>
                <a:cs typeface="Lato Light"/>
                <a:sym typeface="Lato Light"/>
              </a:rPr>
              <a:t>Use Zenodo Sandbox to get a DOI for your training material</a:t>
            </a:r>
            <a:endParaRPr>
              <a:solidFill>
                <a:srgbClr val="171616"/>
              </a:solidFill>
              <a:latin typeface="Lato Light"/>
              <a:ea typeface="Lato Light"/>
              <a:cs typeface="Lato Light"/>
              <a:sym typeface="Lato Light"/>
            </a:endParaRPr>
          </a:p>
          <a:p>
            <a:pPr indent="-317500" lvl="1" marL="914400" rtl="0" algn="l">
              <a:lnSpc>
                <a:spcPct val="150000"/>
              </a:lnSpc>
              <a:spcBef>
                <a:spcPts val="0"/>
              </a:spcBef>
              <a:spcAft>
                <a:spcPts val="0"/>
              </a:spcAft>
              <a:buClr>
                <a:srgbClr val="171616"/>
              </a:buClr>
              <a:buSzPts val="1400"/>
              <a:buFont typeface="Lato Light"/>
              <a:buChar char="○"/>
            </a:pPr>
            <a:r>
              <a:rPr lang="en">
                <a:solidFill>
                  <a:srgbClr val="171616"/>
                </a:solidFill>
                <a:latin typeface="Lato Light"/>
                <a:ea typeface="Lato Light"/>
                <a:cs typeface="Lato Light"/>
                <a:sym typeface="Lato Light"/>
              </a:rPr>
              <a:t>By using GitHub integration</a:t>
            </a:r>
            <a:endParaRPr>
              <a:solidFill>
                <a:srgbClr val="171616"/>
              </a:solidFill>
              <a:latin typeface="Lato Light"/>
              <a:ea typeface="Lato Light"/>
              <a:cs typeface="Lato Light"/>
              <a:sym typeface="Lato Light"/>
            </a:endParaRPr>
          </a:p>
          <a:p>
            <a:pPr indent="-317500" lvl="1" marL="914400" rtl="0" algn="l">
              <a:lnSpc>
                <a:spcPct val="150000"/>
              </a:lnSpc>
              <a:spcBef>
                <a:spcPts val="0"/>
              </a:spcBef>
              <a:spcAft>
                <a:spcPts val="0"/>
              </a:spcAft>
              <a:buClr>
                <a:srgbClr val="171616"/>
              </a:buClr>
              <a:buSzPts val="1400"/>
              <a:buFont typeface="Lato Light"/>
              <a:buChar char="○"/>
            </a:pPr>
            <a:r>
              <a:rPr lang="en">
                <a:solidFill>
                  <a:srgbClr val="171616"/>
                </a:solidFill>
                <a:latin typeface="Lato Light"/>
                <a:ea typeface="Lato Light"/>
                <a:cs typeface="Lato Light"/>
                <a:sym typeface="Lato Light"/>
              </a:rPr>
              <a:t>By manually uploading a zip file of your GDrive folder</a:t>
            </a:r>
            <a:endParaRPr>
              <a:solidFill>
                <a:srgbClr val="171616"/>
              </a:solidFill>
              <a:latin typeface="Lato Light"/>
              <a:ea typeface="Lato Light"/>
              <a:cs typeface="Lato Light"/>
              <a:sym typeface="Lato Light"/>
            </a:endParaRPr>
          </a:p>
          <a:p>
            <a:pPr indent="-336550" lvl="0" marL="457200" rtl="0" algn="l">
              <a:lnSpc>
                <a:spcPct val="150000"/>
              </a:lnSpc>
              <a:spcBef>
                <a:spcPts val="0"/>
              </a:spcBef>
              <a:spcAft>
                <a:spcPts val="0"/>
              </a:spcAft>
              <a:buClr>
                <a:srgbClr val="A7C947"/>
              </a:buClr>
              <a:buSzPts val="1700"/>
              <a:buFont typeface="Lato Light"/>
              <a:buChar char="●"/>
            </a:pPr>
            <a:r>
              <a:rPr lang="en">
                <a:solidFill>
                  <a:srgbClr val="171616"/>
                </a:solidFill>
                <a:latin typeface="Lato Light"/>
                <a:ea typeface="Lato Light"/>
                <a:cs typeface="Lato Light"/>
                <a:sym typeface="Lato Light"/>
              </a:rPr>
              <a:t>Enrich the Zenodo record with the metadata from previous session</a:t>
            </a:r>
            <a:endParaRPr>
              <a:solidFill>
                <a:srgbClr val="171616"/>
              </a:solidFill>
              <a:latin typeface="Lato Light"/>
              <a:ea typeface="Lato Light"/>
              <a:cs typeface="Lato Light"/>
              <a:sym typeface="Lato Light"/>
            </a:endParaRPr>
          </a:p>
          <a:p>
            <a:pPr indent="-336550" lvl="0" marL="457200" rtl="0" algn="l">
              <a:lnSpc>
                <a:spcPct val="150000"/>
              </a:lnSpc>
              <a:spcBef>
                <a:spcPts val="0"/>
              </a:spcBef>
              <a:spcAft>
                <a:spcPts val="0"/>
              </a:spcAft>
              <a:buClr>
                <a:srgbClr val="A7C947"/>
              </a:buClr>
              <a:buSzPts val="1700"/>
              <a:buFont typeface="Lato Light"/>
              <a:buChar char="●"/>
            </a:pPr>
            <a:r>
              <a:rPr lang="en">
                <a:solidFill>
                  <a:srgbClr val="171616"/>
                </a:solidFill>
                <a:latin typeface="Lato Light"/>
                <a:ea typeface="Lato Light"/>
                <a:cs typeface="Lato Light"/>
                <a:sym typeface="Lato Light"/>
              </a:rPr>
              <a:t>Add the DOI to your hosting platform </a:t>
            </a:r>
            <a:endParaRPr>
              <a:solidFill>
                <a:srgbClr val="171616"/>
              </a:solidFill>
              <a:latin typeface="Lato Light"/>
              <a:ea typeface="Lato Light"/>
              <a:cs typeface="Lato Light"/>
              <a:sym typeface="Lato Light"/>
            </a:endParaRPr>
          </a:p>
          <a:p>
            <a:pPr indent="-336550" lvl="0" marL="457200" rtl="0" algn="l">
              <a:lnSpc>
                <a:spcPct val="150000"/>
              </a:lnSpc>
              <a:spcBef>
                <a:spcPts val="0"/>
              </a:spcBef>
              <a:spcAft>
                <a:spcPts val="0"/>
              </a:spcAft>
              <a:buClr>
                <a:srgbClr val="A7C947"/>
              </a:buClr>
              <a:buSzPts val="1700"/>
              <a:buFont typeface="Lato Light"/>
              <a:buChar char="●"/>
            </a:pPr>
            <a:r>
              <a:rPr lang="en">
                <a:solidFill>
                  <a:srgbClr val="171616"/>
                </a:solidFill>
                <a:latin typeface="Lato Light"/>
                <a:ea typeface="Lato Light"/>
                <a:cs typeface="Lato Light"/>
                <a:sym typeface="Lato Light"/>
              </a:rPr>
              <a:t>Add the DOI to your TeSS record</a:t>
            </a:r>
            <a:endParaRPr>
              <a:solidFill>
                <a:srgbClr val="171616"/>
              </a:solidFill>
              <a:latin typeface="Lato Light"/>
              <a:ea typeface="Lato Light"/>
              <a:cs typeface="Lato Light"/>
              <a:sym typeface="Lato Light"/>
            </a:endParaRPr>
          </a:p>
          <a:p>
            <a:pPr indent="0" lvl="0" marL="0" rtl="0" algn="l">
              <a:lnSpc>
                <a:spcPct val="150000"/>
              </a:lnSpc>
              <a:spcBef>
                <a:spcPts val="0"/>
              </a:spcBef>
              <a:spcAft>
                <a:spcPts val="0"/>
              </a:spcAft>
              <a:buNone/>
            </a:pPr>
            <a:r>
              <a:t/>
            </a:r>
            <a:endParaRPr>
              <a:solidFill>
                <a:srgbClr val="171616"/>
              </a:solidFill>
              <a:latin typeface="Lato Light"/>
              <a:ea typeface="Lato Light"/>
              <a:cs typeface="Lato Light"/>
              <a:sym typeface="Lato Light"/>
            </a:endParaRPr>
          </a:p>
          <a:p>
            <a:pPr indent="0" lvl="0" marL="0" rtl="0" algn="l">
              <a:lnSpc>
                <a:spcPct val="150000"/>
              </a:lnSpc>
              <a:spcBef>
                <a:spcPts val="0"/>
              </a:spcBef>
              <a:spcAft>
                <a:spcPts val="0"/>
              </a:spcAft>
              <a:buNone/>
            </a:pPr>
            <a:r>
              <a:rPr lang="en">
                <a:solidFill>
                  <a:srgbClr val="171616"/>
                </a:solidFill>
                <a:latin typeface="Lato Light"/>
                <a:ea typeface="Lato Light"/>
                <a:cs typeface="Lato Light"/>
                <a:sym typeface="Lato Light"/>
              </a:rPr>
              <a:t>Go to the tutorial in </a:t>
            </a:r>
            <a:r>
              <a:rPr lang="en" u="sng">
                <a:solidFill>
                  <a:srgbClr val="045B63"/>
                </a:solidFill>
                <a:latin typeface="Lato Light"/>
                <a:ea typeface="Lato Light"/>
                <a:cs typeface="Lato Light"/>
                <a:sym typeface="Lato Light"/>
                <a:hlinkClick r:id="rId4">
                  <a:extLst>
                    <a:ext uri="{A12FA001-AC4F-418D-AE19-62706E023703}">
                      <ahyp:hlinkClr val="tx"/>
                    </a:ext>
                  </a:extLst>
                </a:hlinkClick>
              </a:rPr>
              <a:t>Chapter 08</a:t>
            </a:r>
            <a:r>
              <a:rPr lang="en">
                <a:solidFill>
                  <a:srgbClr val="171616"/>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0" lvl="0" marL="914400" marR="0" rtl="0" algn="l">
              <a:lnSpc>
                <a:spcPct val="115000"/>
              </a:lnSpc>
              <a:spcBef>
                <a:spcPts val="1400"/>
              </a:spcBef>
              <a:spcAft>
                <a:spcPts val="2100"/>
              </a:spcAft>
              <a:buNone/>
            </a:pPr>
            <a:r>
              <a:t/>
            </a:r>
            <a:endParaRPr i="0" sz="1350" u="none" cap="none" strike="noStrike">
              <a:solidFill>
                <a:schemeClr val="dk1"/>
              </a:solidFill>
              <a:latin typeface="Lato Light"/>
              <a:ea typeface="Lato Light"/>
              <a:cs typeface="Lato Light"/>
              <a:sym typeface="Lato Light"/>
            </a:endParaRPr>
          </a:p>
        </p:txBody>
      </p:sp>
      <p:cxnSp>
        <p:nvCxnSpPr>
          <p:cNvPr id="305" name="Google Shape;305;g38c70a7e52e_0_578"/>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306" name="Google Shape;306;g38c70a7e52e_0_578"/>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Tutorial</a:t>
            </a:r>
            <a:endParaRPr sz="3300">
              <a:solidFill>
                <a:srgbClr val="000000"/>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g38c70a7e52e_0_588"/>
          <p:cNvPicPr preferRelativeResize="0"/>
          <p:nvPr/>
        </p:nvPicPr>
        <p:blipFill>
          <a:blip r:embed="rId3">
            <a:alphaModFix/>
          </a:blip>
          <a:stretch>
            <a:fillRect/>
          </a:stretch>
        </p:blipFill>
        <p:spPr>
          <a:xfrm>
            <a:off x="2010427" y="-143362"/>
            <a:ext cx="5440600" cy="5430225"/>
          </a:xfrm>
          <a:prstGeom prst="rect">
            <a:avLst/>
          </a:prstGeom>
          <a:noFill/>
          <a:ln>
            <a:noFill/>
          </a:ln>
        </p:spPr>
      </p:pic>
      <p:sp>
        <p:nvSpPr>
          <p:cNvPr id="312" name="Google Shape;312;g38c70a7e52e_0_588"/>
          <p:cNvSpPr txBox="1"/>
          <p:nvPr/>
        </p:nvSpPr>
        <p:spPr>
          <a:xfrm>
            <a:off x="0" y="0"/>
            <a:ext cx="74040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g38c70a7e52e_0_588"/>
          <p:cNvSpPr txBox="1"/>
          <p:nvPr/>
        </p:nvSpPr>
        <p:spPr>
          <a:xfrm>
            <a:off x="149852" y="1401319"/>
            <a:ext cx="8694300" cy="1800900"/>
          </a:xfrm>
          <a:prstGeom prst="rect">
            <a:avLst/>
          </a:prstGeom>
          <a:noFill/>
          <a:ln>
            <a:noFill/>
          </a:ln>
        </p:spPr>
        <p:txBody>
          <a:bodyPr anchorCtr="0" anchor="t" bIns="34275" lIns="68575" spcFirstLastPara="1" rIns="68575" wrap="square" tIns="34275">
            <a:spAutoFit/>
          </a:bodyPr>
          <a:lstStyle/>
          <a:p>
            <a:pPr indent="0" lvl="1" marL="342900" rtl="0" algn="ctr">
              <a:lnSpc>
                <a:spcPct val="150000"/>
              </a:lnSpc>
              <a:spcBef>
                <a:spcPts val="0"/>
              </a:spcBef>
              <a:spcAft>
                <a:spcPts val="0"/>
              </a:spcAft>
              <a:buNone/>
            </a:pPr>
            <a:r>
              <a:rPr lang="en" sz="4500">
                <a:solidFill>
                  <a:schemeClr val="dk1"/>
                </a:solidFill>
                <a:latin typeface="Lato Light"/>
                <a:ea typeface="Lato Light"/>
                <a:cs typeface="Lato Light"/>
                <a:sym typeface="Lato Light"/>
              </a:rPr>
              <a:t>You now have FAIR </a:t>
            </a:r>
            <a:endParaRPr sz="4500">
              <a:solidFill>
                <a:schemeClr val="dk1"/>
              </a:solidFill>
              <a:latin typeface="Lato Light"/>
              <a:ea typeface="Lato Light"/>
              <a:cs typeface="Lato Light"/>
              <a:sym typeface="Lato Light"/>
            </a:endParaRPr>
          </a:p>
          <a:p>
            <a:pPr indent="0" lvl="1" marL="342900" rtl="0" algn="ctr">
              <a:lnSpc>
                <a:spcPct val="150000"/>
              </a:lnSpc>
              <a:spcBef>
                <a:spcPts val="0"/>
              </a:spcBef>
              <a:spcAft>
                <a:spcPts val="0"/>
              </a:spcAft>
              <a:buNone/>
            </a:pPr>
            <a:r>
              <a:rPr lang="en" sz="4500">
                <a:solidFill>
                  <a:schemeClr val="dk1"/>
                </a:solidFill>
                <a:latin typeface="Lato Light"/>
                <a:ea typeface="Lato Light"/>
                <a:cs typeface="Lato Light"/>
                <a:sym typeface="Lato Light"/>
              </a:rPr>
              <a:t>training material!</a:t>
            </a:r>
            <a:endParaRPr sz="4500">
              <a:solidFill>
                <a:schemeClr val="dk1"/>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8c70a7e52e_0_266"/>
          <p:cNvSpPr txBox="1"/>
          <p:nvPr/>
        </p:nvSpPr>
        <p:spPr>
          <a:xfrm>
            <a:off x="300824" y="1215371"/>
            <a:ext cx="7980900" cy="4040400"/>
          </a:xfrm>
          <a:prstGeom prst="rect">
            <a:avLst/>
          </a:prstGeom>
          <a:noFill/>
          <a:ln>
            <a:noFill/>
          </a:ln>
        </p:spPr>
        <p:txBody>
          <a:bodyPr anchorCtr="0" anchor="t" bIns="34275" lIns="68575" spcFirstLastPara="1" rIns="68575" wrap="square" tIns="34275">
            <a:spAutoFit/>
          </a:bodyPr>
          <a:lstStyle/>
          <a:p>
            <a:pPr indent="0" lvl="0" marL="342900" rtl="0" algn="l">
              <a:lnSpc>
                <a:spcPct val="200000"/>
              </a:lnSpc>
              <a:spcBef>
                <a:spcPts val="0"/>
              </a:spcBef>
              <a:spcAft>
                <a:spcPts val="0"/>
              </a:spcAft>
              <a:buNone/>
            </a:pPr>
            <a:r>
              <a:t/>
            </a:r>
            <a:endParaRPr b="1" sz="1200">
              <a:solidFill>
                <a:srgbClr val="481D51"/>
              </a:solidFill>
              <a:latin typeface="Lato"/>
              <a:ea typeface="Lato"/>
              <a:cs typeface="Lato"/>
              <a:sym typeface="Lato"/>
            </a:endParaRPr>
          </a:p>
          <a:p>
            <a:pPr indent="-336550" lvl="0" marL="457200" rtl="0" algn="l">
              <a:lnSpc>
                <a:spcPct val="200000"/>
              </a:lnSpc>
              <a:spcBef>
                <a:spcPts val="1200"/>
              </a:spcBef>
              <a:spcAft>
                <a:spcPts val="0"/>
              </a:spcAft>
              <a:buSzPts val="1700"/>
              <a:buChar char="●"/>
            </a:pPr>
            <a:r>
              <a:rPr b="1" lang="en" sz="1700">
                <a:solidFill>
                  <a:srgbClr val="481D51"/>
                </a:solidFill>
                <a:latin typeface="Lato"/>
                <a:ea typeface="Lato"/>
                <a:cs typeface="Lato"/>
                <a:sym typeface="Lato"/>
              </a:rPr>
              <a:t>Explain</a:t>
            </a:r>
            <a:r>
              <a:rPr lang="en" sz="1700">
                <a:solidFill>
                  <a:srgbClr val="595959"/>
                </a:solidFill>
                <a:latin typeface="Lato Light"/>
                <a:ea typeface="Lato Light"/>
                <a:cs typeface="Lato Light"/>
                <a:sym typeface="Lato Light"/>
              </a:rPr>
              <a:t> </a:t>
            </a:r>
            <a:r>
              <a:rPr lang="en" sz="1700">
                <a:solidFill>
                  <a:schemeClr val="dk1"/>
                </a:solidFill>
                <a:latin typeface="Lato Light"/>
                <a:ea typeface="Lato Light"/>
                <a:cs typeface="Lato Light"/>
                <a:sym typeface="Lato Light"/>
              </a:rPr>
              <a:t>what unique persistent identifiers are and their benefits</a:t>
            </a:r>
            <a:endParaRPr sz="1700">
              <a:solidFill>
                <a:srgbClr val="595959"/>
              </a:solidFill>
              <a:latin typeface="Lato Light"/>
              <a:ea typeface="Lato Light"/>
              <a:cs typeface="Lato Light"/>
              <a:sym typeface="Lato Light"/>
            </a:endParaRPr>
          </a:p>
          <a:p>
            <a:pPr indent="-336550" lvl="0" marL="457200" rtl="0" algn="l">
              <a:lnSpc>
                <a:spcPct val="200000"/>
              </a:lnSpc>
              <a:spcBef>
                <a:spcPts val="0"/>
              </a:spcBef>
              <a:spcAft>
                <a:spcPts val="0"/>
              </a:spcAft>
              <a:buSzPts val="1700"/>
              <a:buChar char="●"/>
            </a:pPr>
            <a:r>
              <a:rPr b="1" lang="en" sz="1700">
                <a:solidFill>
                  <a:srgbClr val="481D51"/>
                </a:solidFill>
                <a:latin typeface="Lato"/>
                <a:ea typeface="Lato"/>
                <a:cs typeface="Lato"/>
                <a:sym typeface="Lato"/>
              </a:rPr>
              <a:t>List</a:t>
            </a:r>
            <a:r>
              <a:rPr lang="en" sz="1700">
                <a:solidFill>
                  <a:srgbClr val="595959"/>
                </a:solidFill>
                <a:latin typeface="Lato Light"/>
                <a:ea typeface="Lato Light"/>
                <a:cs typeface="Lato Light"/>
                <a:sym typeface="Lato Light"/>
              </a:rPr>
              <a:t> </a:t>
            </a:r>
            <a:r>
              <a:rPr lang="en" sz="1700">
                <a:solidFill>
                  <a:schemeClr val="dk1"/>
                </a:solidFill>
                <a:latin typeface="Lato Light"/>
                <a:ea typeface="Lato Light"/>
                <a:cs typeface="Lato Light"/>
                <a:sym typeface="Lato Light"/>
              </a:rPr>
              <a:t>and differentiate the types of unique identifiers that are relevant for publishing and sharing training materials</a:t>
            </a:r>
            <a:endParaRPr sz="1700">
              <a:solidFill>
                <a:schemeClr val="dk1"/>
              </a:solidFill>
              <a:latin typeface="Lato Light"/>
              <a:ea typeface="Lato Light"/>
              <a:cs typeface="Lato Light"/>
              <a:sym typeface="Lato Light"/>
            </a:endParaRPr>
          </a:p>
          <a:p>
            <a:pPr indent="-336550" lvl="0" marL="457200" rtl="0" algn="l">
              <a:lnSpc>
                <a:spcPct val="200000"/>
              </a:lnSpc>
              <a:spcBef>
                <a:spcPts val="0"/>
              </a:spcBef>
              <a:spcAft>
                <a:spcPts val="0"/>
              </a:spcAft>
              <a:buSzPts val="1700"/>
              <a:buChar char="●"/>
            </a:pPr>
            <a:r>
              <a:rPr b="1" lang="en" sz="1700">
                <a:solidFill>
                  <a:srgbClr val="481D51"/>
                </a:solidFill>
                <a:latin typeface="Lato"/>
                <a:ea typeface="Lato"/>
                <a:cs typeface="Lato"/>
                <a:sym typeface="Lato"/>
              </a:rPr>
              <a:t>Compare</a:t>
            </a:r>
            <a:r>
              <a:rPr lang="en" sz="1700">
                <a:solidFill>
                  <a:srgbClr val="F1C232"/>
                </a:solidFill>
                <a:latin typeface="Lato Light"/>
                <a:ea typeface="Lato Light"/>
                <a:cs typeface="Lato Light"/>
                <a:sym typeface="Lato Light"/>
              </a:rPr>
              <a:t> </a:t>
            </a:r>
            <a:r>
              <a:rPr lang="en" sz="1700">
                <a:solidFill>
                  <a:schemeClr val="dk1"/>
                </a:solidFill>
                <a:latin typeface="Lato Light"/>
                <a:ea typeface="Lato Light"/>
                <a:cs typeface="Lato Light"/>
                <a:sym typeface="Lato Light"/>
              </a:rPr>
              <a:t>different strategies for unique identifiers for training materials</a:t>
            </a:r>
            <a:endParaRPr sz="1700">
              <a:solidFill>
                <a:srgbClr val="595959"/>
              </a:solidFill>
              <a:latin typeface="Lato Light"/>
              <a:ea typeface="Lato Light"/>
              <a:cs typeface="Lato Light"/>
              <a:sym typeface="Lato Light"/>
            </a:endParaRPr>
          </a:p>
          <a:p>
            <a:pPr indent="-336550" lvl="0" marL="457200" rtl="0" algn="l">
              <a:lnSpc>
                <a:spcPct val="200000"/>
              </a:lnSpc>
              <a:spcBef>
                <a:spcPts val="0"/>
              </a:spcBef>
              <a:spcAft>
                <a:spcPts val="0"/>
              </a:spcAft>
              <a:buSzPts val="1700"/>
              <a:buChar char="●"/>
            </a:pPr>
            <a:r>
              <a:rPr b="1" lang="en" sz="1700">
                <a:solidFill>
                  <a:srgbClr val="481D51"/>
                </a:solidFill>
                <a:latin typeface="Lato"/>
                <a:ea typeface="Lato"/>
                <a:cs typeface="Lato"/>
                <a:sym typeface="Lato"/>
              </a:rPr>
              <a:t>Create</a:t>
            </a:r>
            <a:r>
              <a:rPr lang="en" sz="1700">
                <a:solidFill>
                  <a:srgbClr val="595959"/>
                </a:solidFill>
                <a:latin typeface="Lato Light"/>
                <a:ea typeface="Lato Light"/>
                <a:cs typeface="Lato Light"/>
                <a:sym typeface="Lato Light"/>
              </a:rPr>
              <a:t> </a:t>
            </a:r>
            <a:r>
              <a:rPr lang="en" sz="1700">
                <a:solidFill>
                  <a:schemeClr val="dk1"/>
                </a:solidFill>
                <a:latin typeface="Lato Light"/>
                <a:ea typeface="Lato Light"/>
                <a:cs typeface="Lato Light"/>
                <a:sym typeface="Lato Light"/>
              </a:rPr>
              <a:t>versioned DOIs for training materials</a:t>
            </a:r>
            <a:endParaRPr sz="1700">
              <a:solidFill>
                <a:srgbClr val="595959"/>
              </a:solidFill>
              <a:latin typeface="Lato Light"/>
              <a:ea typeface="Lato Light"/>
              <a:cs typeface="Lato Light"/>
              <a:sym typeface="Lato Light"/>
            </a:endParaRPr>
          </a:p>
          <a:p>
            <a:pPr indent="0" lvl="0" marL="0" rtl="0" algn="l">
              <a:lnSpc>
                <a:spcPct val="200000"/>
              </a:lnSpc>
              <a:spcBef>
                <a:spcPts val="0"/>
              </a:spcBef>
              <a:spcAft>
                <a:spcPts val="0"/>
              </a:spcAft>
              <a:buNone/>
            </a:pPr>
            <a:r>
              <a:t/>
            </a:r>
            <a:endParaRPr b="1" sz="1700">
              <a:solidFill>
                <a:srgbClr val="481D51"/>
              </a:solidFill>
              <a:latin typeface="Lato"/>
              <a:ea typeface="Lato"/>
              <a:cs typeface="Lato"/>
              <a:sym typeface="Lato"/>
            </a:endParaRPr>
          </a:p>
          <a:p>
            <a:pPr indent="0" lvl="0" marL="0" rtl="0" algn="l">
              <a:lnSpc>
                <a:spcPct val="200000"/>
              </a:lnSpc>
              <a:spcBef>
                <a:spcPts val="0"/>
              </a:spcBef>
              <a:spcAft>
                <a:spcPts val="0"/>
              </a:spcAft>
              <a:buNone/>
            </a:pPr>
            <a:r>
              <a:t/>
            </a:r>
            <a:endParaRPr b="0" i="0" sz="2000" u="none" cap="none" strike="noStrike">
              <a:solidFill>
                <a:schemeClr val="dk1"/>
              </a:solidFill>
              <a:latin typeface="Lato"/>
              <a:ea typeface="Lato"/>
              <a:cs typeface="Lato"/>
              <a:sym typeface="Lato"/>
            </a:endParaRPr>
          </a:p>
        </p:txBody>
      </p:sp>
      <p:sp>
        <p:nvSpPr>
          <p:cNvPr id="138" name="Google Shape;138;g38c70a7e52e_0_266"/>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Learning outcomes</a:t>
            </a:r>
            <a:endParaRPr sz="3300">
              <a:solidFill>
                <a:srgbClr val="000000"/>
              </a:solidFill>
              <a:latin typeface="Lora"/>
              <a:ea typeface="Lora"/>
              <a:cs typeface="Lora"/>
              <a:sym typeface="Lora"/>
            </a:endParaRPr>
          </a:p>
        </p:txBody>
      </p:sp>
      <p:cxnSp>
        <p:nvCxnSpPr>
          <p:cNvPr id="139" name="Google Shape;139;g38c70a7e52e_0_266"/>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8c70a7e52e_0_347"/>
          <p:cNvSpPr txBox="1"/>
          <p:nvPr/>
        </p:nvSpPr>
        <p:spPr>
          <a:xfrm>
            <a:off x="483563" y="231319"/>
            <a:ext cx="7153800" cy="622500"/>
          </a:xfrm>
          <a:prstGeom prst="rect">
            <a:avLst/>
          </a:prstGeom>
          <a:noFill/>
          <a:ln>
            <a:noFill/>
          </a:ln>
        </p:spPr>
        <p:txBody>
          <a:bodyPr anchorCtr="0" anchor="ctr" bIns="34275" lIns="68575" spcFirstLastPara="1" rIns="68575" wrap="square" tIns="34275">
            <a:normAutofit fontScale="92500"/>
          </a:bodyPr>
          <a:lstStyle/>
          <a:p>
            <a:pPr indent="0" lvl="0" marL="0" rtl="0" algn="l">
              <a:lnSpc>
                <a:spcPct val="90000"/>
              </a:lnSpc>
              <a:spcBef>
                <a:spcPts val="0"/>
              </a:spcBef>
              <a:spcAft>
                <a:spcPts val="0"/>
              </a:spcAft>
              <a:buNone/>
            </a:pPr>
            <a:r>
              <a:rPr lang="en" sz="3300">
                <a:latin typeface="Lora"/>
                <a:ea typeface="Lora"/>
                <a:cs typeface="Lora"/>
                <a:sym typeface="Lora"/>
              </a:rPr>
              <a:t>What is a unique persistent identifier?</a:t>
            </a:r>
            <a:endParaRPr sz="3300">
              <a:solidFill>
                <a:srgbClr val="000000"/>
              </a:solidFill>
              <a:latin typeface="Lora"/>
              <a:ea typeface="Lora"/>
              <a:cs typeface="Lora"/>
              <a:sym typeface="Lora"/>
            </a:endParaRPr>
          </a:p>
        </p:txBody>
      </p:sp>
      <p:cxnSp>
        <p:nvCxnSpPr>
          <p:cNvPr id="145" name="Google Shape;145;g38c70a7e52e_0_347"/>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146" name="Google Shape;146;g38c70a7e52e_0_347"/>
          <p:cNvSpPr txBox="1"/>
          <p:nvPr>
            <p:ph idx="4294967295" type="body"/>
          </p:nvPr>
        </p:nvSpPr>
        <p:spPr>
          <a:xfrm>
            <a:off x="323405" y="879625"/>
            <a:ext cx="2474400" cy="3510000"/>
          </a:xfrm>
          <a:prstGeom prst="rect">
            <a:avLst/>
          </a:prstGeom>
          <a:noFill/>
          <a:ln>
            <a:noFill/>
          </a:ln>
        </p:spPr>
        <p:txBody>
          <a:bodyPr anchorCtr="0" anchor="t" bIns="25700" lIns="51425" spcFirstLastPara="1" rIns="51425" wrap="square" tIns="25700">
            <a:normAutofit/>
          </a:bodyPr>
          <a:lstStyle/>
          <a:p>
            <a:pPr indent="0" lvl="0" marL="0" rtl="0" algn="l">
              <a:lnSpc>
                <a:spcPct val="90000"/>
              </a:lnSpc>
              <a:spcBef>
                <a:spcPts val="800"/>
              </a:spcBef>
              <a:spcAft>
                <a:spcPts val="0"/>
              </a:spcAft>
              <a:buSzPts val="1100"/>
              <a:buNone/>
            </a:pPr>
            <a:r>
              <a:t/>
            </a:r>
            <a:endParaRPr sz="3400"/>
          </a:p>
          <a:p>
            <a:pPr indent="0" lvl="0" marL="0" rtl="0" algn="l">
              <a:lnSpc>
                <a:spcPct val="90000"/>
              </a:lnSpc>
              <a:spcBef>
                <a:spcPts val="800"/>
              </a:spcBef>
              <a:spcAft>
                <a:spcPts val="0"/>
              </a:spcAft>
              <a:buSzPts val="1100"/>
              <a:buNone/>
            </a:pPr>
            <a:r>
              <a:t/>
            </a:r>
            <a:endParaRPr/>
          </a:p>
        </p:txBody>
      </p:sp>
      <p:pic>
        <p:nvPicPr>
          <p:cNvPr id="147" name="Google Shape;147;g38c70a7e52e_0_347"/>
          <p:cNvPicPr preferRelativeResize="0"/>
          <p:nvPr/>
        </p:nvPicPr>
        <p:blipFill rotWithShape="1">
          <a:blip r:embed="rId3">
            <a:alphaModFix/>
          </a:blip>
          <a:srcRect b="0" l="0" r="0" t="0"/>
          <a:stretch/>
        </p:blipFill>
        <p:spPr>
          <a:xfrm rot="-5400000">
            <a:off x="3306249" y="1727687"/>
            <a:ext cx="514575" cy="828000"/>
          </a:xfrm>
          <a:prstGeom prst="rect">
            <a:avLst/>
          </a:prstGeom>
          <a:noFill/>
          <a:ln>
            <a:noFill/>
          </a:ln>
        </p:spPr>
      </p:pic>
      <p:pic>
        <p:nvPicPr>
          <p:cNvPr id="148" name="Google Shape;148;g38c70a7e52e_0_347"/>
          <p:cNvPicPr preferRelativeResize="0"/>
          <p:nvPr/>
        </p:nvPicPr>
        <p:blipFill rotWithShape="1">
          <a:blip r:embed="rId4">
            <a:alphaModFix/>
          </a:blip>
          <a:srcRect b="0" l="0" r="0" t="0"/>
          <a:stretch/>
        </p:blipFill>
        <p:spPr>
          <a:xfrm>
            <a:off x="6889389" y="3490687"/>
            <a:ext cx="363074" cy="584225"/>
          </a:xfrm>
          <a:prstGeom prst="rect">
            <a:avLst/>
          </a:prstGeom>
          <a:noFill/>
          <a:ln>
            <a:noFill/>
          </a:ln>
        </p:spPr>
      </p:pic>
      <p:sp>
        <p:nvSpPr>
          <p:cNvPr id="149" name="Google Shape;149;g38c70a7e52e_0_347"/>
          <p:cNvSpPr txBox="1"/>
          <p:nvPr/>
        </p:nvSpPr>
        <p:spPr>
          <a:xfrm>
            <a:off x="5194875" y="1565675"/>
            <a:ext cx="1183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171616"/>
                </a:solidFill>
                <a:latin typeface="Arial"/>
                <a:ea typeface="Arial"/>
                <a:cs typeface="Arial"/>
                <a:sym typeface="Arial"/>
              </a:rPr>
              <a:t>Identify</a:t>
            </a:r>
            <a:endParaRPr b="0" i="0" sz="2200" u="none" cap="none" strike="noStrike">
              <a:solidFill>
                <a:srgbClr val="171616"/>
              </a:solidFill>
              <a:latin typeface="Arial"/>
              <a:ea typeface="Arial"/>
              <a:cs typeface="Arial"/>
              <a:sym typeface="Arial"/>
            </a:endParaRPr>
          </a:p>
        </p:txBody>
      </p:sp>
      <p:sp>
        <p:nvSpPr>
          <p:cNvPr id="150" name="Google Shape;150;g38c70a7e52e_0_347"/>
          <p:cNvSpPr txBox="1"/>
          <p:nvPr/>
        </p:nvSpPr>
        <p:spPr>
          <a:xfrm>
            <a:off x="5194875" y="2508825"/>
            <a:ext cx="1183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171616"/>
                </a:solidFill>
                <a:latin typeface="Arial"/>
                <a:ea typeface="Arial"/>
                <a:cs typeface="Arial"/>
                <a:sym typeface="Arial"/>
              </a:rPr>
              <a:t>Verify </a:t>
            </a:r>
            <a:endParaRPr b="0" i="0" sz="2200" u="none" cap="none" strike="noStrike">
              <a:solidFill>
                <a:srgbClr val="171616"/>
              </a:solidFill>
              <a:latin typeface="Arial"/>
              <a:ea typeface="Arial"/>
              <a:cs typeface="Arial"/>
              <a:sym typeface="Arial"/>
            </a:endParaRPr>
          </a:p>
        </p:txBody>
      </p:sp>
      <p:sp>
        <p:nvSpPr>
          <p:cNvPr id="151" name="Google Shape;151;g38c70a7e52e_0_347"/>
          <p:cNvSpPr txBox="1"/>
          <p:nvPr/>
        </p:nvSpPr>
        <p:spPr>
          <a:xfrm>
            <a:off x="5194875" y="3521188"/>
            <a:ext cx="11838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0" i="0" lang="en" sz="2200" u="none" cap="none" strike="noStrike">
                <a:solidFill>
                  <a:srgbClr val="171616"/>
                </a:solidFill>
                <a:latin typeface="Arial"/>
                <a:ea typeface="Arial"/>
                <a:cs typeface="Arial"/>
                <a:sym typeface="Arial"/>
              </a:rPr>
              <a:t>Locate</a:t>
            </a:r>
            <a:endParaRPr b="0" i="0" sz="2200" u="none" cap="none" strike="noStrike">
              <a:solidFill>
                <a:srgbClr val="171616"/>
              </a:solidFill>
              <a:latin typeface="Arial"/>
              <a:ea typeface="Arial"/>
              <a:cs typeface="Arial"/>
              <a:sym typeface="Arial"/>
            </a:endParaRPr>
          </a:p>
        </p:txBody>
      </p:sp>
      <p:cxnSp>
        <p:nvCxnSpPr>
          <p:cNvPr id="152" name="Google Shape;152;g38c70a7e52e_0_347"/>
          <p:cNvCxnSpPr>
            <a:stCxn id="147" idx="0"/>
          </p:cNvCxnSpPr>
          <p:nvPr/>
        </p:nvCxnSpPr>
        <p:spPr>
          <a:xfrm flipH="1">
            <a:off x="2552837" y="2141687"/>
            <a:ext cx="596700" cy="220200"/>
          </a:xfrm>
          <a:prstGeom prst="straightConnector1">
            <a:avLst/>
          </a:prstGeom>
          <a:noFill/>
          <a:ln cap="flat" cmpd="sng" w="9525">
            <a:solidFill>
              <a:schemeClr val="dk2"/>
            </a:solidFill>
            <a:prstDash val="solid"/>
            <a:round/>
            <a:headEnd len="sm" w="sm" type="none"/>
            <a:tailEnd len="sm" w="sm" type="none"/>
          </a:ln>
        </p:spPr>
      </p:cxnSp>
      <p:pic>
        <p:nvPicPr>
          <p:cNvPr id="153" name="Google Shape;153;g38c70a7e52e_0_347"/>
          <p:cNvPicPr preferRelativeResize="0"/>
          <p:nvPr/>
        </p:nvPicPr>
        <p:blipFill rotWithShape="1">
          <a:blip r:embed="rId5">
            <a:alphaModFix/>
          </a:blip>
          <a:srcRect b="0" l="0" r="0" t="0"/>
          <a:stretch/>
        </p:blipFill>
        <p:spPr>
          <a:xfrm>
            <a:off x="6772575" y="1524513"/>
            <a:ext cx="596700" cy="699719"/>
          </a:xfrm>
          <a:prstGeom prst="rect">
            <a:avLst/>
          </a:prstGeom>
          <a:noFill/>
          <a:ln>
            <a:noFill/>
          </a:ln>
        </p:spPr>
      </p:pic>
      <p:pic>
        <p:nvPicPr>
          <p:cNvPr id="154" name="Google Shape;154;g38c70a7e52e_0_347"/>
          <p:cNvPicPr preferRelativeResize="0"/>
          <p:nvPr/>
        </p:nvPicPr>
        <p:blipFill rotWithShape="1">
          <a:blip r:embed="rId6">
            <a:alphaModFix/>
          </a:blip>
          <a:srcRect b="0" l="0" r="0" t="0"/>
          <a:stretch/>
        </p:blipFill>
        <p:spPr>
          <a:xfrm>
            <a:off x="6772575" y="2549988"/>
            <a:ext cx="596700" cy="462533"/>
          </a:xfrm>
          <a:prstGeom prst="rect">
            <a:avLst/>
          </a:prstGeom>
          <a:noFill/>
          <a:ln>
            <a:noFill/>
          </a:ln>
        </p:spPr>
      </p:pic>
      <p:pic>
        <p:nvPicPr>
          <p:cNvPr id="155" name="Google Shape;155;g38c70a7e52e_0_347"/>
          <p:cNvPicPr preferRelativeResize="0"/>
          <p:nvPr/>
        </p:nvPicPr>
        <p:blipFill rotWithShape="1">
          <a:blip r:embed="rId7">
            <a:alphaModFix/>
          </a:blip>
          <a:srcRect b="0" l="0" r="0" t="0"/>
          <a:stretch/>
        </p:blipFill>
        <p:spPr>
          <a:xfrm>
            <a:off x="1458573" y="2110512"/>
            <a:ext cx="1183800" cy="15389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8c70a7e52e_0_366"/>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161" name="Google Shape;161;g38c70a7e52e_0_366"/>
          <p:cNvSpPr txBox="1"/>
          <p:nvPr/>
        </p:nvSpPr>
        <p:spPr>
          <a:xfrm>
            <a:off x="3358775" y="4487575"/>
            <a:ext cx="1694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1616"/>
                </a:solidFill>
                <a:latin typeface="Arial"/>
                <a:ea typeface="Arial"/>
                <a:cs typeface="Arial"/>
                <a:sym typeface="Arial"/>
              </a:rPr>
              <a:t>JANE DOE, HIGH ST 5</a:t>
            </a:r>
            <a:endParaRPr b="0" i="0" sz="1100" u="none" cap="none" strike="noStrike">
              <a:solidFill>
                <a:srgbClr val="17161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1616"/>
                </a:solidFill>
                <a:latin typeface="Arial"/>
                <a:ea typeface="Arial"/>
                <a:cs typeface="Arial"/>
                <a:sym typeface="Arial"/>
              </a:rPr>
              <a:t>NORWAY</a:t>
            </a:r>
            <a:endParaRPr b="0" i="0" sz="1100" u="none" cap="none" strike="noStrike">
              <a:solidFill>
                <a:srgbClr val="171616"/>
              </a:solidFill>
              <a:latin typeface="Arial"/>
              <a:ea typeface="Arial"/>
              <a:cs typeface="Arial"/>
              <a:sym typeface="Arial"/>
            </a:endParaRPr>
          </a:p>
        </p:txBody>
      </p:sp>
      <p:sp>
        <p:nvSpPr>
          <p:cNvPr id="162" name="Google Shape;162;g38c70a7e52e_0_366"/>
          <p:cNvSpPr txBox="1"/>
          <p:nvPr/>
        </p:nvSpPr>
        <p:spPr>
          <a:xfrm>
            <a:off x="404124" y="3999875"/>
            <a:ext cx="2044200" cy="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1616"/>
                </a:solidFill>
                <a:latin typeface="Arial"/>
                <a:ea typeface="Arial"/>
                <a:cs typeface="Arial"/>
                <a:sym typeface="Arial"/>
              </a:rPr>
              <a:t>JANE DOE, MILL RD 1 </a:t>
            </a:r>
            <a:br>
              <a:rPr b="0" i="0" lang="en" sz="1100" u="none" cap="none" strike="noStrike">
                <a:solidFill>
                  <a:srgbClr val="171616"/>
                </a:solidFill>
                <a:latin typeface="Arial"/>
                <a:ea typeface="Arial"/>
                <a:cs typeface="Arial"/>
                <a:sym typeface="Arial"/>
              </a:rPr>
            </a:br>
            <a:r>
              <a:rPr b="0" i="0" lang="en" sz="1100" u="none" cap="none" strike="noStrike">
                <a:solidFill>
                  <a:srgbClr val="171616"/>
                </a:solidFill>
                <a:latin typeface="Arial"/>
                <a:ea typeface="Arial"/>
                <a:cs typeface="Arial"/>
                <a:sym typeface="Arial"/>
              </a:rPr>
              <a:t>SWEDEN</a:t>
            </a:r>
            <a:endParaRPr b="0" i="0" sz="1100" u="none" cap="none" strike="noStrike">
              <a:solidFill>
                <a:srgbClr val="171616"/>
              </a:solidFill>
              <a:latin typeface="Arial"/>
              <a:ea typeface="Arial"/>
              <a:cs typeface="Arial"/>
              <a:sym typeface="Arial"/>
            </a:endParaRPr>
          </a:p>
        </p:txBody>
      </p:sp>
      <p:sp>
        <p:nvSpPr>
          <p:cNvPr id="163" name="Google Shape;163;g38c70a7e52e_0_366"/>
          <p:cNvSpPr txBox="1"/>
          <p:nvPr/>
        </p:nvSpPr>
        <p:spPr>
          <a:xfrm>
            <a:off x="6548375" y="3893575"/>
            <a:ext cx="2191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1616"/>
                </a:solidFill>
                <a:latin typeface="Arial"/>
                <a:ea typeface="Arial"/>
                <a:cs typeface="Arial"/>
                <a:sym typeface="Arial"/>
              </a:rPr>
              <a:t>JANE </a:t>
            </a:r>
            <a:r>
              <a:rPr b="1" i="0" lang="en" sz="1100" u="none" cap="none" strike="noStrike">
                <a:solidFill>
                  <a:srgbClr val="171616"/>
                </a:solidFill>
                <a:latin typeface="Arial"/>
                <a:ea typeface="Arial"/>
                <a:cs typeface="Arial"/>
                <a:sym typeface="Arial"/>
              </a:rPr>
              <a:t>SMITH</a:t>
            </a:r>
            <a:r>
              <a:rPr b="0" i="0" lang="en" sz="1100" u="none" cap="none" strike="noStrike">
                <a:solidFill>
                  <a:srgbClr val="171616"/>
                </a:solidFill>
                <a:latin typeface="Arial"/>
                <a:ea typeface="Arial"/>
                <a:cs typeface="Arial"/>
                <a:sym typeface="Arial"/>
              </a:rPr>
              <a:t>, CASHEW WAY</a:t>
            </a:r>
            <a:endParaRPr b="0" i="0" sz="1100" u="none" cap="none" strike="noStrike">
              <a:solidFill>
                <a:srgbClr val="17161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171616"/>
                </a:solidFill>
                <a:latin typeface="Arial"/>
                <a:ea typeface="Arial"/>
                <a:cs typeface="Arial"/>
                <a:sym typeface="Arial"/>
              </a:rPr>
              <a:t>GERMANY</a:t>
            </a:r>
            <a:endParaRPr b="0" i="0" sz="1100" u="none" cap="none" strike="noStrike">
              <a:solidFill>
                <a:srgbClr val="171616"/>
              </a:solidFill>
              <a:latin typeface="Arial"/>
              <a:ea typeface="Arial"/>
              <a:cs typeface="Arial"/>
              <a:sym typeface="Arial"/>
            </a:endParaRPr>
          </a:p>
        </p:txBody>
      </p:sp>
      <p:cxnSp>
        <p:nvCxnSpPr>
          <p:cNvPr id="164" name="Google Shape;164;g38c70a7e52e_0_366"/>
          <p:cNvCxnSpPr/>
          <p:nvPr/>
        </p:nvCxnSpPr>
        <p:spPr>
          <a:xfrm flipH="1">
            <a:off x="1903475" y="2083850"/>
            <a:ext cx="2129700" cy="1148400"/>
          </a:xfrm>
          <a:prstGeom prst="straightConnector1">
            <a:avLst/>
          </a:prstGeom>
          <a:noFill/>
          <a:ln cap="flat" cmpd="sng" w="9525">
            <a:solidFill>
              <a:schemeClr val="dk2"/>
            </a:solidFill>
            <a:prstDash val="solid"/>
            <a:round/>
            <a:headEnd len="sm" w="sm" type="none"/>
            <a:tailEnd len="med" w="med" type="triangle"/>
          </a:ln>
        </p:spPr>
      </p:cxnSp>
      <p:cxnSp>
        <p:nvCxnSpPr>
          <p:cNvPr id="165" name="Google Shape;165;g38c70a7e52e_0_366"/>
          <p:cNvCxnSpPr/>
          <p:nvPr/>
        </p:nvCxnSpPr>
        <p:spPr>
          <a:xfrm flipH="1">
            <a:off x="4396500" y="2326512"/>
            <a:ext cx="29100" cy="1121700"/>
          </a:xfrm>
          <a:prstGeom prst="straightConnector1">
            <a:avLst/>
          </a:prstGeom>
          <a:noFill/>
          <a:ln cap="flat" cmpd="sng" w="9525">
            <a:solidFill>
              <a:schemeClr val="dk2"/>
            </a:solidFill>
            <a:prstDash val="solid"/>
            <a:round/>
            <a:headEnd len="sm" w="sm" type="none"/>
            <a:tailEnd len="med" w="med" type="triangle"/>
          </a:ln>
        </p:spPr>
      </p:cxnSp>
      <p:cxnSp>
        <p:nvCxnSpPr>
          <p:cNvPr id="166" name="Google Shape;166;g38c70a7e52e_0_366"/>
          <p:cNvCxnSpPr/>
          <p:nvPr/>
        </p:nvCxnSpPr>
        <p:spPr>
          <a:xfrm>
            <a:off x="4875850" y="2236250"/>
            <a:ext cx="1875600" cy="966600"/>
          </a:xfrm>
          <a:prstGeom prst="straightConnector1">
            <a:avLst/>
          </a:prstGeom>
          <a:noFill/>
          <a:ln cap="flat" cmpd="sng" w="9525">
            <a:solidFill>
              <a:schemeClr val="dk2"/>
            </a:solidFill>
            <a:prstDash val="solid"/>
            <a:round/>
            <a:headEnd len="sm" w="sm" type="none"/>
            <a:tailEnd len="med" w="med" type="triangle"/>
          </a:ln>
        </p:spPr>
      </p:cxnSp>
      <p:cxnSp>
        <p:nvCxnSpPr>
          <p:cNvPr id="167" name="Google Shape;167;g38c70a7e52e_0_366"/>
          <p:cNvCxnSpPr/>
          <p:nvPr/>
        </p:nvCxnSpPr>
        <p:spPr>
          <a:xfrm flipH="1" rot="10800000">
            <a:off x="4966250" y="1742150"/>
            <a:ext cx="2148900" cy="58800"/>
          </a:xfrm>
          <a:prstGeom prst="straightConnector1">
            <a:avLst/>
          </a:prstGeom>
          <a:noFill/>
          <a:ln cap="flat" cmpd="sng" w="9525">
            <a:solidFill>
              <a:schemeClr val="dk2"/>
            </a:solidFill>
            <a:prstDash val="solid"/>
            <a:round/>
            <a:headEnd len="sm" w="sm" type="none"/>
            <a:tailEnd len="med" w="med" type="triangle"/>
          </a:ln>
        </p:spPr>
      </p:cxnSp>
      <p:pic>
        <p:nvPicPr>
          <p:cNvPr id="168" name="Google Shape;168;g38c70a7e52e_0_366"/>
          <p:cNvPicPr preferRelativeResize="0"/>
          <p:nvPr/>
        </p:nvPicPr>
        <p:blipFill rotWithShape="1">
          <a:blip r:embed="rId3">
            <a:alphaModFix/>
          </a:blip>
          <a:srcRect b="0" l="0" r="0" t="0"/>
          <a:stretch/>
        </p:blipFill>
        <p:spPr>
          <a:xfrm>
            <a:off x="830199" y="3232251"/>
            <a:ext cx="1694325" cy="843825"/>
          </a:xfrm>
          <a:prstGeom prst="rect">
            <a:avLst/>
          </a:prstGeom>
          <a:noFill/>
          <a:ln>
            <a:noFill/>
          </a:ln>
        </p:spPr>
      </p:pic>
      <p:pic>
        <p:nvPicPr>
          <p:cNvPr id="169" name="Google Shape;169;g38c70a7e52e_0_366"/>
          <p:cNvPicPr preferRelativeResize="0"/>
          <p:nvPr/>
        </p:nvPicPr>
        <p:blipFill rotWithShape="1">
          <a:blip r:embed="rId4">
            <a:alphaModFix/>
          </a:blip>
          <a:srcRect b="0" l="0" r="0" t="0"/>
          <a:stretch/>
        </p:blipFill>
        <p:spPr>
          <a:xfrm>
            <a:off x="3768997" y="3571250"/>
            <a:ext cx="1694325" cy="1012375"/>
          </a:xfrm>
          <a:prstGeom prst="rect">
            <a:avLst/>
          </a:prstGeom>
          <a:noFill/>
          <a:ln>
            <a:noFill/>
          </a:ln>
        </p:spPr>
      </p:pic>
      <p:pic>
        <p:nvPicPr>
          <p:cNvPr id="170" name="Google Shape;170;g38c70a7e52e_0_366"/>
          <p:cNvPicPr preferRelativeResize="0"/>
          <p:nvPr/>
        </p:nvPicPr>
        <p:blipFill rotWithShape="1">
          <a:blip r:embed="rId5">
            <a:alphaModFix/>
          </a:blip>
          <a:srcRect b="0" l="0" r="0" t="0"/>
          <a:stretch/>
        </p:blipFill>
        <p:spPr>
          <a:xfrm>
            <a:off x="6970200" y="2991775"/>
            <a:ext cx="1694325" cy="901812"/>
          </a:xfrm>
          <a:prstGeom prst="rect">
            <a:avLst/>
          </a:prstGeom>
          <a:noFill/>
          <a:ln>
            <a:noFill/>
          </a:ln>
        </p:spPr>
      </p:pic>
      <p:pic>
        <p:nvPicPr>
          <p:cNvPr id="171" name="Google Shape;171;g38c70a7e52e_0_366"/>
          <p:cNvPicPr preferRelativeResize="0"/>
          <p:nvPr/>
        </p:nvPicPr>
        <p:blipFill rotWithShape="1">
          <a:blip r:embed="rId6">
            <a:alphaModFix/>
          </a:blip>
          <a:srcRect b="0" l="0" r="0" t="0"/>
          <a:stretch/>
        </p:blipFill>
        <p:spPr>
          <a:xfrm>
            <a:off x="457863" y="3357925"/>
            <a:ext cx="324484" cy="692700"/>
          </a:xfrm>
          <a:prstGeom prst="rect">
            <a:avLst/>
          </a:prstGeom>
          <a:noFill/>
          <a:ln>
            <a:noFill/>
          </a:ln>
        </p:spPr>
      </p:pic>
      <p:pic>
        <p:nvPicPr>
          <p:cNvPr id="172" name="Google Shape;172;g38c70a7e52e_0_366"/>
          <p:cNvPicPr preferRelativeResize="0"/>
          <p:nvPr/>
        </p:nvPicPr>
        <p:blipFill rotWithShape="1">
          <a:blip r:embed="rId6">
            <a:alphaModFix/>
          </a:blip>
          <a:srcRect b="0" l="0" r="0" t="0"/>
          <a:stretch/>
        </p:blipFill>
        <p:spPr>
          <a:xfrm>
            <a:off x="3396539" y="3890925"/>
            <a:ext cx="324484" cy="692700"/>
          </a:xfrm>
          <a:prstGeom prst="rect">
            <a:avLst/>
          </a:prstGeom>
          <a:noFill/>
          <a:ln>
            <a:noFill/>
          </a:ln>
        </p:spPr>
      </p:pic>
      <p:pic>
        <p:nvPicPr>
          <p:cNvPr id="173" name="Google Shape;173;g38c70a7e52e_0_366"/>
          <p:cNvPicPr preferRelativeResize="0"/>
          <p:nvPr/>
        </p:nvPicPr>
        <p:blipFill rotWithShape="1">
          <a:blip r:embed="rId6">
            <a:alphaModFix/>
          </a:blip>
          <a:srcRect b="0" l="0" r="0" t="0"/>
          <a:stretch/>
        </p:blipFill>
        <p:spPr>
          <a:xfrm>
            <a:off x="6651164" y="3255050"/>
            <a:ext cx="324484" cy="692700"/>
          </a:xfrm>
          <a:prstGeom prst="rect">
            <a:avLst/>
          </a:prstGeom>
          <a:noFill/>
          <a:ln>
            <a:noFill/>
          </a:ln>
        </p:spPr>
      </p:pic>
      <p:pic>
        <p:nvPicPr>
          <p:cNvPr id="174" name="Google Shape;174;g38c70a7e52e_0_366"/>
          <p:cNvPicPr preferRelativeResize="0"/>
          <p:nvPr/>
        </p:nvPicPr>
        <p:blipFill rotWithShape="1">
          <a:blip r:embed="rId6">
            <a:alphaModFix/>
          </a:blip>
          <a:srcRect b="0" l="0" r="0" t="0"/>
          <a:stretch/>
        </p:blipFill>
        <p:spPr>
          <a:xfrm>
            <a:off x="7253289" y="1391150"/>
            <a:ext cx="324484" cy="692700"/>
          </a:xfrm>
          <a:prstGeom prst="rect">
            <a:avLst/>
          </a:prstGeom>
          <a:noFill/>
          <a:ln>
            <a:noFill/>
          </a:ln>
        </p:spPr>
      </p:pic>
      <p:pic>
        <p:nvPicPr>
          <p:cNvPr id="175" name="Google Shape;175;g38c70a7e52e_0_366"/>
          <p:cNvPicPr preferRelativeResize="0"/>
          <p:nvPr/>
        </p:nvPicPr>
        <p:blipFill rotWithShape="1">
          <a:blip r:embed="rId7">
            <a:alphaModFix/>
          </a:blip>
          <a:srcRect b="0" l="0" r="0" t="0"/>
          <a:stretch/>
        </p:blipFill>
        <p:spPr>
          <a:xfrm>
            <a:off x="3941916" y="1114550"/>
            <a:ext cx="938259" cy="1121700"/>
          </a:xfrm>
          <a:prstGeom prst="rect">
            <a:avLst/>
          </a:prstGeom>
          <a:noFill/>
          <a:ln>
            <a:noFill/>
          </a:ln>
        </p:spPr>
      </p:pic>
      <p:sp>
        <p:nvSpPr>
          <p:cNvPr id="176" name="Google Shape;176;g38c70a7e52e_0_366"/>
          <p:cNvSpPr txBox="1"/>
          <p:nvPr/>
        </p:nvSpPr>
        <p:spPr>
          <a:xfrm>
            <a:off x="4286050" y="1490750"/>
            <a:ext cx="763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accent1"/>
                </a:solidFill>
                <a:latin typeface="Arial"/>
                <a:ea typeface="Arial"/>
                <a:cs typeface="Arial"/>
                <a:sym typeface="Arial"/>
              </a:rPr>
              <a:t>JANE</a:t>
            </a:r>
            <a:endParaRPr b="1" i="0" sz="1200" u="none" cap="none" strike="noStrike">
              <a:solidFill>
                <a:schemeClr val="accent1"/>
              </a:solidFill>
              <a:latin typeface="Arial"/>
              <a:ea typeface="Arial"/>
              <a:cs typeface="Arial"/>
              <a:sym typeface="Arial"/>
            </a:endParaRPr>
          </a:p>
        </p:txBody>
      </p:sp>
      <p:pic>
        <p:nvPicPr>
          <p:cNvPr id="177" name="Google Shape;177;g38c70a7e52e_0_366"/>
          <p:cNvPicPr preferRelativeResize="0"/>
          <p:nvPr/>
        </p:nvPicPr>
        <p:blipFill rotWithShape="1">
          <a:blip r:embed="rId8">
            <a:alphaModFix/>
          </a:blip>
          <a:srcRect b="0" l="0" r="0" t="0"/>
          <a:stretch/>
        </p:blipFill>
        <p:spPr>
          <a:xfrm>
            <a:off x="993121" y="1396176"/>
            <a:ext cx="1186406" cy="750725"/>
          </a:xfrm>
          <a:prstGeom prst="rect">
            <a:avLst/>
          </a:prstGeom>
          <a:noFill/>
          <a:ln>
            <a:noFill/>
          </a:ln>
        </p:spPr>
      </p:pic>
      <p:cxnSp>
        <p:nvCxnSpPr>
          <p:cNvPr id="178" name="Google Shape;178;g38c70a7e52e_0_366"/>
          <p:cNvCxnSpPr/>
          <p:nvPr/>
        </p:nvCxnSpPr>
        <p:spPr>
          <a:xfrm flipH="1" rot="10800000">
            <a:off x="2289128" y="1730150"/>
            <a:ext cx="1543200" cy="14700"/>
          </a:xfrm>
          <a:prstGeom prst="straightConnector1">
            <a:avLst/>
          </a:prstGeom>
          <a:noFill/>
          <a:ln cap="flat" cmpd="sng" w="9525">
            <a:solidFill>
              <a:schemeClr val="dk2"/>
            </a:solidFill>
            <a:prstDash val="solid"/>
            <a:round/>
            <a:headEnd len="sm" w="sm" type="none"/>
            <a:tailEnd len="med" w="med" type="stealth"/>
          </a:ln>
        </p:spPr>
      </p:cxnSp>
      <p:sp>
        <p:nvSpPr>
          <p:cNvPr id="179" name="Google Shape;179;g38c70a7e52e_0_366"/>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An example: </a:t>
            </a:r>
            <a:endParaRPr sz="3300">
              <a:solidFill>
                <a:srgbClr val="000000"/>
              </a:solidFill>
              <a:latin typeface="Lora"/>
              <a:ea typeface="Lora"/>
              <a:cs typeface="Lora"/>
              <a:sym typeface="Lora"/>
            </a:endParaRPr>
          </a:p>
        </p:txBody>
      </p:sp>
      <p:cxnSp>
        <p:nvCxnSpPr>
          <p:cNvPr id="180" name="Google Shape;180;g38c70a7e52e_0_366"/>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8c70a7e52e_0_393"/>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186" name="Google Shape;186;g38c70a7e52e_0_393"/>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Features of PIDs</a:t>
            </a:r>
            <a:endParaRPr sz="3300">
              <a:solidFill>
                <a:srgbClr val="000000"/>
              </a:solidFill>
              <a:latin typeface="Lora"/>
              <a:ea typeface="Lora"/>
              <a:cs typeface="Lora"/>
              <a:sym typeface="Lora"/>
            </a:endParaRPr>
          </a:p>
        </p:txBody>
      </p:sp>
      <p:cxnSp>
        <p:nvCxnSpPr>
          <p:cNvPr id="187" name="Google Shape;187;g38c70a7e52e_0_393"/>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188" name="Google Shape;188;g38c70a7e52e_0_393"/>
          <p:cNvSpPr txBox="1"/>
          <p:nvPr/>
        </p:nvSpPr>
        <p:spPr>
          <a:xfrm>
            <a:off x="218325" y="2319725"/>
            <a:ext cx="8925600" cy="11442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A7C947"/>
              </a:buClr>
              <a:buSzPts val="2400"/>
              <a:buFont typeface="Lato"/>
              <a:buChar char="●"/>
            </a:pPr>
            <a:r>
              <a:rPr b="1" lang="en" sz="2400">
                <a:solidFill>
                  <a:srgbClr val="171616"/>
                </a:solidFill>
                <a:latin typeface="Lato"/>
                <a:ea typeface="Lato"/>
                <a:cs typeface="Lato"/>
                <a:sym typeface="Lato"/>
              </a:rPr>
              <a:t>Persistent</a:t>
            </a:r>
            <a:endParaRPr b="1" sz="2400">
              <a:solidFill>
                <a:srgbClr val="171616"/>
              </a:solidFill>
              <a:latin typeface="Lato"/>
              <a:ea typeface="Lato"/>
              <a:cs typeface="Lato"/>
              <a:sym typeface="Lato"/>
            </a:endParaRPr>
          </a:p>
          <a:p>
            <a:pPr indent="-342900" lvl="1" marL="914400" rtl="0" algn="l">
              <a:lnSpc>
                <a:spcPct val="90000"/>
              </a:lnSpc>
              <a:spcBef>
                <a:spcPts val="1000"/>
              </a:spcBef>
              <a:spcAft>
                <a:spcPts val="0"/>
              </a:spcAft>
              <a:buClr>
                <a:srgbClr val="A7C947"/>
              </a:buClr>
              <a:buSzPts val="1800"/>
              <a:buChar char="○"/>
            </a:pPr>
            <a:r>
              <a:rPr lang="en" sz="1800">
                <a:solidFill>
                  <a:srgbClr val="171616"/>
                </a:solidFill>
                <a:latin typeface="Lato Light"/>
                <a:ea typeface="Lato Light"/>
                <a:cs typeface="Lato Light"/>
                <a:sym typeface="Lato Light"/>
              </a:rPr>
              <a:t>It should be  maintained for a long period of time. The syntax used for the identifier should also be persistent</a:t>
            </a:r>
            <a:endParaRPr sz="1800">
              <a:solidFill>
                <a:srgbClr val="171616"/>
              </a:solidFill>
              <a:latin typeface="Lato Light"/>
              <a:ea typeface="Lato Light"/>
              <a:cs typeface="Lato Light"/>
              <a:sym typeface="Lato Light"/>
            </a:endParaRPr>
          </a:p>
        </p:txBody>
      </p:sp>
      <p:sp>
        <p:nvSpPr>
          <p:cNvPr id="189" name="Google Shape;189;g38c70a7e52e_0_393"/>
          <p:cNvSpPr txBox="1"/>
          <p:nvPr/>
        </p:nvSpPr>
        <p:spPr>
          <a:xfrm>
            <a:off x="218325" y="3685875"/>
            <a:ext cx="8925600" cy="8949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A7C947"/>
              </a:buClr>
              <a:buSzPts val="2400"/>
              <a:buFont typeface="Lato"/>
              <a:buChar char="●"/>
            </a:pPr>
            <a:r>
              <a:rPr b="1" lang="en" sz="2400">
                <a:solidFill>
                  <a:srgbClr val="171616"/>
                </a:solidFill>
                <a:latin typeface="Lato"/>
                <a:ea typeface="Lato"/>
                <a:cs typeface="Lato"/>
                <a:sym typeface="Lato"/>
              </a:rPr>
              <a:t>Resolvable</a:t>
            </a:r>
            <a:endParaRPr b="1" sz="2400">
              <a:solidFill>
                <a:srgbClr val="171616"/>
              </a:solidFill>
              <a:latin typeface="Lato"/>
              <a:ea typeface="Lato"/>
              <a:cs typeface="Lato"/>
              <a:sym typeface="Lato"/>
            </a:endParaRPr>
          </a:p>
          <a:p>
            <a:pPr indent="-342900" lvl="1" marL="914400" rtl="0" algn="l">
              <a:lnSpc>
                <a:spcPct val="90000"/>
              </a:lnSpc>
              <a:spcBef>
                <a:spcPts val="1000"/>
              </a:spcBef>
              <a:spcAft>
                <a:spcPts val="0"/>
              </a:spcAft>
              <a:buClr>
                <a:srgbClr val="A7C947"/>
              </a:buClr>
              <a:buSzPts val="1800"/>
              <a:buChar char="○"/>
            </a:pPr>
            <a:r>
              <a:rPr lang="en" sz="1800">
                <a:solidFill>
                  <a:srgbClr val="171616"/>
                </a:solidFill>
                <a:latin typeface="Lato Light"/>
                <a:ea typeface="Lato Light"/>
                <a:cs typeface="Lato Light"/>
                <a:sym typeface="Lato Light"/>
              </a:rPr>
              <a:t>It should allow both human and machine users to access the resource</a:t>
            </a:r>
            <a:endParaRPr sz="1800">
              <a:solidFill>
                <a:srgbClr val="171616"/>
              </a:solidFill>
              <a:latin typeface="Lato Light"/>
              <a:ea typeface="Lato Light"/>
              <a:cs typeface="Lato Light"/>
              <a:sym typeface="Lato Light"/>
            </a:endParaRPr>
          </a:p>
        </p:txBody>
      </p:sp>
      <p:sp>
        <p:nvSpPr>
          <p:cNvPr id="190" name="Google Shape;190;g38c70a7e52e_0_393"/>
          <p:cNvSpPr txBox="1"/>
          <p:nvPr/>
        </p:nvSpPr>
        <p:spPr>
          <a:xfrm>
            <a:off x="218325" y="1072925"/>
            <a:ext cx="8925600" cy="12468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800"/>
              </a:spcBef>
              <a:spcAft>
                <a:spcPts val="0"/>
              </a:spcAft>
              <a:buClr>
                <a:srgbClr val="A7C947"/>
              </a:buClr>
              <a:buSzPts val="2400"/>
              <a:buFont typeface="Lato"/>
              <a:buChar char="●"/>
            </a:pPr>
            <a:r>
              <a:rPr b="1" lang="en" sz="2400">
                <a:solidFill>
                  <a:srgbClr val="171616"/>
                </a:solidFill>
                <a:latin typeface="Lato"/>
                <a:ea typeface="Lato"/>
                <a:cs typeface="Lato"/>
                <a:sym typeface="Lato"/>
              </a:rPr>
              <a:t>Globally unique</a:t>
            </a:r>
            <a:endParaRPr b="1" sz="2400">
              <a:solidFill>
                <a:srgbClr val="171616"/>
              </a:solidFill>
              <a:latin typeface="Lato"/>
              <a:ea typeface="Lato"/>
              <a:cs typeface="Lato"/>
              <a:sym typeface="Lato"/>
            </a:endParaRPr>
          </a:p>
          <a:p>
            <a:pPr indent="-342900" lvl="1" marL="914400" rtl="0" algn="l">
              <a:lnSpc>
                <a:spcPct val="90000"/>
              </a:lnSpc>
              <a:spcBef>
                <a:spcPts val="1000"/>
              </a:spcBef>
              <a:spcAft>
                <a:spcPts val="0"/>
              </a:spcAft>
              <a:buClr>
                <a:srgbClr val="A7C947"/>
              </a:buClr>
              <a:buSzPts val="1800"/>
              <a:buChar char="○"/>
            </a:pPr>
            <a:r>
              <a:rPr lang="en" sz="1800">
                <a:solidFill>
                  <a:srgbClr val="171616"/>
                </a:solidFill>
                <a:latin typeface="Lato Light"/>
                <a:ea typeface="Lato Light"/>
                <a:cs typeface="Lato Light"/>
                <a:sym typeface="Lato Light"/>
              </a:rPr>
              <a:t>It should comply with a controlled syntax to avoid clashes</a:t>
            </a:r>
            <a:endParaRPr sz="1800">
              <a:solidFill>
                <a:srgbClr val="171616"/>
              </a:solidFill>
              <a:latin typeface="Lato Light"/>
              <a:ea typeface="Lato Light"/>
              <a:cs typeface="Lato Light"/>
              <a:sym typeface="Lato Light"/>
            </a:endParaRPr>
          </a:p>
          <a:p>
            <a:pPr indent="0" lvl="0" marL="0" rtl="0" algn="l">
              <a:lnSpc>
                <a:spcPct val="90000"/>
              </a:lnSpc>
              <a:spcBef>
                <a:spcPts val="800"/>
              </a:spcBef>
              <a:spcAft>
                <a:spcPts val="0"/>
              </a:spcAft>
              <a:buNone/>
            </a:pPr>
            <a:r>
              <a:t/>
            </a:r>
            <a:endParaRPr sz="1800">
              <a:solidFill>
                <a:srgbClr val="17161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8c70a7e52e_0_426"/>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196" name="Google Shape;196;g38c70a7e52e_0_426"/>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Digital object identifier - DOI</a:t>
            </a:r>
            <a:endParaRPr sz="3300">
              <a:solidFill>
                <a:srgbClr val="000000"/>
              </a:solidFill>
              <a:latin typeface="Lora"/>
              <a:ea typeface="Lora"/>
              <a:cs typeface="Lora"/>
              <a:sym typeface="Lora"/>
            </a:endParaRPr>
          </a:p>
        </p:txBody>
      </p:sp>
      <p:cxnSp>
        <p:nvCxnSpPr>
          <p:cNvPr id="197" name="Google Shape;197;g38c70a7e52e_0_426"/>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pic>
        <p:nvPicPr>
          <p:cNvPr id="198" name="Google Shape;198;g38c70a7e52e_0_426"/>
          <p:cNvPicPr preferRelativeResize="0"/>
          <p:nvPr/>
        </p:nvPicPr>
        <p:blipFill rotWithShape="1">
          <a:blip r:embed="rId3">
            <a:alphaModFix/>
          </a:blip>
          <a:srcRect b="3260" l="0" r="0" t="0"/>
          <a:stretch/>
        </p:blipFill>
        <p:spPr>
          <a:xfrm>
            <a:off x="2708050" y="1135538"/>
            <a:ext cx="4047626" cy="3499601"/>
          </a:xfrm>
          <a:prstGeom prst="rect">
            <a:avLst/>
          </a:prstGeom>
          <a:noFill/>
          <a:ln>
            <a:noFill/>
          </a:ln>
        </p:spPr>
      </p:pic>
      <p:pic>
        <p:nvPicPr>
          <p:cNvPr id="199" name="Google Shape;199;g38c70a7e52e_0_426"/>
          <p:cNvPicPr preferRelativeResize="0"/>
          <p:nvPr/>
        </p:nvPicPr>
        <p:blipFill rotWithShape="1">
          <a:blip r:embed="rId4">
            <a:alphaModFix/>
          </a:blip>
          <a:srcRect b="0" l="0" r="74150" t="0"/>
          <a:stretch/>
        </p:blipFill>
        <p:spPr>
          <a:xfrm>
            <a:off x="2345175" y="984813"/>
            <a:ext cx="905675" cy="816425"/>
          </a:xfrm>
          <a:prstGeom prst="rect">
            <a:avLst/>
          </a:prstGeom>
          <a:noFill/>
          <a:ln>
            <a:noFill/>
          </a:ln>
        </p:spPr>
      </p:pic>
      <p:sp>
        <p:nvSpPr>
          <p:cNvPr id="200" name="Google Shape;200;g38c70a7e52e_0_426"/>
          <p:cNvSpPr txBox="1"/>
          <p:nvPr/>
        </p:nvSpPr>
        <p:spPr>
          <a:xfrm>
            <a:off x="2665600" y="4575300"/>
            <a:ext cx="326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i="0" lang="en" sz="700" u="none" cap="none" strike="noStrike">
                <a:solidFill>
                  <a:srgbClr val="000000"/>
                </a:solidFill>
                <a:latin typeface="Lato Light"/>
                <a:ea typeface="Lato Light"/>
                <a:cs typeface="Lato Light"/>
                <a:sym typeface="Lato Light"/>
              </a:rPr>
              <a:t>Illustration from the DOI Foundations website</a:t>
            </a:r>
            <a:br>
              <a:rPr i="0" lang="en" sz="700" u="none" cap="none" strike="noStrike">
                <a:solidFill>
                  <a:srgbClr val="000000"/>
                </a:solidFill>
                <a:latin typeface="Lato Light"/>
                <a:ea typeface="Lato Light"/>
                <a:cs typeface="Lato Light"/>
                <a:sym typeface="Lato Light"/>
              </a:rPr>
            </a:br>
            <a:r>
              <a:rPr i="0" lang="en" sz="700" u="sng" cap="none" strike="noStrike">
                <a:solidFill>
                  <a:schemeClr val="hlink"/>
                </a:solidFill>
                <a:latin typeface="Lato Light"/>
                <a:ea typeface="Lato Light"/>
                <a:cs typeface="Lato Light"/>
                <a:sym typeface="Lato Light"/>
                <a:hlinkClick r:id="rId5"/>
              </a:rPr>
              <a:t>https://www.doi.org/the-identifier/what-is-a-doi/</a:t>
            </a:r>
            <a:r>
              <a:rPr i="0" lang="en" sz="700" u="none" cap="none" strike="noStrike">
                <a:solidFill>
                  <a:srgbClr val="171616"/>
                </a:solidFill>
                <a:latin typeface="Lato Light"/>
                <a:ea typeface="Lato Light"/>
                <a:cs typeface="Lato Light"/>
                <a:sym typeface="Lato Light"/>
              </a:rPr>
              <a:t> </a:t>
            </a:r>
            <a:endParaRPr i="0" sz="700" u="none" cap="none" strike="noStrike">
              <a:solidFill>
                <a:srgbClr val="171616"/>
              </a:solidFill>
              <a:latin typeface="Lato Light"/>
              <a:ea typeface="Lato Light"/>
              <a:cs typeface="Lato Light"/>
              <a:sym typeface="La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8c70a7e52e_0_441"/>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206" name="Google Shape;206;g38c70a7e52e_0_441"/>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Digital object identifier - DOI</a:t>
            </a:r>
            <a:endParaRPr sz="3300">
              <a:solidFill>
                <a:srgbClr val="000000"/>
              </a:solidFill>
              <a:latin typeface="Lora"/>
              <a:ea typeface="Lora"/>
              <a:cs typeface="Lora"/>
              <a:sym typeface="Lora"/>
            </a:endParaRPr>
          </a:p>
        </p:txBody>
      </p:sp>
      <p:cxnSp>
        <p:nvCxnSpPr>
          <p:cNvPr id="207" name="Google Shape;207;g38c70a7e52e_0_441"/>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208" name="Google Shape;208;g38c70a7e52e_0_441"/>
          <p:cNvSpPr txBox="1"/>
          <p:nvPr/>
        </p:nvSpPr>
        <p:spPr>
          <a:xfrm>
            <a:off x="1623850" y="4491300"/>
            <a:ext cx="7153800" cy="418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lang="en" sz="800">
                <a:solidFill>
                  <a:srgbClr val="171616"/>
                </a:solidFill>
                <a:latin typeface="Lato Light"/>
                <a:ea typeface="Lato Light"/>
                <a:cs typeface="Lato Light"/>
                <a:sym typeface="Lato Light"/>
              </a:rPr>
              <a:t>Illustration from The DOI Handbook April 2023 (</a:t>
            </a:r>
            <a:r>
              <a:rPr lang="en" sz="800" u="sng">
                <a:solidFill>
                  <a:srgbClr val="045B63"/>
                </a:solidFill>
                <a:latin typeface="Lato Light"/>
                <a:ea typeface="Lato Light"/>
                <a:cs typeface="Lato Light"/>
                <a:sym typeface="Lato Light"/>
                <a:hlinkClick r:id="rId3">
                  <a:extLst>
                    <a:ext uri="{A12FA001-AC4F-418D-AE19-62706E023703}">
                      <ahyp:hlinkClr val="tx"/>
                    </a:ext>
                  </a:extLst>
                </a:hlinkClick>
              </a:rPr>
              <a:t>https://doi.org/10.1000/182</a:t>
            </a:r>
            <a:r>
              <a:rPr lang="en" sz="800">
                <a:solidFill>
                  <a:srgbClr val="4E4E4E"/>
                </a:solidFill>
                <a:highlight>
                  <a:schemeClr val="lt1"/>
                </a:highlight>
                <a:latin typeface="Lato Light"/>
                <a:ea typeface="Lato Light"/>
                <a:cs typeface="Lato Light"/>
                <a:sym typeface="Lato Light"/>
              </a:rPr>
              <a:t> </a:t>
            </a:r>
            <a:r>
              <a:rPr lang="en" sz="800">
                <a:solidFill>
                  <a:srgbClr val="171616"/>
                </a:solidFill>
                <a:latin typeface="Lato Light"/>
                <a:ea typeface="Lato Light"/>
                <a:cs typeface="Lato Light"/>
                <a:sym typeface="Lato Light"/>
              </a:rPr>
              <a:t>identifies the latest current version of the handbook</a:t>
            </a:r>
            <a:r>
              <a:rPr lang="en" sz="800">
                <a:solidFill>
                  <a:srgbClr val="4E4E4E"/>
                </a:solidFill>
                <a:highlight>
                  <a:schemeClr val="lt1"/>
                </a:highlight>
                <a:latin typeface="Lato Light"/>
                <a:ea typeface="Lato Light"/>
                <a:cs typeface="Lato Light"/>
                <a:sym typeface="Lato Light"/>
              </a:rPr>
              <a:t>)</a:t>
            </a:r>
            <a:r>
              <a:rPr lang="en" sz="800">
                <a:solidFill>
                  <a:srgbClr val="171616"/>
                </a:solidFill>
                <a:latin typeface="Lato Light"/>
                <a:ea typeface="Lato Light"/>
                <a:cs typeface="Lato Light"/>
                <a:sym typeface="Lato Light"/>
              </a:rPr>
              <a:t> </a:t>
            </a:r>
            <a:endParaRPr sz="800">
              <a:solidFill>
                <a:srgbClr val="171616"/>
              </a:solidFill>
              <a:latin typeface="Lato Light"/>
              <a:ea typeface="Lato Light"/>
              <a:cs typeface="Lato Light"/>
              <a:sym typeface="Lato Light"/>
            </a:endParaRPr>
          </a:p>
          <a:p>
            <a:pPr indent="0" lvl="0" marL="0" marR="0" rtl="0" algn="l">
              <a:lnSpc>
                <a:spcPct val="100000"/>
              </a:lnSpc>
              <a:spcBef>
                <a:spcPts val="0"/>
              </a:spcBef>
              <a:spcAft>
                <a:spcPts val="0"/>
              </a:spcAft>
              <a:buClr>
                <a:srgbClr val="000000"/>
              </a:buClr>
              <a:buSzPts val="1100"/>
              <a:buFont typeface="Arial"/>
              <a:buNone/>
            </a:pPr>
            <a:r>
              <a:t/>
            </a:r>
            <a:endParaRPr sz="800">
              <a:latin typeface="Lato Light"/>
              <a:ea typeface="Lato Light"/>
              <a:cs typeface="Lato Light"/>
              <a:sym typeface="Lato Light"/>
            </a:endParaRPr>
          </a:p>
        </p:txBody>
      </p:sp>
      <p:pic>
        <p:nvPicPr>
          <p:cNvPr id="209" name="Google Shape;209;g38c70a7e52e_0_441"/>
          <p:cNvPicPr preferRelativeResize="0"/>
          <p:nvPr/>
        </p:nvPicPr>
        <p:blipFill rotWithShape="1">
          <a:blip r:embed="rId4">
            <a:alphaModFix/>
          </a:blip>
          <a:srcRect b="0" l="0" r="74150" t="0"/>
          <a:stretch/>
        </p:blipFill>
        <p:spPr>
          <a:xfrm>
            <a:off x="820000" y="1216625"/>
            <a:ext cx="905675" cy="816425"/>
          </a:xfrm>
          <a:prstGeom prst="rect">
            <a:avLst/>
          </a:prstGeom>
          <a:noFill/>
          <a:ln>
            <a:noFill/>
          </a:ln>
        </p:spPr>
      </p:pic>
      <p:pic>
        <p:nvPicPr>
          <p:cNvPr id="210" name="Google Shape;210;g38c70a7e52e_0_441"/>
          <p:cNvPicPr preferRelativeResize="0"/>
          <p:nvPr/>
        </p:nvPicPr>
        <p:blipFill rotWithShape="1">
          <a:blip r:embed="rId5">
            <a:alphaModFix/>
          </a:blip>
          <a:srcRect b="0" l="0" r="0" t="0"/>
          <a:stretch/>
        </p:blipFill>
        <p:spPr>
          <a:xfrm>
            <a:off x="1623850" y="1562688"/>
            <a:ext cx="6153150" cy="29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8c70a7e52e_0_482"/>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216" name="Google Shape;216;g38c70a7e52e_0_482"/>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Benefits of</a:t>
            </a:r>
            <a:r>
              <a:rPr lang="en" sz="3300">
                <a:latin typeface="Lora"/>
                <a:ea typeface="Lora"/>
                <a:cs typeface="Lora"/>
                <a:sym typeface="Lora"/>
              </a:rPr>
              <a:t> DOIs</a:t>
            </a:r>
            <a:endParaRPr sz="3300">
              <a:solidFill>
                <a:srgbClr val="000000"/>
              </a:solidFill>
              <a:latin typeface="Lora"/>
              <a:ea typeface="Lora"/>
              <a:cs typeface="Lora"/>
              <a:sym typeface="Lora"/>
            </a:endParaRPr>
          </a:p>
        </p:txBody>
      </p:sp>
      <p:cxnSp>
        <p:nvCxnSpPr>
          <p:cNvPr id="217" name="Google Shape;217;g38c70a7e52e_0_482"/>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218" name="Google Shape;218;g38c70a7e52e_0_482"/>
          <p:cNvSpPr txBox="1"/>
          <p:nvPr/>
        </p:nvSpPr>
        <p:spPr>
          <a:xfrm>
            <a:off x="231175" y="1511775"/>
            <a:ext cx="8632800" cy="29553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200000"/>
              </a:lnSpc>
              <a:spcBef>
                <a:spcPts val="1000"/>
              </a:spcBef>
              <a:spcAft>
                <a:spcPts val="0"/>
              </a:spcAft>
              <a:buSzPts val="2000"/>
              <a:buFont typeface="Lato Light"/>
              <a:buChar char="●"/>
            </a:pPr>
            <a:r>
              <a:rPr lang="en" sz="2000">
                <a:solidFill>
                  <a:srgbClr val="171616"/>
                </a:solidFill>
                <a:latin typeface="Lato Light"/>
                <a:ea typeface="Lato Light"/>
                <a:cs typeface="Lato Light"/>
                <a:sym typeface="Lato Light"/>
              </a:rPr>
              <a:t>U</a:t>
            </a:r>
            <a:r>
              <a:rPr i="0" lang="en" sz="2000" u="none" cap="none" strike="noStrike">
                <a:solidFill>
                  <a:srgbClr val="171616"/>
                </a:solidFill>
                <a:latin typeface="Lato Light"/>
                <a:ea typeface="Lato Light"/>
                <a:cs typeface="Lato Light"/>
                <a:sym typeface="Lato Light"/>
              </a:rPr>
              <a:t>niquely distinguish resources from similar objects	 </a:t>
            </a:r>
            <a:r>
              <a:rPr i="0" lang="en" sz="2000" u="none" cap="none" strike="noStrike">
                <a:solidFill>
                  <a:srgbClr val="A7C947"/>
                </a:solidFill>
                <a:latin typeface="Lato Light"/>
                <a:ea typeface="Lato Light"/>
                <a:cs typeface="Lato Light"/>
                <a:sym typeface="Lato Light"/>
              </a:rPr>
              <a:t>(F)</a:t>
            </a:r>
            <a:endParaRPr i="0" sz="2000" u="none" cap="none" strike="noStrike">
              <a:solidFill>
                <a:srgbClr val="A7C947"/>
              </a:solidFill>
              <a:latin typeface="Lato Light"/>
              <a:ea typeface="Lato Light"/>
              <a:cs typeface="Lato Light"/>
              <a:sym typeface="Lato Light"/>
            </a:endParaRPr>
          </a:p>
          <a:p>
            <a:pPr indent="-355600" lvl="0" marL="457200" marR="0" rtl="0" algn="l">
              <a:lnSpc>
                <a:spcPct val="200000"/>
              </a:lnSpc>
              <a:spcBef>
                <a:spcPts val="0"/>
              </a:spcBef>
              <a:spcAft>
                <a:spcPts val="0"/>
              </a:spcAft>
              <a:buSzPts val="2000"/>
              <a:buFont typeface="Lato Light"/>
              <a:buChar char="●"/>
            </a:pPr>
            <a:r>
              <a:rPr lang="en" sz="2000">
                <a:solidFill>
                  <a:srgbClr val="171616"/>
                </a:solidFill>
                <a:latin typeface="Lato Light"/>
                <a:ea typeface="Lato Light"/>
                <a:cs typeface="Lato Light"/>
                <a:sym typeface="Lato Light"/>
              </a:rPr>
              <a:t>Provides </a:t>
            </a:r>
            <a:r>
              <a:rPr i="0" lang="en" sz="2000" u="none" cap="none" strike="noStrike">
                <a:solidFill>
                  <a:srgbClr val="171616"/>
                </a:solidFill>
                <a:latin typeface="Lato Light"/>
                <a:ea typeface="Lato Light"/>
                <a:cs typeface="Lato Light"/>
                <a:sym typeface="Lato Light"/>
              </a:rPr>
              <a:t>a place to </a:t>
            </a:r>
            <a:r>
              <a:rPr lang="en" sz="2000">
                <a:solidFill>
                  <a:srgbClr val="171616"/>
                </a:solidFill>
                <a:latin typeface="Lato Light"/>
                <a:ea typeface="Lato Light"/>
                <a:cs typeface="Lato Light"/>
                <a:sym typeface="Lato Light"/>
              </a:rPr>
              <a:t>store and manage</a:t>
            </a:r>
            <a:r>
              <a:rPr i="0" lang="en" sz="2000" u="none" cap="none" strike="noStrike">
                <a:solidFill>
                  <a:srgbClr val="171616"/>
                </a:solidFill>
                <a:latin typeface="Lato Light"/>
                <a:ea typeface="Lato Light"/>
                <a:cs typeface="Lato Light"/>
                <a:sym typeface="Lato Light"/>
              </a:rPr>
              <a:t> metadata  </a:t>
            </a:r>
            <a:r>
              <a:rPr i="0" lang="en" sz="2000" u="none" cap="none" strike="noStrike">
                <a:solidFill>
                  <a:srgbClr val="A7C947"/>
                </a:solidFill>
                <a:latin typeface="Lato Light"/>
                <a:ea typeface="Lato Light"/>
                <a:cs typeface="Lato Light"/>
                <a:sym typeface="Lato Light"/>
              </a:rPr>
              <a:t>(F)</a:t>
            </a:r>
            <a:endParaRPr i="0" sz="2000" u="none" cap="none" strike="noStrike">
              <a:solidFill>
                <a:srgbClr val="A7C947"/>
              </a:solidFill>
              <a:latin typeface="Lato Light"/>
              <a:ea typeface="Lato Light"/>
              <a:cs typeface="Lato Light"/>
              <a:sym typeface="Lato Light"/>
            </a:endParaRPr>
          </a:p>
          <a:p>
            <a:pPr indent="-355600" lvl="0" marL="457200" marR="0" rtl="0" algn="l">
              <a:lnSpc>
                <a:spcPct val="200000"/>
              </a:lnSpc>
              <a:spcBef>
                <a:spcPts val="0"/>
              </a:spcBef>
              <a:spcAft>
                <a:spcPts val="0"/>
              </a:spcAft>
              <a:buSzPts val="2000"/>
              <a:buFont typeface="Lato Light"/>
              <a:buChar char="●"/>
            </a:pPr>
            <a:r>
              <a:rPr lang="en" sz="2000">
                <a:solidFill>
                  <a:srgbClr val="171616"/>
                </a:solidFill>
                <a:latin typeface="Lato Light"/>
                <a:ea typeface="Lato Light"/>
                <a:cs typeface="Lato Light"/>
                <a:sym typeface="Lato Light"/>
              </a:rPr>
              <a:t>M</a:t>
            </a:r>
            <a:r>
              <a:rPr i="0" lang="en" sz="2000" u="none" cap="none" strike="noStrike">
                <a:solidFill>
                  <a:srgbClr val="171616"/>
                </a:solidFill>
                <a:latin typeface="Lato Light"/>
                <a:ea typeface="Lato Light"/>
                <a:cs typeface="Lato Light"/>
                <a:sym typeface="Lato Light"/>
              </a:rPr>
              <a:t>achine</a:t>
            </a:r>
            <a:r>
              <a:rPr lang="en" sz="2000">
                <a:solidFill>
                  <a:srgbClr val="171616"/>
                </a:solidFill>
                <a:latin typeface="Lato Light"/>
                <a:ea typeface="Lato Light"/>
                <a:cs typeface="Lato Light"/>
                <a:sym typeface="Lato Light"/>
              </a:rPr>
              <a:t>-</a:t>
            </a:r>
            <a:r>
              <a:rPr i="0" lang="en" sz="2000" u="none" cap="none" strike="noStrike">
                <a:solidFill>
                  <a:srgbClr val="171616"/>
                </a:solidFill>
                <a:latin typeface="Lato Light"/>
                <a:ea typeface="Lato Light"/>
                <a:cs typeface="Lato Light"/>
                <a:sym typeface="Lato Light"/>
              </a:rPr>
              <a:t>actionable identifiers </a:t>
            </a:r>
            <a:r>
              <a:rPr lang="en" sz="2000">
                <a:solidFill>
                  <a:srgbClr val="171616"/>
                </a:solidFill>
                <a:latin typeface="Lato Light"/>
                <a:ea typeface="Lato Light"/>
                <a:cs typeface="Lato Light"/>
                <a:sym typeface="Lato Light"/>
              </a:rPr>
              <a:t>improve searchability and</a:t>
            </a:r>
            <a:r>
              <a:rPr i="0" lang="en" sz="2000" u="none" cap="none" strike="noStrike">
                <a:solidFill>
                  <a:srgbClr val="171616"/>
                </a:solidFill>
                <a:latin typeface="Lato Light"/>
                <a:ea typeface="Lato Light"/>
                <a:cs typeface="Lato Light"/>
                <a:sym typeface="Lato Light"/>
              </a:rPr>
              <a:t> findability  </a:t>
            </a:r>
            <a:r>
              <a:rPr i="0" lang="en" sz="2000" u="none" cap="none" strike="noStrike">
                <a:solidFill>
                  <a:srgbClr val="A7C947"/>
                </a:solidFill>
                <a:latin typeface="Lato Light"/>
                <a:ea typeface="Lato Light"/>
                <a:cs typeface="Lato Light"/>
                <a:sym typeface="Lato Light"/>
              </a:rPr>
              <a:t>(F)</a:t>
            </a:r>
            <a:endParaRPr i="0" sz="2000" u="none" cap="none" strike="noStrike">
              <a:solidFill>
                <a:srgbClr val="A7C947"/>
              </a:solidFill>
              <a:latin typeface="Lato Light"/>
              <a:ea typeface="Lato Light"/>
              <a:cs typeface="Lato Light"/>
              <a:sym typeface="Lato Light"/>
            </a:endParaRPr>
          </a:p>
          <a:p>
            <a:pPr indent="-355600" lvl="0" marL="457200" marR="0" rtl="0" algn="l">
              <a:lnSpc>
                <a:spcPct val="200000"/>
              </a:lnSpc>
              <a:spcBef>
                <a:spcPts val="0"/>
              </a:spcBef>
              <a:spcAft>
                <a:spcPts val="0"/>
              </a:spcAft>
              <a:buSzPts val="2000"/>
              <a:buFont typeface="Lato Light"/>
              <a:buChar char="●"/>
            </a:pPr>
            <a:r>
              <a:rPr lang="en" sz="2000">
                <a:solidFill>
                  <a:srgbClr val="171616"/>
                </a:solidFill>
                <a:latin typeface="Lato Light"/>
                <a:ea typeface="Lato Light"/>
                <a:cs typeface="Lato Light"/>
                <a:sym typeface="Lato Light"/>
              </a:rPr>
              <a:t>R</a:t>
            </a:r>
            <a:r>
              <a:rPr i="0" lang="en" sz="2000" u="none" cap="none" strike="noStrike">
                <a:solidFill>
                  <a:srgbClr val="171616"/>
                </a:solidFill>
                <a:latin typeface="Lato Light"/>
                <a:ea typeface="Lato Light"/>
                <a:cs typeface="Lato Light"/>
                <a:sym typeface="Lato Light"/>
              </a:rPr>
              <a:t>esolves </a:t>
            </a:r>
            <a:r>
              <a:rPr lang="en" sz="2000">
                <a:solidFill>
                  <a:srgbClr val="171616"/>
                </a:solidFill>
                <a:latin typeface="Lato Light"/>
                <a:ea typeface="Lato Light"/>
                <a:cs typeface="Lato Light"/>
                <a:sym typeface="Lato Light"/>
              </a:rPr>
              <a:t>to a landing page that provides info or access to the resource</a:t>
            </a:r>
            <a:r>
              <a:rPr i="0" lang="en" sz="2000" u="none" cap="none" strike="noStrike">
                <a:solidFill>
                  <a:srgbClr val="171616"/>
                </a:solidFill>
                <a:latin typeface="Lato Light"/>
                <a:ea typeface="Lato Light"/>
                <a:cs typeface="Lato Light"/>
                <a:sym typeface="Lato Light"/>
              </a:rPr>
              <a:t>  </a:t>
            </a:r>
            <a:r>
              <a:rPr i="0" lang="en" sz="2000" u="none" cap="none" strike="noStrike">
                <a:solidFill>
                  <a:srgbClr val="A7C947"/>
                </a:solidFill>
                <a:latin typeface="Lato Light"/>
                <a:ea typeface="Lato Light"/>
                <a:cs typeface="Lato Light"/>
                <a:sym typeface="Lato Light"/>
              </a:rPr>
              <a:t>(A)</a:t>
            </a:r>
            <a:endParaRPr i="0" sz="2000" u="none" cap="none" strike="noStrike">
              <a:solidFill>
                <a:srgbClr val="A7C947"/>
              </a:solidFill>
              <a:latin typeface="Lato Light"/>
              <a:ea typeface="Lato Light"/>
              <a:cs typeface="Lato Light"/>
              <a:sym typeface="Lato Light"/>
            </a:endParaRPr>
          </a:p>
          <a:p>
            <a:pPr indent="-355600" lvl="0" marL="457200" marR="0" rtl="0" algn="l">
              <a:lnSpc>
                <a:spcPct val="200000"/>
              </a:lnSpc>
              <a:spcBef>
                <a:spcPts val="0"/>
              </a:spcBef>
              <a:spcAft>
                <a:spcPts val="0"/>
              </a:spcAft>
              <a:buSzPts val="2000"/>
              <a:buFont typeface="Lato Light"/>
              <a:buChar char="●"/>
            </a:pPr>
            <a:r>
              <a:rPr lang="en" sz="2000">
                <a:solidFill>
                  <a:srgbClr val="171616"/>
                </a:solidFill>
                <a:latin typeface="Lato Light"/>
                <a:ea typeface="Lato Light"/>
                <a:cs typeface="Lato Light"/>
                <a:sym typeface="Lato Light"/>
              </a:rPr>
              <a:t>E</a:t>
            </a:r>
            <a:r>
              <a:rPr i="0" lang="en" sz="2000" u="none" cap="none" strike="noStrike">
                <a:solidFill>
                  <a:srgbClr val="171616"/>
                </a:solidFill>
                <a:latin typeface="Lato Light"/>
                <a:ea typeface="Lato Light"/>
                <a:cs typeface="Lato Light"/>
                <a:sym typeface="Lato Light"/>
              </a:rPr>
              <a:t>nhances citability, attribution, and lo</a:t>
            </a:r>
            <a:r>
              <a:rPr lang="en" sz="2000">
                <a:solidFill>
                  <a:srgbClr val="171616"/>
                </a:solidFill>
                <a:latin typeface="Lato Light"/>
                <a:ea typeface="Lato Light"/>
                <a:cs typeface="Lato Light"/>
                <a:sym typeface="Lato Light"/>
              </a:rPr>
              <a:t>ng-term</a:t>
            </a:r>
            <a:r>
              <a:rPr i="0" lang="en" sz="2000" u="none" cap="none" strike="noStrike">
                <a:solidFill>
                  <a:srgbClr val="171616"/>
                </a:solidFill>
                <a:latin typeface="Lato Light"/>
                <a:ea typeface="Lato Light"/>
                <a:cs typeface="Lato Light"/>
                <a:sym typeface="Lato Light"/>
              </a:rPr>
              <a:t> reuse of the resour</a:t>
            </a:r>
            <a:r>
              <a:rPr lang="en" sz="2000">
                <a:solidFill>
                  <a:srgbClr val="171616"/>
                </a:solidFill>
                <a:latin typeface="Lato Light"/>
                <a:ea typeface="Lato Light"/>
                <a:cs typeface="Lato Light"/>
                <a:sym typeface="Lato Light"/>
              </a:rPr>
              <a:t>ce</a:t>
            </a:r>
            <a:r>
              <a:rPr i="0" lang="en" sz="2000" u="none" cap="none" strike="noStrike">
                <a:solidFill>
                  <a:srgbClr val="171616"/>
                </a:solidFill>
                <a:latin typeface="Lato Light"/>
                <a:ea typeface="Lato Light"/>
                <a:cs typeface="Lato Light"/>
                <a:sym typeface="Lato Light"/>
              </a:rPr>
              <a:t>  </a:t>
            </a:r>
            <a:r>
              <a:rPr i="0" lang="en" sz="2000" u="none" cap="none" strike="noStrike">
                <a:solidFill>
                  <a:srgbClr val="A7C947"/>
                </a:solidFill>
                <a:latin typeface="Lato Light"/>
                <a:ea typeface="Lato Light"/>
                <a:cs typeface="Lato Light"/>
                <a:sym typeface="Lato Light"/>
              </a:rPr>
              <a:t>(R)</a:t>
            </a:r>
            <a:endParaRPr i="0" sz="1300" u="none" cap="none" strike="noStrike">
              <a:solidFill>
                <a:srgbClr val="A7C947"/>
              </a:solidFill>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8c70a7e52e_0_467"/>
          <p:cNvSpPr txBox="1"/>
          <p:nvPr/>
        </p:nvSpPr>
        <p:spPr>
          <a:xfrm>
            <a:off x="1925250" y="4635150"/>
            <a:ext cx="152700" cy="13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71616"/>
              </a:solidFill>
              <a:latin typeface="Arial"/>
              <a:ea typeface="Arial"/>
              <a:cs typeface="Arial"/>
              <a:sym typeface="Arial"/>
            </a:endParaRPr>
          </a:p>
        </p:txBody>
      </p:sp>
      <p:sp>
        <p:nvSpPr>
          <p:cNvPr id="224" name="Google Shape;224;g38c70a7e52e_0_467"/>
          <p:cNvSpPr txBox="1"/>
          <p:nvPr/>
        </p:nvSpPr>
        <p:spPr>
          <a:xfrm>
            <a:off x="483563" y="231319"/>
            <a:ext cx="7153800" cy="622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0">
                <a:latin typeface="Lora"/>
                <a:ea typeface="Lora"/>
                <a:cs typeface="Lora"/>
                <a:sym typeface="Lora"/>
              </a:rPr>
              <a:t>Other important PIDs</a:t>
            </a:r>
            <a:endParaRPr sz="3300">
              <a:solidFill>
                <a:srgbClr val="000000"/>
              </a:solidFill>
              <a:latin typeface="Lora"/>
              <a:ea typeface="Lora"/>
              <a:cs typeface="Lora"/>
              <a:sym typeface="Lora"/>
            </a:endParaRPr>
          </a:p>
        </p:txBody>
      </p:sp>
      <p:cxnSp>
        <p:nvCxnSpPr>
          <p:cNvPr id="225" name="Google Shape;225;g38c70a7e52e_0_467"/>
          <p:cNvCxnSpPr/>
          <p:nvPr/>
        </p:nvCxnSpPr>
        <p:spPr>
          <a:xfrm>
            <a:off x="429619" y="963385"/>
            <a:ext cx="8241600" cy="0"/>
          </a:xfrm>
          <a:prstGeom prst="straightConnector1">
            <a:avLst/>
          </a:prstGeom>
          <a:noFill/>
          <a:ln cap="flat" cmpd="sng" w="7150">
            <a:solidFill>
              <a:srgbClr val="44546A"/>
            </a:solidFill>
            <a:prstDash val="solid"/>
            <a:round/>
            <a:headEnd len="sm" w="sm" type="none"/>
            <a:tailEnd len="sm" w="sm" type="none"/>
          </a:ln>
        </p:spPr>
      </p:cxnSp>
      <p:sp>
        <p:nvSpPr>
          <p:cNvPr id="226" name="Google Shape;226;g38c70a7e52e_0_467"/>
          <p:cNvSpPr txBox="1"/>
          <p:nvPr>
            <p:ph idx="4294967295" type="body"/>
          </p:nvPr>
        </p:nvSpPr>
        <p:spPr>
          <a:xfrm>
            <a:off x="1220050" y="2145725"/>
            <a:ext cx="6273900" cy="2796000"/>
          </a:xfrm>
          <a:prstGeom prst="rect">
            <a:avLst/>
          </a:prstGeom>
          <a:noFill/>
          <a:ln>
            <a:noFill/>
          </a:ln>
        </p:spPr>
        <p:txBody>
          <a:bodyPr anchorCtr="0" anchor="t" bIns="25700" lIns="51425" spcFirstLastPara="1" rIns="51425" wrap="square" tIns="25700">
            <a:noAutofit/>
          </a:bodyPr>
          <a:lstStyle/>
          <a:p>
            <a:pPr indent="0" lvl="0" marL="0" rtl="0" algn="ctr">
              <a:lnSpc>
                <a:spcPct val="115000"/>
              </a:lnSpc>
              <a:spcBef>
                <a:spcPts val="1300"/>
              </a:spcBef>
              <a:spcAft>
                <a:spcPts val="0"/>
              </a:spcAft>
              <a:buSzPts val="1100"/>
              <a:buNone/>
            </a:pPr>
            <a:r>
              <a:rPr b="1" lang="en" sz="2000">
                <a:solidFill>
                  <a:schemeClr val="dk1"/>
                </a:solidFill>
                <a:highlight>
                  <a:srgbClr val="FFFFFF"/>
                </a:highlight>
              </a:rPr>
              <a:t> ORCID - Open Researcher and Contributor ID</a:t>
            </a:r>
            <a:endParaRPr b="1" sz="2000">
              <a:solidFill>
                <a:schemeClr val="dk1"/>
              </a:solidFill>
              <a:highlight>
                <a:srgbClr val="FFFFFF"/>
              </a:highlight>
            </a:endParaRPr>
          </a:p>
          <a:p>
            <a:pPr indent="0" lvl="0" marL="342900" rtl="0" algn="ctr">
              <a:lnSpc>
                <a:spcPct val="115000"/>
              </a:lnSpc>
              <a:spcBef>
                <a:spcPts val="2000"/>
              </a:spcBef>
              <a:spcAft>
                <a:spcPts val="0"/>
              </a:spcAft>
              <a:buNone/>
            </a:pPr>
            <a:r>
              <a:rPr lang="en" sz="1900">
                <a:highlight>
                  <a:srgbClr val="FFFFFF"/>
                </a:highlight>
                <a:latin typeface="Lato Light"/>
                <a:ea typeface="Lato Light"/>
                <a:cs typeface="Lato Light"/>
                <a:sym typeface="Lato Light"/>
              </a:rPr>
              <a:t>P</a:t>
            </a:r>
            <a:r>
              <a:rPr lang="en" sz="1900">
                <a:solidFill>
                  <a:schemeClr val="dk1"/>
                </a:solidFill>
                <a:highlight>
                  <a:srgbClr val="FFFFFF"/>
                </a:highlight>
                <a:latin typeface="Lato Light"/>
                <a:ea typeface="Lato Light"/>
                <a:cs typeface="Lato Light"/>
                <a:sym typeface="Lato Light"/>
              </a:rPr>
              <a:t>ersistent identifiers for in</a:t>
            </a:r>
            <a:r>
              <a:rPr lang="en" sz="1900">
                <a:highlight>
                  <a:srgbClr val="FFFFFF"/>
                </a:highlight>
                <a:latin typeface="Lato Light"/>
                <a:ea typeface="Lato Light"/>
                <a:cs typeface="Lato Light"/>
                <a:sym typeface="Lato Light"/>
              </a:rPr>
              <a:t>dividual </a:t>
            </a:r>
            <a:r>
              <a:rPr lang="en" sz="1900">
                <a:solidFill>
                  <a:schemeClr val="dk1"/>
                </a:solidFill>
                <a:highlight>
                  <a:srgbClr val="FFFFFF"/>
                </a:highlight>
                <a:latin typeface="Lato Light"/>
                <a:ea typeface="Lato Light"/>
                <a:cs typeface="Lato Light"/>
                <a:sym typeface="Lato Light"/>
              </a:rPr>
              <a:t>researchers</a:t>
            </a:r>
            <a:endParaRPr sz="1900">
              <a:solidFill>
                <a:schemeClr val="dk1"/>
              </a:solidFill>
              <a:highlight>
                <a:srgbClr val="FFFFFF"/>
              </a:highlight>
              <a:latin typeface="Lato Light"/>
              <a:ea typeface="Lato Light"/>
              <a:cs typeface="Lato Light"/>
              <a:sym typeface="Lato Light"/>
            </a:endParaRPr>
          </a:p>
          <a:p>
            <a:pPr indent="0" lvl="0" marL="342900" rtl="0" algn="ctr">
              <a:lnSpc>
                <a:spcPct val="115000"/>
              </a:lnSpc>
              <a:spcBef>
                <a:spcPts val="1000"/>
              </a:spcBef>
              <a:spcAft>
                <a:spcPts val="0"/>
              </a:spcAft>
              <a:buNone/>
            </a:pPr>
            <a:r>
              <a:rPr lang="en" sz="1900">
                <a:highlight>
                  <a:srgbClr val="FFFFFF"/>
                </a:highlight>
                <a:latin typeface="Lato Light"/>
                <a:ea typeface="Lato Light"/>
                <a:cs typeface="Lato Light"/>
                <a:sym typeface="Lato Light"/>
              </a:rPr>
              <a:t>Solves name ambiguity (handles homonyms)</a:t>
            </a:r>
            <a:endParaRPr sz="1900">
              <a:solidFill>
                <a:schemeClr val="dk1"/>
              </a:solidFill>
              <a:highlight>
                <a:srgbClr val="FFFFFF"/>
              </a:highlight>
              <a:latin typeface="Lato Light"/>
              <a:ea typeface="Lato Light"/>
              <a:cs typeface="Lato Light"/>
              <a:sym typeface="Lato Light"/>
            </a:endParaRPr>
          </a:p>
          <a:p>
            <a:pPr indent="0" lvl="0" marL="342900" rtl="0" algn="ctr">
              <a:lnSpc>
                <a:spcPct val="115000"/>
              </a:lnSpc>
              <a:spcBef>
                <a:spcPts val="1000"/>
              </a:spcBef>
              <a:spcAft>
                <a:spcPts val="0"/>
              </a:spcAft>
              <a:buNone/>
            </a:pPr>
            <a:r>
              <a:rPr lang="en" sz="1900">
                <a:highlight>
                  <a:srgbClr val="FFFFFF"/>
                </a:highlight>
                <a:latin typeface="Lato Light"/>
                <a:ea typeface="Lato Light"/>
                <a:cs typeface="Lato Light"/>
                <a:sym typeface="Lato Light"/>
              </a:rPr>
              <a:t>Allows aliases</a:t>
            </a:r>
            <a:r>
              <a:rPr lang="en" sz="1900">
                <a:solidFill>
                  <a:schemeClr val="dk1"/>
                </a:solidFill>
                <a:highlight>
                  <a:srgbClr val="FFFFFF"/>
                </a:highlight>
                <a:latin typeface="Lato Light"/>
                <a:ea typeface="Lato Light"/>
                <a:cs typeface="Lato Light"/>
                <a:sym typeface="Lato Light"/>
              </a:rPr>
              <a:t> if your name changes</a:t>
            </a:r>
            <a:endParaRPr sz="1900">
              <a:solidFill>
                <a:schemeClr val="dk1"/>
              </a:solidFill>
              <a:highlight>
                <a:srgbClr val="FFFFFF"/>
              </a:highlight>
              <a:latin typeface="Lato Light"/>
              <a:ea typeface="Lato Light"/>
              <a:cs typeface="Lato Light"/>
              <a:sym typeface="Lato Light"/>
            </a:endParaRPr>
          </a:p>
          <a:p>
            <a:pPr indent="0" lvl="0" marL="342900" rtl="0" algn="ctr">
              <a:lnSpc>
                <a:spcPct val="115000"/>
              </a:lnSpc>
              <a:spcBef>
                <a:spcPts val="1300"/>
              </a:spcBef>
              <a:spcAft>
                <a:spcPts val="1000"/>
              </a:spcAft>
              <a:buNone/>
            </a:pPr>
            <a:r>
              <a:rPr lang="en" sz="1900">
                <a:highlight>
                  <a:srgbClr val="FFFFFF"/>
                </a:highlight>
                <a:latin typeface="Lato Light"/>
                <a:ea typeface="Lato Light"/>
                <a:cs typeface="Lato Light"/>
                <a:sym typeface="Lato Light"/>
              </a:rPr>
              <a:t>Remains</a:t>
            </a:r>
            <a:r>
              <a:rPr lang="en" sz="1900">
                <a:solidFill>
                  <a:schemeClr val="dk1"/>
                </a:solidFill>
                <a:highlight>
                  <a:srgbClr val="FFFFFF"/>
                </a:highlight>
                <a:latin typeface="Lato Light"/>
                <a:ea typeface="Lato Light"/>
                <a:cs typeface="Lato Light"/>
                <a:sym typeface="Lato Light"/>
              </a:rPr>
              <a:t> the same when affiliation changes</a:t>
            </a:r>
            <a:endParaRPr sz="1900">
              <a:solidFill>
                <a:schemeClr val="dk1"/>
              </a:solidFill>
              <a:highlight>
                <a:srgbClr val="FFFFFF"/>
              </a:highlight>
              <a:latin typeface="Lato Light"/>
              <a:ea typeface="Lato Light"/>
              <a:cs typeface="Lato Light"/>
              <a:sym typeface="Lato Light"/>
            </a:endParaRPr>
          </a:p>
        </p:txBody>
      </p:sp>
      <p:grpSp>
        <p:nvGrpSpPr>
          <p:cNvPr id="227" name="Google Shape;227;g38c70a7e52e_0_467"/>
          <p:cNvGrpSpPr/>
          <p:nvPr/>
        </p:nvGrpSpPr>
        <p:grpSpPr>
          <a:xfrm>
            <a:off x="2894654" y="1162694"/>
            <a:ext cx="2924693" cy="854308"/>
            <a:chOff x="706932" y="893037"/>
            <a:chExt cx="2924693" cy="777350"/>
          </a:xfrm>
        </p:grpSpPr>
        <p:pic>
          <p:nvPicPr>
            <p:cNvPr id="228" name="Google Shape;228;g38c70a7e52e_0_467">
              <a:hlinkClick r:id="rId3"/>
            </p:cNvPr>
            <p:cNvPicPr preferRelativeResize="0"/>
            <p:nvPr/>
          </p:nvPicPr>
          <p:blipFill rotWithShape="1">
            <a:blip r:embed="rId4">
              <a:alphaModFix/>
            </a:blip>
            <a:srcRect b="0" l="0" r="0" t="0"/>
            <a:stretch/>
          </p:blipFill>
          <p:spPr>
            <a:xfrm>
              <a:off x="2854275" y="893037"/>
              <a:ext cx="777350" cy="777350"/>
            </a:xfrm>
            <a:prstGeom prst="rect">
              <a:avLst/>
            </a:prstGeom>
            <a:noFill/>
            <a:ln>
              <a:noFill/>
            </a:ln>
          </p:spPr>
        </p:pic>
        <p:pic>
          <p:nvPicPr>
            <p:cNvPr id="229" name="Google Shape;229;g38c70a7e52e_0_467"/>
            <p:cNvPicPr preferRelativeResize="0"/>
            <p:nvPr/>
          </p:nvPicPr>
          <p:blipFill rotWithShape="1">
            <a:blip r:embed="rId5">
              <a:alphaModFix/>
            </a:blip>
            <a:srcRect b="0" l="0" r="0" t="0"/>
            <a:stretch/>
          </p:blipFill>
          <p:spPr>
            <a:xfrm>
              <a:off x="706932" y="997970"/>
              <a:ext cx="1871815" cy="56747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