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Lato" panose="020F0502020204030203" pitchFamily="34" charset="0"/>
      <p:regular r:id="rId22"/>
      <p:bold r:id="rId23"/>
      <p:italic r:id="rId24"/>
      <p:boldItalic r:id="rId25"/>
    </p:embeddedFont>
    <p:embeddedFont>
      <p:font typeface="Lato Light" panose="020F0502020204030203" pitchFamily="34" charset="0"/>
      <p:regular r:id="rId26"/>
      <p:bold r:id="rId27"/>
      <p:italic r:id="rId28"/>
      <p:boldItalic r:id="rId29"/>
    </p:embeddedFont>
    <p:embeddedFont>
      <p:font typeface="Lora"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xNZy6xoTDmpeEgRYVoWArea0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5"/>
  </p:normalViewPr>
  <p:slideViewPr>
    <p:cSldViewPr snapToGrid="0">
      <p:cViewPr varScale="1">
        <p:scale>
          <a:sx n="110" d="100"/>
          <a:sy n="110"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sv-SE"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ineke.luijten@scilifelab.s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elixir-europe-training.github.io/ELIXIR-TrP-FAIR-Material-By-Design/lates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hisper-ai.serve.scilifelab.s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lixir-europe-training.github.io/ELIXIR-TrP-FAIR-Material-By-Design/latest/chapters/chapter_0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google.com/document/d/18xg9ZYLQX9yFlAU1cIl8W5eMpoVhuQvEO6aLWVG81TM/edit?usp=shar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Title: "Considerations for FAIR video material"</a:t>
            </a: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Slides author:</a:t>
            </a: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   name: "Ineke Luijten"</a:t>
            </a: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   ORCID: 0000-0001-5768-275X </a:t>
            </a:r>
            <a:endParaRPr sz="1000">
              <a:latin typeface="Lora"/>
              <a:ea typeface="Lora"/>
              <a:cs typeface="Lora"/>
              <a:sym typeface="Lora"/>
            </a:endParaRPr>
          </a:p>
          <a:p>
            <a:pPr marL="0" lvl="0" indent="0" algn="l" rtl="0">
              <a:spcBef>
                <a:spcPts val="0"/>
              </a:spcBef>
              <a:spcAft>
                <a:spcPts val="0"/>
              </a:spcAft>
              <a:buSzPts val="1100"/>
              <a:buNone/>
            </a:pPr>
            <a:r>
              <a:rPr lang="sv-SE" sz="1000">
                <a:latin typeface="Lora"/>
                <a:ea typeface="Lora"/>
                <a:cs typeface="Lora"/>
                <a:sym typeface="Lora"/>
              </a:rPr>
              <a:t>   email: </a:t>
            </a:r>
            <a:r>
              <a:rPr lang="sv-SE" sz="1000" u="sng">
                <a:solidFill>
                  <a:srgbClr val="0000FF"/>
                </a:solidFill>
                <a:latin typeface="Lora"/>
                <a:ea typeface="Lora"/>
                <a:cs typeface="Lora"/>
                <a:sym typeface="Lora"/>
                <a:hlinkClick r:id="rId3">
                  <a:extLst>
                    <a:ext uri="{A12FA001-AC4F-418D-AE19-62706E023703}">
                      <ahyp:hlinkClr xmlns:ahyp="http://schemas.microsoft.com/office/drawing/2018/hyperlinkcolor" val="tx"/>
                    </a:ext>
                  </a:extLst>
                </a:hlinkClick>
              </a:rPr>
              <a:t>ineke.luijten@scilifelab.se</a:t>
            </a:r>
            <a:endParaRPr sz="1000">
              <a:solidFill>
                <a:srgbClr val="5E5E5E"/>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Part of: FAIR Training Material by Design</a:t>
            </a: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Url: </a:t>
            </a:r>
            <a:r>
              <a:rPr lang="sv-SE" sz="1000" u="sng">
                <a:solidFill>
                  <a:schemeClr val="hlink"/>
                </a:solidFill>
                <a:latin typeface="Lora"/>
                <a:ea typeface="Lora"/>
                <a:cs typeface="Lora"/>
                <a:sym typeface="Lora"/>
                <a:hlinkClick r:id="rId4"/>
              </a:rPr>
              <a:t>https://elixir-europe-training.github.io/ELIXIR-TrP-FAIR-Material-By-Design/latest/</a:t>
            </a:r>
            <a:endParaRPr sz="1000">
              <a:latin typeface="Lora"/>
              <a:ea typeface="Lora"/>
              <a:cs typeface="Lora"/>
              <a:sym typeface="Lora"/>
            </a:endParaRPr>
          </a:p>
          <a:p>
            <a:pPr marL="0" marR="448190" lvl="0" indent="0" algn="l" rtl="0">
              <a:spcBef>
                <a:spcPts val="0"/>
              </a:spcBef>
              <a:spcAft>
                <a:spcPts val="0"/>
              </a:spcAft>
              <a:buClr>
                <a:schemeClr val="dk1"/>
              </a:buClr>
              <a:buSzPts val="1100"/>
              <a:buFont typeface="Arial"/>
              <a:buNone/>
            </a:pPr>
            <a:r>
              <a:rPr lang="sv-SE" sz="1000">
                <a:latin typeface="Lora"/>
                <a:ea typeface="Lora"/>
                <a:cs typeface="Lora"/>
                <a:sym typeface="Lora"/>
              </a:rPr>
              <a:t>duration: 60 min </a:t>
            </a:r>
            <a:endParaRPr sz="1000">
              <a:latin typeface="Lora"/>
              <a:ea typeface="Lora"/>
              <a:cs typeface="Lora"/>
              <a:sym typeface="Lora"/>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v-S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8af683748c_0_2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sv-SE" sz="1000">
                <a:latin typeface="Lora"/>
                <a:ea typeface="Lora"/>
                <a:cs typeface="Lora"/>
                <a:sym typeface="Lora"/>
              </a:rPr>
              <a:t>Here are some of the most common obstacles encountered when creating or sharing FAIR video materials:</a:t>
            </a:r>
            <a:endParaRPr sz="1000">
              <a:latin typeface="Lora"/>
              <a:ea typeface="Lora"/>
              <a:cs typeface="Lora"/>
              <a:sym typeface="Lora"/>
            </a:endParaRPr>
          </a:p>
          <a:p>
            <a:pPr marL="457200" lvl="0" indent="-292100" algn="l" rtl="0">
              <a:lnSpc>
                <a:spcPct val="115000"/>
              </a:lnSpc>
              <a:spcBef>
                <a:spcPts val="1200"/>
              </a:spcBef>
              <a:spcAft>
                <a:spcPts val="0"/>
              </a:spcAft>
              <a:buSzPts val="1000"/>
              <a:buFont typeface="Lora"/>
              <a:buChar char="●"/>
            </a:pPr>
            <a:r>
              <a:rPr lang="sv-SE" sz="1000">
                <a:latin typeface="Lora"/>
                <a:ea typeface="Lora"/>
                <a:cs typeface="Lora"/>
                <a:sym typeface="Lora"/>
              </a:rPr>
              <a:t>Technical Skills: Recording, editing, adding metadata, and creating captions require some know-how.</a:t>
            </a:r>
            <a:endParaRPr sz="1000">
              <a:latin typeface="Lora"/>
              <a:ea typeface="Lora"/>
              <a:cs typeface="Lora"/>
              <a:sym typeface="Lora"/>
            </a:endParaRPr>
          </a:p>
          <a:p>
            <a:pPr marL="457200" lvl="0" indent="-292100" algn="l" rtl="0">
              <a:lnSpc>
                <a:spcPct val="115000"/>
              </a:lnSpc>
              <a:spcBef>
                <a:spcPts val="0"/>
              </a:spcBef>
              <a:spcAft>
                <a:spcPts val="0"/>
              </a:spcAft>
              <a:buSzPts val="1000"/>
              <a:buFont typeface="Lora"/>
              <a:buChar char="●"/>
            </a:pPr>
            <a:r>
              <a:rPr lang="sv-SE" sz="1000">
                <a:latin typeface="Lora"/>
                <a:ea typeface="Lora"/>
                <a:cs typeface="Lora"/>
                <a:sym typeface="Lora"/>
              </a:rPr>
              <a:t>Licensing &amp; Permissions: Confusion about copyright, reuse rights, and privacy when sharing video content.</a:t>
            </a:r>
            <a:endParaRPr sz="1000">
              <a:latin typeface="Lora"/>
              <a:ea typeface="Lora"/>
              <a:cs typeface="Lora"/>
              <a:sym typeface="Lora"/>
            </a:endParaRPr>
          </a:p>
          <a:p>
            <a:pPr marL="457200" lvl="0" indent="-292100" algn="l" rtl="0">
              <a:lnSpc>
                <a:spcPct val="115000"/>
              </a:lnSpc>
              <a:spcBef>
                <a:spcPts val="0"/>
              </a:spcBef>
              <a:spcAft>
                <a:spcPts val="0"/>
              </a:spcAft>
              <a:buSzPts val="1000"/>
              <a:buFont typeface="Lora"/>
              <a:buChar char="●"/>
            </a:pPr>
            <a:r>
              <a:rPr lang="sv-SE" sz="1000">
                <a:latin typeface="Lora"/>
                <a:ea typeface="Lora"/>
                <a:cs typeface="Lora"/>
                <a:sym typeface="Lora"/>
              </a:rPr>
              <a:t>File Size &amp; Storage Limits: High-quality video files are large, making them harder to host on institutional repositories or platforms like Zenodo (often limited to 50 GB per upload).</a:t>
            </a:r>
            <a:endParaRPr sz="1000">
              <a:latin typeface="Lora"/>
              <a:ea typeface="Lora"/>
              <a:cs typeface="Lora"/>
              <a:sym typeface="Lora"/>
            </a:endParaRPr>
          </a:p>
          <a:p>
            <a:pPr marL="457200" lvl="0" indent="-292100" algn="l" rtl="0">
              <a:spcBef>
                <a:spcPts val="0"/>
              </a:spcBef>
              <a:spcAft>
                <a:spcPts val="0"/>
              </a:spcAft>
              <a:buSzPts val="1000"/>
              <a:buFont typeface="Lora"/>
              <a:buChar char="●"/>
            </a:pPr>
            <a:r>
              <a:rPr lang="sv-SE" sz="1000">
                <a:latin typeface="Lora"/>
                <a:ea typeface="Lora"/>
                <a:cs typeface="Lora"/>
                <a:sym typeface="Lora"/>
              </a:rPr>
              <a:t>Metadata Complexity: Video materials often need multiple layers of metadata (e.g., author, content, format, transcript, licensing), and it’s not always clear where or how to include these.</a:t>
            </a:r>
            <a:endParaRPr sz="2700">
              <a:solidFill>
                <a:schemeClr val="accent4"/>
              </a:solidFill>
              <a:latin typeface="Lora"/>
              <a:ea typeface="Lora"/>
              <a:cs typeface="Lora"/>
              <a:sym typeface="Lora"/>
            </a:endParaRPr>
          </a:p>
          <a:p>
            <a:pPr marL="457200" lvl="0" indent="-292100" algn="l" rtl="0">
              <a:lnSpc>
                <a:spcPct val="115000"/>
              </a:lnSpc>
              <a:spcBef>
                <a:spcPts val="0"/>
              </a:spcBef>
              <a:spcAft>
                <a:spcPts val="0"/>
              </a:spcAft>
              <a:buSzPts val="1000"/>
              <a:buFont typeface="Lora"/>
              <a:buChar char="●"/>
            </a:pPr>
            <a:r>
              <a:rPr lang="sv-SE" sz="1000">
                <a:latin typeface="Lora"/>
                <a:ea typeface="Lora"/>
                <a:cs typeface="Lora"/>
                <a:sym typeface="Lora"/>
              </a:rPr>
              <a:t>Time consuming: Creating, editing, and annotating videos takes planning and effort.</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AI &amp; Ethics: Emerging tools (e.g., for transcription or editing) raise questions about bias, transparency, and attribution.</a:t>
            </a:r>
            <a:endParaRPr sz="1000">
              <a:latin typeface="Lora"/>
              <a:ea typeface="Lora"/>
              <a:cs typeface="Lora"/>
              <a:sym typeface="Lora"/>
            </a:endParaRPr>
          </a:p>
          <a:p>
            <a:pPr marL="457200" lvl="0" indent="-292100" algn="l" rtl="0">
              <a:lnSpc>
                <a:spcPct val="115000"/>
              </a:lnSpc>
              <a:spcBef>
                <a:spcPts val="0"/>
              </a:spcBef>
              <a:spcAft>
                <a:spcPts val="0"/>
              </a:spcAft>
              <a:buSzPts val="1000"/>
              <a:buFont typeface="Lora"/>
              <a:buChar char="●"/>
            </a:pPr>
            <a:r>
              <a:rPr lang="sv-SE" sz="1000">
                <a:latin typeface="Lora"/>
                <a:ea typeface="Lora"/>
                <a:cs typeface="Lora"/>
                <a:sym typeface="Lora"/>
              </a:rPr>
              <a:t>Infrastructure: Not all organizations have repositories or tools for storing videos with FAIR metadata.</a:t>
            </a:r>
            <a:endParaRPr sz="1000">
              <a:latin typeface="Lora"/>
              <a:ea typeface="Lora"/>
              <a:cs typeface="Lora"/>
              <a:sym typeface="Lora"/>
            </a:endParaRPr>
          </a:p>
          <a:p>
            <a:pPr marL="457200" lvl="0" indent="-292100" algn="l" rtl="0">
              <a:lnSpc>
                <a:spcPct val="115000"/>
              </a:lnSpc>
              <a:spcBef>
                <a:spcPts val="0"/>
              </a:spcBef>
              <a:spcAft>
                <a:spcPts val="0"/>
              </a:spcAft>
              <a:buSzPts val="1000"/>
              <a:buFont typeface="Lora"/>
              <a:buChar char="●"/>
            </a:pPr>
            <a:r>
              <a:rPr lang="sv-SE" sz="1000">
                <a:latin typeface="Lora"/>
                <a:ea typeface="Lora"/>
                <a:cs typeface="Lora"/>
                <a:sym typeface="Lora"/>
              </a:rPr>
              <a:t>Knowledge Gaps: Limited awareness of FAIR video practices or suitable hosting platforms.</a:t>
            </a:r>
            <a:endParaRPr sz="1000">
              <a:latin typeface="Lora"/>
              <a:ea typeface="Lora"/>
              <a:cs typeface="Lora"/>
              <a:sym typeface="Lora"/>
            </a:endParaRPr>
          </a:p>
          <a:p>
            <a:pPr marL="0" lvl="0" indent="0" algn="l" rtl="0">
              <a:lnSpc>
                <a:spcPct val="100000"/>
              </a:lnSpc>
              <a:spcBef>
                <a:spcPts val="0"/>
              </a:spcBef>
              <a:spcAft>
                <a:spcPts val="0"/>
              </a:spcAft>
              <a:buNone/>
            </a:pP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00000"/>
              </a:lnSpc>
              <a:spcBef>
                <a:spcPts val="0"/>
              </a:spcBef>
              <a:spcAft>
                <a:spcPts val="0"/>
              </a:spcAft>
              <a:buNone/>
            </a:pPr>
            <a:endParaRPr sz="1100" b="1">
              <a:latin typeface="Arial"/>
              <a:ea typeface="Arial"/>
              <a:cs typeface="Arial"/>
              <a:sym typeface="Arial"/>
            </a:endParaRPr>
          </a:p>
        </p:txBody>
      </p:sp>
      <p:sp>
        <p:nvSpPr>
          <p:cNvPr id="215" name="Google Shape;215;g38af683748c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8af683748c_0_8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8af683748c_0_8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sv-SE" sz="1000">
                <a:latin typeface="Lora"/>
                <a:ea typeface="Lora"/>
                <a:cs typeface="Lora"/>
                <a:sym typeface="Lora"/>
              </a:rPr>
              <a:t>A potential way to mitigate some of the barriers to FAIR video materials is to use AI tools at different stages of video creation. The workflow in the slide illustrates which tools, some of which use AI, can support each stage: </a:t>
            </a:r>
            <a:endParaRPr sz="1000">
              <a:latin typeface="Lora"/>
              <a:ea typeface="Lora"/>
              <a:cs typeface="Lora"/>
              <a:sym typeface="Lora"/>
            </a:endParaRPr>
          </a:p>
          <a:p>
            <a:pPr marL="0" lvl="0" indent="0" algn="l" rtl="0">
              <a:lnSpc>
                <a:spcPct val="115000"/>
              </a:lnSpc>
              <a:spcBef>
                <a:spcPts val="1200"/>
              </a:spcBef>
              <a:spcAft>
                <a:spcPts val="1200"/>
              </a:spcAft>
              <a:buClr>
                <a:schemeClr val="dk1"/>
              </a:buClr>
              <a:buSzPts val="1100"/>
              <a:buFont typeface="Arial"/>
              <a:buNone/>
            </a:pPr>
            <a:r>
              <a:rPr lang="sv-SE" sz="1000">
                <a:latin typeface="Lora"/>
                <a:ea typeface="Lora"/>
                <a:cs typeface="Lora"/>
                <a:sym typeface="Lora"/>
              </a:rPr>
              <a:t>For example, ChatGPT can help outline your message or even write a script, while text-to-speech tools can give you a professional-sounding voiceover without recording yourself. Editing tools like CapCut or Canva simplify trimming, adding text overlays, and improving visuals — no advanced skills needed. Whisper, which we’ll look at later, can automatically generate captions and transcripts, improving Accessibility and Interoperability.</a:t>
            </a:r>
            <a:endParaRPr sz="1000">
              <a:latin typeface="Lora"/>
              <a:ea typeface="Lora"/>
              <a:cs typeface="Lora"/>
              <a:sym typeface="Lora"/>
            </a:endParaRPr>
          </a:p>
        </p:txBody>
      </p:sp>
      <p:sp>
        <p:nvSpPr>
          <p:cNvPr id="247" name="Google Shape;247;g38af683748c_0_8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sv-S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8af683748c_0_9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8af683748c_0_9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a:buNone/>
            </a:pPr>
            <a:r>
              <a:rPr lang="sv-SE" sz="1000">
                <a:latin typeface="Lora"/>
                <a:ea typeface="Lora"/>
                <a:cs typeface="Lora"/>
                <a:sym typeface="Lora"/>
              </a:rPr>
              <a:t>However, while AI can speed up production and reduce workload, it’s important to remember that using AI does not automatically make content FAIR! </a:t>
            </a:r>
            <a:endParaRPr sz="1000">
              <a:latin typeface="Lora"/>
              <a:ea typeface="Lora"/>
              <a:cs typeface="Lora"/>
              <a:sym typeface="Lora"/>
            </a:endParaRPr>
          </a:p>
          <a:p>
            <a:pPr marL="0" lvl="0" indent="457200" algn="l" rtl="0">
              <a:spcBef>
                <a:spcPts val="0"/>
              </a:spcBef>
              <a:spcAft>
                <a:spcPts val="0"/>
              </a:spcAft>
              <a:buClr>
                <a:schemeClr val="dk1"/>
              </a:buClr>
              <a:buSzPts val="2800"/>
              <a:buFont typeface="Arial"/>
              <a:buNone/>
            </a:pPr>
            <a:r>
              <a:rPr lang="sv-SE" sz="1000">
                <a:latin typeface="Lora"/>
                <a:ea typeface="Lora"/>
                <a:cs typeface="Lora"/>
                <a:sym typeface="Lora"/>
              </a:rPr>
              <a:t>For example, an AI-generated transcript may improve accessibility, but if it is not properly formatted, licensed, or shared with metadata, it will not be findable or reusable. </a:t>
            </a:r>
            <a:endParaRPr sz="1000">
              <a:latin typeface="Lora"/>
              <a:ea typeface="Lora"/>
              <a:cs typeface="Lora"/>
              <a:sym typeface="Lora"/>
            </a:endParaRPr>
          </a:p>
          <a:p>
            <a:pPr marL="0" lvl="0" indent="457200" algn="l" rtl="0">
              <a:spcBef>
                <a:spcPts val="0"/>
              </a:spcBef>
              <a:spcAft>
                <a:spcPts val="0"/>
              </a:spcAft>
              <a:buClr>
                <a:schemeClr val="dk1"/>
              </a:buClr>
              <a:buSzPts val="2800"/>
              <a:buFont typeface="Arial"/>
              <a:buNone/>
            </a:pPr>
            <a:r>
              <a:rPr lang="sv-SE" sz="1000">
                <a:latin typeface="Lora"/>
                <a:ea typeface="Lora"/>
                <a:cs typeface="Lora"/>
                <a:sym typeface="Lora"/>
              </a:rPr>
              <a:t>Likewise, AI platforms may store outputs in proprietary formats or behind authentication walls, limiting accessibility and interoperability. </a:t>
            </a:r>
            <a:r>
              <a:rPr lang="sv-SE" sz="1000" b="1">
                <a:latin typeface="Lora"/>
                <a:ea typeface="Lora"/>
                <a:cs typeface="Lora"/>
                <a:sym typeface="Lora"/>
              </a:rPr>
              <a:t>Ensuring FAIRness thus requires deliberate steps by the creator, such as applying open licenses, adding persistent identifiers, using open formats, and providing rich, structured metadata.</a:t>
            </a:r>
            <a:endParaRPr sz="1000" b="1">
              <a:latin typeface="Lora"/>
              <a:ea typeface="Lora"/>
              <a:cs typeface="Lora"/>
              <a:sym typeface="Lora"/>
            </a:endParaRPr>
          </a:p>
          <a:p>
            <a:pPr marL="0" lvl="0" indent="0" algn="l" rtl="0">
              <a:spcBef>
                <a:spcPts val="0"/>
              </a:spcBef>
              <a:spcAft>
                <a:spcPts val="0"/>
              </a:spcAft>
              <a:buClr>
                <a:schemeClr val="dk1"/>
              </a:buClr>
              <a:buSzPts val="2800"/>
              <a:buFont typeface="Arial"/>
              <a:buNone/>
            </a:pPr>
            <a:endParaRPr sz="1000">
              <a:latin typeface="Lora"/>
              <a:ea typeface="Lora"/>
              <a:cs typeface="Lora"/>
              <a:sym typeface="Lora"/>
            </a:endParaRPr>
          </a:p>
          <a:p>
            <a:pPr marL="0" lvl="0" indent="0" algn="l" rtl="0">
              <a:spcBef>
                <a:spcPts val="0"/>
              </a:spcBef>
              <a:spcAft>
                <a:spcPts val="0"/>
              </a:spcAft>
              <a:buClr>
                <a:schemeClr val="dk1"/>
              </a:buClr>
              <a:buSzPts val="2800"/>
              <a:buFont typeface="Arial"/>
              <a:buNone/>
            </a:pPr>
            <a:r>
              <a:rPr lang="sv-SE" sz="1000">
                <a:latin typeface="Lora"/>
                <a:ea typeface="Lora"/>
                <a:cs typeface="Lora"/>
                <a:sym typeface="Lora"/>
              </a:rPr>
              <a:t>In addition, it is important to reflect on how AIT tools might affect learning? What biases might specific AI output be subject to? Where would you not want to use AI tools? Can discuss among students</a:t>
            </a:r>
            <a:endParaRPr sz="1000">
              <a:latin typeface="Lora"/>
              <a:ea typeface="Lora"/>
              <a:cs typeface="Lora"/>
              <a:sym typeface="Lora"/>
            </a:endParaRPr>
          </a:p>
          <a:p>
            <a:pPr marL="0" lvl="0" indent="0" algn="l" rtl="0">
              <a:spcBef>
                <a:spcPts val="0"/>
              </a:spcBef>
              <a:spcAft>
                <a:spcPts val="0"/>
              </a:spcAft>
              <a:buNone/>
            </a:pPr>
            <a:endParaRPr sz="1000">
              <a:latin typeface="Lora"/>
              <a:ea typeface="Lora"/>
              <a:cs typeface="Lora"/>
              <a:sym typeface="Lora"/>
            </a:endParaRPr>
          </a:p>
          <a:p>
            <a:pPr marL="0" lvl="0" indent="0" algn="l" rtl="0">
              <a:lnSpc>
                <a:spcPct val="115000"/>
              </a:lnSpc>
              <a:spcBef>
                <a:spcPts val="0"/>
              </a:spcBef>
              <a:spcAft>
                <a:spcPts val="2100"/>
              </a:spcAft>
              <a:buNone/>
            </a:pPr>
            <a:endParaRPr sz="1100">
              <a:latin typeface="Arial"/>
              <a:ea typeface="Arial"/>
              <a:cs typeface="Arial"/>
              <a:sym typeface="Arial"/>
            </a:endParaRPr>
          </a:p>
        </p:txBody>
      </p:sp>
      <p:sp>
        <p:nvSpPr>
          <p:cNvPr id="286" name="Google Shape;286;g38af683748c_0_9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8af683748c_0_9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8af683748c_0_9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sv-SE" sz="1000">
                <a:latin typeface="Lora"/>
                <a:ea typeface="Lora"/>
                <a:cs typeface="Lora"/>
                <a:sym typeface="Lora"/>
              </a:rPr>
              <a:t>If you do decide to use AI tools in your video creation process, it is important to indicate its contribution properly to ensure transparency, maintain trust, and support FAIR principles. Properly stating AIs contribution makes the provenance of your materials understandable for both humans and machines, and helps others to responsibly reuse or adapt your video content. </a:t>
            </a:r>
            <a:endParaRPr sz="1000">
              <a:latin typeface="Lora"/>
              <a:ea typeface="Lora"/>
              <a:cs typeface="Lora"/>
              <a:sym typeface="Lora"/>
            </a:endParaRPr>
          </a:p>
          <a:p>
            <a:pPr marL="0" lvl="0" indent="0" algn="l" rtl="0">
              <a:lnSpc>
                <a:spcPct val="115000"/>
              </a:lnSpc>
              <a:spcBef>
                <a:spcPts val="1200"/>
              </a:spcBef>
              <a:spcAft>
                <a:spcPts val="0"/>
              </a:spcAft>
              <a:buNone/>
            </a:pPr>
            <a:r>
              <a:rPr lang="sv-SE" sz="1000">
                <a:latin typeface="Lora"/>
                <a:ea typeface="Lora"/>
                <a:cs typeface="Lora"/>
                <a:sym typeface="Lora"/>
              </a:rPr>
              <a:t>On this slide you can see an overview of how to credit and cite AI-enhanced video materials. </a:t>
            </a:r>
            <a:endParaRPr sz="1000">
              <a:latin typeface="Lora"/>
              <a:ea typeface="Lora"/>
              <a:cs typeface="Lora"/>
              <a:sym typeface="Lora"/>
            </a:endParaRPr>
          </a:p>
          <a:p>
            <a:pPr marL="0" lvl="0" indent="0" algn="l" rtl="0">
              <a:lnSpc>
                <a:spcPct val="115000"/>
              </a:lnSpc>
              <a:spcBef>
                <a:spcPts val="1200"/>
              </a:spcBef>
              <a:spcAft>
                <a:spcPts val="2100"/>
              </a:spcAft>
              <a:buNone/>
            </a:pPr>
            <a:endParaRPr sz="1100">
              <a:latin typeface="Arial"/>
              <a:ea typeface="Arial"/>
              <a:cs typeface="Arial"/>
              <a:sym typeface="Arial"/>
            </a:endParaRPr>
          </a:p>
        </p:txBody>
      </p:sp>
      <p:sp>
        <p:nvSpPr>
          <p:cNvPr id="326" name="Google Shape;326;g38af683748c_0_9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9bb321bbb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9bb321bbb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sv-SE" sz="1000">
                <a:latin typeface="Lora"/>
                <a:ea typeface="Lora"/>
                <a:cs typeface="Lora"/>
                <a:sym typeface="Lora"/>
              </a:rPr>
              <a:t>One essential step in FAIRifying video training materials that we will practice today is adding captions or a transcript, because it transforms the spoken content into machine-readable and searchable text. </a:t>
            </a:r>
            <a:endParaRPr sz="1000">
              <a:latin typeface="Lora"/>
              <a:ea typeface="Lora"/>
              <a:cs typeface="Lora"/>
              <a:sym typeface="Lora"/>
            </a:endParaRPr>
          </a:p>
          <a:p>
            <a:pPr marL="0" lvl="0" indent="0" algn="l" rtl="0">
              <a:lnSpc>
                <a:spcPct val="115000"/>
              </a:lnSpc>
              <a:spcBef>
                <a:spcPts val="2100"/>
              </a:spcBef>
              <a:spcAft>
                <a:spcPts val="0"/>
              </a:spcAft>
              <a:buNone/>
            </a:pPr>
            <a:r>
              <a:rPr lang="sv-SE" sz="1000">
                <a:latin typeface="Lora"/>
                <a:ea typeface="Lora"/>
                <a:cs typeface="Lora"/>
                <a:sym typeface="Lora"/>
              </a:rPr>
              <a:t>Adding captions improves FAIR in the ways you can read on the slide. </a:t>
            </a:r>
            <a:endParaRPr sz="1000">
              <a:latin typeface="Lora"/>
              <a:ea typeface="Lora"/>
              <a:cs typeface="Lora"/>
              <a:sym typeface="Lora"/>
            </a:endParaRPr>
          </a:p>
          <a:p>
            <a:pPr marL="0" lvl="0" indent="0" algn="l" rtl="0">
              <a:lnSpc>
                <a:spcPct val="115000"/>
              </a:lnSpc>
              <a:spcBef>
                <a:spcPts val="2100"/>
              </a:spcBef>
              <a:spcAft>
                <a:spcPts val="2100"/>
              </a:spcAft>
              <a:buNone/>
            </a:pPr>
            <a:endParaRPr sz="1000">
              <a:latin typeface="Lora"/>
              <a:ea typeface="Lora"/>
              <a:cs typeface="Lora"/>
              <a:sym typeface="Lora"/>
            </a:endParaRPr>
          </a:p>
        </p:txBody>
      </p:sp>
      <p:sp>
        <p:nvSpPr>
          <p:cNvPr id="334" name="Google Shape;334;g39bb321bbb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8af683748c_0_10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sv-SE" sz="1000">
                <a:latin typeface="Lora"/>
                <a:ea typeface="Lora"/>
                <a:cs typeface="Lora"/>
                <a:sym typeface="Lora"/>
              </a:rPr>
              <a:t>Exercise 10-15 min: </a:t>
            </a:r>
            <a:endParaRPr sz="1000">
              <a:latin typeface="Lora"/>
              <a:ea typeface="Lora"/>
              <a:cs typeface="Lora"/>
              <a:sym typeface="Lora"/>
            </a:endParaRPr>
          </a:p>
          <a:p>
            <a:pPr marL="0" lvl="0" indent="0" algn="l" rtl="0">
              <a:lnSpc>
                <a:spcPct val="115000"/>
              </a:lnSpc>
              <a:spcBef>
                <a:spcPts val="1200"/>
              </a:spcBef>
              <a:spcAft>
                <a:spcPts val="0"/>
              </a:spcAft>
              <a:buNone/>
            </a:pPr>
            <a:r>
              <a:rPr lang="sv-SE" sz="1000">
                <a:latin typeface="Lora"/>
                <a:ea typeface="Lora"/>
                <a:cs typeface="Lora"/>
                <a:sym typeface="Lora"/>
              </a:rPr>
              <a:t>Designed to give students hands-on practice with generating transcripts and captions. There are three levels of difficulty available, but for this course, we recommend completion of Level 1, which is suitable for beginners and covers the core skills needed to make videos FAIR by adding a transcript or caption. </a:t>
            </a:r>
            <a:endParaRPr sz="1000">
              <a:latin typeface="Lora"/>
              <a:ea typeface="Lora"/>
              <a:cs typeface="Lora"/>
              <a:sym typeface="Lora"/>
            </a:endParaRPr>
          </a:p>
          <a:p>
            <a:pPr marL="0" lvl="0" indent="0" algn="l" rtl="0">
              <a:spcBef>
                <a:spcPts val="1200"/>
              </a:spcBef>
              <a:spcAft>
                <a:spcPts val="0"/>
              </a:spcAft>
              <a:buNone/>
            </a:pPr>
            <a:r>
              <a:rPr lang="sv-SE" sz="1000">
                <a:latin typeface="Lora"/>
                <a:ea typeface="Lora"/>
                <a:cs typeface="Lora"/>
                <a:sym typeface="Lora"/>
              </a:rPr>
              <a:t>During the course:</a:t>
            </a:r>
            <a:endParaRPr sz="1000">
              <a:latin typeface="Lora"/>
              <a:ea typeface="Lora"/>
              <a:cs typeface="Lora"/>
              <a:sym typeface="Lora"/>
            </a:endParaRPr>
          </a:p>
          <a:p>
            <a:pPr marL="342900" lvl="0" indent="-304800" algn="l" rtl="0">
              <a:spcBef>
                <a:spcPts val="0"/>
              </a:spcBef>
              <a:spcAft>
                <a:spcPts val="0"/>
              </a:spcAft>
              <a:buClr>
                <a:schemeClr val="dk1"/>
              </a:buClr>
              <a:buSzPts val="1000"/>
              <a:buFont typeface="Lora"/>
              <a:buAutoNum type="arabicPeriod"/>
            </a:pPr>
            <a:r>
              <a:rPr lang="sv-SE" sz="1000">
                <a:latin typeface="Lora"/>
                <a:ea typeface="Lora"/>
                <a:cs typeface="Lora"/>
                <a:sym typeface="Lora"/>
              </a:rPr>
              <a:t>Navigate to the whisper container </a:t>
            </a:r>
            <a:endParaRPr sz="1000">
              <a:latin typeface="Lora"/>
              <a:ea typeface="Lora"/>
              <a:cs typeface="Lora"/>
              <a:sym typeface="Lora"/>
            </a:endParaRPr>
          </a:p>
          <a:p>
            <a:pPr marL="800100" lvl="1" indent="-304800" algn="l" rtl="0">
              <a:spcBef>
                <a:spcPts val="0"/>
              </a:spcBef>
              <a:spcAft>
                <a:spcPts val="0"/>
              </a:spcAft>
              <a:buClr>
                <a:srgbClr val="481D51"/>
              </a:buClr>
              <a:buSzPts val="1000"/>
              <a:buFont typeface="Lora"/>
              <a:buChar char="•"/>
            </a:pPr>
            <a:r>
              <a:rPr lang="sv-SE" sz="1000" u="sng">
                <a:solidFill>
                  <a:srgbClr val="481D51"/>
                </a:solidFill>
                <a:latin typeface="Lora"/>
                <a:ea typeface="Lora"/>
                <a:cs typeface="Lora"/>
                <a:sym typeface="Lora"/>
                <a:hlinkClick r:id="rId3">
                  <a:extLst>
                    <a:ext uri="{A12FA001-AC4F-418D-AE19-62706E023703}">
                      <ahyp:hlinkClr xmlns:ahyp="http://schemas.microsoft.com/office/drawing/2018/hyperlinkcolor" val="tx"/>
                    </a:ext>
                  </a:extLst>
                </a:hlinkClick>
              </a:rPr>
              <a:t>https://whisper-ai.serve.scilifelab.se/</a:t>
            </a:r>
            <a:endParaRPr sz="1000">
              <a:solidFill>
                <a:srgbClr val="481D51"/>
              </a:solidFill>
              <a:latin typeface="Lora"/>
              <a:ea typeface="Lora"/>
              <a:cs typeface="Lora"/>
              <a:sym typeface="Lora"/>
            </a:endParaRPr>
          </a:p>
          <a:p>
            <a:pPr marL="342900" lvl="0" indent="-304800" algn="l" rtl="0">
              <a:spcBef>
                <a:spcPts val="0"/>
              </a:spcBef>
              <a:spcAft>
                <a:spcPts val="0"/>
              </a:spcAft>
              <a:buClr>
                <a:schemeClr val="dk1"/>
              </a:buClr>
              <a:buSzPts val="1000"/>
              <a:buFont typeface="Lora"/>
              <a:buAutoNum type="arabicPeriod"/>
            </a:pPr>
            <a:r>
              <a:rPr lang="sv-SE" sz="1000">
                <a:latin typeface="Lora"/>
                <a:ea typeface="Lora"/>
                <a:cs typeface="Lora"/>
                <a:sym typeface="Lora"/>
              </a:rPr>
              <a:t>Upload your video file</a:t>
            </a:r>
            <a:endParaRPr sz="1000">
              <a:latin typeface="Lora"/>
              <a:ea typeface="Lora"/>
              <a:cs typeface="Lora"/>
              <a:sym typeface="Lora"/>
            </a:endParaRPr>
          </a:p>
          <a:p>
            <a:pPr marL="342900" lvl="0" indent="-304800" algn="l" rtl="0">
              <a:spcBef>
                <a:spcPts val="0"/>
              </a:spcBef>
              <a:spcAft>
                <a:spcPts val="0"/>
              </a:spcAft>
              <a:buClr>
                <a:schemeClr val="dk1"/>
              </a:buClr>
              <a:buSzPts val="1000"/>
              <a:buFont typeface="Lora"/>
              <a:buAutoNum type="arabicPeriod"/>
            </a:pPr>
            <a:r>
              <a:rPr lang="sv-SE" sz="1000">
                <a:latin typeface="Lora"/>
                <a:ea typeface="Lora"/>
                <a:cs typeface="Lora"/>
                <a:sym typeface="Lora"/>
              </a:rPr>
              <a:t>Select the output format(s) - .txt for transcript and .srt for captions</a:t>
            </a:r>
            <a:endParaRPr sz="1000">
              <a:latin typeface="Lora"/>
              <a:ea typeface="Lora"/>
              <a:cs typeface="Lora"/>
              <a:sym typeface="Lora"/>
            </a:endParaRPr>
          </a:p>
          <a:p>
            <a:pPr marL="342900" lvl="0" indent="-304800" algn="l" rtl="0">
              <a:spcBef>
                <a:spcPts val="0"/>
              </a:spcBef>
              <a:spcAft>
                <a:spcPts val="0"/>
              </a:spcAft>
              <a:buClr>
                <a:schemeClr val="dk1"/>
              </a:buClr>
              <a:buSzPts val="1000"/>
              <a:buFont typeface="Lora"/>
              <a:buAutoNum type="arabicPeriod"/>
            </a:pPr>
            <a:r>
              <a:rPr lang="sv-SE" sz="1000">
                <a:latin typeface="Lora"/>
                <a:ea typeface="Lora"/>
                <a:cs typeface="Lora"/>
                <a:sym typeface="Lora"/>
              </a:rPr>
              <a:t>Submit the file</a:t>
            </a:r>
            <a:endParaRPr sz="1000">
              <a:latin typeface="Lora"/>
              <a:ea typeface="Lora"/>
              <a:cs typeface="Lora"/>
              <a:sym typeface="Lora"/>
            </a:endParaRPr>
          </a:p>
          <a:p>
            <a:pPr marL="342900" lvl="0" indent="-241300" algn="l" rtl="0">
              <a:spcBef>
                <a:spcPts val="0"/>
              </a:spcBef>
              <a:spcAft>
                <a:spcPts val="0"/>
              </a:spcAft>
              <a:buNone/>
            </a:pPr>
            <a:endParaRPr sz="1000">
              <a:latin typeface="Lora"/>
              <a:ea typeface="Lora"/>
              <a:cs typeface="Lora"/>
              <a:sym typeface="Lora"/>
            </a:endParaRPr>
          </a:p>
          <a:p>
            <a:pPr marL="0" lvl="0" indent="0" algn="l" rtl="0">
              <a:spcBef>
                <a:spcPts val="0"/>
              </a:spcBef>
              <a:spcAft>
                <a:spcPts val="0"/>
              </a:spcAft>
              <a:buNone/>
            </a:pPr>
            <a:r>
              <a:rPr lang="sv-SE" sz="1000">
                <a:latin typeface="Lora"/>
                <a:ea typeface="Lora"/>
                <a:cs typeface="Lora"/>
                <a:sym typeface="Lora"/>
              </a:rPr>
              <a:t>When the file has completed transcription, the output will download to the student’s computer. </a:t>
            </a:r>
            <a:endParaRPr sz="1000">
              <a:latin typeface="Lora"/>
              <a:ea typeface="Lora"/>
              <a:cs typeface="Lora"/>
              <a:sym typeface="Lora"/>
            </a:endParaRPr>
          </a:p>
          <a:p>
            <a:pPr marL="0" lvl="0" indent="0" algn="l" rtl="0">
              <a:spcBef>
                <a:spcPts val="0"/>
              </a:spcBef>
              <a:spcAft>
                <a:spcPts val="0"/>
              </a:spcAft>
              <a:buNone/>
            </a:pPr>
            <a:endParaRPr sz="1000">
              <a:latin typeface="Lora"/>
              <a:ea typeface="Lora"/>
              <a:cs typeface="Lora"/>
              <a:sym typeface="Lora"/>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sz="1000">
              <a:latin typeface="Lora"/>
              <a:ea typeface="Lora"/>
              <a:cs typeface="Lora"/>
              <a:sym typeface="Lora"/>
            </a:endParaRPr>
          </a:p>
          <a:p>
            <a:pPr marL="0" lvl="0" indent="0" algn="l" rtl="0">
              <a:lnSpc>
                <a:spcPct val="100000"/>
              </a:lnSpc>
              <a:spcBef>
                <a:spcPts val="0"/>
              </a:spcBef>
              <a:spcAft>
                <a:spcPts val="0"/>
              </a:spcAft>
              <a:buSzPts val="1400"/>
              <a:buNone/>
            </a:pPr>
            <a:endParaRPr>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341" name="Google Shape;341;g38af683748c_0_10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Evaluation after exercise 5min, discuss plenary with the students: </a:t>
            </a:r>
            <a:endParaRPr sz="1000">
              <a:latin typeface="Lora"/>
              <a:ea typeface="Lora"/>
              <a:cs typeface="Lora"/>
              <a:sym typeface="Lora"/>
            </a:endParaRPr>
          </a:p>
          <a:p>
            <a:pPr marL="457200" lvl="0" indent="-292100" algn="l" rtl="0">
              <a:lnSpc>
                <a:spcPct val="115000"/>
              </a:lnSpc>
              <a:spcBef>
                <a:spcPts val="1400"/>
              </a:spcBef>
              <a:spcAft>
                <a:spcPts val="0"/>
              </a:spcAft>
              <a:buClr>
                <a:schemeClr val="dk1"/>
              </a:buClr>
              <a:buSzPts val="1000"/>
              <a:buFont typeface="Lora"/>
              <a:buChar char="-"/>
            </a:pPr>
            <a:r>
              <a:rPr lang="sv-SE" sz="1000">
                <a:latin typeface="Lora"/>
                <a:ea typeface="Lora"/>
                <a:cs typeface="Lora"/>
                <a:sym typeface="Lora"/>
              </a:rPr>
              <a:t>Is the transcript accurate? </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Is it usable?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How does it help me achieve FAIR learning aims?</a:t>
            </a:r>
            <a:endParaRPr sz="1000">
              <a:latin typeface="Lora"/>
              <a:ea typeface="Lora"/>
              <a:cs typeface="Lora"/>
              <a:sym typeface="Lora"/>
            </a:endParaRPr>
          </a:p>
          <a:p>
            <a:pPr marL="0" lvl="0" indent="0" algn="l" rtl="0">
              <a:lnSpc>
                <a:spcPct val="115000"/>
              </a:lnSpc>
              <a:spcBef>
                <a:spcPts val="1400"/>
              </a:spcBef>
              <a:spcAft>
                <a:spcPts val="0"/>
              </a:spcAft>
              <a:buClr>
                <a:schemeClr val="dk1"/>
              </a:buClr>
              <a:buSzPts val="1100"/>
              <a:buFont typeface="Arial"/>
              <a:buNone/>
            </a:pPr>
            <a:r>
              <a:rPr lang="sv-SE" sz="1000" b="1">
                <a:latin typeface="Lora"/>
                <a:ea typeface="Lora"/>
                <a:cs typeface="Lora"/>
                <a:sym typeface="Lora"/>
              </a:rPr>
              <a:t>Make captions FAIR!</a:t>
            </a:r>
            <a:endParaRPr sz="1000" b="1">
              <a:latin typeface="Lora"/>
              <a:ea typeface="Lora"/>
              <a:cs typeface="Lora"/>
              <a:sym typeface="Lora"/>
            </a:endParaRPr>
          </a:p>
          <a:p>
            <a:pPr marL="457200" lvl="0" indent="-292100" algn="l" rtl="0">
              <a:lnSpc>
                <a:spcPct val="115000"/>
              </a:lnSpc>
              <a:spcBef>
                <a:spcPts val="1200"/>
              </a:spcBef>
              <a:spcAft>
                <a:spcPts val="0"/>
              </a:spcAft>
              <a:buClr>
                <a:schemeClr val="dk1"/>
              </a:buClr>
              <a:buSzPts val="1000"/>
              <a:buChar char="●"/>
            </a:pPr>
            <a:r>
              <a:rPr lang="sv-SE" sz="1000">
                <a:latin typeface="Lora"/>
                <a:ea typeface="Lora"/>
                <a:cs typeface="Lora"/>
                <a:sym typeface="Lora"/>
              </a:rPr>
              <a:t>Include language codes (e.g., </a:t>
            </a:r>
            <a:r>
              <a:rPr lang="sv-SE" sz="1000">
                <a:solidFill>
                  <a:srgbClr val="188038"/>
                </a:solidFill>
                <a:latin typeface="Lora"/>
                <a:ea typeface="Lora"/>
                <a:cs typeface="Lora"/>
                <a:sym typeface="Lora"/>
              </a:rPr>
              <a:t>en</a:t>
            </a:r>
            <a:r>
              <a:rPr lang="sv-SE" sz="1000">
                <a:latin typeface="Lora"/>
                <a:ea typeface="Lora"/>
                <a:cs typeface="Lora"/>
                <a:sym typeface="Lora"/>
              </a:rPr>
              <a:t>, </a:t>
            </a:r>
            <a:r>
              <a:rPr lang="sv-SE" sz="1000">
                <a:solidFill>
                  <a:srgbClr val="188038"/>
                </a:solidFill>
                <a:latin typeface="Lora"/>
                <a:ea typeface="Lora"/>
                <a:cs typeface="Lora"/>
                <a:sym typeface="Lora"/>
              </a:rPr>
              <a:t>sv</a:t>
            </a:r>
            <a:r>
              <a:rPr lang="sv-SE" sz="1000">
                <a:latin typeface="Lora"/>
                <a:ea typeface="Lora"/>
                <a:cs typeface="Lora"/>
                <a:sym typeface="Lora"/>
              </a:rPr>
              <a:t>).</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Char char="●"/>
            </a:pPr>
            <a:r>
              <a:rPr lang="sv-SE" sz="1000">
                <a:latin typeface="Lora"/>
                <a:ea typeface="Lora"/>
                <a:cs typeface="Lora"/>
                <a:sym typeface="Lora"/>
              </a:rPr>
              <a:t>Add metadata about who created the transcript and when.</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Store the caption file in your repository along with the video.</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Char char="●"/>
            </a:pPr>
            <a:r>
              <a:rPr lang="sv-SE" sz="1000">
                <a:latin typeface="Lora"/>
                <a:ea typeface="Lora"/>
                <a:cs typeface="Lora"/>
                <a:sym typeface="Lora"/>
              </a:rPr>
              <a:t>Assign a persistent identifier (PID) if possible.</a:t>
            </a:r>
            <a:endParaRPr sz="1000">
              <a:latin typeface="Lora"/>
              <a:ea typeface="Lora"/>
              <a:cs typeface="Lora"/>
              <a:sym typeface="Lora"/>
            </a:endParaRPr>
          </a:p>
          <a:p>
            <a:pPr marL="0" lvl="0" indent="0" algn="l" rtl="0">
              <a:lnSpc>
                <a:spcPct val="115000"/>
              </a:lnSpc>
              <a:spcBef>
                <a:spcPts val="1200"/>
              </a:spcBef>
              <a:spcAft>
                <a:spcPts val="1200"/>
              </a:spcAft>
              <a:buNone/>
            </a:pPr>
            <a:endParaRPr sz="1000">
              <a:latin typeface="Lora"/>
              <a:ea typeface="Lora"/>
              <a:cs typeface="Lora"/>
              <a:sym typeface="Lora"/>
            </a:endParaRPr>
          </a:p>
        </p:txBody>
      </p:sp>
      <p:sp>
        <p:nvSpPr>
          <p:cNvPr id="353" name="Google Shape;35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v-SE"/>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8af683748c_0_10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sv-SE" sz="1000">
                <a:latin typeface="Lora"/>
                <a:ea typeface="Lora"/>
                <a:cs typeface="Lora"/>
                <a:sym typeface="Lora"/>
              </a:rPr>
              <a:t>In this final exercise (30min), you will practice publishing your own FAIR-by-design training video. Following the basic guidelines below, add your video and its transcript or captions to your sample course page. This step helps make your learning material more FAIR by ensuring that your video content is well-described, openly shared, and accessible to all learners.</a:t>
            </a:r>
            <a:endParaRPr sz="1000">
              <a:latin typeface="Lora"/>
              <a:ea typeface="Lora"/>
              <a:cs typeface="Lora"/>
              <a:sym typeface="Lora"/>
            </a:endParaRPr>
          </a:p>
          <a:p>
            <a:pPr marL="0" lvl="0" indent="0" algn="l" rtl="0">
              <a:lnSpc>
                <a:spcPct val="115000"/>
              </a:lnSpc>
              <a:spcBef>
                <a:spcPts val="1200"/>
              </a:spcBef>
              <a:spcAft>
                <a:spcPts val="0"/>
              </a:spcAft>
              <a:buClr>
                <a:schemeClr val="dk1"/>
              </a:buClr>
              <a:buSzPts val="1100"/>
              <a:buFont typeface="Arial"/>
              <a:buNone/>
            </a:pPr>
            <a:r>
              <a:rPr lang="sv-SE" sz="1000">
                <a:latin typeface="Lora"/>
                <a:ea typeface="Lora"/>
                <a:cs typeface="Lora"/>
                <a:sym typeface="Lora"/>
              </a:rPr>
              <a:t>Follow the instructions here</a:t>
            </a:r>
            <a:br>
              <a:rPr lang="sv-SE" sz="1000">
                <a:latin typeface="Lora"/>
                <a:ea typeface="Lora"/>
                <a:cs typeface="Lora"/>
                <a:sym typeface="Lora"/>
              </a:rPr>
            </a:br>
            <a:r>
              <a:rPr lang="sv-SE" sz="1000" u="sng">
                <a:solidFill>
                  <a:schemeClr val="hlink"/>
                </a:solidFill>
                <a:latin typeface="Lora"/>
                <a:ea typeface="Lora"/>
                <a:cs typeface="Lora"/>
                <a:sym typeface="Lora"/>
                <a:hlinkClick r:id="rId3"/>
              </a:rPr>
              <a:t>https://elixir-europe-training.github.io/ELIXIR-TrP-FAIR-Material-By-Design/latest/chapters/chapter_06/</a:t>
            </a:r>
            <a:endParaRPr sz="1000">
              <a:latin typeface="Lora"/>
              <a:ea typeface="Lora"/>
              <a:cs typeface="Lora"/>
              <a:sym typeface="Lora"/>
            </a:endParaRPr>
          </a:p>
          <a:p>
            <a:pPr marL="0" lvl="0" indent="0" algn="l" rtl="0">
              <a:lnSpc>
                <a:spcPct val="100000"/>
              </a:lnSpc>
              <a:spcBef>
                <a:spcPts val="0"/>
              </a:spcBef>
              <a:spcAft>
                <a:spcPts val="0"/>
              </a:spcAft>
              <a:buSzPts val="1400"/>
              <a:buNone/>
            </a:pPr>
            <a:endParaRPr sz="1000">
              <a:latin typeface="Lora"/>
              <a:ea typeface="Lora"/>
              <a:cs typeface="Lora"/>
              <a:sym typeface="Lora"/>
            </a:endParaRPr>
          </a:p>
        </p:txBody>
      </p:sp>
      <p:sp>
        <p:nvSpPr>
          <p:cNvPr id="365" name="Google Shape;365;g38af683748c_0_10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8af683748c_0_10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000">
              <a:latin typeface="Lora"/>
              <a:ea typeface="Lora"/>
              <a:cs typeface="Lora"/>
              <a:sym typeface="Lora"/>
            </a:endParaRPr>
          </a:p>
        </p:txBody>
      </p:sp>
      <p:sp>
        <p:nvSpPr>
          <p:cNvPr id="376" name="Google Shape;376;g38af683748c_0_10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000">
              <a:latin typeface="Lora"/>
              <a:ea typeface="Lora"/>
              <a:cs typeface="Lora"/>
              <a:sym typeface="Lora"/>
            </a:endParaRPr>
          </a:p>
        </p:txBody>
      </p:sp>
      <p:sp>
        <p:nvSpPr>
          <p:cNvPr id="384" name="Google Shape;3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v-SE"/>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000">
              <a:latin typeface="Lora"/>
              <a:ea typeface="Lora"/>
              <a:cs typeface="Lora"/>
              <a:sym typeface="Lora"/>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sv-SE" sz="1000">
                <a:latin typeface="Lora"/>
                <a:ea typeface="Lora"/>
                <a:cs typeface="Lora"/>
                <a:sym typeface="Lora"/>
              </a:rPr>
              <a:t>Reflection questions, discuss with students to determine their familiarity and needs with regards to video material in training</a:t>
            </a:r>
            <a:endParaRPr sz="1000">
              <a:latin typeface="Lora"/>
              <a:ea typeface="Lora"/>
              <a:cs typeface="Lora"/>
              <a:sym typeface="Lora"/>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8af683748c_0_1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Video materials are very valuable for learning and it is encouraged to add them to your course material.</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First, video is a powerful medium because it engages multiple senses — both visual and auditory — which improves retention and understanding. This is supported by dual coding theory, which shows that combining different channels of information makes learning more effective.</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Second, videos support flexible, self-paced learning. Learners can pause, rewind, or rewatch sections whenever they need, which is particularly helpful for complex topics.</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Third, video allows asynchronous learning, meaning learners can access content anytime and anywhere, without being tied to a classroom or schedule.</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Fourth, videos provide authentic demonstrations. For example, they’re perfect for showing lab techniques, workflows, or software use in a way that’s hard to convey through text alone.</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Finally, videos increase accessibility and inclusion. By including captions, transcripts, and translations, we make content available to a wider audience, including those with hearing impairments or learners who speak different languages.”</a:t>
            </a:r>
            <a:endParaRPr sz="1000">
              <a:latin typeface="Lora"/>
              <a:ea typeface="Lora"/>
              <a:cs typeface="Lora"/>
              <a:sym typeface="Lora"/>
            </a:endParaRPr>
          </a:p>
          <a:p>
            <a:pPr marL="0" lvl="0" indent="0" algn="l" rtl="0">
              <a:lnSpc>
                <a:spcPct val="100000"/>
              </a:lnSpc>
              <a:spcBef>
                <a:spcPts val="0"/>
              </a:spcBef>
              <a:spcAft>
                <a:spcPts val="0"/>
              </a:spcAft>
              <a:buSzPts val="1100"/>
              <a:buNone/>
            </a:pPr>
            <a:endParaRPr sz="1000" b="1">
              <a:latin typeface="Lora"/>
              <a:ea typeface="Lora"/>
              <a:cs typeface="Lora"/>
              <a:sym typeface="Lora"/>
            </a:endParaRPr>
          </a:p>
          <a:p>
            <a:pPr marL="0" lvl="0" indent="0" algn="l" rtl="0">
              <a:lnSpc>
                <a:spcPct val="100000"/>
              </a:lnSpc>
              <a:spcBef>
                <a:spcPts val="0"/>
              </a:spcBef>
              <a:spcAft>
                <a:spcPts val="0"/>
              </a:spcAft>
              <a:buSzPts val="1100"/>
              <a:buNone/>
            </a:pPr>
            <a:endParaRPr sz="1000" b="1">
              <a:latin typeface="Lora"/>
              <a:ea typeface="Lora"/>
              <a:cs typeface="Lora"/>
              <a:sym typeface="Lora"/>
            </a:endParaRPr>
          </a:p>
          <a:p>
            <a:pPr marL="0" lvl="0" indent="0" algn="l" rtl="0">
              <a:lnSpc>
                <a:spcPct val="100000"/>
              </a:lnSpc>
              <a:spcBef>
                <a:spcPts val="0"/>
              </a:spcBef>
              <a:spcAft>
                <a:spcPts val="0"/>
              </a:spcAft>
              <a:buSzPts val="1100"/>
              <a:buNone/>
            </a:pPr>
            <a:r>
              <a:rPr lang="sv-SE" sz="1000" b="1">
                <a:latin typeface="Lora"/>
                <a:ea typeface="Lora"/>
                <a:cs typeface="Lora"/>
                <a:sym typeface="Lora"/>
              </a:rPr>
              <a:t>Background on references</a:t>
            </a:r>
            <a:endParaRPr sz="1000" b="1">
              <a:latin typeface="Lora"/>
              <a:ea typeface="Lora"/>
              <a:cs typeface="Lora"/>
              <a:sym typeface="Lora"/>
            </a:endParaRPr>
          </a:p>
          <a:p>
            <a:pPr marL="0" lvl="0" indent="0" algn="l" rtl="0">
              <a:lnSpc>
                <a:spcPct val="100000"/>
              </a:lnSpc>
              <a:spcBef>
                <a:spcPts val="0"/>
              </a:spcBef>
              <a:spcAft>
                <a:spcPts val="0"/>
              </a:spcAft>
              <a:buClr>
                <a:schemeClr val="dk1"/>
              </a:buClr>
              <a:buSzPts val="1100"/>
              <a:buFont typeface="Arial"/>
              <a:buNone/>
            </a:pPr>
            <a:r>
              <a:rPr lang="sv-SE" sz="1000">
                <a:latin typeface="Lora"/>
                <a:ea typeface="Lora"/>
                <a:cs typeface="Lora"/>
                <a:sym typeface="Lora"/>
              </a:rPr>
              <a:t>Dual Coding Theory (Paivio, 1971; 1986)</a:t>
            </a:r>
            <a:endParaRPr sz="1000">
              <a:latin typeface="Lora"/>
              <a:ea typeface="Lora"/>
              <a:cs typeface="Lora"/>
              <a:sym typeface="Lora"/>
            </a:endParaRPr>
          </a:p>
          <a:p>
            <a:pPr marL="457200" lvl="0" indent="-292100" algn="l" rtl="0">
              <a:lnSpc>
                <a:spcPct val="100000"/>
              </a:lnSpc>
              <a:spcBef>
                <a:spcPts val="0"/>
              </a:spcBef>
              <a:spcAft>
                <a:spcPts val="0"/>
              </a:spcAft>
              <a:buClr>
                <a:schemeClr val="dk1"/>
              </a:buClr>
              <a:buSzPts val="1000"/>
              <a:buChar char="●"/>
            </a:pPr>
            <a:r>
              <a:rPr lang="sv-SE" sz="1000">
                <a:latin typeface="Lora"/>
                <a:ea typeface="Lora"/>
                <a:cs typeface="Lora"/>
                <a:sym typeface="Lora"/>
              </a:rPr>
              <a:t>Core idea: We process information through </a:t>
            </a:r>
            <a:r>
              <a:rPr lang="sv-SE" sz="1000" i="1">
                <a:latin typeface="Lora"/>
                <a:ea typeface="Lora"/>
                <a:cs typeface="Lora"/>
                <a:sym typeface="Lora"/>
              </a:rPr>
              <a:t>two distinct but connected channels</a:t>
            </a:r>
            <a:r>
              <a:rPr lang="sv-SE" sz="1000">
                <a:latin typeface="Lora"/>
                <a:ea typeface="Lora"/>
                <a:cs typeface="Lora"/>
                <a:sym typeface="Lora"/>
              </a:rPr>
              <a:t> — one for verbal information (text, speech) and one for visual information (images, diagrams, video).</a:t>
            </a:r>
            <a:endParaRPr sz="1000">
              <a:latin typeface="Lora"/>
              <a:ea typeface="Lora"/>
              <a:cs typeface="Lora"/>
              <a:sym typeface="Lora"/>
            </a:endParaRPr>
          </a:p>
          <a:p>
            <a:pPr marL="457200" lvl="0" indent="-292100" algn="l" rtl="0">
              <a:lnSpc>
                <a:spcPct val="100000"/>
              </a:lnSpc>
              <a:spcBef>
                <a:spcPts val="0"/>
              </a:spcBef>
              <a:spcAft>
                <a:spcPts val="0"/>
              </a:spcAft>
              <a:buClr>
                <a:schemeClr val="dk1"/>
              </a:buClr>
              <a:buSzPts val="1000"/>
              <a:buChar char="●"/>
            </a:pPr>
            <a:r>
              <a:rPr lang="sv-SE" sz="1000">
                <a:latin typeface="Lora"/>
                <a:ea typeface="Lora"/>
                <a:cs typeface="Lora"/>
                <a:sym typeface="Lora"/>
              </a:rPr>
              <a:t>Learning implication: When both channels are used together (e.g., narration + visuals), learners build </a:t>
            </a:r>
            <a:r>
              <a:rPr lang="sv-SE" sz="1000" i="1">
                <a:latin typeface="Lora"/>
                <a:ea typeface="Lora"/>
                <a:cs typeface="Lora"/>
                <a:sym typeface="Lora"/>
              </a:rPr>
              <a:t>stronger mental connections</a:t>
            </a:r>
            <a:r>
              <a:rPr lang="sv-SE" sz="1000">
                <a:latin typeface="Lora"/>
                <a:ea typeface="Lora"/>
                <a:cs typeface="Lora"/>
                <a:sym typeface="Lora"/>
              </a:rPr>
              <a:t> and remember material better.</a:t>
            </a:r>
            <a:endParaRPr sz="1000">
              <a:latin typeface="Lora"/>
              <a:ea typeface="Lora"/>
              <a:cs typeface="Lora"/>
              <a:sym typeface="Lora"/>
            </a:endParaRPr>
          </a:p>
          <a:p>
            <a:pPr marL="457200" lvl="0" indent="-292100" algn="l" rtl="0">
              <a:lnSpc>
                <a:spcPct val="100000"/>
              </a:lnSpc>
              <a:spcBef>
                <a:spcPts val="0"/>
              </a:spcBef>
              <a:spcAft>
                <a:spcPts val="0"/>
              </a:spcAft>
              <a:buClr>
                <a:schemeClr val="dk1"/>
              </a:buClr>
              <a:buSzPts val="1000"/>
              <a:buChar char="●"/>
            </a:pPr>
            <a:r>
              <a:rPr lang="sv-SE" sz="1000">
                <a:latin typeface="Lora"/>
                <a:ea typeface="Lora"/>
                <a:cs typeface="Lora"/>
                <a:sym typeface="Lora"/>
              </a:rPr>
              <a:t>Focus: Cognitive processes (how information is represented and stored in the brain).</a:t>
            </a:r>
            <a:endParaRPr sz="1000">
              <a:latin typeface="Lora"/>
              <a:ea typeface="Lora"/>
              <a:cs typeface="Lora"/>
              <a:sym typeface="Lora"/>
            </a:endParaRPr>
          </a:p>
          <a:p>
            <a:pPr marL="457200" lvl="0" indent="-292100" algn="l" rtl="0">
              <a:lnSpc>
                <a:spcPct val="100000"/>
              </a:lnSpc>
              <a:spcBef>
                <a:spcPts val="0"/>
              </a:spcBef>
              <a:spcAft>
                <a:spcPts val="0"/>
              </a:spcAft>
              <a:buClr>
                <a:schemeClr val="dk1"/>
              </a:buClr>
              <a:buSzPts val="1000"/>
              <a:buChar char="●"/>
            </a:pPr>
            <a:r>
              <a:rPr lang="sv-SE" sz="1000">
                <a:latin typeface="Lora"/>
                <a:ea typeface="Lora"/>
                <a:cs typeface="Lora"/>
                <a:sym typeface="Lora"/>
              </a:rPr>
              <a:t>Common application: The theoretical foundation for </a:t>
            </a:r>
            <a:r>
              <a:rPr lang="sv-SE" sz="1000" i="1">
                <a:latin typeface="Lora"/>
                <a:ea typeface="Lora"/>
                <a:cs typeface="Lora"/>
                <a:sym typeface="Lora"/>
              </a:rPr>
              <a:t>Mayer’s Cognitive Theory of Multimedia Learning</a:t>
            </a:r>
            <a:r>
              <a:rPr lang="sv-SE" sz="1000">
                <a:latin typeface="Lora"/>
                <a:ea typeface="Lora"/>
                <a:cs typeface="Lora"/>
                <a:sym typeface="Lora"/>
              </a:rPr>
              <a:t> (CTML).</a:t>
            </a:r>
            <a:endParaRPr sz="1000">
              <a:latin typeface="Lora"/>
              <a:ea typeface="Lora"/>
              <a:cs typeface="Lora"/>
              <a:sym typeface="Lora"/>
            </a:endParaRPr>
          </a:p>
          <a:p>
            <a:pPr marL="0" lvl="0" indent="0" algn="l" rtl="0">
              <a:lnSpc>
                <a:spcPct val="100000"/>
              </a:lnSpc>
              <a:spcBef>
                <a:spcPts val="0"/>
              </a:spcBef>
              <a:spcAft>
                <a:spcPts val="0"/>
              </a:spcAft>
              <a:buSzPts val="1400"/>
              <a:buNone/>
            </a:pPr>
            <a:endParaRPr sz="1000">
              <a:solidFill>
                <a:srgbClr val="EEF0FF"/>
              </a:solidFill>
              <a:highlight>
                <a:srgbClr val="141718"/>
              </a:highlight>
              <a:latin typeface="Lora"/>
              <a:ea typeface="Lora"/>
              <a:cs typeface="Lora"/>
              <a:sym typeface="Lora"/>
            </a:endParaRPr>
          </a:p>
        </p:txBody>
      </p:sp>
      <p:sp>
        <p:nvSpPr>
          <p:cNvPr id="116" name="Google Shape;116;g38af683748c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8af683748c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sv-SE" sz="1000">
                <a:latin typeface="Lora"/>
                <a:ea typeface="Lora"/>
                <a:cs typeface="Lora"/>
                <a:sym typeface="Lora"/>
              </a:rPr>
              <a:t>There are many ways to use video as a training resource, for example: voiceovers added to slides or presentations, screen recordings showing workflows/coding/software demonstrations, interviews with experts or practitioners, lecture recordings or seminars, animations and explainer videos, hands-on demonstrations in labs or fieldwork settings. All of these can be made FAIR! </a:t>
            </a:r>
            <a:endParaRPr sz="1000">
              <a:latin typeface="Lora"/>
              <a:ea typeface="Lora"/>
              <a:cs typeface="Lora"/>
              <a:sym typeface="Lora"/>
            </a:endParaRPr>
          </a:p>
          <a:p>
            <a:pPr marL="0" lvl="0" indent="0" algn="l" rtl="0">
              <a:lnSpc>
                <a:spcPct val="115000"/>
              </a:lnSpc>
              <a:spcBef>
                <a:spcPts val="1200"/>
              </a:spcBef>
              <a:spcAft>
                <a:spcPts val="0"/>
              </a:spcAft>
              <a:buClr>
                <a:schemeClr val="dk1"/>
              </a:buClr>
              <a:buSzPts val="1100"/>
              <a:buFont typeface="Arial"/>
              <a:buNone/>
            </a:pPr>
            <a:r>
              <a:rPr lang="sv-SE" sz="1000">
                <a:latin typeface="Lora"/>
                <a:ea typeface="Lora"/>
                <a:cs typeface="Lora"/>
                <a:sym typeface="Lora"/>
              </a:rPr>
              <a:t>Let’s now have a look at what it takes to FAIRify video material:</a:t>
            </a:r>
            <a:endParaRPr sz="1000">
              <a:latin typeface="Lora"/>
              <a:ea typeface="Lora"/>
              <a:cs typeface="Lora"/>
              <a:sym typeface="Lora"/>
            </a:endParaRPr>
          </a:p>
          <a:p>
            <a:pPr marL="0" lvl="0" indent="0" algn="l" rtl="0">
              <a:lnSpc>
                <a:spcPct val="100000"/>
              </a:lnSpc>
              <a:spcBef>
                <a:spcPts val="1200"/>
              </a:spcBef>
              <a:spcAft>
                <a:spcPts val="0"/>
              </a:spcAft>
              <a:buSzPts val="1400"/>
              <a:buNone/>
            </a:pPr>
            <a:endParaRPr sz="1000">
              <a:latin typeface="Lora"/>
              <a:ea typeface="Lora"/>
              <a:cs typeface="Lora"/>
              <a:sym typeface="Lora"/>
            </a:endParaRPr>
          </a:p>
          <a:p>
            <a:pPr marL="0" lvl="0" indent="0" algn="l" rtl="0">
              <a:lnSpc>
                <a:spcPct val="115000"/>
              </a:lnSpc>
              <a:spcBef>
                <a:spcPts val="2100"/>
              </a:spcBef>
              <a:spcAft>
                <a:spcPts val="0"/>
              </a:spcAft>
              <a:buClr>
                <a:schemeClr val="dk1"/>
              </a:buClr>
              <a:buSzPts val="1100"/>
              <a:buFont typeface="Arial"/>
              <a:buNone/>
            </a:pPr>
            <a:endParaRPr sz="1350">
              <a:latin typeface="Arial"/>
              <a:ea typeface="Arial"/>
              <a:cs typeface="Arial"/>
              <a:sym typeface="Arial"/>
            </a:endParaRPr>
          </a:p>
          <a:p>
            <a:pPr marL="0" lvl="0" indent="0" algn="l" rtl="0">
              <a:lnSpc>
                <a:spcPct val="100000"/>
              </a:lnSpc>
              <a:spcBef>
                <a:spcPts val="2100"/>
              </a:spcBef>
              <a:spcAft>
                <a:spcPts val="0"/>
              </a:spcAft>
              <a:buSzPts val="1400"/>
              <a:buNone/>
            </a:pPr>
            <a:endParaRPr sz="1000">
              <a:latin typeface="Lora"/>
              <a:ea typeface="Lora"/>
              <a:cs typeface="Lora"/>
              <a:sym typeface="Lora"/>
            </a:endParaRPr>
          </a:p>
        </p:txBody>
      </p:sp>
      <p:sp>
        <p:nvSpPr>
          <p:cNvPr id="126" name="Google Shape;126;g38af683748c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8af683748c_0_2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Exercise 5 min: individually, students find a short video that they might want to include in their course. They can also include 1 of the sample videos that are linked with the QR codes. </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For the chosen short video, they need to assess if it is: </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Findable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Include the video link in the DOI record (and vice versa) so both are cross-referenced.</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Choose a reliable video host that aligns with your target audience and long-term availability (e.g., institutional repository, Zenodo, YouTube, etc.).</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Add descriptive titles, keywords, and metadata to improve discoverability.</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Accessible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Clearly define access type and language in the video’s metadata (e.g., open, restricted, embargoed).</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Offer a downloadable version where possible to avoid access loss if the host changes.</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Interoperable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Attach transcripts or captions (.srt or .txt) to the DOI record or repository entry.</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Use standard, widely supported video formats (.mp4, .mov, .webm) for compatibility.</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Ensure metadata follows community or repository standards (e.g., Dublin Core, schema.org).</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Reusable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Apply a clear, open license (e.g., CC-BY, CC-BY-SA) to indicate reuse permissions.</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Provide proper attribution information for all contributors.</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Clearly label any AI-generated or AI-assisted content, following institutional or platform guidelines.</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Include creation and version information to support reuse and citation.</a:t>
            </a:r>
            <a:endParaRPr sz="1000">
              <a:latin typeface="Lora"/>
              <a:ea typeface="Lora"/>
              <a:cs typeface="Lora"/>
              <a:sym typeface="Lora"/>
            </a:endParaRPr>
          </a:p>
          <a:p>
            <a:pPr marL="0" lvl="0" indent="0" algn="l" rtl="0">
              <a:lnSpc>
                <a:spcPct val="100000"/>
              </a:lnSpc>
              <a:spcBef>
                <a:spcPts val="0"/>
              </a:spcBef>
              <a:spcAft>
                <a:spcPts val="0"/>
              </a:spcAft>
              <a:buSzPts val="1400"/>
              <a:buNone/>
            </a:pPr>
            <a:endParaRPr sz="1000">
              <a:latin typeface="Lora"/>
              <a:ea typeface="Lora"/>
              <a:cs typeface="Lora"/>
              <a:sym typeface="Lora"/>
            </a:endParaRPr>
          </a:p>
          <a:p>
            <a:pPr marL="0" lvl="0" indent="0" algn="l" rtl="0">
              <a:lnSpc>
                <a:spcPct val="100000"/>
              </a:lnSpc>
              <a:spcBef>
                <a:spcPts val="0"/>
              </a:spcBef>
              <a:spcAft>
                <a:spcPts val="0"/>
              </a:spcAft>
              <a:buSzPts val="1400"/>
              <a:buNone/>
            </a:pPr>
            <a:r>
              <a:rPr lang="sv-SE" sz="1000">
                <a:latin typeface="Lora"/>
                <a:ea typeface="Lora"/>
                <a:cs typeface="Lora"/>
                <a:sym typeface="Lora"/>
              </a:rPr>
              <a:t>They can asses with help of the </a:t>
            </a:r>
            <a:r>
              <a:rPr lang="sv-SE" sz="1000">
                <a:solidFill>
                  <a:schemeClr val="hlink"/>
                </a:solidFill>
                <a:uFill>
                  <a:noFill/>
                </a:uFill>
                <a:latin typeface="Lora"/>
                <a:ea typeface="Lora"/>
                <a:cs typeface="Lora"/>
                <a:sym typeface="Lora"/>
                <a:hlinkClick r:id="rId3"/>
              </a:rPr>
              <a:t>Checklist for minimally FAIR video material</a:t>
            </a:r>
            <a:r>
              <a:rPr lang="sv-SE" sz="1000">
                <a:latin typeface="Lora"/>
                <a:ea typeface="Lora"/>
                <a:cs typeface="Lora"/>
                <a:sym typeface="Lora"/>
              </a:rPr>
              <a:t> where they can documents their findings</a:t>
            </a:r>
            <a:endParaRPr sz="1000">
              <a:latin typeface="Lora"/>
              <a:ea typeface="Lora"/>
              <a:cs typeface="Lora"/>
              <a:sym typeface="Lora"/>
            </a:endParaRPr>
          </a:p>
          <a:p>
            <a:pPr marL="0" lvl="0" indent="0" algn="l" rtl="0">
              <a:lnSpc>
                <a:spcPct val="100000"/>
              </a:lnSpc>
              <a:spcBef>
                <a:spcPts val="0"/>
              </a:spcBef>
              <a:spcAft>
                <a:spcPts val="0"/>
              </a:spcAft>
              <a:buSzPts val="1400"/>
              <a:buNone/>
            </a:pPr>
            <a:endParaRPr/>
          </a:p>
        </p:txBody>
      </p:sp>
      <p:sp>
        <p:nvSpPr>
          <p:cNvPr id="177" name="Google Shape;177;g38af683748c_0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8af683748c_0_2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8af683748c_0_2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sv-SE" sz="1000">
                <a:latin typeface="Lora"/>
                <a:ea typeface="Lora"/>
                <a:cs typeface="Lora"/>
                <a:sym typeface="Lora"/>
              </a:rPr>
              <a:t>Evaluation after exercise 5min, discuss plenary with the students: </a:t>
            </a:r>
            <a:endParaRPr sz="1000">
              <a:latin typeface="Lora"/>
              <a:ea typeface="Lora"/>
              <a:cs typeface="Lora"/>
              <a:sym typeface="Lora"/>
            </a:endParaRPr>
          </a:p>
          <a:p>
            <a:pPr marL="457200" lvl="0" indent="-292100" algn="l" rtl="0">
              <a:spcBef>
                <a:spcPts val="0"/>
              </a:spcBef>
              <a:spcAft>
                <a:spcPts val="0"/>
              </a:spcAft>
              <a:buSzPts val="1000"/>
              <a:buFont typeface="Lora"/>
              <a:buChar char="-"/>
            </a:pPr>
            <a:r>
              <a:rPr lang="sv-SE" sz="1000">
                <a:latin typeface="Lora"/>
                <a:ea typeface="Lora"/>
                <a:cs typeface="Lora"/>
                <a:sym typeface="Lora"/>
              </a:rPr>
              <a:t>was the video material you chose FAIR?</a:t>
            </a:r>
            <a:endParaRPr sz="1000">
              <a:latin typeface="Lora"/>
              <a:ea typeface="Lora"/>
              <a:cs typeface="Lora"/>
              <a:sym typeface="Lora"/>
            </a:endParaRPr>
          </a:p>
          <a:p>
            <a:pPr marL="457200" lvl="0" indent="-292100" algn="l" rtl="0">
              <a:spcBef>
                <a:spcPts val="0"/>
              </a:spcBef>
              <a:spcAft>
                <a:spcPts val="0"/>
              </a:spcAft>
              <a:buSzPts val="1000"/>
              <a:buFont typeface="Lora"/>
              <a:buChar char="-"/>
            </a:pPr>
            <a:r>
              <a:rPr lang="sv-SE" sz="1000">
                <a:latin typeface="Lora"/>
                <a:ea typeface="Lora"/>
                <a:cs typeface="Lora"/>
                <a:sym typeface="Lora"/>
              </a:rPr>
              <a:t>How easy would it be for you to reuse this material? </a:t>
            </a:r>
            <a:endParaRPr sz="1000">
              <a:latin typeface="Lora"/>
              <a:ea typeface="Lora"/>
              <a:cs typeface="Lora"/>
              <a:sym typeface="Lora"/>
            </a:endParaRPr>
          </a:p>
          <a:p>
            <a:pPr marL="0" lvl="0" indent="0" algn="l" rtl="0">
              <a:spcBef>
                <a:spcPts val="0"/>
              </a:spcBef>
              <a:spcAft>
                <a:spcPts val="0"/>
              </a:spcAft>
              <a:buNone/>
            </a:pPr>
            <a:endParaRPr sz="1000">
              <a:latin typeface="Lora"/>
              <a:ea typeface="Lora"/>
              <a:cs typeface="Lora"/>
              <a:sym typeface="Lora"/>
            </a:endParaRPr>
          </a:p>
          <a:p>
            <a:pPr marL="0" lvl="0" indent="0" algn="l" rtl="0">
              <a:spcBef>
                <a:spcPts val="0"/>
              </a:spcBef>
              <a:spcAft>
                <a:spcPts val="0"/>
              </a:spcAft>
              <a:buNone/>
            </a:pPr>
            <a:r>
              <a:rPr lang="sv-SE" sz="1000">
                <a:latin typeface="Lora"/>
                <a:ea typeface="Lora"/>
                <a:cs typeface="Lora"/>
                <a:sym typeface="Lora"/>
              </a:rPr>
              <a:t>Conclusions: </a:t>
            </a:r>
            <a:endParaRPr sz="1000">
              <a:latin typeface="Lora"/>
              <a:ea typeface="Lora"/>
              <a:cs typeface="Lora"/>
              <a:sym typeface="Lora"/>
            </a:endParaRPr>
          </a:p>
          <a:p>
            <a:pPr marL="0" lvl="0" indent="0" algn="l" rtl="0">
              <a:spcBef>
                <a:spcPts val="0"/>
              </a:spcBef>
              <a:spcAft>
                <a:spcPts val="0"/>
              </a:spcAft>
              <a:buNone/>
            </a:pPr>
            <a:r>
              <a:rPr lang="sv-SE" sz="1000">
                <a:latin typeface="Lora"/>
                <a:ea typeface="Lora"/>
                <a:cs typeface="Lora"/>
                <a:sym typeface="Lora"/>
              </a:rPr>
              <a:t>We see that video content </a:t>
            </a:r>
            <a:r>
              <a:rPr lang="sv-SE" sz="1000">
                <a:solidFill>
                  <a:srgbClr val="1F1F1F"/>
                </a:solidFill>
                <a:latin typeface="Lora"/>
                <a:ea typeface="Lora"/>
                <a:cs typeface="Lora"/>
                <a:sym typeface="Lora"/>
              </a:rPr>
              <a:t>≠ automatically </a:t>
            </a:r>
            <a:r>
              <a:rPr lang="sv-SE" sz="1000">
                <a:latin typeface="Lora"/>
                <a:ea typeface="Lora"/>
                <a:cs typeface="Lora"/>
                <a:sym typeface="Lora"/>
              </a:rPr>
              <a:t>learning material, and doesn’t mean it’s automatically fit for reuse. </a:t>
            </a: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a:p>
        </p:txBody>
      </p:sp>
      <p:sp>
        <p:nvSpPr>
          <p:cNvPr id="190" name="Google Shape;190;g38af683748c_0_2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sv-S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8af683748c_0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8af683748c_0_2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To enable reuse and long-term value videos need to be FAIRified! There are numerous benefits to having FAIRified video material: </a:t>
            </a: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First, FAIRifying videos makes them easy to locate. Proper metadata and standardized descriptions mean anyone can find the content they need quickly.</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Second, it supports asynchronous learning. When videos are easily accessible online, learners can watch or download them anytime and anywhere.</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Third, FAIR videos can be used across different platforms and tools. This interoperability ensures that content can be integrated into various learning environments without technical barriers.</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Fourth, FAIR videos allow others to legally adapt or remix content. This encourages collaboration, reuse, and the creation of derivative works in teaching or research.</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Finally, FAIR practices ensure that videos remain available and understandable over time. With proper documentation, metadata, and file formats, the content won’t get lost or become obsolete.</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In short, making videos FAIR increases the impact of the time and effort you put into creating them — your content reaches more people and stays useful for longer.</a:t>
            </a: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1000">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sv-SE" sz="1000" b="1">
                <a:latin typeface="Lora"/>
                <a:ea typeface="Lora"/>
                <a:cs typeface="Lora"/>
                <a:sym typeface="Lora"/>
              </a:rPr>
              <a:t>Advantages to FAIR video material</a:t>
            </a:r>
            <a:endParaRPr sz="1000" b="1">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sv-SE" sz="1000">
                <a:latin typeface="Lora"/>
                <a:ea typeface="Lora"/>
                <a:cs typeface="Lora"/>
                <a:sym typeface="Lora"/>
              </a:rPr>
              <a:t>1. Discoverable &amp; Accessible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Char char="●"/>
            </a:pPr>
            <a:r>
              <a:rPr lang="sv-SE" sz="1000">
                <a:latin typeface="Lora"/>
                <a:ea typeface="Lora"/>
                <a:cs typeface="Lora"/>
                <a:sym typeface="Lora"/>
              </a:rPr>
              <a:t>Others can easily find and view your materials.</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Supports asynchronous and flexible learning.</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2. Reusable &amp; Citable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Char char="●"/>
            </a:pPr>
            <a:r>
              <a:rPr lang="sv-SE" sz="1000">
                <a:latin typeface="Lora"/>
                <a:ea typeface="Lora"/>
                <a:cs typeface="Lora"/>
                <a:sym typeface="Lora"/>
              </a:rPr>
              <a:t>Clear licensing and attribution allows others to reuse legally.</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Char char="●"/>
            </a:pPr>
            <a:r>
              <a:rPr lang="sv-SE" sz="1000">
                <a:latin typeface="Lora"/>
                <a:ea typeface="Lora"/>
                <a:cs typeface="Lora"/>
                <a:sym typeface="Lora"/>
              </a:rPr>
              <a:t>DOI and versioning make materials trackable and referable.</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3. Interoperable &amp; Inclusive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Captions, transcripts, and standard formats make content usable across platforms and by diverse learners.</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Font typeface="Lora"/>
              <a:buChar char="●"/>
            </a:pPr>
            <a:r>
              <a:rPr lang="sv-SE" sz="1000">
                <a:latin typeface="Lora"/>
                <a:ea typeface="Lora"/>
                <a:cs typeface="Lora"/>
                <a:sym typeface="Lora"/>
              </a:rPr>
              <a:t>Enhances accessibility for non-native speakers or learners with disabilities.</a:t>
            </a:r>
            <a:endParaRPr sz="1000">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sv-SE" sz="1000">
                <a:latin typeface="Lora"/>
                <a:ea typeface="Lora"/>
                <a:cs typeface="Lora"/>
                <a:sym typeface="Lora"/>
              </a:rPr>
              <a:t>4. Preserves Knowledge</a:t>
            </a:r>
            <a:endParaRPr sz="1000">
              <a:latin typeface="Lora"/>
              <a:ea typeface="Lora"/>
              <a:cs typeface="Lora"/>
              <a:sym typeface="Lora"/>
            </a:endParaRPr>
          </a:p>
          <a:p>
            <a:pPr marL="457200" lvl="0" indent="-292100" algn="l" rtl="0">
              <a:lnSpc>
                <a:spcPct val="115000"/>
              </a:lnSpc>
              <a:spcBef>
                <a:spcPts val="0"/>
              </a:spcBef>
              <a:spcAft>
                <a:spcPts val="0"/>
              </a:spcAft>
              <a:buClr>
                <a:schemeClr val="dk1"/>
              </a:buClr>
              <a:buSzPts val="1000"/>
              <a:buChar char="●"/>
            </a:pPr>
            <a:r>
              <a:rPr lang="sv-SE" sz="1000">
                <a:latin typeface="Lora"/>
                <a:ea typeface="Lora"/>
                <a:cs typeface="Lora"/>
                <a:sym typeface="Lora"/>
              </a:rPr>
              <a:t>Proper metadata and hosting choices ensure materials are maintained for the long term.</a:t>
            </a:r>
            <a:endParaRPr sz="1000">
              <a:latin typeface="Lora"/>
              <a:ea typeface="Lora"/>
              <a:cs typeface="Lora"/>
              <a:sym typeface="Lora"/>
            </a:endParaRPr>
          </a:p>
          <a:p>
            <a:pPr marL="457200" lvl="0" indent="0" algn="l" rtl="0">
              <a:lnSpc>
                <a:spcPct val="115000"/>
              </a:lnSpc>
              <a:spcBef>
                <a:spcPts val="1200"/>
              </a:spcBef>
              <a:spcAft>
                <a:spcPts val="1200"/>
              </a:spcAft>
              <a:buNone/>
            </a:pPr>
            <a:endParaRPr sz="1100" b="1">
              <a:latin typeface="Arial"/>
              <a:ea typeface="Arial"/>
              <a:cs typeface="Arial"/>
              <a:sym typeface="Arial"/>
            </a:endParaRPr>
          </a:p>
        </p:txBody>
      </p:sp>
      <p:sp>
        <p:nvSpPr>
          <p:cNvPr id="199" name="Google Shape;199;g38af683748c_0_2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8af683748c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sv-SE" sz="1000">
                <a:latin typeface="Lora"/>
                <a:ea typeface="Lora"/>
                <a:cs typeface="Lora"/>
                <a:sym typeface="Lora"/>
              </a:rPr>
              <a:t>Making video materials FAIR can be highly rewarding — but it’s not always straightforward. There are practical, technical, and even ethical challenges that educators and trainers often face. </a:t>
            </a:r>
            <a:endParaRPr sz="900">
              <a:latin typeface="Lora"/>
              <a:ea typeface="Lora"/>
              <a:cs typeface="Lora"/>
              <a:sym typeface="Lora"/>
            </a:endParaRPr>
          </a:p>
          <a:p>
            <a:pPr marL="0" lvl="0" indent="0" algn="l" rtl="0">
              <a:spcBef>
                <a:spcPts val="1200"/>
              </a:spcBef>
              <a:spcAft>
                <a:spcPts val="0"/>
              </a:spcAft>
              <a:buClr>
                <a:schemeClr val="dk1"/>
              </a:buClr>
              <a:buSzPts val="1400"/>
              <a:buFont typeface="Arial"/>
              <a:buNone/>
            </a:pPr>
            <a:r>
              <a:rPr lang="sv-SE" sz="1000">
                <a:latin typeface="Lora"/>
                <a:ea typeface="Lora"/>
                <a:cs typeface="Lora"/>
                <a:sym typeface="Lora"/>
              </a:rPr>
              <a:t>Reflection questions, discuss with students to determine their barriers with regards to FAIRifying video material in training</a:t>
            </a:r>
            <a:endParaRPr sz="1000">
              <a:latin typeface="Lora"/>
              <a:ea typeface="Lora"/>
              <a:cs typeface="Lora"/>
              <a:sym typeface="Lora"/>
            </a:endParaRPr>
          </a:p>
          <a:p>
            <a:pPr marL="0" lvl="0" indent="0" algn="l" rtl="0">
              <a:lnSpc>
                <a:spcPct val="100000"/>
              </a:lnSpc>
              <a:spcBef>
                <a:spcPts val="0"/>
              </a:spcBef>
              <a:spcAft>
                <a:spcPts val="0"/>
              </a:spcAft>
              <a:buSzPts val="1400"/>
              <a:buNone/>
            </a:pPr>
            <a:endParaRPr sz="1000">
              <a:latin typeface="Lora"/>
              <a:ea typeface="Lora"/>
              <a:cs typeface="Lora"/>
              <a:sym typeface="Lora"/>
            </a:endParaRPr>
          </a:p>
          <a:p>
            <a:pPr marL="0" lvl="0" indent="0" algn="l" rtl="0">
              <a:lnSpc>
                <a:spcPct val="100000"/>
              </a:lnSpc>
              <a:spcBef>
                <a:spcPts val="0"/>
              </a:spcBef>
              <a:spcAft>
                <a:spcPts val="0"/>
              </a:spcAft>
              <a:buSzPts val="1400"/>
              <a:buNone/>
            </a:pPr>
            <a:endParaRPr/>
          </a:p>
        </p:txBody>
      </p:sp>
      <p:sp>
        <p:nvSpPr>
          <p:cNvPr id="206" name="Google Shape;206;g38af683748c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a:spLocks noGrp="1"/>
          </p:cNvSpPr>
          <p:nvPr>
            <p:ph type="pic" idx="2"/>
          </p:nvPr>
        </p:nvSpPr>
        <p:spPr>
          <a:xfrm>
            <a:off x="5183188" y="987425"/>
            <a:ext cx="6172200" cy="4873625"/>
          </a:xfrm>
          <a:prstGeom prst="rect">
            <a:avLst/>
          </a:prstGeom>
          <a:noFill/>
          <a:ln>
            <a:noFill/>
          </a:ln>
        </p:spPr>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sv-S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g"/><Relationship Id="rId7"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orcid.org/0000-0001-5768-275X"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hyperlink" Target="https://drive.google.com/file/d/1TdwvG0R5_UGFCE9jAOZXjloCoVk1dfoz/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youtube.com/watch?v=VUGsZgQaAZ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acprof:oso/9780195066661.001.0001"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oi.org/10.1016/j.im.2005.01.004" TargetMode="External"/><Relationship Id="rId5" Type="http://schemas.openxmlformats.org/officeDocument/2006/relationships/hyperlink" Target="https://doi.org/10.1145/2556325.2566239" TargetMode="External"/><Relationship Id="rId4" Type="http://schemas.openxmlformats.org/officeDocument/2006/relationships/hyperlink" Target="https://doi.org/10.1017/CBO978051181167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247236" y="1653280"/>
            <a:ext cx="12192000" cy="215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sv-SE" sz="6000" b="1">
                <a:latin typeface="Lora"/>
                <a:ea typeface="Lora"/>
                <a:cs typeface="Lora"/>
                <a:sym typeface="Lora"/>
              </a:rPr>
              <a:t>Considerations for </a:t>
            </a:r>
            <a:endParaRPr sz="6000" b="1">
              <a:latin typeface="Lora"/>
              <a:ea typeface="Lora"/>
              <a:cs typeface="Lora"/>
              <a:sym typeface="Lora"/>
            </a:endParaRPr>
          </a:p>
          <a:p>
            <a:pPr marL="0" marR="0" lvl="0" indent="0" algn="l" rtl="0">
              <a:lnSpc>
                <a:spcPct val="100000"/>
              </a:lnSpc>
              <a:spcBef>
                <a:spcPts val="0"/>
              </a:spcBef>
              <a:spcAft>
                <a:spcPts val="0"/>
              </a:spcAft>
              <a:buClr>
                <a:srgbClr val="000000"/>
              </a:buClr>
              <a:buSzPts val="2800"/>
              <a:buFont typeface="Arial"/>
              <a:buNone/>
            </a:pPr>
            <a:r>
              <a:rPr lang="sv-SE" sz="6000" b="1">
                <a:latin typeface="Lora"/>
                <a:ea typeface="Lora"/>
                <a:cs typeface="Lora"/>
                <a:sym typeface="Lora"/>
              </a:rPr>
              <a:t>FAIR video material</a:t>
            </a:r>
            <a:endParaRPr sz="6000" b="1">
              <a:latin typeface="Lora"/>
              <a:ea typeface="Lora"/>
              <a:cs typeface="Lora"/>
              <a:sym typeface="Lora"/>
            </a:endParaRPr>
          </a:p>
          <a:p>
            <a:pPr marL="0" marR="0" lvl="0" indent="0" algn="l" rtl="0">
              <a:lnSpc>
                <a:spcPct val="100000"/>
              </a:lnSpc>
              <a:spcBef>
                <a:spcPts val="0"/>
              </a:spcBef>
              <a:spcAft>
                <a:spcPts val="0"/>
              </a:spcAft>
              <a:buClr>
                <a:srgbClr val="000000"/>
              </a:buClr>
              <a:buSzPts val="2800"/>
              <a:buFont typeface="Arial"/>
              <a:buNone/>
            </a:pPr>
            <a:endParaRPr sz="1400" b="0" i="0" u="none" strike="noStrike" cap="none">
              <a:solidFill>
                <a:srgbClr val="000000"/>
              </a:solidFill>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8282650" y="1352222"/>
            <a:ext cx="3683900" cy="2455926"/>
          </a:xfrm>
          <a:prstGeom prst="rect">
            <a:avLst/>
          </a:prstGeom>
          <a:noFill/>
          <a:ln>
            <a:noFill/>
          </a:ln>
        </p:spPr>
      </p:pic>
      <p:pic>
        <p:nvPicPr>
          <p:cNvPr id="91" name="Google Shape;91;p1"/>
          <p:cNvPicPr preferRelativeResize="0"/>
          <p:nvPr/>
        </p:nvPicPr>
        <p:blipFill rotWithShape="1">
          <a:blip r:embed="rId4">
            <a:alphaModFix/>
          </a:blip>
          <a:srcRect/>
          <a:stretch/>
        </p:blipFill>
        <p:spPr>
          <a:xfrm>
            <a:off x="1" y="7"/>
            <a:ext cx="3810431" cy="827924"/>
          </a:xfrm>
          <a:prstGeom prst="rect">
            <a:avLst/>
          </a:prstGeom>
          <a:noFill/>
          <a:ln>
            <a:noFill/>
          </a:ln>
        </p:spPr>
      </p:pic>
      <p:cxnSp>
        <p:nvCxnSpPr>
          <p:cNvPr id="92" name="Google Shape;92;p1"/>
          <p:cNvCxnSpPr/>
          <p:nvPr/>
        </p:nvCxnSpPr>
        <p:spPr>
          <a:xfrm>
            <a:off x="211875" y="3808138"/>
            <a:ext cx="7761600" cy="0"/>
          </a:xfrm>
          <a:prstGeom prst="straightConnector1">
            <a:avLst/>
          </a:prstGeom>
          <a:noFill/>
          <a:ln w="9525" cap="flat" cmpd="sng">
            <a:solidFill>
              <a:srgbClr val="44546A"/>
            </a:solidFill>
            <a:prstDash val="solid"/>
            <a:round/>
            <a:headEnd type="none" w="sm" len="sm"/>
            <a:tailEnd type="none" w="sm" len="sm"/>
          </a:ln>
        </p:spPr>
      </p:cxnSp>
      <p:grpSp>
        <p:nvGrpSpPr>
          <p:cNvPr id="93" name="Google Shape;93;p1"/>
          <p:cNvGrpSpPr/>
          <p:nvPr/>
        </p:nvGrpSpPr>
        <p:grpSpPr>
          <a:xfrm>
            <a:off x="255823" y="3938950"/>
            <a:ext cx="6520200" cy="3508200"/>
            <a:chOff x="211862" y="3692765"/>
            <a:chExt cx="6520200" cy="3508200"/>
          </a:xfrm>
        </p:grpSpPr>
        <p:sp>
          <p:nvSpPr>
            <p:cNvPr id="94" name="Google Shape;94;p1"/>
            <p:cNvSpPr txBox="1"/>
            <p:nvPr/>
          </p:nvSpPr>
          <p:spPr>
            <a:xfrm>
              <a:off x="211862" y="3692765"/>
              <a:ext cx="6520200" cy="3508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sz="2700">
                <a:solidFill>
                  <a:srgbClr val="000000"/>
                </a:solidFill>
                <a:latin typeface="Lora"/>
                <a:ea typeface="Lora"/>
                <a:cs typeface="Lora"/>
                <a:sym typeface="Lora"/>
              </a:endParaRPr>
            </a:p>
            <a:p>
              <a:pPr marL="0" lvl="0" indent="0" algn="l" rtl="0">
                <a:spcBef>
                  <a:spcPts val="0"/>
                </a:spcBef>
                <a:spcAft>
                  <a:spcPts val="0"/>
                </a:spcAft>
                <a:buClr>
                  <a:schemeClr val="dk1"/>
                </a:buClr>
                <a:buSzPts val="1800"/>
                <a:buFont typeface="Arial"/>
                <a:buNone/>
              </a:pPr>
              <a:r>
                <a:rPr lang="sv-SE" sz="2100">
                  <a:solidFill>
                    <a:schemeClr val="dk1"/>
                  </a:solidFill>
                  <a:latin typeface="Lora"/>
                  <a:ea typeface="Lora"/>
                  <a:cs typeface="Lora"/>
                  <a:sym typeface="Lora"/>
                </a:rPr>
                <a:t>Chapter 6 – FAIR Training Material by Design</a:t>
              </a:r>
              <a:endParaRPr sz="1700">
                <a:solidFill>
                  <a:schemeClr val="dk1"/>
                </a:solidFill>
                <a:latin typeface="Lora"/>
                <a:ea typeface="Lora"/>
                <a:cs typeface="Lora"/>
                <a:sym typeface="Lora"/>
              </a:endParaRPr>
            </a:p>
            <a:p>
              <a:pPr marL="0" lvl="0" indent="0" algn="l" rtl="0">
                <a:spcBef>
                  <a:spcPts val="0"/>
                </a:spcBef>
                <a:spcAft>
                  <a:spcPts val="0"/>
                </a:spcAft>
                <a:buClr>
                  <a:schemeClr val="dk1"/>
                </a:buClr>
                <a:buSzPts val="1800"/>
                <a:buFont typeface="Arial"/>
                <a:buNone/>
              </a:pPr>
              <a:r>
                <a:rPr lang="sv-SE" sz="2100">
                  <a:solidFill>
                    <a:schemeClr val="dk1"/>
                  </a:solidFill>
                  <a:latin typeface="Lora"/>
                  <a:ea typeface="Lora"/>
                  <a:cs typeface="Lora"/>
                  <a:sym typeface="Lora"/>
                </a:rPr>
                <a:t>October 21-22, 2025</a:t>
              </a:r>
              <a:endParaRPr sz="1700">
                <a:solidFill>
                  <a:schemeClr val="dk1"/>
                </a:solidFill>
                <a:latin typeface="Lora"/>
                <a:ea typeface="Lora"/>
                <a:cs typeface="Lora"/>
                <a:sym typeface="Lora"/>
              </a:endParaRPr>
            </a:p>
            <a:p>
              <a:pPr marL="0" lvl="0" indent="0" algn="l" rtl="0">
                <a:spcBef>
                  <a:spcPts val="0"/>
                </a:spcBef>
                <a:spcAft>
                  <a:spcPts val="0"/>
                </a:spcAft>
                <a:buNone/>
              </a:pPr>
              <a:r>
                <a:rPr lang="sv-SE" sz="2100">
                  <a:solidFill>
                    <a:schemeClr val="dk1"/>
                  </a:solidFill>
                  <a:latin typeface="Lora"/>
                  <a:ea typeface="Lora"/>
                  <a:cs typeface="Lora"/>
                  <a:sym typeface="Lora"/>
                </a:rPr>
                <a:t>Ineke Luijten, PhD</a:t>
              </a:r>
              <a:endParaRPr sz="2100">
                <a:solidFill>
                  <a:schemeClr val="dk1"/>
                </a:solidFill>
                <a:latin typeface="Lora"/>
                <a:ea typeface="Lora"/>
                <a:cs typeface="Lora"/>
                <a:sym typeface="Lora"/>
              </a:endParaRPr>
            </a:p>
            <a:p>
              <a:pPr marL="0" lvl="0" indent="0" algn="l" rtl="0">
                <a:spcBef>
                  <a:spcPts val="0"/>
                </a:spcBef>
                <a:spcAft>
                  <a:spcPts val="0"/>
                </a:spcAft>
                <a:buNone/>
              </a:pPr>
              <a:endParaRPr sz="2100">
                <a:solidFill>
                  <a:schemeClr val="dk1"/>
                </a:solidFill>
                <a:latin typeface="Lora"/>
                <a:ea typeface="Lora"/>
                <a:cs typeface="Lora"/>
                <a:sym typeface="Lora"/>
              </a:endParaRPr>
            </a:p>
            <a:p>
              <a:pPr marL="0" lvl="0" indent="0" algn="l" rtl="0">
                <a:spcBef>
                  <a:spcPts val="0"/>
                </a:spcBef>
                <a:spcAft>
                  <a:spcPts val="0"/>
                </a:spcAft>
                <a:buNone/>
              </a:pPr>
              <a:endParaRPr sz="2100">
                <a:solidFill>
                  <a:schemeClr val="dk1"/>
                </a:solidFill>
                <a:latin typeface="Lora"/>
                <a:ea typeface="Lora"/>
                <a:cs typeface="Lora"/>
                <a:sym typeface="Lora"/>
              </a:endParaRPr>
            </a:p>
            <a:p>
              <a:pPr marL="0" lvl="0" indent="0" algn="l" rtl="0">
                <a:spcBef>
                  <a:spcPts val="0"/>
                </a:spcBef>
                <a:spcAft>
                  <a:spcPts val="0"/>
                </a:spcAft>
                <a:buNone/>
              </a:pPr>
              <a:endParaRPr sz="2100">
                <a:solidFill>
                  <a:schemeClr val="dk1"/>
                </a:solidFill>
                <a:latin typeface="Lora"/>
                <a:ea typeface="Lora"/>
                <a:cs typeface="Lora"/>
                <a:sym typeface="Lora"/>
              </a:endParaRPr>
            </a:p>
            <a:p>
              <a:pPr marL="0" lvl="0" indent="0" algn="l" rtl="0">
                <a:lnSpc>
                  <a:spcPct val="90000"/>
                </a:lnSpc>
                <a:spcBef>
                  <a:spcPts val="0"/>
                </a:spcBef>
                <a:spcAft>
                  <a:spcPts val="0"/>
                </a:spcAft>
                <a:buNone/>
              </a:pPr>
              <a:endParaRPr sz="2700">
                <a:solidFill>
                  <a:srgbClr val="000000"/>
                </a:solidFill>
                <a:latin typeface="Calibri"/>
                <a:ea typeface="Calibri"/>
                <a:cs typeface="Calibri"/>
                <a:sym typeface="Calibri"/>
              </a:endParaRPr>
            </a:p>
          </p:txBody>
        </p:sp>
        <p:pic>
          <p:nvPicPr>
            <p:cNvPr id="95" name="Google Shape;95;p1">
              <a:hlinkClick r:id="rId5"/>
            </p:cNvPr>
            <p:cNvPicPr preferRelativeResize="0"/>
            <p:nvPr/>
          </p:nvPicPr>
          <p:blipFill rotWithShape="1">
            <a:blip r:embed="rId6">
              <a:alphaModFix/>
            </a:blip>
            <a:srcRect/>
            <a:stretch/>
          </p:blipFill>
          <p:spPr>
            <a:xfrm>
              <a:off x="2689700" y="4787950"/>
              <a:ext cx="263076" cy="263076"/>
            </a:xfrm>
            <a:prstGeom prst="rect">
              <a:avLst/>
            </a:prstGeom>
            <a:noFill/>
            <a:ln>
              <a:noFill/>
            </a:ln>
          </p:spPr>
        </p:pic>
      </p:grpSp>
      <p:pic>
        <p:nvPicPr>
          <p:cNvPr id="96" name="Google Shape;96;p1">
            <a:hlinkClick r:id="rId7"/>
          </p:cNvPr>
          <p:cNvPicPr preferRelativeResize="0"/>
          <p:nvPr/>
        </p:nvPicPr>
        <p:blipFill>
          <a:blip r:embed="rId8">
            <a:alphaModFix/>
          </a:blip>
          <a:stretch>
            <a:fillRect/>
          </a:stretch>
        </p:blipFill>
        <p:spPr>
          <a:xfrm>
            <a:off x="9521529" y="5886101"/>
            <a:ext cx="2599700" cy="909575"/>
          </a:xfrm>
          <a:prstGeom prst="rect">
            <a:avLst/>
          </a:prstGeom>
          <a:noFill/>
          <a:ln>
            <a:noFill/>
          </a:ln>
        </p:spPr>
      </p:pic>
      <p:sp>
        <p:nvSpPr>
          <p:cNvPr id="97" name="Google Shape;97;p1"/>
          <p:cNvSpPr txBox="1"/>
          <p:nvPr/>
        </p:nvSpPr>
        <p:spPr>
          <a:xfrm>
            <a:off x="93525" y="6030000"/>
            <a:ext cx="9269400" cy="828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sv-SE" sz="1200">
                <a:latin typeface="Lato Light"/>
                <a:ea typeface="Lato Light"/>
                <a:cs typeface="Lato Light"/>
                <a:sym typeface="Lato Light"/>
              </a:rPr>
              <a:t>Cite presentation as:  </a:t>
            </a:r>
            <a:r>
              <a:rPr lang="sv-SE" sz="1200">
                <a:solidFill>
                  <a:schemeClr val="dk1"/>
                </a:solidFill>
                <a:latin typeface="Lato Light"/>
                <a:ea typeface="Lato Light"/>
                <a:cs typeface="Lato Light"/>
                <a:sym typeface="Lato Light"/>
              </a:rPr>
              <a:t>Ineke Luijten (2025) </a:t>
            </a:r>
            <a:r>
              <a:rPr lang="sv-SE" sz="1200" i="1">
                <a:solidFill>
                  <a:schemeClr val="dk1"/>
                </a:solidFill>
                <a:latin typeface="Lato Light"/>
                <a:ea typeface="Lato Light"/>
                <a:cs typeface="Lato Light"/>
                <a:sym typeface="Lato Light"/>
              </a:rPr>
              <a:t>Considerations for FAIR video material (Session 6 presentation)</a:t>
            </a:r>
            <a:r>
              <a:rPr lang="sv-SE" sz="1200">
                <a:solidFill>
                  <a:schemeClr val="dk1"/>
                </a:solidFill>
                <a:latin typeface="Lato Light"/>
                <a:ea typeface="Lato Light"/>
                <a:cs typeface="Lato Light"/>
                <a:sym typeface="Lato Light"/>
              </a:rPr>
              <a:t>. In course: </a:t>
            </a:r>
            <a:r>
              <a:rPr lang="sv-SE" sz="1200" i="1">
                <a:solidFill>
                  <a:schemeClr val="dk1"/>
                </a:solidFill>
                <a:latin typeface="Lato Light"/>
                <a:ea typeface="Lato Light"/>
                <a:cs typeface="Lato Light"/>
                <a:sym typeface="Lato Light"/>
              </a:rPr>
              <a:t>Training material made FAIR by design</a:t>
            </a:r>
            <a:r>
              <a:rPr lang="sv-SE" sz="1200">
                <a:solidFill>
                  <a:schemeClr val="dk1"/>
                </a:solidFill>
                <a:latin typeface="Lato Light"/>
                <a:ea typeface="Lato Light"/>
                <a:cs typeface="Lato Light"/>
                <a:sym typeface="Lato Light"/>
              </a:rPr>
              <a:t>, organized by: VIB, SciLifeLab, NBIS. Available under a CC BY 4.0 license. https://doi.org/10.5281/zenodo.14987327</a:t>
            </a:r>
            <a:endParaRPr sz="1200">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38af683748c_0_260"/>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38af683748c_0_260"/>
          <p:cNvSpPr txBox="1"/>
          <p:nvPr/>
        </p:nvSpPr>
        <p:spPr>
          <a:xfrm>
            <a:off x="644750" y="308426"/>
            <a:ext cx="9538200" cy="830100"/>
          </a:xfrm>
          <a:prstGeom prst="rect">
            <a:avLst/>
          </a:prstGeom>
          <a:noFill/>
          <a:ln>
            <a:noFill/>
          </a:ln>
        </p:spPr>
        <p:txBody>
          <a:bodyPr spcFirstLastPara="1" wrap="square" lIns="91425" tIns="45700" rIns="91425" bIns="45700" anchor="ctr" anchorCtr="0">
            <a:normAutofit fontScale="85000"/>
          </a:bodyPr>
          <a:lstStyle/>
          <a:p>
            <a:pPr marL="0" lvl="0" indent="0" algn="l" rtl="0">
              <a:lnSpc>
                <a:spcPct val="90000"/>
              </a:lnSpc>
              <a:spcBef>
                <a:spcPts val="0"/>
              </a:spcBef>
              <a:spcAft>
                <a:spcPts val="0"/>
              </a:spcAft>
              <a:buNone/>
            </a:pPr>
            <a:r>
              <a:rPr lang="sv-SE" sz="4400">
                <a:solidFill>
                  <a:schemeClr val="dk1"/>
                </a:solidFill>
                <a:latin typeface="Lora"/>
                <a:ea typeface="Lora"/>
                <a:cs typeface="Lora"/>
                <a:sym typeface="Lora"/>
              </a:rPr>
              <a:t>Barriers to creating FAIR video materials </a:t>
            </a:r>
            <a:endParaRPr sz="4400">
              <a:latin typeface="Lora"/>
              <a:ea typeface="Lora"/>
              <a:cs typeface="Lora"/>
              <a:sym typeface="Lora"/>
            </a:endParaRPr>
          </a:p>
        </p:txBody>
      </p:sp>
      <p:cxnSp>
        <p:nvCxnSpPr>
          <p:cNvPr id="219" name="Google Shape;219;g38af683748c_0_260"/>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220" name="Google Shape;220;g38af683748c_0_260"/>
          <p:cNvSpPr/>
          <p:nvPr/>
        </p:nvSpPr>
        <p:spPr>
          <a:xfrm rot="-2682522">
            <a:off x="900841" y="2058925"/>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1" name="Google Shape;221;g38af683748c_0_260"/>
          <p:cNvSpPr txBox="1"/>
          <p:nvPr/>
        </p:nvSpPr>
        <p:spPr>
          <a:xfrm>
            <a:off x="1006335" y="2434665"/>
            <a:ext cx="1416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Technical</a:t>
            </a:r>
            <a:r>
              <a:rPr lang="sv-SE" sz="1800">
                <a:solidFill>
                  <a:schemeClr val="dk1"/>
                </a:solidFill>
                <a:latin typeface="Lato Light"/>
                <a:ea typeface="Lato Light"/>
                <a:cs typeface="Lato Light"/>
                <a:sym typeface="Lato Light"/>
              </a:rPr>
              <a:t> skills</a:t>
            </a:r>
            <a:endParaRPr sz="1400" i="0" u="none" strike="noStrike" cap="none">
              <a:solidFill>
                <a:srgbClr val="000000"/>
              </a:solidFill>
              <a:latin typeface="Lato Light"/>
              <a:ea typeface="Lato Light"/>
              <a:cs typeface="Lato Light"/>
              <a:sym typeface="Lato Light"/>
            </a:endParaRPr>
          </a:p>
        </p:txBody>
      </p:sp>
      <p:sp>
        <p:nvSpPr>
          <p:cNvPr id="222" name="Google Shape;222;g38af683748c_0_260"/>
          <p:cNvSpPr/>
          <p:nvPr/>
        </p:nvSpPr>
        <p:spPr>
          <a:xfrm rot="-10283061">
            <a:off x="1107768" y="3112493"/>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3" name="Google Shape;223;g38af683748c_0_260"/>
          <p:cNvSpPr/>
          <p:nvPr/>
        </p:nvSpPr>
        <p:spPr>
          <a:xfrm rot="-2682522">
            <a:off x="3112691" y="3052275"/>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g38af683748c_0_260"/>
          <p:cNvSpPr txBox="1"/>
          <p:nvPr/>
        </p:nvSpPr>
        <p:spPr>
          <a:xfrm>
            <a:off x="3166688" y="3428025"/>
            <a:ext cx="15444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File size / storage limits</a:t>
            </a:r>
            <a:endParaRPr sz="1400" i="0" u="none" strike="noStrike" cap="none">
              <a:solidFill>
                <a:srgbClr val="000000"/>
              </a:solidFill>
              <a:latin typeface="Lato Light"/>
              <a:ea typeface="Lato Light"/>
              <a:cs typeface="Lato Light"/>
              <a:sym typeface="Lato Light"/>
            </a:endParaRPr>
          </a:p>
        </p:txBody>
      </p:sp>
      <p:sp>
        <p:nvSpPr>
          <p:cNvPr id="225" name="Google Shape;225;g38af683748c_0_260"/>
          <p:cNvSpPr/>
          <p:nvPr/>
        </p:nvSpPr>
        <p:spPr>
          <a:xfrm rot="-10283061">
            <a:off x="3319618" y="4105843"/>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6" name="Google Shape;226;g38af683748c_0_260"/>
          <p:cNvSpPr/>
          <p:nvPr/>
        </p:nvSpPr>
        <p:spPr>
          <a:xfrm rot="-2682522">
            <a:off x="6038841" y="2434425"/>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g38af683748c_0_260"/>
          <p:cNvSpPr txBox="1"/>
          <p:nvPr/>
        </p:nvSpPr>
        <p:spPr>
          <a:xfrm>
            <a:off x="6144335" y="2810165"/>
            <a:ext cx="1416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Time consuming</a:t>
            </a:r>
            <a:endParaRPr sz="1400" i="0" u="none" strike="noStrike" cap="none">
              <a:solidFill>
                <a:srgbClr val="000000"/>
              </a:solidFill>
              <a:latin typeface="Lato Light"/>
              <a:ea typeface="Lato Light"/>
              <a:cs typeface="Lato Light"/>
              <a:sym typeface="Lato Light"/>
            </a:endParaRPr>
          </a:p>
        </p:txBody>
      </p:sp>
      <p:sp>
        <p:nvSpPr>
          <p:cNvPr id="228" name="Google Shape;228;g38af683748c_0_260"/>
          <p:cNvSpPr/>
          <p:nvPr/>
        </p:nvSpPr>
        <p:spPr>
          <a:xfrm rot="-10283061">
            <a:off x="6245768" y="3487993"/>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g38af683748c_0_260"/>
          <p:cNvSpPr/>
          <p:nvPr/>
        </p:nvSpPr>
        <p:spPr>
          <a:xfrm rot="-2682522">
            <a:off x="5024216" y="4603400"/>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0" name="Google Shape;230;g38af683748c_0_260"/>
          <p:cNvSpPr txBox="1"/>
          <p:nvPr/>
        </p:nvSpPr>
        <p:spPr>
          <a:xfrm>
            <a:off x="5129710" y="4979140"/>
            <a:ext cx="1416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Metadata complexity</a:t>
            </a:r>
            <a:endParaRPr sz="1400" i="0" u="none" strike="noStrike" cap="none">
              <a:solidFill>
                <a:srgbClr val="000000"/>
              </a:solidFill>
              <a:latin typeface="Lato Light"/>
              <a:ea typeface="Lato Light"/>
              <a:cs typeface="Lato Light"/>
              <a:sym typeface="Lato Light"/>
            </a:endParaRPr>
          </a:p>
        </p:txBody>
      </p:sp>
      <p:sp>
        <p:nvSpPr>
          <p:cNvPr id="231" name="Google Shape;231;g38af683748c_0_260"/>
          <p:cNvSpPr/>
          <p:nvPr/>
        </p:nvSpPr>
        <p:spPr>
          <a:xfrm rot="-10283061">
            <a:off x="5231143" y="5656968"/>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g38af683748c_0_260"/>
          <p:cNvSpPr/>
          <p:nvPr/>
        </p:nvSpPr>
        <p:spPr>
          <a:xfrm rot="-2682522">
            <a:off x="1177841" y="4718025"/>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g38af683748c_0_260"/>
          <p:cNvSpPr txBox="1"/>
          <p:nvPr/>
        </p:nvSpPr>
        <p:spPr>
          <a:xfrm>
            <a:off x="1283335" y="5093765"/>
            <a:ext cx="1416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Licensing &amp; permissions</a:t>
            </a:r>
            <a:endParaRPr sz="1400" i="0" u="none" strike="noStrike" cap="none">
              <a:solidFill>
                <a:srgbClr val="000000"/>
              </a:solidFill>
              <a:latin typeface="Lato Light"/>
              <a:ea typeface="Lato Light"/>
              <a:cs typeface="Lato Light"/>
              <a:sym typeface="Lato Light"/>
            </a:endParaRPr>
          </a:p>
        </p:txBody>
      </p:sp>
      <p:sp>
        <p:nvSpPr>
          <p:cNvPr id="234" name="Google Shape;234;g38af683748c_0_260"/>
          <p:cNvSpPr/>
          <p:nvPr/>
        </p:nvSpPr>
        <p:spPr>
          <a:xfrm rot="-10283061">
            <a:off x="1384768" y="5771593"/>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g38af683748c_0_260"/>
          <p:cNvSpPr/>
          <p:nvPr/>
        </p:nvSpPr>
        <p:spPr>
          <a:xfrm rot="-2682522">
            <a:off x="8675641" y="1906350"/>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6" name="Google Shape;236;g38af683748c_0_260"/>
          <p:cNvSpPr txBox="1"/>
          <p:nvPr/>
        </p:nvSpPr>
        <p:spPr>
          <a:xfrm>
            <a:off x="8781135" y="2282090"/>
            <a:ext cx="1416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Infra-</a:t>
            </a:r>
            <a:endParaRPr sz="1800">
              <a:solidFill>
                <a:schemeClr val="dk1"/>
              </a:solidFill>
              <a:latin typeface="Lato Light"/>
              <a:ea typeface="Lato Light"/>
              <a:cs typeface="Lato Light"/>
              <a:sym typeface="Lato Light"/>
            </a:endParaRPr>
          </a:p>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structure</a:t>
            </a:r>
            <a:endParaRPr sz="1400" i="0" u="none" strike="noStrike" cap="none">
              <a:solidFill>
                <a:srgbClr val="000000"/>
              </a:solidFill>
              <a:latin typeface="Lato Light"/>
              <a:ea typeface="Lato Light"/>
              <a:cs typeface="Lato Light"/>
              <a:sym typeface="Lato Light"/>
            </a:endParaRPr>
          </a:p>
        </p:txBody>
      </p:sp>
      <p:sp>
        <p:nvSpPr>
          <p:cNvPr id="237" name="Google Shape;237;g38af683748c_0_260"/>
          <p:cNvSpPr/>
          <p:nvPr/>
        </p:nvSpPr>
        <p:spPr>
          <a:xfrm rot="-10283061">
            <a:off x="8882568" y="2959918"/>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8" name="Google Shape;238;g38af683748c_0_260"/>
          <p:cNvSpPr/>
          <p:nvPr/>
        </p:nvSpPr>
        <p:spPr>
          <a:xfrm rot="-2682522">
            <a:off x="7916516" y="4341925"/>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g38af683748c_0_260"/>
          <p:cNvSpPr txBox="1"/>
          <p:nvPr/>
        </p:nvSpPr>
        <p:spPr>
          <a:xfrm>
            <a:off x="8022010" y="4902890"/>
            <a:ext cx="14163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AI &amp; Ethics</a:t>
            </a:r>
            <a:endParaRPr sz="1400" i="0" u="none" strike="noStrike" cap="none">
              <a:solidFill>
                <a:srgbClr val="000000"/>
              </a:solidFill>
              <a:latin typeface="Lato Light"/>
              <a:ea typeface="Lato Light"/>
              <a:cs typeface="Lato Light"/>
              <a:sym typeface="Lato Light"/>
            </a:endParaRPr>
          </a:p>
        </p:txBody>
      </p:sp>
      <p:sp>
        <p:nvSpPr>
          <p:cNvPr id="240" name="Google Shape;240;g38af683748c_0_260"/>
          <p:cNvSpPr/>
          <p:nvPr/>
        </p:nvSpPr>
        <p:spPr>
          <a:xfrm rot="-10283061">
            <a:off x="8123443" y="5395493"/>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g38af683748c_0_260"/>
          <p:cNvSpPr/>
          <p:nvPr/>
        </p:nvSpPr>
        <p:spPr>
          <a:xfrm rot="-2682522">
            <a:off x="10199816" y="3985900"/>
            <a:ext cx="1627286" cy="1601617"/>
          </a:xfrm>
          <a:prstGeom prst="teardrop">
            <a:avLst>
              <a:gd name="adj" fmla="val 143667"/>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2" name="Google Shape;242;g38af683748c_0_260"/>
          <p:cNvSpPr txBox="1"/>
          <p:nvPr/>
        </p:nvSpPr>
        <p:spPr>
          <a:xfrm>
            <a:off x="10305310" y="4361640"/>
            <a:ext cx="1416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a:solidFill>
                  <a:schemeClr val="dk1"/>
                </a:solidFill>
                <a:latin typeface="Lato Light"/>
                <a:ea typeface="Lato Light"/>
                <a:cs typeface="Lato Light"/>
                <a:sym typeface="Lato Light"/>
              </a:rPr>
              <a:t>Knowledge gaps</a:t>
            </a:r>
            <a:endParaRPr sz="1400" i="0" u="none" strike="noStrike" cap="none">
              <a:solidFill>
                <a:srgbClr val="000000"/>
              </a:solidFill>
              <a:latin typeface="Lato Light"/>
              <a:ea typeface="Lato Light"/>
              <a:cs typeface="Lato Light"/>
              <a:sym typeface="Lato Light"/>
            </a:endParaRPr>
          </a:p>
        </p:txBody>
      </p:sp>
      <p:sp>
        <p:nvSpPr>
          <p:cNvPr id="243" name="Google Shape;243;g38af683748c_0_260"/>
          <p:cNvSpPr/>
          <p:nvPr/>
        </p:nvSpPr>
        <p:spPr>
          <a:xfrm rot="-10283061">
            <a:off x="10406743" y="5039468"/>
            <a:ext cx="454299" cy="328493"/>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38af683748c_0_863"/>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solidFill>
                  <a:schemeClr val="dk1"/>
                </a:solidFill>
                <a:latin typeface="Lora"/>
                <a:ea typeface="Lora"/>
                <a:cs typeface="Lora"/>
                <a:sym typeface="Lora"/>
              </a:rPr>
              <a:t>AI and FAIR video material </a:t>
            </a:r>
            <a:endParaRPr sz="4400">
              <a:latin typeface="Lora"/>
              <a:ea typeface="Lora"/>
              <a:cs typeface="Lora"/>
              <a:sym typeface="Lora"/>
            </a:endParaRPr>
          </a:p>
        </p:txBody>
      </p:sp>
      <p:cxnSp>
        <p:nvCxnSpPr>
          <p:cNvPr id="250" name="Google Shape;250;g38af683748c_0_863"/>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grpSp>
        <p:nvGrpSpPr>
          <p:cNvPr id="251" name="Google Shape;251;g38af683748c_0_863"/>
          <p:cNvGrpSpPr/>
          <p:nvPr/>
        </p:nvGrpSpPr>
        <p:grpSpPr>
          <a:xfrm>
            <a:off x="125425" y="2164875"/>
            <a:ext cx="11886063" cy="3215423"/>
            <a:chOff x="125425" y="2164875"/>
            <a:chExt cx="11886063" cy="3215423"/>
          </a:xfrm>
        </p:grpSpPr>
        <p:grpSp>
          <p:nvGrpSpPr>
            <p:cNvPr id="252" name="Google Shape;252;g38af683748c_0_863"/>
            <p:cNvGrpSpPr/>
            <p:nvPr/>
          </p:nvGrpSpPr>
          <p:grpSpPr>
            <a:xfrm>
              <a:off x="125425" y="2164875"/>
              <a:ext cx="9825373" cy="3215423"/>
              <a:chOff x="202650" y="2980075"/>
              <a:chExt cx="9825373" cy="3215423"/>
            </a:xfrm>
          </p:grpSpPr>
          <p:grpSp>
            <p:nvGrpSpPr>
              <p:cNvPr id="253" name="Google Shape;253;g38af683748c_0_863"/>
              <p:cNvGrpSpPr/>
              <p:nvPr/>
            </p:nvGrpSpPr>
            <p:grpSpPr>
              <a:xfrm>
                <a:off x="202650" y="2981050"/>
                <a:ext cx="2060748" cy="2819655"/>
                <a:chOff x="1080546" y="2306626"/>
                <a:chExt cx="1545600" cy="2114794"/>
              </a:xfrm>
            </p:grpSpPr>
            <p:sp>
              <p:nvSpPr>
                <p:cNvPr id="254" name="Google Shape;254;g38af683748c_0_863"/>
                <p:cNvSpPr txBox="1"/>
                <p:nvPr/>
              </p:nvSpPr>
              <p:spPr>
                <a:xfrm>
                  <a:off x="1100670"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065B64"/>
                      </a:solidFill>
                      <a:latin typeface="Lato"/>
                      <a:ea typeface="Lato"/>
                      <a:cs typeface="Lato"/>
                      <a:sym typeface="Lato"/>
                    </a:rPr>
                    <a:t>Create</a:t>
                  </a:r>
                  <a:endParaRPr sz="1700" b="1">
                    <a:solidFill>
                      <a:srgbClr val="065B64"/>
                    </a:solidFill>
                    <a:latin typeface="Lato"/>
                    <a:ea typeface="Lato"/>
                    <a:cs typeface="Lato"/>
                    <a:sym typeface="Lato"/>
                  </a:endParaRPr>
                </a:p>
              </p:txBody>
            </p:sp>
            <p:sp>
              <p:nvSpPr>
                <p:cNvPr id="255" name="Google Shape;255;g38af683748c_0_863"/>
                <p:cNvSpPr txBox="1"/>
                <p:nvPr/>
              </p:nvSpPr>
              <p:spPr>
                <a:xfrm>
                  <a:off x="1080546" y="3151821"/>
                  <a:ext cx="1545600" cy="1269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065B64"/>
                      </a:solidFill>
                      <a:latin typeface="Lato Light"/>
                      <a:ea typeface="Lato Light"/>
                      <a:cs typeface="Lato Light"/>
                      <a:sym typeface="Lato Light"/>
                    </a:rPr>
                    <a:t>Generate ideas, scripts, storyboards:</a:t>
                  </a:r>
                  <a:endParaRPr>
                    <a:solidFill>
                      <a:srgbClr val="065B64"/>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065B64"/>
                      </a:solidFill>
                      <a:latin typeface="Lato Light"/>
                      <a:ea typeface="Lato Light"/>
                      <a:cs typeface="Lato Light"/>
                      <a:sym typeface="Lato Light"/>
                    </a:rPr>
                    <a:t>ChatGPT, Claude, Gemini</a:t>
                  </a:r>
                  <a:endParaRPr>
                    <a:solidFill>
                      <a:srgbClr val="065B64"/>
                    </a:solidFill>
                    <a:latin typeface="Lato Light"/>
                    <a:ea typeface="Lato Light"/>
                    <a:cs typeface="Lato Light"/>
                    <a:sym typeface="Lato Light"/>
                  </a:endParaRPr>
                </a:p>
              </p:txBody>
            </p:sp>
            <p:sp>
              <p:nvSpPr>
                <p:cNvPr id="256" name="Google Shape;256;g38af683748c_0_863"/>
                <p:cNvSpPr/>
                <p:nvPr/>
              </p:nvSpPr>
              <p:spPr>
                <a:xfrm flipH="1">
                  <a:off x="1082940" y="2306626"/>
                  <a:ext cx="1505100" cy="143400"/>
                </a:xfrm>
                <a:prstGeom prst="parallelogram">
                  <a:avLst>
                    <a:gd name="adj" fmla="val 96952"/>
                  </a:avLst>
                </a:prstGeom>
                <a:solidFill>
                  <a:srgbClr val="065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257" name="Google Shape;257;g38af683748c_0_863"/>
                <p:cNvSpPr/>
                <p:nvPr/>
              </p:nvSpPr>
              <p:spPr>
                <a:xfrm>
                  <a:off x="1083104" y="2460445"/>
                  <a:ext cx="1505100" cy="143400"/>
                </a:xfrm>
                <a:prstGeom prst="parallelogram">
                  <a:avLst>
                    <a:gd name="adj" fmla="val 96952"/>
                  </a:avLst>
                </a:prstGeom>
                <a:solidFill>
                  <a:srgbClr val="065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8" name="Google Shape;258;g38af683748c_0_863"/>
              <p:cNvGrpSpPr/>
              <p:nvPr/>
            </p:nvGrpSpPr>
            <p:grpSpPr>
              <a:xfrm>
                <a:off x="4099214" y="2980075"/>
                <a:ext cx="2120810" cy="3043822"/>
                <a:chOff x="582162" y="2306606"/>
                <a:chExt cx="1590647" cy="2282924"/>
              </a:xfrm>
            </p:grpSpPr>
            <p:sp>
              <p:nvSpPr>
                <p:cNvPr id="259" name="Google Shape;259;g38af683748c_0_863"/>
                <p:cNvSpPr txBox="1"/>
                <p:nvPr/>
              </p:nvSpPr>
              <p:spPr>
                <a:xfrm>
                  <a:off x="647342" y="2695738"/>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521B93"/>
                      </a:solidFill>
                      <a:latin typeface="Lato"/>
                      <a:ea typeface="Lato"/>
                      <a:cs typeface="Lato"/>
                      <a:sym typeface="Lato"/>
                    </a:rPr>
                    <a:t>Edit</a:t>
                  </a:r>
                  <a:endParaRPr sz="1700" b="1">
                    <a:solidFill>
                      <a:srgbClr val="521B93"/>
                    </a:solidFill>
                    <a:latin typeface="Lato"/>
                    <a:ea typeface="Lato"/>
                    <a:cs typeface="Lato"/>
                    <a:sym typeface="Lato"/>
                  </a:endParaRPr>
                </a:p>
              </p:txBody>
            </p:sp>
            <p:sp>
              <p:nvSpPr>
                <p:cNvPr id="260" name="Google Shape;260;g38af683748c_0_863"/>
                <p:cNvSpPr txBox="1"/>
                <p:nvPr/>
              </p:nvSpPr>
              <p:spPr>
                <a:xfrm>
                  <a:off x="627209" y="3152530"/>
                  <a:ext cx="1545600" cy="1437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521B93"/>
                      </a:solidFill>
                      <a:latin typeface="Lato Light"/>
                      <a:ea typeface="Lato Light"/>
                      <a:cs typeface="Lato Light"/>
                      <a:sym typeface="Lato Light"/>
                    </a:rPr>
                    <a:t>Refine video, combine visuals:</a:t>
                  </a:r>
                  <a:endParaRPr>
                    <a:solidFill>
                      <a:srgbClr val="521B93"/>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521B93"/>
                      </a:solidFill>
                      <a:latin typeface="Lato Light"/>
                      <a:ea typeface="Lato Light"/>
                      <a:cs typeface="Lato Light"/>
                      <a:sym typeface="Lato Light"/>
                    </a:rPr>
                    <a:t>CapCut, Canva Video</a:t>
                  </a:r>
                  <a:endParaRPr>
                    <a:solidFill>
                      <a:srgbClr val="521B93"/>
                    </a:solidFill>
                    <a:latin typeface="Lato Light"/>
                    <a:ea typeface="Lato Light"/>
                    <a:cs typeface="Lato Light"/>
                    <a:sym typeface="Lato Light"/>
                  </a:endParaRPr>
                </a:p>
              </p:txBody>
            </p:sp>
            <p:sp>
              <p:nvSpPr>
                <p:cNvPr id="261" name="Google Shape;261;g38af683748c_0_863"/>
                <p:cNvSpPr/>
                <p:nvPr/>
              </p:nvSpPr>
              <p:spPr>
                <a:xfrm flipH="1">
                  <a:off x="582162" y="2306606"/>
                  <a:ext cx="1505100" cy="143400"/>
                </a:xfrm>
                <a:prstGeom prst="parallelogram">
                  <a:avLst>
                    <a:gd name="adj" fmla="val 96952"/>
                  </a:avLst>
                </a:prstGeom>
                <a:solidFill>
                  <a:srgbClr val="521B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262" name="Google Shape;262;g38af683748c_0_863"/>
                <p:cNvSpPr/>
                <p:nvPr/>
              </p:nvSpPr>
              <p:spPr>
                <a:xfrm>
                  <a:off x="582326" y="2460435"/>
                  <a:ext cx="1505100" cy="143400"/>
                </a:xfrm>
                <a:prstGeom prst="parallelogram">
                  <a:avLst>
                    <a:gd name="adj" fmla="val 96952"/>
                  </a:avLst>
                </a:prstGeom>
                <a:solidFill>
                  <a:srgbClr val="521B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g38af683748c_0_863"/>
              <p:cNvGrpSpPr/>
              <p:nvPr/>
            </p:nvGrpSpPr>
            <p:grpSpPr>
              <a:xfrm>
                <a:off x="7967055" y="2981050"/>
                <a:ext cx="2060968" cy="2819655"/>
                <a:chOff x="55813" y="2306626"/>
                <a:chExt cx="1545765" cy="2114794"/>
              </a:xfrm>
            </p:grpSpPr>
            <p:sp>
              <p:nvSpPr>
                <p:cNvPr id="264" name="Google Shape;264;g38af683748c_0_863"/>
                <p:cNvSpPr txBox="1"/>
                <p:nvPr/>
              </p:nvSpPr>
              <p:spPr>
                <a:xfrm>
                  <a:off x="76109"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4C979F"/>
                      </a:solidFill>
                      <a:latin typeface="Lato"/>
                      <a:ea typeface="Lato"/>
                      <a:cs typeface="Lato"/>
                      <a:sym typeface="Lato"/>
                    </a:rPr>
                    <a:t>Host / Publish</a:t>
                  </a:r>
                  <a:endParaRPr sz="1700" b="1">
                    <a:solidFill>
                      <a:srgbClr val="4C979F"/>
                    </a:solidFill>
                    <a:latin typeface="Lato"/>
                    <a:ea typeface="Lato"/>
                    <a:cs typeface="Lato"/>
                    <a:sym typeface="Lato"/>
                  </a:endParaRPr>
                </a:p>
              </p:txBody>
            </p:sp>
            <p:sp>
              <p:nvSpPr>
                <p:cNvPr id="265" name="Google Shape;265;g38af683748c_0_863"/>
                <p:cNvSpPr txBox="1"/>
                <p:nvPr/>
              </p:nvSpPr>
              <p:spPr>
                <a:xfrm>
                  <a:off x="55978" y="3151821"/>
                  <a:ext cx="1545600" cy="1269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4C979F"/>
                      </a:solidFill>
                      <a:latin typeface="Lato Light"/>
                      <a:ea typeface="Lato Light"/>
                      <a:cs typeface="Lato Light"/>
                      <a:sym typeface="Lato Light"/>
                    </a:rPr>
                    <a:t>Share with metadata &amp; licensing:</a:t>
                  </a:r>
                  <a:endParaRPr>
                    <a:solidFill>
                      <a:srgbClr val="4C979F"/>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4C979F"/>
                      </a:solidFill>
                      <a:latin typeface="Lato Light"/>
                      <a:ea typeface="Lato Light"/>
                      <a:cs typeface="Lato Light"/>
                      <a:sym typeface="Lato Light"/>
                    </a:rPr>
                    <a:t>Zenodo, YouTube, Vimeo</a:t>
                  </a:r>
                  <a:endParaRPr>
                    <a:solidFill>
                      <a:srgbClr val="4C979F"/>
                    </a:solidFill>
                    <a:latin typeface="Lato Light"/>
                    <a:ea typeface="Lato Light"/>
                    <a:cs typeface="Lato Light"/>
                    <a:sym typeface="Lato Light"/>
                  </a:endParaRPr>
                </a:p>
              </p:txBody>
            </p:sp>
            <p:sp>
              <p:nvSpPr>
                <p:cNvPr id="266" name="Google Shape;266;g38af683748c_0_863"/>
                <p:cNvSpPr/>
                <p:nvPr/>
              </p:nvSpPr>
              <p:spPr>
                <a:xfrm flipH="1">
                  <a:off x="55813" y="2306626"/>
                  <a:ext cx="1505100" cy="143400"/>
                </a:xfrm>
                <a:prstGeom prst="parallelogram">
                  <a:avLst>
                    <a:gd name="adj" fmla="val 96952"/>
                  </a:avLst>
                </a:prstGeom>
                <a:solidFill>
                  <a:srgbClr val="4C979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267" name="Google Shape;267;g38af683748c_0_863"/>
                <p:cNvSpPr/>
                <p:nvPr/>
              </p:nvSpPr>
              <p:spPr>
                <a:xfrm>
                  <a:off x="55977" y="2460445"/>
                  <a:ext cx="1505100" cy="143400"/>
                </a:xfrm>
                <a:prstGeom prst="parallelogram">
                  <a:avLst>
                    <a:gd name="adj" fmla="val 96952"/>
                  </a:avLst>
                </a:prstGeom>
                <a:solidFill>
                  <a:srgbClr val="4C979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8" name="Google Shape;268;g38af683748c_0_863"/>
              <p:cNvGrpSpPr/>
              <p:nvPr/>
            </p:nvGrpSpPr>
            <p:grpSpPr>
              <a:xfrm>
                <a:off x="2152516" y="2981050"/>
                <a:ext cx="2132057" cy="3214448"/>
                <a:chOff x="833991" y="2306626"/>
                <a:chExt cx="1599083" cy="2410897"/>
              </a:xfrm>
            </p:grpSpPr>
            <p:sp>
              <p:nvSpPr>
                <p:cNvPr id="269" name="Google Shape;269;g38af683748c_0_863"/>
                <p:cNvSpPr txBox="1"/>
                <p:nvPr/>
              </p:nvSpPr>
              <p:spPr>
                <a:xfrm>
                  <a:off x="907590"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A8C946"/>
                      </a:solidFill>
                      <a:latin typeface="Lato"/>
                      <a:ea typeface="Lato"/>
                      <a:cs typeface="Lato"/>
                      <a:sym typeface="Lato"/>
                    </a:rPr>
                    <a:t>Record</a:t>
                  </a:r>
                  <a:endParaRPr sz="1700" b="1">
                    <a:solidFill>
                      <a:srgbClr val="A8C946"/>
                    </a:solidFill>
                    <a:latin typeface="Lato"/>
                    <a:ea typeface="Lato"/>
                    <a:cs typeface="Lato"/>
                    <a:sym typeface="Lato"/>
                  </a:endParaRPr>
                </a:p>
              </p:txBody>
            </p:sp>
            <p:sp>
              <p:nvSpPr>
                <p:cNvPr id="270" name="Google Shape;270;g38af683748c_0_863"/>
                <p:cNvSpPr txBox="1"/>
                <p:nvPr/>
              </p:nvSpPr>
              <p:spPr>
                <a:xfrm>
                  <a:off x="887473" y="3151823"/>
                  <a:ext cx="1545600" cy="15657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A8C946"/>
                      </a:solidFill>
                      <a:latin typeface="Lato Light"/>
                      <a:ea typeface="Lato Light"/>
                      <a:cs typeface="Lato Light"/>
                      <a:sym typeface="Lato Light"/>
                    </a:rPr>
                    <a:t>Capture lectures, demos etc:</a:t>
                  </a:r>
                  <a:endParaRPr>
                    <a:solidFill>
                      <a:srgbClr val="A8C946"/>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A8C946"/>
                      </a:solidFill>
                      <a:latin typeface="Lato Light"/>
                      <a:ea typeface="Lato Light"/>
                      <a:cs typeface="Lato Light"/>
                      <a:sym typeface="Lato Light"/>
                    </a:rPr>
                    <a:t>Microsoft Text-to-Speech </a:t>
                  </a:r>
                  <a:endParaRPr>
                    <a:solidFill>
                      <a:srgbClr val="A8C946"/>
                    </a:solidFill>
                    <a:latin typeface="Lato Light"/>
                    <a:ea typeface="Lato Light"/>
                    <a:cs typeface="Lato Light"/>
                    <a:sym typeface="Lato Light"/>
                  </a:endParaRPr>
                </a:p>
              </p:txBody>
            </p:sp>
            <p:sp>
              <p:nvSpPr>
                <p:cNvPr id="271" name="Google Shape;271;g38af683748c_0_863"/>
                <p:cNvSpPr/>
                <p:nvPr/>
              </p:nvSpPr>
              <p:spPr>
                <a:xfrm flipH="1">
                  <a:off x="833991" y="2306626"/>
                  <a:ext cx="1505100" cy="143400"/>
                </a:xfrm>
                <a:prstGeom prst="parallelogram">
                  <a:avLst>
                    <a:gd name="adj" fmla="val 96952"/>
                  </a:avLst>
                </a:prstGeom>
                <a:solidFill>
                  <a:srgbClr val="A8C94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272" name="Google Shape;272;g38af683748c_0_863"/>
                <p:cNvSpPr/>
                <p:nvPr/>
              </p:nvSpPr>
              <p:spPr>
                <a:xfrm>
                  <a:off x="834155" y="2460445"/>
                  <a:ext cx="1505100" cy="143400"/>
                </a:xfrm>
                <a:prstGeom prst="parallelogram">
                  <a:avLst>
                    <a:gd name="adj" fmla="val 96952"/>
                  </a:avLst>
                </a:prstGeom>
                <a:solidFill>
                  <a:srgbClr val="A8C94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3" name="Google Shape;273;g38af683748c_0_863"/>
              <p:cNvGrpSpPr/>
              <p:nvPr/>
            </p:nvGrpSpPr>
            <p:grpSpPr>
              <a:xfrm>
                <a:off x="6038689" y="2981050"/>
                <a:ext cx="2128234" cy="3102860"/>
                <a:chOff x="323498" y="2307349"/>
                <a:chExt cx="1596216" cy="2327203"/>
              </a:xfrm>
            </p:grpSpPr>
            <p:sp>
              <p:nvSpPr>
                <p:cNvPr id="274" name="Google Shape;274;g38af683748c_0_863"/>
                <p:cNvSpPr txBox="1"/>
                <p:nvPr/>
              </p:nvSpPr>
              <p:spPr>
                <a:xfrm>
                  <a:off x="394248" y="2695738"/>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858585"/>
                      </a:solidFill>
                      <a:latin typeface="Lato"/>
                      <a:ea typeface="Lato"/>
                      <a:cs typeface="Lato"/>
                      <a:sym typeface="Lato"/>
                    </a:rPr>
                    <a:t>Transcribe</a:t>
                  </a:r>
                  <a:endParaRPr sz="1700" b="1">
                    <a:solidFill>
                      <a:srgbClr val="858585"/>
                    </a:solidFill>
                    <a:latin typeface="Lato"/>
                    <a:ea typeface="Lato"/>
                    <a:cs typeface="Lato"/>
                    <a:sym typeface="Lato"/>
                  </a:endParaRPr>
                </a:p>
              </p:txBody>
            </p:sp>
            <p:sp>
              <p:nvSpPr>
                <p:cNvPr id="275" name="Google Shape;275;g38af683748c_0_863"/>
                <p:cNvSpPr txBox="1"/>
                <p:nvPr/>
              </p:nvSpPr>
              <p:spPr>
                <a:xfrm>
                  <a:off x="374114" y="3152552"/>
                  <a:ext cx="1545600" cy="1482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858585"/>
                      </a:solidFill>
                      <a:latin typeface="Lato Light"/>
                      <a:ea typeface="Lato Light"/>
                      <a:cs typeface="Lato Light"/>
                      <a:sym typeface="Lato Light"/>
                    </a:rPr>
                    <a:t>Generate captions and transcripts:</a:t>
                  </a:r>
                  <a:endParaRPr>
                    <a:solidFill>
                      <a:srgbClr val="858585"/>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858585"/>
                      </a:solidFill>
                      <a:latin typeface="Lato Light"/>
                      <a:ea typeface="Lato Light"/>
                      <a:cs typeface="Lato Light"/>
                      <a:sym typeface="Lato Light"/>
                    </a:rPr>
                    <a:t>Whisper AI</a:t>
                  </a:r>
                  <a:endParaRPr>
                    <a:solidFill>
                      <a:srgbClr val="858585"/>
                    </a:solidFill>
                    <a:latin typeface="Lato Light"/>
                    <a:ea typeface="Lato Light"/>
                    <a:cs typeface="Lato Light"/>
                    <a:sym typeface="Lato Light"/>
                  </a:endParaRPr>
                </a:p>
              </p:txBody>
            </p:sp>
            <p:sp>
              <p:nvSpPr>
                <p:cNvPr id="276" name="Google Shape;276;g38af683748c_0_863"/>
                <p:cNvSpPr/>
                <p:nvPr/>
              </p:nvSpPr>
              <p:spPr>
                <a:xfrm flipH="1">
                  <a:off x="323498" y="2307349"/>
                  <a:ext cx="15051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277" name="Google Shape;277;g38af683748c_0_863"/>
                <p:cNvSpPr/>
                <p:nvPr/>
              </p:nvSpPr>
              <p:spPr>
                <a:xfrm>
                  <a:off x="323662" y="2461177"/>
                  <a:ext cx="15051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78" name="Google Shape;278;g38af683748c_0_863"/>
            <p:cNvGrpSpPr/>
            <p:nvPr/>
          </p:nvGrpSpPr>
          <p:grpSpPr>
            <a:xfrm>
              <a:off x="9818499" y="2164875"/>
              <a:ext cx="2006968" cy="396282"/>
              <a:chOff x="55813" y="2306626"/>
              <a:chExt cx="1505264" cy="297219"/>
            </a:xfrm>
          </p:grpSpPr>
          <p:sp>
            <p:nvSpPr>
              <p:cNvPr id="279" name="Google Shape;279;g38af683748c_0_863"/>
              <p:cNvSpPr/>
              <p:nvPr/>
            </p:nvSpPr>
            <p:spPr>
              <a:xfrm flipH="1">
                <a:off x="55813" y="2306626"/>
                <a:ext cx="1505100" cy="143400"/>
              </a:xfrm>
              <a:prstGeom prst="parallelogram">
                <a:avLst>
                  <a:gd name="adj" fmla="val 96952"/>
                </a:avLst>
              </a:prstGeom>
              <a:solidFill>
                <a:srgbClr val="2A2A2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highlight>
                      <a:srgbClr val="222222"/>
                    </a:highlight>
                  </a:rPr>
                  <a:t>  </a:t>
                </a:r>
                <a:endParaRPr sz="1900">
                  <a:highlight>
                    <a:srgbClr val="222222"/>
                  </a:highlight>
                </a:endParaRPr>
              </a:p>
            </p:txBody>
          </p:sp>
          <p:sp>
            <p:nvSpPr>
              <p:cNvPr id="280" name="Google Shape;280;g38af683748c_0_863"/>
              <p:cNvSpPr/>
              <p:nvPr/>
            </p:nvSpPr>
            <p:spPr>
              <a:xfrm>
                <a:off x="55977" y="2460445"/>
                <a:ext cx="1505100" cy="143400"/>
              </a:xfrm>
              <a:prstGeom prst="parallelogram">
                <a:avLst>
                  <a:gd name="adj" fmla="val 96952"/>
                </a:avLst>
              </a:prstGeom>
              <a:solidFill>
                <a:srgbClr val="2A2A2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highlight>
                    <a:srgbClr val="222222"/>
                  </a:highlight>
                </a:endParaRPr>
              </a:p>
            </p:txBody>
          </p:sp>
        </p:grpSp>
        <p:sp>
          <p:nvSpPr>
            <p:cNvPr id="281" name="Google Shape;281;g38af683748c_0_863"/>
            <p:cNvSpPr txBox="1"/>
            <p:nvPr/>
          </p:nvSpPr>
          <p:spPr>
            <a:xfrm>
              <a:off x="9938177" y="2683689"/>
              <a:ext cx="2006700" cy="5952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141718"/>
                  </a:solidFill>
                  <a:latin typeface="Lato"/>
                  <a:ea typeface="Lato"/>
                  <a:cs typeface="Lato"/>
                  <a:sym typeface="Lato"/>
                </a:rPr>
                <a:t>Evaluate</a:t>
              </a:r>
              <a:endParaRPr sz="1700" b="1">
                <a:solidFill>
                  <a:srgbClr val="141718"/>
                </a:solidFill>
                <a:latin typeface="Lato"/>
                <a:ea typeface="Lato"/>
                <a:cs typeface="Lato"/>
                <a:sym typeface="Lato"/>
              </a:endParaRPr>
            </a:p>
          </p:txBody>
        </p:sp>
        <p:sp>
          <p:nvSpPr>
            <p:cNvPr id="282" name="Google Shape;282;g38af683748c_0_863"/>
            <p:cNvSpPr txBox="1"/>
            <p:nvPr/>
          </p:nvSpPr>
          <p:spPr>
            <a:xfrm>
              <a:off x="9950788" y="3292685"/>
              <a:ext cx="2060700" cy="1692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141718"/>
                  </a:solidFill>
                  <a:latin typeface="Lato Light"/>
                  <a:ea typeface="Lato Light"/>
                  <a:cs typeface="Lato Light"/>
                  <a:sym typeface="Lato Light"/>
                </a:rPr>
                <a:t>Review viewer engagement:</a:t>
              </a:r>
              <a:endParaRPr>
                <a:solidFill>
                  <a:srgbClr val="141718"/>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141718"/>
                  </a:solidFill>
                  <a:latin typeface="Lato Light"/>
                  <a:ea typeface="Lato Light"/>
                  <a:cs typeface="Lato Light"/>
                  <a:sym typeface="Lato Light"/>
                </a:rPr>
                <a:t>YouTube Analytics, EdX insights</a:t>
              </a:r>
              <a:endParaRPr>
                <a:solidFill>
                  <a:srgbClr val="141718"/>
                </a:solidFill>
                <a:latin typeface="Lato Light"/>
                <a:ea typeface="Lato Light"/>
                <a:cs typeface="Lato Light"/>
                <a:sym typeface="Lato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38af683748c_0_945"/>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solidFill>
                  <a:schemeClr val="dk1"/>
                </a:solidFill>
                <a:latin typeface="Lora"/>
                <a:ea typeface="Lora"/>
                <a:cs typeface="Lora"/>
                <a:sym typeface="Lora"/>
              </a:rPr>
              <a:t>AI and FAIR video material </a:t>
            </a:r>
            <a:endParaRPr sz="4400">
              <a:latin typeface="Lora"/>
              <a:ea typeface="Lora"/>
              <a:cs typeface="Lora"/>
              <a:sym typeface="Lora"/>
            </a:endParaRPr>
          </a:p>
        </p:txBody>
      </p:sp>
      <p:cxnSp>
        <p:nvCxnSpPr>
          <p:cNvPr id="289" name="Google Shape;289;g38af683748c_0_945"/>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grpSp>
        <p:nvGrpSpPr>
          <p:cNvPr id="290" name="Google Shape;290;g38af683748c_0_945"/>
          <p:cNvGrpSpPr/>
          <p:nvPr/>
        </p:nvGrpSpPr>
        <p:grpSpPr>
          <a:xfrm>
            <a:off x="125423" y="2164875"/>
            <a:ext cx="11886064" cy="3215423"/>
            <a:chOff x="125423" y="2164875"/>
            <a:chExt cx="11886064" cy="3215423"/>
          </a:xfrm>
        </p:grpSpPr>
        <p:grpSp>
          <p:nvGrpSpPr>
            <p:cNvPr id="291" name="Google Shape;291;g38af683748c_0_945"/>
            <p:cNvGrpSpPr/>
            <p:nvPr/>
          </p:nvGrpSpPr>
          <p:grpSpPr>
            <a:xfrm>
              <a:off x="125423" y="2164875"/>
              <a:ext cx="9825375" cy="3215423"/>
              <a:chOff x="202648" y="2980075"/>
              <a:chExt cx="9825375" cy="3215423"/>
            </a:xfrm>
          </p:grpSpPr>
          <p:grpSp>
            <p:nvGrpSpPr>
              <p:cNvPr id="292" name="Google Shape;292;g38af683748c_0_945"/>
              <p:cNvGrpSpPr/>
              <p:nvPr/>
            </p:nvGrpSpPr>
            <p:grpSpPr>
              <a:xfrm>
                <a:off x="202648" y="2981050"/>
                <a:ext cx="2060748" cy="2110079"/>
                <a:chOff x="1080545" y="2306626"/>
                <a:chExt cx="1545600" cy="1582599"/>
              </a:xfrm>
            </p:grpSpPr>
            <p:sp>
              <p:nvSpPr>
                <p:cNvPr id="293" name="Google Shape;293;g38af683748c_0_945"/>
                <p:cNvSpPr txBox="1"/>
                <p:nvPr/>
              </p:nvSpPr>
              <p:spPr>
                <a:xfrm>
                  <a:off x="1100670"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065B64"/>
                      </a:solidFill>
                      <a:latin typeface="Lato"/>
                      <a:ea typeface="Lato"/>
                      <a:cs typeface="Lato"/>
                      <a:sym typeface="Lato"/>
                    </a:rPr>
                    <a:t>Create</a:t>
                  </a:r>
                  <a:endParaRPr sz="1700" b="1">
                    <a:solidFill>
                      <a:srgbClr val="065B64"/>
                    </a:solidFill>
                    <a:latin typeface="Lato"/>
                    <a:ea typeface="Lato"/>
                    <a:cs typeface="Lato"/>
                    <a:sym typeface="Lato"/>
                  </a:endParaRPr>
                </a:p>
              </p:txBody>
            </p:sp>
            <p:sp>
              <p:nvSpPr>
                <p:cNvPr id="294" name="Google Shape;294;g38af683748c_0_945"/>
                <p:cNvSpPr txBox="1"/>
                <p:nvPr/>
              </p:nvSpPr>
              <p:spPr>
                <a:xfrm>
                  <a:off x="1080545" y="3151825"/>
                  <a:ext cx="1545600" cy="737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065B64"/>
                      </a:solidFill>
                      <a:latin typeface="Lato Light"/>
                      <a:ea typeface="Lato Light"/>
                      <a:cs typeface="Lato Light"/>
                      <a:sym typeface="Lato Light"/>
                    </a:rPr>
                    <a:t>Generate ideas, scripts, storyboards:</a:t>
                  </a:r>
                  <a:endParaRPr>
                    <a:solidFill>
                      <a:srgbClr val="065B64"/>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065B64"/>
                      </a:solidFill>
                      <a:latin typeface="Lato Light"/>
                      <a:ea typeface="Lato Light"/>
                      <a:cs typeface="Lato Light"/>
                      <a:sym typeface="Lato Light"/>
                    </a:rPr>
                    <a:t>ChatGPT, Claude, Gemini</a:t>
                  </a:r>
                  <a:endParaRPr>
                    <a:solidFill>
                      <a:srgbClr val="065B64"/>
                    </a:solidFill>
                    <a:latin typeface="Lato Light"/>
                    <a:ea typeface="Lato Light"/>
                    <a:cs typeface="Lato Light"/>
                    <a:sym typeface="Lato Light"/>
                  </a:endParaRPr>
                </a:p>
              </p:txBody>
            </p:sp>
            <p:sp>
              <p:nvSpPr>
                <p:cNvPr id="295" name="Google Shape;295;g38af683748c_0_945"/>
                <p:cNvSpPr/>
                <p:nvPr/>
              </p:nvSpPr>
              <p:spPr>
                <a:xfrm flipH="1">
                  <a:off x="1082940" y="2306626"/>
                  <a:ext cx="1505100" cy="143400"/>
                </a:xfrm>
                <a:prstGeom prst="parallelogram">
                  <a:avLst>
                    <a:gd name="adj" fmla="val 96952"/>
                  </a:avLst>
                </a:prstGeom>
                <a:solidFill>
                  <a:srgbClr val="065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296" name="Google Shape;296;g38af683748c_0_945"/>
                <p:cNvSpPr/>
                <p:nvPr/>
              </p:nvSpPr>
              <p:spPr>
                <a:xfrm>
                  <a:off x="1083104" y="2460445"/>
                  <a:ext cx="1505100" cy="143400"/>
                </a:xfrm>
                <a:prstGeom prst="parallelogram">
                  <a:avLst>
                    <a:gd name="adj" fmla="val 96952"/>
                  </a:avLst>
                </a:prstGeom>
                <a:solidFill>
                  <a:srgbClr val="065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97" name="Google Shape;297;g38af683748c_0_945"/>
              <p:cNvGrpSpPr/>
              <p:nvPr/>
            </p:nvGrpSpPr>
            <p:grpSpPr>
              <a:xfrm>
                <a:off x="4099214" y="2980075"/>
                <a:ext cx="2120810" cy="3043822"/>
                <a:chOff x="582162" y="2306606"/>
                <a:chExt cx="1590647" cy="2282924"/>
              </a:xfrm>
            </p:grpSpPr>
            <p:sp>
              <p:nvSpPr>
                <p:cNvPr id="298" name="Google Shape;298;g38af683748c_0_945"/>
                <p:cNvSpPr txBox="1"/>
                <p:nvPr/>
              </p:nvSpPr>
              <p:spPr>
                <a:xfrm>
                  <a:off x="647342" y="2695738"/>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521B93"/>
                      </a:solidFill>
                      <a:latin typeface="Lato"/>
                      <a:ea typeface="Lato"/>
                      <a:cs typeface="Lato"/>
                      <a:sym typeface="Lato"/>
                    </a:rPr>
                    <a:t>Edit</a:t>
                  </a:r>
                  <a:endParaRPr sz="1700" b="1">
                    <a:solidFill>
                      <a:srgbClr val="521B93"/>
                    </a:solidFill>
                    <a:latin typeface="Lato"/>
                    <a:ea typeface="Lato"/>
                    <a:cs typeface="Lato"/>
                    <a:sym typeface="Lato"/>
                  </a:endParaRPr>
                </a:p>
              </p:txBody>
            </p:sp>
            <p:sp>
              <p:nvSpPr>
                <p:cNvPr id="299" name="Google Shape;299;g38af683748c_0_945"/>
                <p:cNvSpPr txBox="1"/>
                <p:nvPr/>
              </p:nvSpPr>
              <p:spPr>
                <a:xfrm>
                  <a:off x="627209" y="3152530"/>
                  <a:ext cx="1545600" cy="1437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521B93"/>
                      </a:solidFill>
                      <a:latin typeface="Lato Light"/>
                      <a:ea typeface="Lato Light"/>
                      <a:cs typeface="Lato Light"/>
                      <a:sym typeface="Lato Light"/>
                    </a:rPr>
                    <a:t>Refine video, combine visuals:</a:t>
                  </a:r>
                  <a:endParaRPr>
                    <a:solidFill>
                      <a:srgbClr val="521B93"/>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521B93"/>
                      </a:solidFill>
                      <a:latin typeface="Lato Light"/>
                      <a:ea typeface="Lato Light"/>
                      <a:cs typeface="Lato Light"/>
                      <a:sym typeface="Lato Light"/>
                    </a:rPr>
                    <a:t>CapCut, Canva Video</a:t>
                  </a:r>
                  <a:endParaRPr>
                    <a:solidFill>
                      <a:srgbClr val="521B93"/>
                    </a:solidFill>
                    <a:latin typeface="Lato Light"/>
                    <a:ea typeface="Lato Light"/>
                    <a:cs typeface="Lato Light"/>
                    <a:sym typeface="Lato Light"/>
                  </a:endParaRPr>
                </a:p>
              </p:txBody>
            </p:sp>
            <p:sp>
              <p:nvSpPr>
                <p:cNvPr id="300" name="Google Shape;300;g38af683748c_0_945"/>
                <p:cNvSpPr/>
                <p:nvPr/>
              </p:nvSpPr>
              <p:spPr>
                <a:xfrm flipH="1">
                  <a:off x="582162" y="2306606"/>
                  <a:ext cx="1505100" cy="143400"/>
                </a:xfrm>
                <a:prstGeom prst="parallelogram">
                  <a:avLst>
                    <a:gd name="adj" fmla="val 96952"/>
                  </a:avLst>
                </a:prstGeom>
                <a:solidFill>
                  <a:srgbClr val="521B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301" name="Google Shape;301;g38af683748c_0_945"/>
                <p:cNvSpPr/>
                <p:nvPr/>
              </p:nvSpPr>
              <p:spPr>
                <a:xfrm>
                  <a:off x="582326" y="2460435"/>
                  <a:ext cx="1505100" cy="143400"/>
                </a:xfrm>
                <a:prstGeom prst="parallelogram">
                  <a:avLst>
                    <a:gd name="adj" fmla="val 96952"/>
                  </a:avLst>
                </a:prstGeom>
                <a:solidFill>
                  <a:srgbClr val="521B9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2" name="Google Shape;302;g38af683748c_0_945"/>
              <p:cNvGrpSpPr/>
              <p:nvPr/>
            </p:nvGrpSpPr>
            <p:grpSpPr>
              <a:xfrm>
                <a:off x="7967055" y="2981050"/>
                <a:ext cx="2060968" cy="2819655"/>
                <a:chOff x="55813" y="2306626"/>
                <a:chExt cx="1545765" cy="2114794"/>
              </a:xfrm>
            </p:grpSpPr>
            <p:sp>
              <p:nvSpPr>
                <p:cNvPr id="303" name="Google Shape;303;g38af683748c_0_945"/>
                <p:cNvSpPr txBox="1"/>
                <p:nvPr/>
              </p:nvSpPr>
              <p:spPr>
                <a:xfrm>
                  <a:off x="76109"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4C979F"/>
                      </a:solidFill>
                      <a:latin typeface="Lato"/>
                      <a:ea typeface="Lato"/>
                      <a:cs typeface="Lato"/>
                      <a:sym typeface="Lato"/>
                    </a:rPr>
                    <a:t>Host / Publish</a:t>
                  </a:r>
                  <a:endParaRPr sz="1700" b="1">
                    <a:solidFill>
                      <a:srgbClr val="4C979F"/>
                    </a:solidFill>
                    <a:latin typeface="Lato"/>
                    <a:ea typeface="Lato"/>
                    <a:cs typeface="Lato"/>
                    <a:sym typeface="Lato"/>
                  </a:endParaRPr>
                </a:p>
              </p:txBody>
            </p:sp>
            <p:sp>
              <p:nvSpPr>
                <p:cNvPr id="304" name="Google Shape;304;g38af683748c_0_945"/>
                <p:cNvSpPr txBox="1"/>
                <p:nvPr/>
              </p:nvSpPr>
              <p:spPr>
                <a:xfrm>
                  <a:off x="55978" y="3151821"/>
                  <a:ext cx="1545600" cy="1269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4C979F"/>
                      </a:solidFill>
                      <a:latin typeface="Lato Light"/>
                      <a:ea typeface="Lato Light"/>
                      <a:cs typeface="Lato Light"/>
                      <a:sym typeface="Lato Light"/>
                    </a:rPr>
                    <a:t>Share with metadata &amp; licensing:</a:t>
                  </a:r>
                  <a:endParaRPr>
                    <a:solidFill>
                      <a:srgbClr val="4C979F"/>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4C979F"/>
                      </a:solidFill>
                      <a:latin typeface="Lato Light"/>
                      <a:ea typeface="Lato Light"/>
                      <a:cs typeface="Lato Light"/>
                      <a:sym typeface="Lato Light"/>
                    </a:rPr>
                    <a:t>Zenodo, YouTube, Vimeo</a:t>
                  </a:r>
                  <a:endParaRPr>
                    <a:solidFill>
                      <a:srgbClr val="4C979F"/>
                    </a:solidFill>
                    <a:latin typeface="Lato Light"/>
                    <a:ea typeface="Lato Light"/>
                    <a:cs typeface="Lato Light"/>
                    <a:sym typeface="Lato Light"/>
                  </a:endParaRPr>
                </a:p>
              </p:txBody>
            </p:sp>
            <p:sp>
              <p:nvSpPr>
                <p:cNvPr id="305" name="Google Shape;305;g38af683748c_0_945"/>
                <p:cNvSpPr/>
                <p:nvPr/>
              </p:nvSpPr>
              <p:spPr>
                <a:xfrm flipH="1">
                  <a:off x="55813" y="2306626"/>
                  <a:ext cx="1505100" cy="143400"/>
                </a:xfrm>
                <a:prstGeom prst="parallelogram">
                  <a:avLst>
                    <a:gd name="adj" fmla="val 96952"/>
                  </a:avLst>
                </a:prstGeom>
                <a:solidFill>
                  <a:srgbClr val="4C979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306" name="Google Shape;306;g38af683748c_0_945"/>
                <p:cNvSpPr/>
                <p:nvPr/>
              </p:nvSpPr>
              <p:spPr>
                <a:xfrm>
                  <a:off x="55977" y="2460445"/>
                  <a:ext cx="1505100" cy="143400"/>
                </a:xfrm>
                <a:prstGeom prst="parallelogram">
                  <a:avLst>
                    <a:gd name="adj" fmla="val 96952"/>
                  </a:avLst>
                </a:prstGeom>
                <a:solidFill>
                  <a:srgbClr val="4C979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7" name="Google Shape;307;g38af683748c_0_945"/>
              <p:cNvGrpSpPr/>
              <p:nvPr/>
            </p:nvGrpSpPr>
            <p:grpSpPr>
              <a:xfrm>
                <a:off x="2152516" y="2981050"/>
                <a:ext cx="2132057" cy="3214448"/>
                <a:chOff x="833991" y="2306626"/>
                <a:chExt cx="1599083" cy="2410897"/>
              </a:xfrm>
            </p:grpSpPr>
            <p:sp>
              <p:nvSpPr>
                <p:cNvPr id="308" name="Google Shape;308;g38af683748c_0_945"/>
                <p:cNvSpPr txBox="1"/>
                <p:nvPr/>
              </p:nvSpPr>
              <p:spPr>
                <a:xfrm>
                  <a:off x="907590" y="2695025"/>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A8C946"/>
                      </a:solidFill>
                      <a:latin typeface="Lato"/>
                      <a:ea typeface="Lato"/>
                      <a:cs typeface="Lato"/>
                      <a:sym typeface="Lato"/>
                    </a:rPr>
                    <a:t>Record</a:t>
                  </a:r>
                  <a:endParaRPr sz="1700" b="1">
                    <a:solidFill>
                      <a:srgbClr val="A8C946"/>
                    </a:solidFill>
                    <a:latin typeface="Lato"/>
                    <a:ea typeface="Lato"/>
                    <a:cs typeface="Lato"/>
                    <a:sym typeface="Lato"/>
                  </a:endParaRPr>
                </a:p>
              </p:txBody>
            </p:sp>
            <p:sp>
              <p:nvSpPr>
                <p:cNvPr id="309" name="Google Shape;309;g38af683748c_0_945"/>
                <p:cNvSpPr txBox="1"/>
                <p:nvPr/>
              </p:nvSpPr>
              <p:spPr>
                <a:xfrm>
                  <a:off x="887473" y="3151823"/>
                  <a:ext cx="1545600" cy="15657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A8C946"/>
                      </a:solidFill>
                      <a:latin typeface="Lato Light"/>
                      <a:ea typeface="Lato Light"/>
                      <a:cs typeface="Lato Light"/>
                      <a:sym typeface="Lato Light"/>
                    </a:rPr>
                    <a:t>Capture lectures, demos etc:</a:t>
                  </a:r>
                  <a:endParaRPr>
                    <a:solidFill>
                      <a:srgbClr val="A8C946"/>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A8C946"/>
                      </a:solidFill>
                      <a:latin typeface="Lato Light"/>
                      <a:ea typeface="Lato Light"/>
                      <a:cs typeface="Lato Light"/>
                      <a:sym typeface="Lato Light"/>
                    </a:rPr>
                    <a:t>Microsoft Text-to-Speech </a:t>
                  </a:r>
                  <a:endParaRPr>
                    <a:solidFill>
                      <a:srgbClr val="A8C946"/>
                    </a:solidFill>
                    <a:latin typeface="Lato Light"/>
                    <a:ea typeface="Lato Light"/>
                    <a:cs typeface="Lato Light"/>
                    <a:sym typeface="Lato Light"/>
                  </a:endParaRPr>
                </a:p>
              </p:txBody>
            </p:sp>
            <p:sp>
              <p:nvSpPr>
                <p:cNvPr id="310" name="Google Shape;310;g38af683748c_0_945"/>
                <p:cNvSpPr/>
                <p:nvPr/>
              </p:nvSpPr>
              <p:spPr>
                <a:xfrm flipH="1">
                  <a:off x="833991" y="2306626"/>
                  <a:ext cx="1505100" cy="143400"/>
                </a:xfrm>
                <a:prstGeom prst="parallelogram">
                  <a:avLst>
                    <a:gd name="adj" fmla="val 96952"/>
                  </a:avLst>
                </a:prstGeom>
                <a:solidFill>
                  <a:srgbClr val="A8C94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311" name="Google Shape;311;g38af683748c_0_945"/>
                <p:cNvSpPr/>
                <p:nvPr/>
              </p:nvSpPr>
              <p:spPr>
                <a:xfrm>
                  <a:off x="834155" y="2460445"/>
                  <a:ext cx="1505100" cy="143400"/>
                </a:xfrm>
                <a:prstGeom prst="parallelogram">
                  <a:avLst>
                    <a:gd name="adj" fmla="val 96952"/>
                  </a:avLst>
                </a:prstGeom>
                <a:solidFill>
                  <a:srgbClr val="A8C94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12" name="Google Shape;312;g38af683748c_0_945"/>
              <p:cNvGrpSpPr/>
              <p:nvPr/>
            </p:nvGrpSpPr>
            <p:grpSpPr>
              <a:xfrm>
                <a:off x="6038689" y="2981050"/>
                <a:ext cx="2128234" cy="3102860"/>
                <a:chOff x="323498" y="2307349"/>
                <a:chExt cx="1596216" cy="2327203"/>
              </a:xfrm>
            </p:grpSpPr>
            <p:sp>
              <p:nvSpPr>
                <p:cNvPr id="313" name="Google Shape;313;g38af683748c_0_945"/>
                <p:cNvSpPr txBox="1"/>
                <p:nvPr/>
              </p:nvSpPr>
              <p:spPr>
                <a:xfrm>
                  <a:off x="394248" y="2695738"/>
                  <a:ext cx="1505100" cy="4464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858585"/>
                      </a:solidFill>
                      <a:latin typeface="Lato"/>
                      <a:ea typeface="Lato"/>
                      <a:cs typeface="Lato"/>
                      <a:sym typeface="Lato"/>
                    </a:rPr>
                    <a:t>Transcribe</a:t>
                  </a:r>
                  <a:endParaRPr sz="1700" b="1">
                    <a:solidFill>
                      <a:srgbClr val="858585"/>
                    </a:solidFill>
                    <a:latin typeface="Lato"/>
                    <a:ea typeface="Lato"/>
                    <a:cs typeface="Lato"/>
                    <a:sym typeface="Lato"/>
                  </a:endParaRPr>
                </a:p>
              </p:txBody>
            </p:sp>
            <p:sp>
              <p:nvSpPr>
                <p:cNvPr id="314" name="Google Shape;314;g38af683748c_0_945"/>
                <p:cNvSpPr txBox="1"/>
                <p:nvPr/>
              </p:nvSpPr>
              <p:spPr>
                <a:xfrm>
                  <a:off x="374114" y="3152552"/>
                  <a:ext cx="1545600" cy="1482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858585"/>
                      </a:solidFill>
                      <a:latin typeface="Lato Light"/>
                      <a:ea typeface="Lato Light"/>
                      <a:cs typeface="Lato Light"/>
                      <a:sym typeface="Lato Light"/>
                    </a:rPr>
                    <a:t>Generate captions and transcripts:</a:t>
                  </a:r>
                  <a:endParaRPr>
                    <a:solidFill>
                      <a:srgbClr val="858585"/>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858585"/>
                      </a:solidFill>
                      <a:latin typeface="Lato Light"/>
                      <a:ea typeface="Lato Light"/>
                      <a:cs typeface="Lato Light"/>
                      <a:sym typeface="Lato Light"/>
                    </a:rPr>
                    <a:t>Whisper AI</a:t>
                  </a:r>
                  <a:endParaRPr>
                    <a:solidFill>
                      <a:srgbClr val="858585"/>
                    </a:solidFill>
                    <a:latin typeface="Lato Light"/>
                    <a:ea typeface="Lato Light"/>
                    <a:cs typeface="Lato Light"/>
                    <a:sym typeface="Lato Light"/>
                  </a:endParaRPr>
                </a:p>
              </p:txBody>
            </p:sp>
            <p:sp>
              <p:nvSpPr>
                <p:cNvPr id="315" name="Google Shape;315;g38af683748c_0_945"/>
                <p:cNvSpPr/>
                <p:nvPr/>
              </p:nvSpPr>
              <p:spPr>
                <a:xfrm flipH="1">
                  <a:off x="323498" y="2307349"/>
                  <a:ext cx="15051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t>  </a:t>
                  </a:r>
                  <a:endParaRPr sz="1900"/>
                </a:p>
              </p:txBody>
            </p:sp>
            <p:sp>
              <p:nvSpPr>
                <p:cNvPr id="316" name="Google Shape;316;g38af683748c_0_945"/>
                <p:cNvSpPr/>
                <p:nvPr/>
              </p:nvSpPr>
              <p:spPr>
                <a:xfrm>
                  <a:off x="323662" y="2461177"/>
                  <a:ext cx="15051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317" name="Google Shape;317;g38af683748c_0_945"/>
            <p:cNvGrpSpPr/>
            <p:nvPr/>
          </p:nvGrpSpPr>
          <p:grpSpPr>
            <a:xfrm>
              <a:off x="9818499" y="2164875"/>
              <a:ext cx="2006968" cy="396282"/>
              <a:chOff x="55813" y="2306626"/>
              <a:chExt cx="1505264" cy="297219"/>
            </a:xfrm>
          </p:grpSpPr>
          <p:sp>
            <p:nvSpPr>
              <p:cNvPr id="318" name="Google Shape;318;g38af683748c_0_945"/>
              <p:cNvSpPr/>
              <p:nvPr/>
            </p:nvSpPr>
            <p:spPr>
              <a:xfrm flipH="1">
                <a:off x="55813" y="2306626"/>
                <a:ext cx="1505100" cy="143400"/>
              </a:xfrm>
              <a:prstGeom prst="parallelogram">
                <a:avLst>
                  <a:gd name="adj" fmla="val 96952"/>
                </a:avLst>
              </a:prstGeom>
              <a:solidFill>
                <a:srgbClr val="2A2A2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sv-SE" sz="1900">
                    <a:highlight>
                      <a:srgbClr val="222222"/>
                    </a:highlight>
                  </a:rPr>
                  <a:t>  </a:t>
                </a:r>
                <a:endParaRPr sz="1900">
                  <a:highlight>
                    <a:srgbClr val="222222"/>
                  </a:highlight>
                </a:endParaRPr>
              </a:p>
            </p:txBody>
          </p:sp>
          <p:sp>
            <p:nvSpPr>
              <p:cNvPr id="319" name="Google Shape;319;g38af683748c_0_945"/>
              <p:cNvSpPr/>
              <p:nvPr/>
            </p:nvSpPr>
            <p:spPr>
              <a:xfrm>
                <a:off x="55977" y="2460445"/>
                <a:ext cx="1505100" cy="143400"/>
              </a:xfrm>
              <a:prstGeom prst="parallelogram">
                <a:avLst>
                  <a:gd name="adj" fmla="val 96952"/>
                </a:avLst>
              </a:prstGeom>
              <a:solidFill>
                <a:srgbClr val="2A2A2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highlight>
                    <a:srgbClr val="222222"/>
                  </a:highlight>
                </a:endParaRPr>
              </a:p>
            </p:txBody>
          </p:sp>
        </p:grpSp>
        <p:sp>
          <p:nvSpPr>
            <p:cNvPr id="320" name="Google Shape;320;g38af683748c_0_945"/>
            <p:cNvSpPr txBox="1"/>
            <p:nvPr/>
          </p:nvSpPr>
          <p:spPr>
            <a:xfrm>
              <a:off x="9938177" y="2683689"/>
              <a:ext cx="2006700" cy="5952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sv-SE" sz="1700" b="1">
                  <a:solidFill>
                    <a:srgbClr val="141718"/>
                  </a:solidFill>
                  <a:latin typeface="Lato"/>
                  <a:ea typeface="Lato"/>
                  <a:cs typeface="Lato"/>
                  <a:sym typeface="Lato"/>
                </a:rPr>
                <a:t>Evaluate</a:t>
              </a:r>
              <a:endParaRPr sz="1700" b="1">
                <a:solidFill>
                  <a:srgbClr val="141718"/>
                </a:solidFill>
                <a:latin typeface="Lato"/>
                <a:ea typeface="Lato"/>
                <a:cs typeface="Lato"/>
                <a:sym typeface="Lato"/>
              </a:endParaRPr>
            </a:p>
          </p:txBody>
        </p:sp>
        <p:sp>
          <p:nvSpPr>
            <p:cNvPr id="321" name="Google Shape;321;g38af683748c_0_945"/>
            <p:cNvSpPr txBox="1"/>
            <p:nvPr/>
          </p:nvSpPr>
          <p:spPr>
            <a:xfrm>
              <a:off x="9950788" y="3292685"/>
              <a:ext cx="2060700" cy="1692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sv-SE">
                  <a:solidFill>
                    <a:srgbClr val="141718"/>
                  </a:solidFill>
                  <a:latin typeface="Lato Light"/>
                  <a:ea typeface="Lato Light"/>
                  <a:cs typeface="Lato Light"/>
                  <a:sym typeface="Lato Light"/>
                </a:rPr>
                <a:t>Review viewer engagement:</a:t>
              </a:r>
              <a:endParaRPr>
                <a:solidFill>
                  <a:srgbClr val="141718"/>
                </a:solidFill>
                <a:latin typeface="Lato Light"/>
                <a:ea typeface="Lato Light"/>
                <a:cs typeface="Lato Light"/>
                <a:sym typeface="Lato Light"/>
              </a:endParaRPr>
            </a:p>
            <a:p>
              <a:pPr marL="0" lvl="0" indent="0" algn="l" rtl="0">
                <a:lnSpc>
                  <a:spcPct val="115000"/>
                </a:lnSpc>
                <a:spcBef>
                  <a:spcPts val="2100"/>
                </a:spcBef>
                <a:spcAft>
                  <a:spcPts val="2100"/>
                </a:spcAft>
                <a:buNone/>
              </a:pPr>
              <a:r>
                <a:rPr lang="sv-SE">
                  <a:solidFill>
                    <a:srgbClr val="141718"/>
                  </a:solidFill>
                  <a:latin typeface="Lato Light"/>
                  <a:ea typeface="Lato Light"/>
                  <a:cs typeface="Lato Light"/>
                  <a:sym typeface="Lato Light"/>
                </a:rPr>
                <a:t>YouTube Analytics, EdX insights</a:t>
              </a:r>
              <a:endParaRPr>
                <a:solidFill>
                  <a:srgbClr val="141718"/>
                </a:solidFill>
                <a:latin typeface="Lato Light"/>
                <a:ea typeface="Lato Light"/>
                <a:cs typeface="Lato Light"/>
                <a:sym typeface="Lato Light"/>
              </a:endParaRPr>
            </a:p>
          </p:txBody>
        </p:sp>
      </p:grpSp>
      <p:sp>
        <p:nvSpPr>
          <p:cNvPr id="322" name="Google Shape;322;g38af683748c_0_945"/>
          <p:cNvSpPr txBox="1"/>
          <p:nvPr/>
        </p:nvSpPr>
        <p:spPr>
          <a:xfrm>
            <a:off x="569850" y="5105750"/>
            <a:ext cx="11052300" cy="1339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sv-SE" sz="2500" b="1">
                <a:solidFill>
                  <a:schemeClr val="dk1"/>
                </a:solidFill>
                <a:latin typeface="Lato"/>
                <a:ea typeface="Lato"/>
                <a:cs typeface="Lato"/>
                <a:sym typeface="Lato"/>
              </a:rPr>
              <a:t>BUT: </a:t>
            </a:r>
            <a:r>
              <a:rPr lang="sv-SE" sz="2500">
                <a:solidFill>
                  <a:schemeClr val="dk1"/>
                </a:solidFill>
                <a:latin typeface="Lato Light"/>
                <a:ea typeface="Lato Light"/>
                <a:cs typeface="Lato Light"/>
                <a:sym typeface="Lato Light"/>
              </a:rPr>
              <a:t>Use with caution! Is AI generated content FAIR? How to ensure quality and accuracy? How does AI affect creativity and learner engagement?   Who is the author, how should we credit them?  </a:t>
            </a:r>
            <a:endParaRPr sz="2500">
              <a:solidFill>
                <a:schemeClr val="dk1"/>
              </a:solidFill>
              <a:latin typeface="Lato Light"/>
              <a:ea typeface="Lato Light"/>
              <a:cs typeface="Lato Light"/>
              <a:sym typeface="La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38af683748c_0_984"/>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solidFill>
                  <a:schemeClr val="dk1"/>
                </a:solidFill>
                <a:latin typeface="Lora"/>
                <a:ea typeface="Lora"/>
                <a:cs typeface="Lora"/>
                <a:sym typeface="Lora"/>
              </a:rPr>
              <a:t>AI and FAIR video material </a:t>
            </a:r>
            <a:endParaRPr sz="4400">
              <a:latin typeface="Lora"/>
              <a:ea typeface="Lora"/>
              <a:cs typeface="Lora"/>
              <a:sym typeface="Lora"/>
            </a:endParaRPr>
          </a:p>
        </p:txBody>
      </p:sp>
      <p:cxnSp>
        <p:nvCxnSpPr>
          <p:cNvPr id="329" name="Google Shape;329;g38af683748c_0_984"/>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330" name="Google Shape;330;g38af683748c_0_984"/>
          <p:cNvSpPr txBox="1"/>
          <p:nvPr/>
        </p:nvSpPr>
        <p:spPr>
          <a:xfrm>
            <a:off x="644750" y="1344475"/>
            <a:ext cx="11215500" cy="51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sv-SE" sz="2100" b="1">
                <a:solidFill>
                  <a:schemeClr val="dk1"/>
                </a:solidFill>
                <a:latin typeface="Lato"/>
                <a:ea typeface="Lato"/>
                <a:cs typeface="Lato"/>
                <a:sym typeface="Lato"/>
              </a:rPr>
              <a:t>Crediting and Citing AI-Enhanced Video Materials</a:t>
            </a:r>
            <a:endParaRPr sz="2100" b="1">
              <a:solidFill>
                <a:schemeClr val="dk1"/>
              </a:solidFill>
              <a:latin typeface="Lato"/>
              <a:ea typeface="Lato"/>
              <a:cs typeface="Lato"/>
              <a:sym typeface="Lato"/>
            </a:endParaRPr>
          </a:p>
          <a:p>
            <a:pPr marL="0" lvl="0" indent="0" algn="l" rtl="0">
              <a:lnSpc>
                <a:spcPct val="115000"/>
              </a:lnSpc>
              <a:spcBef>
                <a:spcPts val="0"/>
              </a:spcBef>
              <a:spcAft>
                <a:spcPts val="0"/>
              </a:spcAft>
              <a:buNone/>
            </a:pPr>
            <a:endParaRPr sz="1500">
              <a:solidFill>
                <a:schemeClr val="dk1"/>
              </a:solidFill>
              <a:latin typeface="Lato Light"/>
              <a:ea typeface="Lato Light"/>
              <a:cs typeface="Lato Light"/>
              <a:sym typeface="Lato Light"/>
            </a:endParaRPr>
          </a:p>
          <a:p>
            <a:pPr marL="457200" lvl="0" indent="-311150" algn="l" rtl="0">
              <a:lnSpc>
                <a:spcPct val="115000"/>
              </a:lnSpc>
              <a:spcBef>
                <a:spcPts val="0"/>
              </a:spcBef>
              <a:spcAft>
                <a:spcPts val="0"/>
              </a:spcAft>
              <a:buClr>
                <a:srgbClr val="481D51"/>
              </a:buClr>
              <a:buSzPts val="1300"/>
              <a:buFont typeface="Lato"/>
              <a:buChar char="●"/>
            </a:pPr>
            <a:r>
              <a:rPr lang="sv-SE" sz="1300" b="1">
                <a:solidFill>
                  <a:srgbClr val="481D51"/>
                </a:solidFill>
                <a:latin typeface="Lato"/>
                <a:ea typeface="Lato"/>
                <a:cs typeface="Lato"/>
                <a:sym typeface="Lato"/>
              </a:rPr>
              <a:t>Crediting AI: </a:t>
            </a:r>
            <a:endParaRPr sz="1300" b="1">
              <a:solidFill>
                <a:srgbClr val="481D51"/>
              </a:solidFill>
              <a:latin typeface="Lato"/>
              <a:ea typeface="Lato"/>
              <a:cs typeface="Lato"/>
              <a:sym typeface="Lato"/>
            </a:endParaRPr>
          </a:p>
          <a:p>
            <a:pPr marL="457200" lvl="0" indent="0" algn="l" rtl="0">
              <a:lnSpc>
                <a:spcPct val="115000"/>
              </a:lnSpc>
              <a:spcBef>
                <a:spcPts val="0"/>
              </a:spcBef>
              <a:spcAft>
                <a:spcPts val="0"/>
              </a:spcAft>
              <a:buNone/>
            </a:pPr>
            <a:r>
              <a:rPr lang="sv-SE" sz="1300">
                <a:solidFill>
                  <a:schemeClr val="dk1"/>
                </a:solidFill>
                <a:latin typeface="Lato Light"/>
                <a:ea typeface="Lato Light"/>
                <a:cs typeface="Lato Light"/>
                <a:sym typeface="Lato Light"/>
              </a:rPr>
              <a:t>For AI tools that had a creative or technical role: “Script generated with ChatGPT (OpenAI, 2025)”</a:t>
            </a:r>
            <a:endParaRPr sz="1300">
              <a:solidFill>
                <a:schemeClr val="dk1"/>
              </a:solidFill>
              <a:latin typeface="Lato Light"/>
              <a:ea typeface="Lato Light"/>
              <a:cs typeface="Lato Light"/>
              <a:sym typeface="Lato Light"/>
            </a:endParaRPr>
          </a:p>
          <a:p>
            <a:pPr marL="457200" lvl="0" indent="0" algn="l" rtl="0">
              <a:lnSpc>
                <a:spcPct val="115000"/>
              </a:lnSpc>
              <a:spcBef>
                <a:spcPts val="0"/>
              </a:spcBef>
              <a:spcAft>
                <a:spcPts val="0"/>
              </a:spcAft>
              <a:buNone/>
            </a:pPr>
            <a:endParaRPr sz="1300">
              <a:solidFill>
                <a:schemeClr val="dk1"/>
              </a:solidFill>
              <a:latin typeface="Lato Light"/>
              <a:ea typeface="Lato Light"/>
              <a:cs typeface="Lato Light"/>
              <a:sym typeface="Lato Light"/>
            </a:endParaRPr>
          </a:p>
          <a:p>
            <a:pPr marL="457200" lvl="0" indent="-311150" algn="l" rtl="0">
              <a:lnSpc>
                <a:spcPct val="115000"/>
              </a:lnSpc>
              <a:spcBef>
                <a:spcPts val="0"/>
              </a:spcBef>
              <a:spcAft>
                <a:spcPts val="0"/>
              </a:spcAft>
              <a:buClr>
                <a:srgbClr val="481D51"/>
              </a:buClr>
              <a:buSzPts val="1300"/>
              <a:buFont typeface="Lato"/>
              <a:buChar char="●"/>
            </a:pPr>
            <a:r>
              <a:rPr lang="sv-SE" sz="1300" b="1">
                <a:solidFill>
                  <a:srgbClr val="481D51"/>
                </a:solidFill>
                <a:latin typeface="Lato"/>
                <a:ea typeface="Lato"/>
                <a:cs typeface="Lato"/>
                <a:sym typeface="Lato"/>
              </a:rPr>
              <a:t>Describing the role of AI: </a:t>
            </a:r>
            <a:endParaRPr sz="1300" b="1">
              <a:solidFill>
                <a:srgbClr val="481D51"/>
              </a:solidFill>
              <a:latin typeface="Lato"/>
              <a:ea typeface="Lato"/>
              <a:cs typeface="Lato"/>
              <a:sym typeface="Lato"/>
            </a:endParaRPr>
          </a:p>
          <a:p>
            <a:pPr marL="457200" lvl="0" indent="0" algn="l" rtl="0">
              <a:lnSpc>
                <a:spcPct val="115000"/>
              </a:lnSpc>
              <a:spcBef>
                <a:spcPts val="0"/>
              </a:spcBef>
              <a:spcAft>
                <a:spcPts val="0"/>
              </a:spcAft>
              <a:buNone/>
            </a:pPr>
            <a:r>
              <a:rPr lang="sv-SE" sz="1300">
                <a:solidFill>
                  <a:schemeClr val="dk1"/>
                </a:solidFill>
                <a:latin typeface="Lato Light"/>
                <a:ea typeface="Lato Light"/>
                <a:cs typeface="Lato Light"/>
                <a:sym typeface="Lato Light"/>
              </a:rPr>
              <a:t>Explain how an AI tool was used, e.g. “Voiceover synthesized using Microsoft Azure TTS”</a:t>
            </a:r>
            <a:endParaRPr sz="1300">
              <a:solidFill>
                <a:schemeClr val="dk1"/>
              </a:solidFill>
              <a:latin typeface="Lato Light"/>
              <a:ea typeface="Lato Light"/>
              <a:cs typeface="Lato Light"/>
              <a:sym typeface="Lato Light"/>
            </a:endParaRPr>
          </a:p>
          <a:p>
            <a:pPr marL="0" lvl="0" indent="0" algn="l" rtl="0">
              <a:lnSpc>
                <a:spcPct val="115000"/>
              </a:lnSpc>
              <a:spcBef>
                <a:spcPts val="0"/>
              </a:spcBef>
              <a:spcAft>
                <a:spcPts val="0"/>
              </a:spcAft>
              <a:buNone/>
            </a:pPr>
            <a:endParaRPr sz="1300">
              <a:solidFill>
                <a:schemeClr val="dk1"/>
              </a:solidFill>
              <a:latin typeface="Lato Light"/>
              <a:ea typeface="Lato Light"/>
              <a:cs typeface="Lato Light"/>
              <a:sym typeface="Lato Light"/>
            </a:endParaRPr>
          </a:p>
          <a:p>
            <a:pPr marL="457200" lvl="0" indent="-311150" algn="l" rtl="0">
              <a:lnSpc>
                <a:spcPct val="115000"/>
              </a:lnSpc>
              <a:spcBef>
                <a:spcPts val="0"/>
              </a:spcBef>
              <a:spcAft>
                <a:spcPts val="0"/>
              </a:spcAft>
              <a:buClr>
                <a:srgbClr val="481D51"/>
              </a:buClr>
              <a:buSzPts val="1300"/>
              <a:buFont typeface="Lato"/>
              <a:buChar char="●"/>
            </a:pPr>
            <a:r>
              <a:rPr lang="sv-SE" sz="1300" b="1">
                <a:solidFill>
                  <a:srgbClr val="481D51"/>
                </a:solidFill>
                <a:latin typeface="Lato"/>
                <a:ea typeface="Lato"/>
                <a:cs typeface="Lato"/>
                <a:sym typeface="Lato"/>
              </a:rPr>
              <a:t>Crediting AI in metadata or end credits: </a:t>
            </a:r>
            <a:endParaRPr sz="1300" b="1">
              <a:solidFill>
                <a:srgbClr val="481D51"/>
              </a:solidFill>
              <a:latin typeface="Lato"/>
              <a:ea typeface="Lato"/>
              <a:cs typeface="Lato"/>
              <a:sym typeface="Lato"/>
            </a:endParaRPr>
          </a:p>
          <a:p>
            <a:pPr marL="457200" lvl="0" indent="0" algn="l" rtl="0">
              <a:lnSpc>
                <a:spcPct val="115000"/>
              </a:lnSpc>
              <a:spcBef>
                <a:spcPts val="0"/>
              </a:spcBef>
              <a:spcAft>
                <a:spcPts val="0"/>
              </a:spcAft>
              <a:buNone/>
            </a:pPr>
            <a:r>
              <a:rPr lang="sv-SE" sz="1300">
                <a:solidFill>
                  <a:schemeClr val="dk1"/>
                </a:solidFill>
                <a:latin typeface="Lato Light"/>
                <a:ea typeface="Lato Light"/>
                <a:cs typeface="Lato Light"/>
                <a:sym typeface="Lato Light"/>
              </a:rPr>
              <a:t>“Video created by [Name], 2025.</a:t>
            </a:r>
            <a:br>
              <a:rPr lang="sv-SE" sz="1300">
                <a:solidFill>
                  <a:schemeClr val="dk1"/>
                </a:solidFill>
                <a:latin typeface="Lato Light"/>
                <a:ea typeface="Lato Light"/>
                <a:cs typeface="Lato Light"/>
                <a:sym typeface="Lato Light"/>
              </a:rPr>
            </a:br>
            <a:r>
              <a:rPr lang="sv-SE" sz="1300">
                <a:solidFill>
                  <a:schemeClr val="dk1"/>
                </a:solidFill>
                <a:latin typeface="Lato Light"/>
                <a:ea typeface="Lato Light"/>
                <a:cs typeface="Lato Light"/>
                <a:sym typeface="Lato Light"/>
              </a:rPr>
              <a:t>Script drafted with ChatGPT (OpenAI, version x.x).</a:t>
            </a:r>
            <a:br>
              <a:rPr lang="sv-SE" sz="1300">
                <a:solidFill>
                  <a:schemeClr val="dk1"/>
                </a:solidFill>
                <a:latin typeface="Lato Light"/>
                <a:ea typeface="Lato Light"/>
                <a:cs typeface="Lato Light"/>
                <a:sym typeface="Lato Light"/>
              </a:rPr>
            </a:br>
            <a:r>
              <a:rPr lang="sv-SE" sz="1300">
                <a:solidFill>
                  <a:schemeClr val="dk1"/>
                </a:solidFill>
                <a:latin typeface="Lato Light"/>
                <a:ea typeface="Lato Light"/>
                <a:cs typeface="Lato Light"/>
                <a:sym typeface="Lato Light"/>
              </a:rPr>
              <a:t>Captions generated using Whisper (OpenAI).</a:t>
            </a:r>
            <a:br>
              <a:rPr lang="sv-SE" sz="1300">
                <a:solidFill>
                  <a:schemeClr val="dk1"/>
                </a:solidFill>
                <a:latin typeface="Lato Light"/>
                <a:ea typeface="Lato Light"/>
                <a:cs typeface="Lato Light"/>
                <a:sym typeface="Lato Light"/>
              </a:rPr>
            </a:br>
            <a:r>
              <a:rPr lang="sv-SE" sz="1300">
                <a:solidFill>
                  <a:schemeClr val="dk1"/>
                </a:solidFill>
                <a:latin typeface="Lato Light"/>
                <a:ea typeface="Lato Light"/>
                <a:cs typeface="Lato Light"/>
                <a:sym typeface="Lato Light"/>
              </a:rPr>
              <a:t>Edited in CapCut.”</a:t>
            </a:r>
            <a:endParaRPr sz="1300">
              <a:solidFill>
                <a:schemeClr val="dk1"/>
              </a:solidFill>
              <a:latin typeface="Lato Light"/>
              <a:ea typeface="Lato Light"/>
              <a:cs typeface="Lato Light"/>
              <a:sym typeface="Lato Light"/>
            </a:endParaRPr>
          </a:p>
          <a:p>
            <a:pPr marL="457200" lvl="0" indent="0" algn="l" rtl="0">
              <a:lnSpc>
                <a:spcPct val="115000"/>
              </a:lnSpc>
              <a:spcBef>
                <a:spcPts val="0"/>
              </a:spcBef>
              <a:spcAft>
                <a:spcPts val="0"/>
              </a:spcAft>
              <a:buNone/>
            </a:pPr>
            <a:endParaRPr sz="1300">
              <a:solidFill>
                <a:schemeClr val="dk1"/>
              </a:solidFill>
              <a:latin typeface="Lato Light"/>
              <a:ea typeface="Lato Light"/>
              <a:cs typeface="Lato Light"/>
              <a:sym typeface="Lato Light"/>
            </a:endParaRPr>
          </a:p>
          <a:p>
            <a:pPr marL="457200" lvl="0" indent="-311150" algn="l" rtl="0">
              <a:lnSpc>
                <a:spcPct val="115000"/>
              </a:lnSpc>
              <a:spcBef>
                <a:spcPts val="0"/>
              </a:spcBef>
              <a:spcAft>
                <a:spcPts val="0"/>
              </a:spcAft>
              <a:buClr>
                <a:schemeClr val="dk1"/>
              </a:buClr>
              <a:buSzPts val="1300"/>
              <a:buFont typeface="Lato Light"/>
              <a:buChar char="●"/>
            </a:pPr>
            <a:r>
              <a:rPr lang="sv-SE" sz="1300" b="1">
                <a:solidFill>
                  <a:srgbClr val="481D51"/>
                </a:solidFill>
                <a:latin typeface="Lato"/>
                <a:ea typeface="Lato"/>
                <a:cs typeface="Lato"/>
                <a:sym typeface="Lato"/>
              </a:rPr>
              <a:t>Citing AI in reference lists or FAIR records: </a:t>
            </a:r>
            <a:br>
              <a:rPr lang="sv-SE" sz="1300">
                <a:solidFill>
                  <a:schemeClr val="dk1"/>
                </a:solidFill>
                <a:latin typeface="Lato Light"/>
                <a:ea typeface="Lato Light"/>
                <a:cs typeface="Lato Light"/>
                <a:sym typeface="Lato Light"/>
              </a:rPr>
            </a:br>
            <a:r>
              <a:rPr lang="sv-SE" sz="1300">
                <a:solidFill>
                  <a:schemeClr val="dk1"/>
                </a:solidFill>
                <a:latin typeface="Lato Light"/>
                <a:ea typeface="Lato Light"/>
                <a:cs typeface="Lato Light"/>
                <a:sym typeface="Lato Light"/>
              </a:rPr>
              <a:t>Luijten, I. (2025). </a:t>
            </a:r>
            <a:r>
              <a:rPr lang="sv-SE" sz="1300" i="1">
                <a:solidFill>
                  <a:schemeClr val="dk1"/>
                </a:solidFill>
                <a:latin typeface="Lato Light"/>
                <a:ea typeface="Lato Light"/>
                <a:cs typeface="Lato Light"/>
                <a:sym typeface="Lato Light"/>
              </a:rPr>
              <a:t>Creating FAIR video materials</a:t>
            </a:r>
            <a:r>
              <a:rPr lang="sv-SE" sz="1300">
                <a:solidFill>
                  <a:schemeClr val="dk1"/>
                </a:solidFill>
                <a:latin typeface="Lato Light"/>
                <a:ea typeface="Lato Light"/>
                <a:cs typeface="Lato Light"/>
                <a:sym typeface="Lato Light"/>
              </a:rPr>
              <a:t> [Video].</a:t>
            </a:r>
            <a:br>
              <a:rPr lang="sv-SE" sz="1300">
                <a:solidFill>
                  <a:schemeClr val="dk1"/>
                </a:solidFill>
                <a:latin typeface="Lato Light"/>
                <a:ea typeface="Lato Light"/>
                <a:cs typeface="Lato Light"/>
                <a:sym typeface="Lato Light"/>
              </a:rPr>
            </a:br>
            <a:r>
              <a:rPr lang="sv-SE" sz="1300">
                <a:solidFill>
                  <a:schemeClr val="dk1"/>
                </a:solidFill>
                <a:latin typeface="Lato Light"/>
                <a:ea typeface="Lato Light"/>
                <a:cs typeface="Lato Light"/>
                <a:sym typeface="Lato Light"/>
              </a:rPr>
              <a:t>Script generated with ChatGPT (OpenAI). Captions via Whisper (OpenAI).</a:t>
            </a:r>
            <a:br>
              <a:rPr lang="sv-SE" sz="1300">
                <a:solidFill>
                  <a:schemeClr val="dk1"/>
                </a:solidFill>
                <a:latin typeface="Lato Light"/>
                <a:ea typeface="Lato Light"/>
                <a:cs typeface="Lato Light"/>
                <a:sym typeface="Lato Light"/>
              </a:rPr>
            </a:br>
            <a:r>
              <a:rPr lang="sv-SE" sz="1300">
                <a:solidFill>
                  <a:schemeClr val="dk1"/>
                </a:solidFill>
                <a:latin typeface="Lato Light"/>
                <a:ea typeface="Lato Light"/>
                <a:cs typeface="Lato Light"/>
                <a:sym typeface="Lato Light"/>
              </a:rPr>
              <a:t>Zenodo. https://doi.org/10.xxxx/zenodo.xxxxx</a:t>
            </a:r>
            <a:endParaRPr sz="1300">
              <a:solidFill>
                <a:schemeClr val="dk1"/>
              </a:solidFill>
              <a:latin typeface="Lato Light"/>
              <a:ea typeface="Lato Light"/>
              <a:cs typeface="Lato Light"/>
              <a:sym typeface="Lato Light"/>
            </a:endParaRPr>
          </a:p>
          <a:p>
            <a:pPr marL="0" lvl="0" indent="0" algn="l" rtl="0">
              <a:lnSpc>
                <a:spcPct val="115000"/>
              </a:lnSpc>
              <a:spcBef>
                <a:spcPts val="0"/>
              </a:spcBef>
              <a:spcAft>
                <a:spcPts val="0"/>
              </a:spcAft>
              <a:buNone/>
            </a:pPr>
            <a:endParaRPr sz="1300">
              <a:solidFill>
                <a:schemeClr val="dk1"/>
              </a:solidFill>
              <a:latin typeface="Lato Light"/>
              <a:ea typeface="Lato Light"/>
              <a:cs typeface="Lato Light"/>
              <a:sym typeface="Lato Light"/>
            </a:endParaRPr>
          </a:p>
          <a:p>
            <a:pPr marL="457200" lvl="0" indent="-311150" algn="l" rtl="0">
              <a:lnSpc>
                <a:spcPct val="115000"/>
              </a:lnSpc>
              <a:spcBef>
                <a:spcPts val="0"/>
              </a:spcBef>
              <a:spcAft>
                <a:spcPts val="0"/>
              </a:spcAft>
              <a:buClr>
                <a:srgbClr val="481D51"/>
              </a:buClr>
              <a:buSzPts val="1300"/>
              <a:buFont typeface="Lato"/>
              <a:buChar char="●"/>
            </a:pPr>
            <a:r>
              <a:rPr lang="sv-SE" sz="1300" b="1">
                <a:solidFill>
                  <a:srgbClr val="481D51"/>
                </a:solidFill>
                <a:latin typeface="Lato"/>
                <a:ea typeface="Lato"/>
                <a:cs typeface="Lato"/>
                <a:sym typeface="Lato"/>
              </a:rPr>
              <a:t>Licensing AI generated content: </a:t>
            </a:r>
            <a:endParaRPr sz="1300" b="1">
              <a:solidFill>
                <a:srgbClr val="481D51"/>
              </a:solidFill>
              <a:latin typeface="Lato"/>
              <a:ea typeface="Lato"/>
              <a:cs typeface="Lato"/>
              <a:sym typeface="Lato"/>
            </a:endParaRPr>
          </a:p>
          <a:p>
            <a:pPr marL="457200" lvl="0" indent="0" algn="l" rtl="0">
              <a:lnSpc>
                <a:spcPct val="115000"/>
              </a:lnSpc>
              <a:spcBef>
                <a:spcPts val="0"/>
              </a:spcBef>
              <a:spcAft>
                <a:spcPts val="0"/>
              </a:spcAft>
              <a:buNone/>
            </a:pPr>
            <a:r>
              <a:rPr lang="sv-SE" sz="1300">
                <a:solidFill>
                  <a:schemeClr val="dk1"/>
                </a:solidFill>
                <a:latin typeface="Lato Light"/>
                <a:ea typeface="Lato Light"/>
                <a:cs typeface="Lato Light"/>
                <a:sym typeface="Lato Light"/>
              </a:rPr>
              <a:t>License with CC BY or CC BY-SA to allow reuse with attribution, state if remixing or AI reuse is permitted.</a:t>
            </a:r>
            <a:endParaRPr sz="1300">
              <a:solidFill>
                <a:schemeClr val="dk1"/>
              </a:solidFill>
              <a:latin typeface="Lato Light"/>
              <a:ea typeface="Lato Light"/>
              <a:cs typeface="Lato Light"/>
              <a:sym typeface="La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39bb321bbb5_0_1"/>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solidFill>
                  <a:schemeClr val="dk1"/>
                </a:solidFill>
                <a:latin typeface="Lora"/>
                <a:ea typeface="Lora"/>
                <a:cs typeface="Lora"/>
                <a:sym typeface="Lora"/>
              </a:rPr>
              <a:t>AI and FAIR video material </a:t>
            </a:r>
            <a:endParaRPr sz="4400">
              <a:latin typeface="Lora"/>
              <a:ea typeface="Lora"/>
              <a:cs typeface="Lora"/>
              <a:sym typeface="Lora"/>
            </a:endParaRPr>
          </a:p>
        </p:txBody>
      </p:sp>
      <p:cxnSp>
        <p:nvCxnSpPr>
          <p:cNvPr id="337" name="Google Shape;337;g39bb321bbb5_0_1"/>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338" name="Google Shape;338;g39bb321bbb5_0_1"/>
          <p:cNvSpPr txBox="1"/>
          <p:nvPr/>
        </p:nvSpPr>
        <p:spPr>
          <a:xfrm>
            <a:off x="644750" y="1344475"/>
            <a:ext cx="11215500" cy="455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sv-SE" sz="3000" b="1">
                <a:solidFill>
                  <a:schemeClr val="dk1"/>
                </a:solidFill>
                <a:latin typeface="Lato"/>
                <a:ea typeface="Lato"/>
                <a:cs typeface="Lato"/>
                <a:sym typeface="Lato"/>
              </a:rPr>
              <a:t>WhisperAI: adding transcripts to videos</a:t>
            </a:r>
            <a:endParaRPr sz="3000" b="1">
              <a:solidFill>
                <a:schemeClr val="dk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1"/>
              </a:solidFill>
              <a:latin typeface="Lato Light"/>
              <a:ea typeface="Lato Light"/>
              <a:cs typeface="Lato Light"/>
              <a:sym typeface="Lato Light"/>
            </a:endParaRPr>
          </a:p>
          <a:p>
            <a:pPr marL="457200" lvl="0" indent="0" algn="l" rtl="0">
              <a:lnSpc>
                <a:spcPct val="115000"/>
              </a:lnSpc>
              <a:spcBef>
                <a:spcPts val="0"/>
              </a:spcBef>
              <a:spcAft>
                <a:spcPts val="0"/>
              </a:spcAft>
              <a:buNone/>
            </a:pPr>
            <a:r>
              <a:rPr lang="sv-SE" sz="2600" b="1">
                <a:solidFill>
                  <a:srgbClr val="481D51"/>
                </a:solidFill>
                <a:latin typeface="Lato"/>
                <a:ea typeface="Lato"/>
                <a:cs typeface="Lato"/>
                <a:sym typeface="Lato"/>
              </a:rPr>
              <a:t>Findable: </a:t>
            </a:r>
            <a:r>
              <a:rPr lang="sv-SE" sz="2600">
                <a:solidFill>
                  <a:schemeClr val="dk1"/>
                </a:solidFill>
                <a:highlight>
                  <a:srgbClr val="FFFFFF"/>
                </a:highlight>
                <a:latin typeface="Lato"/>
                <a:ea typeface="Lato"/>
                <a:cs typeface="Lato"/>
                <a:sym typeface="Lato"/>
              </a:rPr>
              <a:t> </a:t>
            </a:r>
            <a:r>
              <a:rPr lang="sv-SE" sz="2400">
                <a:solidFill>
                  <a:schemeClr val="dk1"/>
                </a:solidFill>
                <a:highlight>
                  <a:srgbClr val="FFFFFF"/>
                </a:highlight>
                <a:latin typeface="Lato Light"/>
                <a:ea typeface="Lato Light"/>
                <a:cs typeface="Lato Light"/>
                <a:sym typeface="Lato Light"/>
              </a:rPr>
              <a:t>search engines and repositories can index the text and help </a:t>
            </a:r>
            <a:endParaRPr sz="2400">
              <a:solidFill>
                <a:schemeClr val="dk1"/>
              </a:solidFill>
              <a:highlight>
                <a:srgbClr val="FFFFFF"/>
              </a:highlight>
              <a:latin typeface="Lato Light"/>
              <a:ea typeface="Lato Light"/>
              <a:cs typeface="Lato Light"/>
              <a:sym typeface="Lato Light"/>
            </a:endParaRPr>
          </a:p>
          <a:p>
            <a:pPr marL="457200" lvl="0" indent="457200" algn="l" rtl="0">
              <a:lnSpc>
                <a:spcPct val="115000"/>
              </a:lnSpc>
              <a:spcBef>
                <a:spcPts val="0"/>
              </a:spcBef>
              <a:spcAft>
                <a:spcPts val="0"/>
              </a:spcAft>
              <a:buNone/>
            </a:pPr>
            <a:r>
              <a:rPr lang="sv-SE" sz="2400">
                <a:solidFill>
                  <a:schemeClr val="dk1"/>
                </a:solidFill>
                <a:highlight>
                  <a:srgbClr val="FFFFFF"/>
                </a:highlight>
                <a:latin typeface="Lato Light"/>
                <a:ea typeface="Lato Light"/>
                <a:cs typeface="Lato Light"/>
                <a:sym typeface="Lato Light"/>
              </a:rPr>
              <a:t>others discover your content.</a:t>
            </a:r>
            <a:endParaRPr sz="2400">
              <a:solidFill>
                <a:schemeClr val="dk1"/>
              </a:solidFill>
              <a:highlight>
                <a:srgbClr val="FFFFFF"/>
              </a:highlight>
              <a:latin typeface="Lato Light"/>
              <a:ea typeface="Lato Light"/>
              <a:cs typeface="Lato Light"/>
              <a:sym typeface="Lato Light"/>
            </a:endParaRPr>
          </a:p>
          <a:p>
            <a:pPr marL="457200" lvl="0" indent="0" algn="l" rtl="0">
              <a:lnSpc>
                <a:spcPct val="115000"/>
              </a:lnSpc>
              <a:spcBef>
                <a:spcPts val="0"/>
              </a:spcBef>
              <a:spcAft>
                <a:spcPts val="0"/>
              </a:spcAft>
              <a:buNone/>
            </a:pPr>
            <a:r>
              <a:rPr lang="sv-SE" sz="2600" b="1">
                <a:solidFill>
                  <a:srgbClr val="481D51"/>
                </a:solidFill>
                <a:latin typeface="Lato"/>
                <a:ea typeface="Lato"/>
                <a:cs typeface="Lato"/>
                <a:sym typeface="Lato"/>
              </a:rPr>
              <a:t>Accessible:</a:t>
            </a:r>
            <a:r>
              <a:rPr lang="sv-SE" sz="2600">
                <a:solidFill>
                  <a:srgbClr val="481D51"/>
                </a:solidFill>
                <a:highlight>
                  <a:srgbClr val="FFFFFF"/>
                </a:highlight>
                <a:latin typeface="Lato"/>
                <a:ea typeface="Lato"/>
                <a:cs typeface="Lato"/>
                <a:sym typeface="Lato"/>
              </a:rPr>
              <a:t> </a:t>
            </a:r>
            <a:r>
              <a:rPr lang="sv-SE" sz="2400">
                <a:solidFill>
                  <a:schemeClr val="dk1"/>
                </a:solidFill>
                <a:highlight>
                  <a:srgbClr val="FFFFFF"/>
                </a:highlight>
                <a:latin typeface="Lato Light"/>
                <a:ea typeface="Lato Light"/>
                <a:cs typeface="Lato Light"/>
                <a:sym typeface="Lato Light"/>
              </a:rPr>
              <a:t>people with hearing impairments or those who prefer reading </a:t>
            </a:r>
            <a:endParaRPr sz="2400">
              <a:solidFill>
                <a:schemeClr val="dk1"/>
              </a:solidFill>
              <a:highlight>
                <a:srgbClr val="FFFFFF"/>
              </a:highlight>
              <a:latin typeface="Lato Light"/>
              <a:ea typeface="Lato Light"/>
              <a:cs typeface="Lato Light"/>
              <a:sym typeface="Lato Light"/>
            </a:endParaRPr>
          </a:p>
          <a:p>
            <a:pPr marL="457200" lvl="0" indent="457200" algn="l" rtl="0">
              <a:lnSpc>
                <a:spcPct val="115000"/>
              </a:lnSpc>
              <a:spcBef>
                <a:spcPts val="0"/>
              </a:spcBef>
              <a:spcAft>
                <a:spcPts val="0"/>
              </a:spcAft>
              <a:buNone/>
            </a:pPr>
            <a:r>
              <a:rPr lang="sv-SE" sz="2400">
                <a:solidFill>
                  <a:schemeClr val="dk1"/>
                </a:solidFill>
                <a:highlight>
                  <a:srgbClr val="FFFFFF"/>
                </a:highlight>
                <a:latin typeface="Lato Light"/>
                <a:ea typeface="Lato Light"/>
                <a:cs typeface="Lato Light"/>
                <a:sym typeface="Lato Light"/>
              </a:rPr>
              <a:t>can still engage with the material. </a:t>
            </a:r>
            <a:endParaRPr sz="2400">
              <a:solidFill>
                <a:schemeClr val="dk1"/>
              </a:solidFill>
              <a:highlight>
                <a:srgbClr val="FFFFFF"/>
              </a:highlight>
              <a:latin typeface="Lato Light"/>
              <a:ea typeface="Lato Light"/>
              <a:cs typeface="Lato Light"/>
              <a:sym typeface="Lato Light"/>
            </a:endParaRPr>
          </a:p>
          <a:p>
            <a:pPr marL="457200" lvl="0" indent="0" algn="l" rtl="0">
              <a:lnSpc>
                <a:spcPct val="115000"/>
              </a:lnSpc>
              <a:spcBef>
                <a:spcPts val="0"/>
              </a:spcBef>
              <a:spcAft>
                <a:spcPts val="0"/>
              </a:spcAft>
              <a:buNone/>
            </a:pPr>
            <a:r>
              <a:rPr lang="sv-SE" sz="2600" b="1">
                <a:solidFill>
                  <a:srgbClr val="481D51"/>
                </a:solidFill>
                <a:latin typeface="Lato"/>
                <a:ea typeface="Lato"/>
                <a:cs typeface="Lato"/>
                <a:sym typeface="Lato"/>
              </a:rPr>
              <a:t>Interoperable:</a:t>
            </a:r>
            <a:r>
              <a:rPr lang="sv-SE" sz="2600">
                <a:solidFill>
                  <a:schemeClr val="dk1"/>
                </a:solidFill>
                <a:highlight>
                  <a:srgbClr val="FFFFFF"/>
                </a:highlight>
                <a:latin typeface="Lato"/>
                <a:ea typeface="Lato"/>
                <a:cs typeface="Lato"/>
                <a:sym typeface="Lato"/>
              </a:rPr>
              <a:t> </a:t>
            </a:r>
            <a:r>
              <a:rPr lang="sv-SE" sz="2400">
                <a:solidFill>
                  <a:schemeClr val="dk1"/>
                </a:solidFill>
                <a:highlight>
                  <a:srgbClr val="FFFFFF"/>
                </a:highlight>
                <a:latin typeface="Lato Light"/>
                <a:ea typeface="Lato Light"/>
                <a:cs typeface="Lato Light"/>
                <a:sym typeface="Lato Light"/>
              </a:rPr>
              <a:t>the content can be reused across different platforms, </a:t>
            </a:r>
            <a:endParaRPr sz="2400">
              <a:solidFill>
                <a:schemeClr val="dk1"/>
              </a:solidFill>
              <a:highlight>
                <a:srgbClr val="FFFFFF"/>
              </a:highlight>
              <a:latin typeface="Lato Light"/>
              <a:ea typeface="Lato Light"/>
              <a:cs typeface="Lato Light"/>
              <a:sym typeface="Lato Light"/>
            </a:endParaRPr>
          </a:p>
          <a:p>
            <a:pPr marL="457200" lvl="0" indent="457200" algn="l" rtl="0">
              <a:lnSpc>
                <a:spcPct val="115000"/>
              </a:lnSpc>
              <a:spcBef>
                <a:spcPts val="0"/>
              </a:spcBef>
              <a:spcAft>
                <a:spcPts val="0"/>
              </a:spcAft>
              <a:buNone/>
            </a:pPr>
            <a:r>
              <a:rPr lang="sv-SE" sz="2400">
                <a:solidFill>
                  <a:schemeClr val="dk1"/>
                </a:solidFill>
                <a:highlight>
                  <a:srgbClr val="FFFFFF"/>
                </a:highlight>
                <a:latin typeface="Lato Light"/>
                <a:ea typeface="Lato Light"/>
                <a:cs typeface="Lato Light"/>
                <a:sym typeface="Lato Light"/>
              </a:rPr>
              <a:t>formats, or languages.</a:t>
            </a:r>
            <a:endParaRPr sz="2400">
              <a:solidFill>
                <a:schemeClr val="dk1"/>
              </a:solidFill>
              <a:highlight>
                <a:srgbClr val="FFFFFF"/>
              </a:highlight>
              <a:latin typeface="Lato Light"/>
              <a:ea typeface="Lato Light"/>
              <a:cs typeface="Lato Light"/>
              <a:sym typeface="Lato Light"/>
            </a:endParaRPr>
          </a:p>
          <a:p>
            <a:pPr marL="457200" lvl="0" indent="0" algn="l" rtl="0">
              <a:lnSpc>
                <a:spcPct val="115000"/>
              </a:lnSpc>
              <a:spcBef>
                <a:spcPts val="0"/>
              </a:spcBef>
              <a:spcAft>
                <a:spcPts val="0"/>
              </a:spcAft>
              <a:buNone/>
            </a:pPr>
            <a:r>
              <a:rPr lang="sv-SE" sz="2600" b="1">
                <a:solidFill>
                  <a:srgbClr val="481D51"/>
                </a:solidFill>
                <a:latin typeface="Lato"/>
                <a:ea typeface="Lato"/>
                <a:cs typeface="Lato"/>
                <a:sym typeface="Lato"/>
              </a:rPr>
              <a:t>Reusable:</a:t>
            </a:r>
            <a:r>
              <a:rPr lang="sv-SE" sz="2600" b="1">
                <a:solidFill>
                  <a:schemeClr val="dk1"/>
                </a:solidFill>
                <a:latin typeface="Lato"/>
                <a:ea typeface="Lato"/>
                <a:cs typeface="Lato"/>
                <a:sym typeface="Lato"/>
              </a:rPr>
              <a:t> </a:t>
            </a:r>
            <a:r>
              <a:rPr lang="sv-SE" sz="2400">
                <a:solidFill>
                  <a:schemeClr val="dk1"/>
                </a:solidFill>
                <a:highlight>
                  <a:srgbClr val="FFFFFF"/>
                </a:highlight>
                <a:latin typeface="Lato Light"/>
                <a:ea typeface="Lato Light"/>
                <a:cs typeface="Lato Light"/>
                <a:sym typeface="Lato Light"/>
              </a:rPr>
              <a:t>the text can be cited, translated, remixed, or integrated into </a:t>
            </a:r>
            <a:endParaRPr sz="2400">
              <a:solidFill>
                <a:schemeClr val="dk1"/>
              </a:solidFill>
              <a:highlight>
                <a:srgbClr val="FFFFFF"/>
              </a:highlight>
              <a:latin typeface="Lato Light"/>
              <a:ea typeface="Lato Light"/>
              <a:cs typeface="Lato Light"/>
              <a:sym typeface="Lato Light"/>
            </a:endParaRPr>
          </a:p>
          <a:p>
            <a:pPr marL="457200" lvl="0" indent="457200" algn="l" rtl="0">
              <a:lnSpc>
                <a:spcPct val="115000"/>
              </a:lnSpc>
              <a:spcBef>
                <a:spcPts val="0"/>
              </a:spcBef>
              <a:spcAft>
                <a:spcPts val="0"/>
              </a:spcAft>
              <a:buNone/>
            </a:pPr>
            <a:r>
              <a:rPr lang="sv-SE" sz="2400">
                <a:solidFill>
                  <a:schemeClr val="dk1"/>
                </a:solidFill>
                <a:highlight>
                  <a:srgbClr val="FFFFFF"/>
                </a:highlight>
                <a:latin typeface="Lato Light"/>
                <a:ea typeface="Lato Light"/>
                <a:cs typeface="Lato Light"/>
                <a:sym typeface="Lato Light"/>
              </a:rPr>
              <a:t>other learning materials, all while preserving the original meaning and context.</a:t>
            </a:r>
            <a:endParaRPr sz="2500">
              <a:solidFill>
                <a:schemeClr val="dk1"/>
              </a:solidFill>
              <a:latin typeface="Lato Light"/>
              <a:ea typeface="Lato Light"/>
              <a:cs typeface="Lato Light"/>
              <a:sym typeface="La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g38af683748c_0_1026"/>
          <p:cNvPicPr preferRelativeResize="0"/>
          <p:nvPr/>
        </p:nvPicPr>
        <p:blipFill>
          <a:blip r:embed="rId3">
            <a:alphaModFix/>
          </a:blip>
          <a:stretch>
            <a:fillRect/>
          </a:stretch>
        </p:blipFill>
        <p:spPr>
          <a:xfrm>
            <a:off x="3248950" y="778438"/>
            <a:ext cx="5791200" cy="5781675"/>
          </a:xfrm>
          <a:prstGeom prst="rect">
            <a:avLst/>
          </a:prstGeom>
          <a:noFill/>
          <a:ln>
            <a:noFill/>
          </a:ln>
        </p:spPr>
      </p:pic>
      <p:sp>
        <p:nvSpPr>
          <p:cNvPr id="344" name="Google Shape;344;g38af683748c_0_1026"/>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g38af683748c_0_1026"/>
          <p:cNvSpPr txBox="1"/>
          <p:nvPr/>
        </p:nvSpPr>
        <p:spPr>
          <a:xfrm>
            <a:off x="794225" y="1623850"/>
            <a:ext cx="10546200" cy="4771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2400"/>
              <a:buFont typeface="Arial"/>
              <a:buNone/>
            </a:pPr>
            <a:r>
              <a:rPr lang="sv-SE" sz="4800">
                <a:solidFill>
                  <a:schemeClr val="dk1"/>
                </a:solidFill>
                <a:latin typeface="Lato Light"/>
                <a:ea typeface="Lato Light"/>
                <a:cs typeface="Lato Light"/>
                <a:sym typeface="Lato Light"/>
              </a:rPr>
              <a:t>Action!</a:t>
            </a:r>
            <a:endParaRPr sz="25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2500">
              <a:solidFill>
                <a:schemeClr val="dk1"/>
              </a:solidFill>
              <a:latin typeface="Lato Light"/>
              <a:ea typeface="Lato Light"/>
              <a:cs typeface="Lato Light"/>
              <a:sym typeface="Lato Light"/>
            </a:endParaRPr>
          </a:p>
          <a:p>
            <a:pPr marL="0" lvl="0" indent="0" algn="ctr" rtl="0">
              <a:lnSpc>
                <a:spcPct val="140000"/>
              </a:lnSpc>
              <a:spcBef>
                <a:spcPts val="0"/>
              </a:spcBef>
              <a:spcAft>
                <a:spcPts val="0"/>
              </a:spcAft>
              <a:buClr>
                <a:schemeClr val="dk1"/>
              </a:buClr>
              <a:buSzPts val="1100"/>
              <a:buFont typeface="Arial"/>
              <a:buNone/>
            </a:pPr>
            <a:r>
              <a:rPr lang="sv-SE" sz="2600">
                <a:solidFill>
                  <a:schemeClr val="dk1"/>
                </a:solidFill>
                <a:latin typeface="Lato Light"/>
                <a:ea typeface="Lato Light"/>
                <a:cs typeface="Lato Light"/>
                <a:sym typeface="Lato Light"/>
              </a:rPr>
              <a:t>Generate a caption or transcript to a sample video</a:t>
            </a:r>
            <a:endParaRPr sz="26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26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2600">
              <a:solidFill>
                <a:schemeClr val="dk1"/>
              </a:solidFill>
              <a:latin typeface="Lato Light"/>
              <a:ea typeface="Lato Light"/>
              <a:cs typeface="Lato Light"/>
              <a:sym typeface="Lato Light"/>
            </a:endParaRPr>
          </a:p>
          <a:p>
            <a:pPr marL="457200" lvl="0" indent="0" algn="ctr" rtl="0">
              <a:lnSpc>
                <a:spcPct val="115000"/>
              </a:lnSpc>
              <a:spcBef>
                <a:spcPts val="1400"/>
              </a:spcBef>
              <a:spcAft>
                <a:spcPts val="0"/>
              </a:spcAft>
              <a:buNone/>
            </a:pPr>
            <a:r>
              <a:rPr lang="sv-SE" sz="1950">
                <a:solidFill>
                  <a:schemeClr val="dk1"/>
                </a:solidFill>
                <a:latin typeface="Lato Light"/>
                <a:ea typeface="Lato Light"/>
                <a:cs typeface="Lato Light"/>
                <a:sym typeface="Lato Light"/>
              </a:rPr>
              <a:t>Recommended: Using the SciLifeLab serve instance of Whisper (recommended, easy)</a:t>
            </a:r>
            <a:endParaRPr sz="1950">
              <a:solidFill>
                <a:schemeClr val="dk1"/>
              </a:solidFill>
              <a:latin typeface="Lato Light"/>
              <a:ea typeface="Lato Light"/>
              <a:cs typeface="Lato Light"/>
              <a:sym typeface="Lato Light"/>
            </a:endParaRPr>
          </a:p>
          <a:p>
            <a:pPr marL="457200" lvl="0" indent="0" algn="ctr" rtl="0">
              <a:lnSpc>
                <a:spcPct val="115000"/>
              </a:lnSpc>
              <a:spcBef>
                <a:spcPts val="2100"/>
              </a:spcBef>
              <a:spcAft>
                <a:spcPts val="0"/>
              </a:spcAft>
              <a:buNone/>
            </a:pPr>
            <a:r>
              <a:rPr lang="sv-SE" sz="1950">
                <a:solidFill>
                  <a:schemeClr val="dk1"/>
                </a:solidFill>
                <a:latin typeface="Lato Light"/>
                <a:ea typeface="Lato Light"/>
                <a:cs typeface="Lato Light"/>
                <a:sym typeface="Lato Light"/>
              </a:rPr>
              <a:t>Independent: Using an on-device GUI such as Whisper Transcription</a:t>
            </a:r>
            <a:endParaRPr sz="1950">
              <a:solidFill>
                <a:schemeClr val="dk1"/>
              </a:solidFill>
              <a:latin typeface="Lato Light"/>
              <a:ea typeface="Lato Light"/>
              <a:cs typeface="Lato Light"/>
              <a:sym typeface="Lato Light"/>
            </a:endParaRPr>
          </a:p>
          <a:p>
            <a:pPr marL="457200" lvl="0" indent="0" algn="ctr" rtl="0">
              <a:lnSpc>
                <a:spcPct val="115000"/>
              </a:lnSpc>
              <a:spcBef>
                <a:spcPts val="2100"/>
              </a:spcBef>
              <a:spcAft>
                <a:spcPts val="0"/>
              </a:spcAft>
              <a:buNone/>
            </a:pPr>
            <a:r>
              <a:rPr lang="sv-SE" sz="1950">
                <a:solidFill>
                  <a:schemeClr val="dk1"/>
                </a:solidFill>
                <a:latin typeface="Lato Light"/>
                <a:ea typeface="Lato Light"/>
                <a:cs typeface="Lato Light"/>
                <a:sym typeface="Lato Light"/>
              </a:rPr>
              <a:t>Challenge mode: Installing your own local instance of Whisper</a:t>
            </a:r>
            <a:endParaRPr sz="1950">
              <a:solidFill>
                <a:schemeClr val="dk1"/>
              </a:solidFill>
              <a:latin typeface="Lato Light"/>
              <a:ea typeface="Lato Light"/>
              <a:cs typeface="Lato Light"/>
              <a:sym typeface="Lato Light"/>
            </a:endParaRPr>
          </a:p>
          <a:p>
            <a:pPr marL="457200" lvl="0" indent="0" algn="ctr" rtl="0">
              <a:lnSpc>
                <a:spcPct val="115000"/>
              </a:lnSpc>
              <a:spcBef>
                <a:spcPts val="1400"/>
              </a:spcBef>
              <a:spcAft>
                <a:spcPts val="0"/>
              </a:spcAft>
              <a:buNone/>
            </a:pPr>
            <a:endParaRPr sz="1700">
              <a:solidFill>
                <a:schemeClr val="dk1"/>
              </a:solidFill>
              <a:latin typeface="Lato Light"/>
              <a:ea typeface="Lato Light"/>
              <a:cs typeface="Lato Light"/>
              <a:sym typeface="Lato Light"/>
            </a:endParaRPr>
          </a:p>
        </p:txBody>
      </p:sp>
      <p:sp>
        <p:nvSpPr>
          <p:cNvPr id="346" name="Google Shape;346;g38af683748c_0_1026"/>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AI and FAIR video material</a:t>
            </a:r>
            <a:endParaRPr sz="4400">
              <a:solidFill>
                <a:srgbClr val="000000"/>
              </a:solidFill>
              <a:latin typeface="Lora"/>
              <a:ea typeface="Lora"/>
              <a:cs typeface="Lora"/>
              <a:sym typeface="Lora"/>
            </a:endParaRPr>
          </a:p>
        </p:txBody>
      </p:sp>
      <p:cxnSp>
        <p:nvCxnSpPr>
          <p:cNvPr id="347" name="Google Shape;347;g38af683748c_0_1026"/>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348" name="Google Shape;348;g38af683748c_0_1026"/>
          <p:cNvSpPr txBox="1"/>
          <p:nvPr/>
        </p:nvSpPr>
        <p:spPr>
          <a:xfrm>
            <a:off x="9871800" y="3259650"/>
            <a:ext cx="15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sv-SE" sz="1000">
                <a:solidFill>
                  <a:schemeClr val="dk1"/>
                </a:solidFill>
                <a:latin typeface="Lato Light"/>
                <a:ea typeface="Lato Light"/>
                <a:cs typeface="Lato Light"/>
                <a:sym typeface="Lato Light"/>
              </a:rPr>
              <a:t>Link to sample video</a:t>
            </a:r>
            <a:endParaRPr sz="1000">
              <a:solidFill>
                <a:schemeClr val="dk1"/>
              </a:solidFill>
              <a:latin typeface="Lato Light"/>
              <a:ea typeface="Lato Light"/>
              <a:cs typeface="Lato Light"/>
              <a:sym typeface="Lato Light"/>
            </a:endParaRPr>
          </a:p>
        </p:txBody>
      </p:sp>
      <p:pic>
        <p:nvPicPr>
          <p:cNvPr id="349" name="Google Shape;349;g38af683748c_0_1026" title="Untitled.jpeg">
            <a:hlinkClick r:id="rId4"/>
          </p:cNvPr>
          <p:cNvPicPr preferRelativeResize="0"/>
          <p:nvPr/>
        </p:nvPicPr>
        <p:blipFill>
          <a:blip r:embed="rId5">
            <a:alphaModFix/>
          </a:blip>
          <a:stretch>
            <a:fillRect/>
          </a:stretch>
        </p:blipFill>
        <p:spPr>
          <a:xfrm>
            <a:off x="9871800" y="2145275"/>
            <a:ext cx="1163574" cy="1163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19"/>
          <p:cNvPicPr preferRelativeResize="0"/>
          <p:nvPr/>
        </p:nvPicPr>
        <p:blipFill>
          <a:blip r:embed="rId3">
            <a:alphaModFix/>
          </a:blip>
          <a:stretch>
            <a:fillRect/>
          </a:stretch>
        </p:blipFill>
        <p:spPr>
          <a:xfrm>
            <a:off x="3882375" y="1602600"/>
            <a:ext cx="4816050" cy="4816050"/>
          </a:xfrm>
          <a:prstGeom prst="rect">
            <a:avLst/>
          </a:prstGeom>
          <a:noFill/>
          <a:ln>
            <a:noFill/>
          </a:ln>
        </p:spPr>
      </p:pic>
      <p:grpSp>
        <p:nvGrpSpPr>
          <p:cNvPr id="356" name="Google Shape;356;p19"/>
          <p:cNvGrpSpPr/>
          <p:nvPr/>
        </p:nvGrpSpPr>
        <p:grpSpPr>
          <a:xfrm>
            <a:off x="9130326" y="1602575"/>
            <a:ext cx="2672547" cy="1889723"/>
            <a:chOff x="4138908" y="751344"/>
            <a:chExt cx="3914100" cy="2677800"/>
          </a:xfrm>
        </p:grpSpPr>
        <p:sp>
          <p:nvSpPr>
            <p:cNvPr id="357" name="Google Shape;357;p19"/>
            <p:cNvSpPr/>
            <p:nvPr/>
          </p:nvSpPr>
          <p:spPr>
            <a:xfrm>
              <a:off x="4138908" y="751344"/>
              <a:ext cx="3914100" cy="2677800"/>
            </a:xfrm>
            <a:prstGeom prst="roundRect">
              <a:avLst>
                <a:gd name="adj" fmla="val 7489"/>
              </a:avLst>
            </a:prstGeom>
            <a:solidFill>
              <a:srgbClr val="4C979F"/>
            </a:solidFill>
            <a:ln>
              <a:noFill/>
            </a:ln>
          </p:spPr>
          <p:txBody>
            <a:bodyPr spcFirstLastPara="1" wrap="square" lIns="71900" tIns="35950" rIns="71900" bIns="35950" anchor="ctr" anchorCtr="0">
              <a:noAutofit/>
            </a:bodyPr>
            <a:lstStyle/>
            <a:p>
              <a:pPr marL="0" marR="0" lvl="0" indent="0" algn="ctr" rtl="0">
                <a:lnSpc>
                  <a:spcPct val="100000"/>
                </a:lnSpc>
                <a:spcBef>
                  <a:spcPts val="0"/>
                </a:spcBef>
                <a:spcAft>
                  <a:spcPts val="0"/>
                </a:spcAft>
                <a:buClr>
                  <a:srgbClr val="000000"/>
                </a:buClr>
                <a:buSzPts val="1416"/>
                <a:buFont typeface="Arial"/>
                <a:buNone/>
              </a:pPr>
              <a:endParaRPr sz="1415" b="0" i="0" u="none" strike="noStrike" cap="none">
                <a:solidFill>
                  <a:schemeClr val="lt1"/>
                </a:solidFill>
                <a:latin typeface="Calibri"/>
                <a:ea typeface="Calibri"/>
                <a:cs typeface="Calibri"/>
                <a:sym typeface="Calibri"/>
              </a:endParaRPr>
            </a:p>
          </p:txBody>
        </p:sp>
        <p:sp>
          <p:nvSpPr>
            <p:cNvPr id="358" name="Google Shape;358;p19"/>
            <p:cNvSpPr txBox="1"/>
            <p:nvPr/>
          </p:nvSpPr>
          <p:spPr>
            <a:xfrm>
              <a:off x="4440406" y="1944553"/>
              <a:ext cx="3311100" cy="1338000"/>
            </a:xfrm>
            <a:prstGeom prst="rect">
              <a:avLst/>
            </a:prstGeom>
            <a:noFill/>
            <a:ln>
              <a:noFill/>
            </a:ln>
          </p:spPr>
          <p:txBody>
            <a:bodyPr spcFirstLastPara="1" wrap="square" lIns="71900" tIns="35950" rIns="71900" bIns="35950" anchor="t" anchorCtr="0">
              <a:spAutoFit/>
            </a:bodyPr>
            <a:lstStyle/>
            <a:p>
              <a:pPr marL="0" marR="0" lvl="0" indent="0" algn="l" rtl="0">
                <a:lnSpc>
                  <a:spcPct val="100000"/>
                </a:lnSpc>
                <a:spcBef>
                  <a:spcPts val="0"/>
                </a:spcBef>
                <a:spcAft>
                  <a:spcPts val="0"/>
                </a:spcAft>
                <a:buClr>
                  <a:srgbClr val="000000"/>
                </a:buClr>
                <a:buSzPts val="1416"/>
                <a:buFont typeface="Arial"/>
                <a:buNone/>
              </a:pPr>
              <a:r>
                <a:rPr lang="sv-SE" sz="1415" b="0" i="0" u="none" strike="noStrike" cap="none">
                  <a:solidFill>
                    <a:schemeClr val="dk1"/>
                  </a:solidFill>
                  <a:latin typeface="Lato Light"/>
                  <a:ea typeface="Lato Light"/>
                  <a:cs typeface="Lato Light"/>
                  <a:sym typeface="Lato Light"/>
                </a:rPr>
                <a:t>The word error rate (WER) for the </a:t>
              </a:r>
              <a:r>
                <a:rPr lang="sv-SE" sz="1415" b="1" i="0" u="none" strike="noStrike" cap="none">
                  <a:solidFill>
                    <a:schemeClr val="dk1"/>
                  </a:solidFill>
                  <a:latin typeface="Lato Light"/>
                  <a:ea typeface="Lato Light"/>
                  <a:cs typeface="Lato Light"/>
                  <a:sym typeface="Lato Light"/>
                </a:rPr>
                <a:t>large</a:t>
              </a:r>
              <a:r>
                <a:rPr lang="sv-SE" sz="1415" b="0" i="0" u="none" strike="noStrike" cap="none">
                  <a:solidFill>
                    <a:schemeClr val="dk1"/>
                  </a:solidFill>
                  <a:latin typeface="Lato Light"/>
                  <a:ea typeface="Lato Light"/>
                  <a:cs typeface="Lato Light"/>
                  <a:sym typeface="Lato Light"/>
                </a:rPr>
                <a:t> Whisper model is 4.1% for English and 7.6% for Swedish.</a:t>
              </a:r>
              <a:endParaRPr sz="1101" b="0" i="0" u="none" strike="noStrike" cap="none">
                <a:solidFill>
                  <a:srgbClr val="000000"/>
                </a:solidFill>
                <a:latin typeface="Arial"/>
                <a:ea typeface="Arial"/>
                <a:cs typeface="Arial"/>
                <a:sym typeface="Arial"/>
              </a:endParaRPr>
            </a:p>
          </p:txBody>
        </p:sp>
        <p:pic>
          <p:nvPicPr>
            <p:cNvPr id="359" name="Google Shape;359;p19"/>
            <p:cNvPicPr preferRelativeResize="0"/>
            <p:nvPr/>
          </p:nvPicPr>
          <p:blipFill rotWithShape="1">
            <a:blip r:embed="rId4">
              <a:alphaModFix/>
            </a:blip>
            <a:srcRect/>
            <a:stretch/>
          </p:blipFill>
          <p:spPr>
            <a:xfrm>
              <a:off x="5691805" y="1174345"/>
              <a:ext cx="686612" cy="686612"/>
            </a:xfrm>
            <a:prstGeom prst="rect">
              <a:avLst/>
            </a:prstGeom>
            <a:noFill/>
            <a:ln>
              <a:noFill/>
            </a:ln>
          </p:spPr>
        </p:pic>
      </p:grpSp>
      <p:sp>
        <p:nvSpPr>
          <p:cNvPr id="360" name="Google Shape;360;p19"/>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AI and FAIR video material</a:t>
            </a:r>
            <a:endParaRPr sz="4400">
              <a:solidFill>
                <a:srgbClr val="000000"/>
              </a:solidFill>
              <a:latin typeface="Lora"/>
              <a:ea typeface="Lora"/>
              <a:cs typeface="Lora"/>
              <a:sym typeface="Lora"/>
            </a:endParaRPr>
          </a:p>
        </p:txBody>
      </p:sp>
      <p:cxnSp>
        <p:nvCxnSpPr>
          <p:cNvPr id="361" name="Google Shape;361;p19"/>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362" name="Google Shape;362;p19"/>
          <p:cNvSpPr txBox="1"/>
          <p:nvPr/>
        </p:nvSpPr>
        <p:spPr>
          <a:xfrm>
            <a:off x="2038625" y="2376975"/>
            <a:ext cx="8057400" cy="370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sv-SE" sz="4300">
                <a:solidFill>
                  <a:schemeClr val="dk1"/>
                </a:solidFill>
                <a:latin typeface="Lato Light"/>
                <a:ea typeface="Lato Light"/>
                <a:cs typeface="Lato Light"/>
                <a:sym typeface="Lato Light"/>
              </a:rPr>
              <a:t>Evaluate</a:t>
            </a:r>
            <a:endParaRPr sz="2000">
              <a:solidFill>
                <a:schemeClr val="dk1"/>
              </a:solidFill>
              <a:latin typeface="Lato Light"/>
              <a:ea typeface="Lato Light"/>
              <a:cs typeface="Lato Light"/>
              <a:sym typeface="Lato Light"/>
            </a:endParaRPr>
          </a:p>
          <a:p>
            <a:pPr marL="0" lvl="0" indent="0" algn="ctr" rtl="0">
              <a:spcBef>
                <a:spcPts val="0"/>
              </a:spcBef>
              <a:spcAft>
                <a:spcPts val="0"/>
              </a:spcAft>
              <a:buNone/>
            </a:pPr>
            <a:endParaRPr sz="2100">
              <a:solidFill>
                <a:schemeClr val="dk1"/>
              </a:solidFill>
              <a:latin typeface="Lato Light"/>
              <a:ea typeface="Lato Light"/>
              <a:cs typeface="Lato Light"/>
              <a:sym typeface="Lato Light"/>
            </a:endParaRPr>
          </a:p>
          <a:p>
            <a:pPr marL="457200" lvl="0" indent="0" algn="ctr" rtl="0">
              <a:lnSpc>
                <a:spcPct val="200000"/>
              </a:lnSpc>
              <a:spcBef>
                <a:spcPts val="0"/>
              </a:spcBef>
              <a:spcAft>
                <a:spcPts val="0"/>
              </a:spcAft>
              <a:buNone/>
            </a:pPr>
            <a:r>
              <a:rPr lang="sv-SE" sz="2400">
                <a:solidFill>
                  <a:schemeClr val="dk1"/>
                </a:solidFill>
                <a:latin typeface="Lato Light"/>
                <a:ea typeface="Lato Light"/>
                <a:cs typeface="Lato Light"/>
                <a:sym typeface="Lato Light"/>
              </a:rPr>
              <a:t>Is the transcript accurate?</a:t>
            </a:r>
            <a:endParaRPr>
              <a:solidFill>
                <a:schemeClr val="dk1"/>
              </a:solidFill>
              <a:latin typeface="Lato Light"/>
              <a:ea typeface="Lato Light"/>
              <a:cs typeface="Lato Light"/>
              <a:sym typeface="Lato Light"/>
            </a:endParaRPr>
          </a:p>
          <a:p>
            <a:pPr marL="457200" lvl="0" indent="0" algn="ctr" rtl="0">
              <a:lnSpc>
                <a:spcPct val="200000"/>
              </a:lnSpc>
              <a:spcBef>
                <a:spcPts val="0"/>
              </a:spcBef>
              <a:spcAft>
                <a:spcPts val="0"/>
              </a:spcAft>
              <a:buNone/>
            </a:pPr>
            <a:r>
              <a:rPr lang="sv-SE" sz="2400">
                <a:solidFill>
                  <a:schemeClr val="dk1"/>
                </a:solidFill>
                <a:latin typeface="Lato Light"/>
                <a:ea typeface="Lato Light"/>
                <a:cs typeface="Lato Light"/>
                <a:sym typeface="Lato Light"/>
              </a:rPr>
              <a:t>Is it usable?</a:t>
            </a:r>
            <a:endParaRPr>
              <a:solidFill>
                <a:schemeClr val="dk1"/>
              </a:solidFill>
              <a:latin typeface="Lato Light"/>
              <a:ea typeface="Lato Light"/>
              <a:cs typeface="Lato Light"/>
              <a:sym typeface="Lato Light"/>
            </a:endParaRPr>
          </a:p>
          <a:p>
            <a:pPr marL="457200" lvl="0" indent="0" algn="ctr" rtl="0">
              <a:lnSpc>
                <a:spcPct val="200000"/>
              </a:lnSpc>
              <a:spcBef>
                <a:spcPts val="0"/>
              </a:spcBef>
              <a:spcAft>
                <a:spcPts val="0"/>
              </a:spcAft>
              <a:buNone/>
            </a:pPr>
            <a:r>
              <a:rPr lang="sv-SE" sz="2400">
                <a:solidFill>
                  <a:schemeClr val="dk1"/>
                </a:solidFill>
                <a:latin typeface="Lato Light"/>
                <a:ea typeface="Lato Light"/>
                <a:cs typeface="Lato Light"/>
                <a:sym typeface="Lato Light"/>
              </a:rPr>
              <a:t>How does it help me achieve FAIR learning aims?</a:t>
            </a:r>
            <a:endParaRPr sz="2300">
              <a:solidFill>
                <a:schemeClr val="dk1"/>
              </a:solidFill>
              <a:latin typeface="Lato Light"/>
              <a:ea typeface="Lato Light"/>
              <a:cs typeface="Lato Light"/>
              <a:sym typeface="Lato Light"/>
            </a:endParaRPr>
          </a:p>
          <a:p>
            <a:pPr marL="0" lvl="0" indent="0" algn="ctr" rtl="0">
              <a:spcBef>
                <a:spcPts val="0"/>
              </a:spcBef>
              <a:spcAft>
                <a:spcPts val="0"/>
              </a:spcAft>
              <a:buNone/>
            </a:pPr>
            <a:r>
              <a:rPr lang="sv-SE" sz="2100">
                <a:solidFill>
                  <a:schemeClr val="dk1"/>
                </a:solidFill>
                <a:latin typeface="Lato Light"/>
                <a:ea typeface="Lato Light"/>
                <a:cs typeface="Lato Light"/>
                <a:sym typeface="Lato Light"/>
              </a:rPr>
              <a:t>	</a:t>
            </a:r>
            <a:endParaRPr sz="2100">
              <a:solidFill>
                <a:schemeClr val="dk1"/>
              </a:solidFill>
              <a:latin typeface="Lato Light"/>
              <a:ea typeface="Lato Light"/>
              <a:cs typeface="Lato Light"/>
              <a:sym typeface="La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g38af683748c_0_1046"/>
          <p:cNvPicPr preferRelativeResize="0"/>
          <p:nvPr/>
        </p:nvPicPr>
        <p:blipFill>
          <a:blip r:embed="rId3">
            <a:alphaModFix/>
          </a:blip>
          <a:stretch>
            <a:fillRect/>
          </a:stretch>
        </p:blipFill>
        <p:spPr>
          <a:xfrm>
            <a:off x="3248950" y="778438"/>
            <a:ext cx="5791200" cy="5781675"/>
          </a:xfrm>
          <a:prstGeom prst="rect">
            <a:avLst/>
          </a:prstGeom>
          <a:noFill/>
          <a:ln>
            <a:noFill/>
          </a:ln>
        </p:spPr>
      </p:pic>
      <p:sp>
        <p:nvSpPr>
          <p:cNvPr id="368" name="Google Shape;368;g38af683748c_0_1046"/>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g38af683748c_0_1046"/>
          <p:cNvSpPr txBox="1"/>
          <p:nvPr/>
        </p:nvSpPr>
        <p:spPr>
          <a:xfrm>
            <a:off x="291000" y="1868425"/>
            <a:ext cx="11592600" cy="3660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2400"/>
              <a:buFont typeface="Arial"/>
              <a:buNone/>
            </a:pPr>
            <a:r>
              <a:rPr lang="sv-SE" sz="4900">
                <a:solidFill>
                  <a:schemeClr val="dk1"/>
                </a:solidFill>
                <a:latin typeface="Lato Light"/>
                <a:ea typeface="Lato Light"/>
                <a:cs typeface="Lato Light"/>
                <a:sym typeface="Lato Light"/>
              </a:rPr>
              <a:t>Action!</a:t>
            </a:r>
            <a:endParaRPr sz="26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2600">
              <a:solidFill>
                <a:schemeClr val="dk1"/>
              </a:solidFill>
              <a:latin typeface="Lato Light"/>
              <a:ea typeface="Lato Light"/>
              <a:cs typeface="Lato Light"/>
              <a:sym typeface="Lato Light"/>
            </a:endParaRPr>
          </a:p>
          <a:p>
            <a:pPr marL="0" lvl="0" indent="0" algn="ctr" rtl="0">
              <a:lnSpc>
                <a:spcPct val="140000"/>
              </a:lnSpc>
              <a:spcBef>
                <a:spcPts val="0"/>
              </a:spcBef>
              <a:spcAft>
                <a:spcPts val="0"/>
              </a:spcAft>
              <a:buClr>
                <a:schemeClr val="dk1"/>
              </a:buClr>
              <a:buSzPts val="1100"/>
              <a:buFont typeface="Arial"/>
              <a:buNone/>
            </a:pPr>
            <a:r>
              <a:rPr lang="sv-SE" sz="2700">
                <a:solidFill>
                  <a:schemeClr val="dk1"/>
                </a:solidFill>
                <a:latin typeface="Lato Light"/>
                <a:ea typeface="Lato Light"/>
                <a:cs typeface="Lato Light"/>
                <a:sym typeface="Lato Light"/>
              </a:rPr>
              <a:t>Publish your own </a:t>
            </a:r>
            <a:r>
              <a:rPr lang="sv-SE" sz="2700" i="1">
                <a:solidFill>
                  <a:schemeClr val="dk1"/>
                </a:solidFill>
                <a:latin typeface="Lato Light"/>
                <a:ea typeface="Lato Light"/>
                <a:cs typeface="Lato Light"/>
                <a:sym typeface="Lato Light"/>
              </a:rPr>
              <a:t>FAIR-by-design</a:t>
            </a:r>
            <a:r>
              <a:rPr lang="sv-SE" sz="2700">
                <a:solidFill>
                  <a:schemeClr val="dk1"/>
                </a:solidFill>
                <a:latin typeface="Lato Light"/>
                <a:ea typeface="Lato Light"/>
                <a:cs typeface="Lato Light"/>
                <a:sym typeface="Lato Light"/>
              </a:rPr>
              <a:t> training video</a:t>
            </a:r>
            <a:endParaRPr sz="2700">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2400"/>
              <a:buFont typeface="Arial"/>
              <a:buNone/>
            </a:pPr>
            <a:endParaRPr sz="2700">
              <a:solidFill>
                <a:schemeClr val="dk1"/>
              </a:solidFill>
              <a:latin typeface="Lato Light"/>
              <a:ea typeface="Lato Light"/>
              <a:cs typeface="Lato Light"/>
              <a:sym typeface="Lato Light"/>
            </a:endParaRPr>
          </a:p>
          <a:p>
            <a:pPr marL="0" lvl="0" indent="0" algn="ctr" rtl="0">
              <a:lnSpc>
                <a:spcPct val="150000"/>
              </a:lnSpc>
              <a:spcBef>
                <a:spcPts val="0"/>
              </a:spcBef>
              <a:spcAft>
                <a:spcPts val="0"/>
              </a:spcAft>
              <a:buNone/>
            </a:pPr>
            <a:r>
              <a:rPr lang="sv-SE" sz="2300">
                <a:solidFill>
                  <a:schemeClr val="dk1"/>
                </a:solidFill>
                <a:latin typeface="Lato Light"/>
                <a:ea typeface="Lato Light"/>
                <a:cs typeface="Lato Light"/>
                <a:sym typeface="Lato Light"/>
              </a:rPr>
              <a:t>Use the sample video to embed or feel free to upload your own video to your host of choice</a:t>
            </a:r>
            <a:endParaRPr sz="2300">
              <a:solidFill>
                <a:schemeClr val="dk1"/>
              </a:solidFill>
              <a:latin typeface="Lato Light"/>
              <a:ea typeface="Lato Light"/>
              <a:cs typeface="Lato Light"/>
              <a:sym typeface="Lato Light"/>
            </a:endParaRPr>
          </a:p>
          <a:p>
            <a:pPr marL="457200" lvl="1" indent="0" algn="ctr" rtl="0">
              <a:lnSpc>
                <a:spcPct val="150000"/>
              </a:lnSpc>
              <a:spcBef>
                <a:spcPts val="0"/>
              </a:spcBef>
              <a:spcAft>
                <a:spcPts val="0"/>
              </a:spcAft>
              <a:buClr>
                <a:schemeClr val="dk1"/>
              </a:buClr>
              <a:buSzPts val="2400"/>
              <a:buFont typeface="Arial"/>
              <a:buNone/>
            </a:pPr>
            <a:r>
              <a:rPr lang="sv-SE" sz="2300">
                <a:solidFill>
                  <a:schemeClr val="dk1"/>
                </a:solidFill>
                <a:latin typeface="Lato Light"/>
                <a:ea typeface="Lato Light"/>
                <a:cs typeface="Lato Light"/>
                <a:sym typeface="Lato Light"/>
              </a:rPr>
              <a:t>Attribute the video and choose a license</a:t>
            </a:r>
            <a:endParaRPr sz="2300">
              <a:solidFill>
                <a:schemeClr val="dk1"/>
              </a:solidFill>
              <a:latin typeface="Lato Light"/>
              <a:ea typeface="Lato Light"/>
              <a:cs typeface="Lato Light"/>
              <a:sym typeface="Lato Light"/>
            </a:endParaRPr>
          </a:p>
          <a:p>
            <a:pPr marL="457200" lvl="1" indent="0" algn="ctr" rtl="0">
              <a:lnSpc>
                <a:spcPct val="150000"/>
              </a:lnSpc>
              <a:spcBef>
                <a:spcPts val="0"/>
              </a:spcBef>
              <a:spcAft>
                <a:spcPts val="0"/>
              </a:spcAft>
              <a:buNone/>
            </a:pPr>
            <a:r>
              <a:rPr lang="sv-SE" sz="2300">
                <a:solidFill>
                  <a:schemeClr val="dk1"/>
                </a:solidFill>
                <a:latin typeface="Lato Light"/>
                <a:ea typeface="Lato Light"/>
                <a:cs typeface="Lato Light"/>
                <a:sym typeface="Lato Light"/>
              </a:rPr>
              <a:t>Add your caption file</a:t>
            </a:r>
            <a:endParaRPr sz="2300">
              <a:solidFill>
                <a:schemeClr val="dk1"/>
              </a:solidFill>
              <a:latin typeface="Lato Light"/>
              <a:ea typeface="Lato Light"/>
              <a:cs typeface="Lato Light"/>
              <a:sym typeface="Lato Light"/>
            </a:endParaRPr>
          </a:p>
        </p:txBody>
      </p:sp>
      <p:sp>
        <p:nvSpPr>
          <p:cNvPr id="370" name="Google Shape;370;g38af683748c_0_1046"/>
          <p:cNvSpPr txBox="1"/>
          <p:nvPr/>
        </p:nvSpPr>
        <p:spPr>
          <a:xfrm>
            <a:off x="644750" y="308425"/>
            <a:ext cx="11238900" cy="830100"/>
          </a:xfrm>
          <a:prstGeom prst="rect">
            <a:avLst/>
          </a:prstGeom>
          <a:noFill/>
          <a:ln>
            <a:noFill/>
          </a:ln>
        </p:spPr>
        <p:txBody>
          <a:bodyPr spcFirstLastPara="1" wrap="square" lIns="91425" tIns="45700" rIns="91425" bIns="45700" anchor="ctr" anchorCtr="0">
            <a:normAutofit fontScale="77500"/>
          </a:bodyPr>
          <a:lstStyle/>
          <a:p>
            <a:pPr marL="0" lvl="0" indent="0" algn="l" rtl="0">
              <a:lnSpc>
                <a:spcPct val="90000"/>
              </a:lnSpc>
              <a:spcBef>
                <a:spcPts val="0"/>
              </a:spcBef>
              <a:spcAft>
                <a:spcPts val="0"/>
              </a:spcAft>
              <a:buNone/>
            </a:pPr>
            <a:r>
              <a:rPr lang="sv-SE" sz="4400">
                <a:latin typeface="Lora"/>
                <a:ea typeface="Lora"/>
                <a:cs typeface="Lora"/>
                <a:sym typeface="Lora"/>
              </a:rPr>
              <a:t>Adding FAIR video &amp; transcript to your sample course</a:t>
            </a:r>
            <a:endParaRPr sz="4400">
              <a:solidFill>
                <a:srgbClr val="000000"/>
              </a:solidFill>
              <a:latin typeface="Lora"/>
              <a:ea typeface="Lora"/>
              <a:cs typeface="Lora"/>
              <a:sym typeface="Lora"/>
            </a:endParaRPr>
          </a:p>
        </p:txBody>
      </p:sp>
      <p:cxnSp>
        <p:nvCxnSpPr>
          <p:cNvPr id="371" name="Google Shape;371;g38af683748c_0_1046"/>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pic>
        <p:nvPicPr>
          <p:cNvPr id="372" name="Google Shape;372;g38af683748c_0_1046">
            <a:hlinkClick r:id="rId4"/>
          </p:cNvPr>
          <p:cNvPicPr preferRelativeResize="0"/>
          <p:nvPr/>
        </p:nvPicPr>
        <p:blipFill rotWithShape="1">
          <a:blip r:embed="rId5">
            <a:alphaModFix/>
          </a:blip>
          <a:srcRect/>
          <a:stretch/>
        </p:blipFill>
        <p:spPr>
          <a:xfrm>
            <a:off x="10061732" y="2595319"/>
            <a:ext cx="980626" cy="980626"/>
          </a:xfrm>
          <a:prstGeom prst="rect">
            <a:avLst/>
          </a:prstGeom>
          <a:noFill/>
          <a:ln>
            <a:noFill/>
          </a:ln>
        </p:spPr>
      </p:pic>
      <p:sp>
        <p:nvSpPr>
          <p:cNvPr id="373" name="Google Shape;373;g38af683748c_0_1046"/>
          <p:cNvSpPr txBox="1"/>
          <p:nvPr/>
        </p:nvSpPr>
        <p:spPr>
          <a:xfrm>
            <a:off x="9855975" y="3492593"/>
            <a:ext cx="15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sv-SE" sz="1000">
                <a:solidFill>
                  <a:schemeClr val="dk1"/>
                </a:solidFill>
                <a:latin typeface="Lato Light"/>
                <a:ea typeface="Lato Light"/>
                <a:cs typeface="Lato Light"/>
                <a:sym typeface="Lato Light"/>
              </a:rPr>
              <a:t>Links to sample video</a:t>
            </a:r>
            <a:endParaRPr sz="1000">
              <a:solidFill>
                <a:schemeClr val="dk1"/>
              </a:solidFill>
              <a:latin typeface="Lato Light"/>
              <a:ea typeface="Lato Light"/>
              <a:cs typeface="Lato Light"/>
              <a:sym typeface="La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g38af683748c_0_1065"/>
          <p:cNvPicPr preferRelativeResize="0"/>
          <p:nvPr/>
        </p:nvPicPr>
        <p:blipFill>
          <a:blip r:embed="rId3">
            <a:alphaModFix/>
          </a:blip>
          <a:stretch>
            <a:fillRect/>
          </a:stretch>
        </p:blipFill>
        <p:spPr>
          <a:xfrm>
            <a:off x="3595675" y="933450"/>
            <a:ext cx="5000625" cy="4991100"/>
          </a:xfrm>
          <a:prstGeom prst="rect">
            <a:avLst/>
          </a:prstGeom>
          <a:noFill/>
          <a:ln>
            <a:noFill/>
          </a:ln>
        </p:spPr>
      </p:pic>
      <p:sp>
        <p:nvSpPr>
          <p:cNvPr id="379" name="Google Shape;379;g38af683748c_0_1065"/>
          <p:cNvSpPr txBox="1"/>
          <p:nvPr/>
        </p:nvSpPr>
        <p:spPr>
          <a:xfrm>
            <a:off x="291000" y="1868425"/>
            <a:ext cx="11592600" cy="2401200"/>
          </a:xfrm>
          <a:prstGeom prst="rect">
            <a:avLst/>
          </a:prstGeom>
          <a:noFill/>
          <a:ln>
            <a:noFill/>
          </a:ln>
        </p:spPr>
        <p:txBody>
          <a:bodyPr spcFirstLastPara="1" wrap="square" lIns="91425" tIns="45700" rIns="91425" bIns="45700" anchor="t" anchorCtr="0">
            <a:spAutoFit/>
          </a:bodyPr>
          <a:lstStyle/>
          <a:p>
            <a:pPr marL="457200" lvl="1" indent="0" algn="ctr" rtl="0">
              <a:lnSpc>
                <a:spcPct val="150000"/>
              </a:lnSpc>
              <a:spcBef>
                <a:spcPts val="0"/>
              </a:spcBef>
              <a:spcAft>
                <a:spcPts val="0"/>
              </a:spcAft>
              <a:buNone/>
            </a:pPr>
            <a:r>
              <a:rPr lang="sv-SE" sz="6000">
                <a:solidFill>
                  <a:schemeClr val="dk1"/>
                </a:solidFill>
                <a:latin typeface="Lato Light"/>
                <a:ea typeface="Lato Light"/>
                <a:cs typeface="Lato Light"/>
                <a:sym typeface="Lato Light"/>
              </a:rPr>
              <a:t>You now have FAIR video material in your course!</a:t>
            </a:r>
            <a:endParaRPr sz="6000">
              <a:solidFill>
                <a:schemeClr val="dk1"/>
              </a:solidFill>
              <a:latin typeface="Lato Light"/>
              <a:ea typeface="Lato Light"/>
              <a:cs typeface="Lato Light"/>
              <a:sym typeface="Lato Light"/>
            </a:endParaRPr>
          </a:p>
        </p:txBody>
      </p:sp>
      <p:sp>
        <p:nvSpPr>
          <p:cNvPr id="380" name="Google Shape;380;g38af683748c_0_1065"/>
          <p:cNvSpPr txBox="1"/>
          <p:nvPr/>
        </p:nvSpPr>
        <p:spPr>
          <a:xfrm>
            <a:off x="381000" y="6231950"/>
            <a:ext cx="11740500" cy="513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sv-SE">
                <a:latin typeface="Lato Light"/>
                <a:ea typeface="Lato Light"/>
                <a:cs typeface="Lato Light"/>
                <a:sym typeface="Lato Light"/>
              </a:rPr>
              <a:t>Cite presentation as:  </a:t>
            </a:r>
            <a:r>
              <a:rPr lang="sv-SE">
                <a:solidFill>
                  <a:schemeClr val="dk1"/>
                </a:solidFill>
                <a:latin typeface="Lato Light"/>
                <a:ea typeface="Lato Light"/>
                <a:cs typeface="Lato Light"/>
                <a:sym typeface="Lato Light"/>
              </a:rPr>
              <a:t>Ineke Luijten (2025) </a:t>
            </a:r>
            <a:r>
              <a:rPr lang="sv-SE" i="1">
                <a:solidFill>
                  <a:schemeClr val="dk1"/>
                </a:solidFill>
                <a:latin typeface="Lato Light"/>
                <a:ea typeface="Lato Light"/>
                <a:cs typeface="Lato Light"/>
                <a:sym typeface="Lato Light"/>
              </a:rPr>
              <a:t>Considerations for FAIR video material (Session 6 presentation)</a:t>
            </a:r>
            <a:r>
              <a:rPr lang="sv-SE">
                <a:solidFill>
                  <a:schemeClr val="dk1"/>
                </a:solidFill>
                <a:latin typeface="Lato Light"/>
                <a:ea typeface="Lato Light"/>
                <a:cs typeface="Lato Light"/>
                <a:sym typeface="Lato Light"/>
              </a:rPr>
              <a:t>. In course: </a:t>
            </a:r>
            <a:r>
              <a:rPr lang="sv-SE" i="1">
                <a:solidFill>
                  <a:schemeClr val="dk1"/>
                </a:solidFill>
                <a:latin typeface="Lato Light"/>
                <a:ea typeface="Lato Light"/>
                <a:cs typeface="Lato Light"/>
                <a:sym typeface="Lato Light"/>
              </a:rPr>
              <a:t>Training material made FAIR by design</a:t>
            </a:r>
            <a:r>
              <a:rPr lang="sv-SE">
                <a:solidFill>
                  <a:schemeClr val="dk1"/>
                </a:solidFill>
                <a:latin typeface="Lato Light"/>
                <a:ea typeface="Lato Light"/>
                <a:cs typeface="Lato Light"/>
                <a:sym typeface="Lato Light"/>
              </a:rPr>
              <a:t>, organized by: VIB, SciLifeLab, NBIS. Available under a CC BY 4.0 license. https://doi.org/10.5281/zenodo.14987327</a:t>
            </a:r>
            <a:endParaRPr>
              <a:latin typeface="Lato Light"/>
              <a:ea typeface="Lato Light"/>
              <a:cs typeface="Lato Light"/>
              <a:sym typeface="La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1"/>
          <p:cNvSpPr/>
          <p:nvPr/>
        </p:nvSpPr>
        <p:spPr>
          <a:xfrm>
            <a:off x="7581650" y="2131475"/>
            <a:ext cx="3140400" cy="4232100"/>
          </a:xfrm>
          <a:prstGeom prst="rect">
            <a:avLst/>
          </a:prstGeom>
          <a:solidFill>
            <a:srgbClr val="A2C4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7" name="Google Shape;387;p11"/>
          <p:cNvSpPr/>
          <p:nvPr/>
        </p:nvSpPr>
        <p:spPr>
          <a:xfrm>
            <a:off x="776075" y="2131477"/>
            <a:ext cx="3140400" cy="4232100"/>
          </a:xfrm>
          <a:prstGeom prst="rect">
            <a:avLst/>
          </a:prstGeom>
          <a:solidFill>
            <a:srgbClr val="A2C4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8" name="Google Shape;388;p11"/>
          <p:cNvSpPr/>
          <p:nvPr/>
        </p:nvSpPr>
        <p:spPr>
          <a:xfrm>
            <a:off x="4152650" y="2131475"/>
            <a:ext cx="3140400" cy="4232100"/>
          </a:xfrm>
          <a:prstGeom prst="rect">
            <a:avLst/>
          </a:prstGeom>
          <a:solidFill>
            <a:srgbClr val="A2C4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9" name="Google Shape;389;p11"/>
          <p:cNvSpPr/>
          <p:nvPr/>
        </p:nvSpPr>
        <p:spPr>
          <a:xfrm>
            <a:off x="951855" y="1585853"/>
            <a:ext cx="2406300" cy="609600"/>
          </a:xfrm>
          <a:prstGeom prst="roundRect">
            <a:avLst>
              <a:gd name="adj" fmla="val 16667"/>
            </a:avLst>
          </a:prstGeom>
          <a:solidFill>
            <a:srgbClr val="065B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0" name="Google Shape;390;p11"/>
          <p:cNvSpPr txBox="1"/>
          <p:nvPr/>
        </p:nvSpPr>
        <p:spPr>
          <a:xfrm>
            <a:off x="1002248" y="1585850"/>
            <a:ext cx="23637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sv-SE" sz="3200" b="1" i="0" u="none" strike="noStrike" cap="none">
                <a:solidFill>
                  <a:schemeClr val="lt1"/>
                </a:solidFill>
                <a:latin typeface="Lato"/>
                <a:ea typeface="Lato"/>
                <a:cs typeface="Lato"/>
                <a:sym typeface="Lato"/>
              </a:rPr>
              <a:t>Create</a:t>
            </a:r>
            <a:endParaRPr sz="1400" b="0" i="0" u="none" strike="noStrike" cap="none">
              <a:solidFill>
                <a:srgbClr val="000000"/>
              </a:solidFill>
              <a:latin typeface="Arial"/>
              <a:ea typeface="Arial"/>
              <a:cs typeface="Arial"/>
              <a:sym typeface="Arial"/>
            </a:endParaRPr>
          </a:p>
        </p:txBody>
      </p:sp>
      <p:sp>
        <p:nvSpPr>
          <p:cNvPr id="391" name="Google Shape;391;p11"/>
          <p:cNvSpPr txBox="1"/>
          <p:nvPr/>
        </p:nvSpPr>
        <p:spPr>
          <a:xfrm>
            <a:off x="4357607" y="2539035"/>
            <a:ext cx="3081000" cy="341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sv-SE" sz="2400" b="1" i="0" u="none" strike="noStrike" cap="none">
                <a:solidFill>
                  <a:schemeClr val="dk1"/>
                </a:solidFill>
                <a:latin typeface="Lato"/>
                <a:ea typeface="Lato"/>
                <a:cs typeface="Lato"/>
                <a:sym typeface="Lato"/>
              </a:rPr>
              <a:t>Open source: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Blender</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Kdenlive</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OBS Studio</a:t>
            </a:r>
            <a:endParaRPr sz="1400" i="0" u="none" strike="noStrike" cap="none">
              <a:solidFill>
                <a:srgbClr val="000000"/>
              </a:solidFill>
              <a:latin typeface="Lato Light"/>
              <a:ea typeface="Lato Light"/>
              <a:cs typeface="Lato Light"/>
              <a:sym typeface="Lato Light"/>
            </a:endParaRPr>
          </a:p>
          <a:p>
            <a:pPr marL="285750" marR="0" lvl="0" indent="-13335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r>
              <a:rPr lang="sv-SE" sz="2400" b="1" i="0" u="none" strike="noStrike" cap="none">
                <a:solidFill>
                  <a:schemeClr val="dk1"/>
                </a:solidFill>
                <a:latin typeface="Lato"/>
                <a:ea typeface="Lato"/>
                <a:cs typeface="Lato"/>
                <a:sym typeface="Lato"/>
              </a:rPr>
              <a:t>Proprietary: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iMovie</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Adobe Premiere</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Many others</a:t>
            </a:r>
            <a:endParaRPr sz="1400" i="0" u="none" strike="noStrike" cap="none">
              <a:solidFill>
                <a:srgbClr val="000000"/>
              </a:solidFill>
              <a:latin typeface="Lato Light"/>
              <a:ea typeface="Lato Light"/>
              <a:cs typeface="Lato Light"/>
              <a:sym typeface="Lato Light"/>
            </a:endParaRPr>
          </a:p>
        </p:txBody>
      </p:sp>
      <p:sp>
        <p:nvSpPr>
          <p:cNvPr id="392" name="Google Shape;392;p11"/>
          <p:cNvSpPr txBox="1"/>
          <p:nvPr/>
        </p:nvSpPr>
        <p:spPr>
          <a:xfrm>
            <a:off x="7879727" y="2581977"/>
            <a:ext cx="2616300" cy="230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sv-SE" sz="2400" b="1" i="0" u="none" strike="noStrike" cap="none">
                <a:solidFill>
                  <a:schemeClr val="dk1"/>
                </a:solidFill>
                <a:latin typeface="Lato"/>
                <a:ea typeface="Lato"/>
                <a:cs typeface="Lato"/>
                <a:sym typeface="Lato"/>
              </a:rPr>
              <a:t>Hosting options: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YouTube</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Vimeo</a:t>
            </a:r>
            <a:endParaRPr sz="2400" i="0" u="none" strike="noStrike" cap="none">
              <a:solidFill>
                <a:schemeClr val="dk1"/>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Nextcloud</a:t>
            </a:r>
            <a:endParaRPr sz="2400" i="0" u="none" strike="noStrike" cap="none">
              <a:solidFill>
                <a:schemeClr val="dk1"/>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Google Drive</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Zenodo*</a:t>
            </a:r>
            <a:endParaRPr sz="2400" i="0" u="none" strike="noStrike" cap="none">
              <a:solidFill>
                <a:schemeClr val="dk1"/>
              </a:solidFill>
              <a:latin typeface="Lato Light"/>
              <a:ea typeface="Lato Light"/>
              <a:cs typeface="Lato Light"/>
              <a:sym typeface="Lato Light"/>
            </a:endParaRPr>
          </a:p>
        </p:txBody>
      </p:sp>
      <p:sp>
        <p:nvSpPr>
          <p:cNvPr id="393" name="Google Shape;393;p11"/>
          <p:cNvSpPr txBox="1"/>
          <p:nvPr/>
        </p:nvSpPr>
        <p:spPr>
          <a:xfrm>
            <a:off x="931656" y="2540174"/>
            <a:ext cx="2908800" cy="341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sv-SE" sz="2400" b="1" i="0" u="none" strike="noStrike" cap="none">
                <a:solidFill>
                  <a:schemeClr val="dk1"/>
                </a:solidFill>
                <a:latin typeface="Lato"/>
                <a:ea typeface="Lato"/>
                <a:cs typeface="Lato"/>
                <a:sym typeface="Lato"/>
              </a:rPr>
              <a:t>Capture:</a:t>
            </a:r>
            <a:endParaRPr sz="1400" b="1" i="0" u="none" strike="noStrike" cap="none">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Zoom</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Powerpoint</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Your smartphone</a:t>
            </a:r>
            <a:endParaRPr sz="1400" i="0" u="none" strike="noStrike" cap="none">
              <a:solidFill>
                <a:srgbClr val="000000"/>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OBS Studio</a:t>
            </a:r>
            <a:endParaRPr sz="2400" i="0" u="none" strike="noStrike" cap="none">
              <a:solidFill>
                <a:schemeClr val="dk1"/>
              </a:solidFill>
              <a:latin typeface="Lato Light"/>
              <a:ea typeface="Lato Light"/>
              <a:cs typeface="Lato Light"/>
              <a:sym typeface="Lato Light"/>
            </a:endParaRPr>
          </a:p>
          <a:p>
            <a:pPr marL="285750" marR="0" lvl="0" indent="-133350" algn="l" rtl="0">
              <a:lnSpc>
                <a:spcPct val="100000"/>
              </a:lnSpc>
              <a:spcBef>
                <a:spcPts val="0"/>
              </a:spcBef>
              <a:spcAft>
                <a:spcPts val="0"/>
              </a:spcAft>
              <a:buClr>
                <a:schemeClr val="dk1"/>
              </a:buClr>
              <a:buSzPts val="2400"/>
              <a:buFont typeface="Calibri"/>
              <a:buNone/>
            </a:pPr>
            <a:endParaRPr sz="2400" i="0" u="none" strike="noStrike" cap="none">
              <a:solidFill>
                <a:schemeClr val="dk1"/>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400"/>
              <a:buFont typeface="Arial"/>
              <a:buNone/>
            </a:pPr>
            <a:r>
              <a:rPr lang="sv-SE" sz="2400" b="1" i="0" u="none" strike="noStrike" cap="none">
                <a:solidFill>
                  <a:schemeClr val="dk1"/>
                </a:solidFill>
                <a:latin typeface="Lato"/>
                <a:ea typeface="Lato"/>
                <a:cs typeface="Lato"/>
                <a:sym typeface="Lato"/>
              </a:rPr>
              <a:t>Open material:</a:t>
            </a:r>
            <a:endParaRPr sz="1400" b="1" i="0" u="none" strike="noStrike" cap="none">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Pexels</a:t>
            </a:r>
            <a:endParaRPr sz="2400" i="0" u="none" strike="noStrike" cap="none">
              <a:solidFill>
                <a:schemeClr val="dk1"/>
              </a:solidFill>
              <a:latin typeface="Lato Light"/>
              <a:ea typeface="Lato Light"/>
              <a:cs typeface="Lato Light"/>
              <a:sym typeface="Lato Light"/>
            </a:endParaRPr>
          </a:p>
          <a:p>
            <a:pPr marL="285750" marR="0" lvl="0" indent="-285750" algn="l" rtl="0">
              <a:lnSpc>
                <a:spcPct val="100000"/>
              </a:lnSpc>
              <a:spcBef>
                <a:spcPts val="0"/>
              </a:spcBef>
              <a:spcAft>
                <a:spcPts val="0"/>
              </a:spcAft>
              <a:buClr>
                <a:schemeClr val="dk1"/>
              </a:buClr>
              <a:buSzPts val="2400"/>
              <a:buFont typeface="Lato Light"/>
              <a:buChar char="-"/>
            </a:pPr>
            <a:r>
              <a:rPr lang="sv-SE" sz="2400" i="0" u="none" strike="noStrike" cap="none">
                <a:solidFill>
                  <a:schemeClr val="dk1"/>
                </a:solidFill>
                <a:latin typeface="Lato Light"/>
                <a:ea typeface="Lato Light"/>
                <a:cs typeface="Lato Light"/>
                <a:sym typeface="Lato Light"/>
              </a:rPr>
              <a:t>Pixabay</a:t>
            </a:r>
            <a:endParaRPr sz="2400" i="0" u="none" strike="noStrike" cap="none">
              <a:solidFill>
                <a:schemeClr val="dk1"/>
              </a:solidFill>
              <a:latin typeface="Lato Light"/>
              <a:ea typeface="Lato Light"/>
              <a:cs typeface="Lato Light"/>
              <a:sym typeface="Lato Light"/>
            </a:endParaRPr>
          </a:p>
        </p:txBody>
      </p:sp>
      <p:sp>
        <p:nvSpPr>
          <p:cNvPr id="394" name="Google Shape;394;p11"/>
          <p:cNvSpPr/>
          <p:nvPr/>
        </p:nvSpPr>
        <p:spPr>
          <a:xfrm>
            <a:off x="4330164" y="1585853"/>
            <a:ext cx="2406300" cy="609600"/>
          </a:xfrm>
          <a:prstGeom prst="roundRect">
            <a:avLst>
              <a:gd name="adj" fmla="val 16667"/>
            </a:avLst>
          </a:prstGeom>
          <a:solidFill>
            <a:srgbClr val="065B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Google Shape;395;p11"/>
          <p:cNvSpPr txBox="1"/>
          <p:nvPr/>
        </p:nvSpPr>
        <p:spPr>
          <a:xfrm>
            <a:off x="4388369" y="1585850"/>
            <a:ext cx="2307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sv-SE" sz="3200" b="1" i="0" u="none" strike="noStrike" cap="none">
                <a:solidFill>
                  <a:schemeClr val="lt1"/>
                </a:solidFill>
                <a:latin typeface="Lato"/>
                <a:ea typeface="Lato"/>
                <a:cs typeface="Lato"/>
                <a:sym typeface="Lato"/>
              </a:rPr>
              <a:t>Edit</a:t>
            </a:r>
            <a:endParaRPr sz="1400" b="0" i="0" u="none" strike="noStrike" cap="none">
              <a:solidFill>
                <a:srgbClr val="000000"/>
              </a:solidFill>
              <a:latin typeface="Arial"/>
              <a:ea typeface="Arial"/>
              <a:cs typeface="Arial"/>
              <a:sym typeface="Arial"/>
            </a:endParaRPr>
          </a:p>
        </p:txBody>
      </p:sp>
      <p:sp>
        <p:nvSpPr>
          <p:cNvPr id="396" name="Google Shape;396;p11"/>
          <p:cNvSpPr/>
          <p:nvPr/>
        </p:nvSpPr>
        <p:spPr>
          <a:xfrm>
            <a:off x="7931139" y="1585853"/>
            <a:ext cx="2406300" cy="609600"/>
          </a:xfrm>
          <a:prstGeom prst="roundRect">
            <a:avLst>
              <a:gd name="adj" fmla="val 16667"/>
            </a:avLst>
          </a:prstGeom>
          <a:solidFill>
            <a:srgbClr val="065B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7" name="Google Shape;397;p11"/>
          <p:cNvSpPr txBox="1"/>
          <p:nvPr/>
        </p:nvSpPr>
        <p:spPr>
          <a:xfrm>
            <a:off x="7973749" y="1585850"/>
            <a:ext cx="23637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sv-SE" sz="3200" b="1">
                <a:solidFill>
                  <a:schemeClr val="lt1"/>
                </a:solidFill>
                <a:latin typeface="Lato"/>
                <a:ea typeface="Lato"/>
                <a:cs typeface="Lato"/>
                <a:sym typeface="Lato"/>
              </a:rPr>
              <a:t>   </a:t>
            </a:r>
            <a:r>
              <a:rPr lang="sv-SE" sz="3200" b="1" i="0" u="none" strike="noStrike" cap="none">
                <a:solidFill>
                  <a:schemeClr val="lt1"/>
                </a:solidFill>
                <a:latin typeface="Lato"/>
                <a:ea typeface="Lato"/>
                <a:cs typeface="Lato"/>
                <a:sym typeface="Lato"/>
              </a:rPr>
              <a:t>Release</a:t>
            </a:r>
            <a:endParaRPr sz="1400" b="0" i="0" u="none" strike="noStrike" cap="none">
              <a:solidFill>
                <a:srgbClr val="000000"/>
              </a:solidFill>
              <a:latin typeface="Arial"/>
              <a:ea typeface="Arial"/>
              <a:cs typeface="Arial"/>
              <a:sym typeface="Arial"/>
            </a:endParaRPr>
          </a:p>
        </p:txBody>
      </p:sp>
      <p:sp>
        <p:nvSpPr>
          <p:cNvPr id="398" name="Google Shape;398;p11"/>
          <p:cNvSpPr txBox="1"/>
          <p:nvPr/>
        </p:nvSpPr>
        <p:spPr>
          <a:xfrm>
            <a:off x="951850" y="1578100"/>
            <a:ext cx="5907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sv-SE" sz="3300" b="0" i="0" u="none" strike="noStrike" cap="none">
                <a:solidFill>
                  <a:schemeClr val="dk1"/>
                </a:solidFill>
                <a:latin typeface="Calibri"/>
                <a:ea typeface="Calibri"/>
                <a:cs typeface="Calibri"/>
                <a:sym typeface="Calibri"/>
              </a:rPr>
              <a:t>🪄</a:t>
            </a:r>
            <a:endParaRPr sz="3300" b="0" i="0" u="none" strike="noStrike" cap="none">
              <a:solidFill>
                <a:srgbClr val="000000"/>
              </a:solidFill>
              <a:latin typeface="Arial"/>
              <a:ea typeface="Arial"/>
              <a:cs typeface="Arial"/>
              <a:sym typeface="Arial"/>
            </a:endParaRPr>
          </a:p>
        </p:txBody>
      </p:sp>
      <p:sp>
        <p:nvSpPr>
          <p:cNvPr id="399" name="Google Shape;399;p11"/>
          <p:cNvSpPr txBox="1"/>
          <p:nvPr/>
        </p:nvSpPr>
        <p:spPr>
          <a:xfrm rot="-8676257">
            <a:off x="4173857" y="1546148"/>
            <a:ext cx="802286" cy="50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sv-SE" sz="2700" b="0" i="0" u="none" strike="noStrike" cap="none">
                <a:solidFill>
                  <a:schemeClr val="dk1"/>
                </a:solidFill>
                <a:latin typeface="Calibri"/>
                <a:ea typeface="Calibri"/>
                <a:cs typeface="Calibri"/>
                <a:sym typeface="Calibri"/>
              </a:rPr>
              <a:t>✂️</a:t>
            </a:r>
            <a:endParaRPr sz="2700" b="0" i="0" u="none" strike="noStrike" cap="none">
              <a:solidFill>
                <a:srgbClr val="000000"/>
              </a:solidFill>
              <a:latin typeface="Arial"/>
              <a:ea typeface="Arial"/>
              <a:cs typeface="Arial"/>
              <a:sym typeface="Arial"/>
            </a:endParaRPr>
          </a:p>
        </p:txBody>
      </p:sp>
      <p:sp>
        <p:nvSpPr>
          <p:cNvPr id="400" name="Google Shape;400;p11"/>
          <p:cNvSpPr txBox="1"/>
          <p:nvPr/>
        </p:nvSpPr>
        <p:spPr>
          <a:xfrm>
            <a:off x="8032200" y="1659800"/>
            <a:ext cx="487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sv-SE" sz="2400" b="0" i="0" u="none" strike="noStrike" cap="none">
                <a:solidFill>
                  <a:schemeClr val="dk1"/>
                </a:solidFill>
                <a:latin typeface="Calibri"/>
                <a:ea typeface="Calibri"/>
                <a:cs typeface="Calibri"/>
                <a:sym typeface="Calibri"/>
              </a:rPr>
              <a:t>🍿</a:t>
            </a:r>
            <a:endParaRPr sz="2400" b="0" i="0" u="none" strike="noStrike" cap="none">
              <a:solidFill>
                <a:srgbClr val="000000"/>
              </a:solidFill>
              <a:latin typeface="Arial"/>
              <a:ea typeface="Arial"/>
              <a:cs typeface="Arial"/>
              <a:sym typeface="Arial"/>
            </a:endParaRPr>
          </a:p>
        </p:txBody>
      </p:sp>
      <p:pic>
        <p:nvPicPr>
          <p:cNvPr id="401" name="Google Shape;401;p11"/>
          <p:cNvPicPr preferRelativeResize="0"/>
          <p:nvPr/>
        </p:nvPicPr>
        <p:blipFill rotWithShape="1">
          <a:blip r:embed="rId3">
            <a:alphaModFix/>
          </a:blip>
          <a:srcRect l="4490" t="45995" r="4426"/>
          <a:stretch/>
        </p:blipFill>
        <p:spPr>
          <a:xfrm>
            <a:off x="8032200" y="5116300"/>
            <a:ext cx="3533926" cy="878399"/>
          </a:xfrm>
          <a:prstGeom prst="rect">
            <a:avLst/>
          </a:prstGeom>
          <a:noFill/>
          <a:ln>
            <a:noFill/>
          </a:ln>
        </p:spPr>
      </p:pic>
      <p:sp>
        <p:nvSpPr>
          <p:cNvPr id="402" name="Google Shape;402;p11"/>
          <p:cNvSpPr txBox="1"/>
          <p:nvPr/>
        </p:nvSpPr>
        <p:spPr>
          <a:xfrm>
            <a:off x="644750" y="308425"/>
            <a:ext cx="112389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More tools for FAIR video material</a:t>
            </a:r>
            <a:endParaRPr sz="4400">
              <a:solidFill>
                <a:srgbClr val="000000"/>
              </a:solidFill>
              <a:latin typeface="Lora"/>
              <a:ea typeface="Lora"/>
              <a:cs typeface="Lora"/>
              <a:sym typeface="Lora"/>
            </a:endParaRPr>
          </a:p>
        </p:txBody>
      </p:sp>
      <p:cxnSp>
        <p:nvCxnSpPr>
          <p:cNvPr id="403" name="Google Shape;403;p11"/>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401100" y="1620500"/>
            <a:ext cx="11590800" cy="5048700"/>
          </a:xfrm>
          <a:prstGeom prst="rect">
            <a:avLst/>
          </a:prstGeom>
          <a:noFill/>
          <a:ln>
            <a:noFill/>
          </a:ln>
        </p:spPr>
        <p:txBody>
          <a:bodyPr spcFirstLastPara="1" wrap="square" lIns="91425" tIns="45700" rIns="91425" bIns="45700" anchor="t" anchorCtr="0">
            <a:spAutoFit/>
          </a:bodyPr>
          <a:lstStyle/>
          <a:p>
            <a:pPr marL="457200" lvl="0" indent="0" algn="l" rtl="0">
              <a:lnSpc>
                <a:spcPct val="200000"/>
              </a:lnSpc>
              <a:spcBef>
                <a:spcPts val="0"/>
              </a:spcBef>
              <a:spcAft>
                <a:spcPts val="0"/>
              </a:spcAft>
              <a:buNone/>
            </a:pPr>
            <a:endParaRPr sz="1600" b="1">
              <a:solidFill>
                <a:srgbClr val="481D51"/>
              </a:solidFill>
              <a:latin typeface="Lato"/>
              <a:ea typeface="Lato"/>
              <a:cs typeface="Lato"/>
              <a:sym typeface="Lato"/>
            </a:endParaRPr>
          </a:p>
          <a:p>
            <a:pPr marL="457200" lvl="0" indent="-368300" algn="l" rtl="0">
              <a:lnSpc>
                <a:spcPct val="200000"/>
              </a:lnSpc>
              <a:spcBef>
                <a:spcPts val="0"/>
              </a:spcBef>
              <a:spcAft>
                <a:spcPts val="0"/>
              </a:spcAft>
              <a:buClr>
                <a:schemeClr val="dk1"/>
              </a:buClr>
              <a:buSzPts val="2200"/>
              <a:buChar char="•"/>
            </a:pPr>
            <a:r>
              <a:rPr lang="sv-SE" sz="2200" b="1">
                <a:solidFill>
                  <a:srgbClr val="481D51"/>
                </a:solidFill>
                <a:latin typeface="Lato"/>
                <a:ea typeface="Lato"/>
                <a:cs typeface="Lato"/>
                <a:sym typeface="Lato"/>
              </a:rPr>
              <a:t>Explain</a:t>
            </a:r>
            <a:r>
              <a:rPr lang="sv-SE" sz="2200">
                <a:solidFill>
                  <a:schemeClr val="dk1"/>
                </a:solidFill>
                <a:latin typeface="Lato Light"/>
                <a:ea typeface="Lato Light"/>
                <a:cs typeface="Lato Light"/>
                <a:sym typeface="Lato Light"/>
              </a:rPr>
              <a:t> why video materials should follow FAIR principles and identify key challenges in doing so</a:t>
            </a:r>
            <a:endParaRPr sz="2200">
              <a:solidFill>
                <a:schemeClr val="dk1"/>
              </a:solidFill>
              <a:latin typeface="Lato Light"/>
              <a:ea typeface="Lato Light"/>
              <a:cs typeface="Lato Light"/>
              <a:sym typeface="Lato Light"/>
            </a:endParaRPr>
          </a:p>
          <a:p>
            <a:pPr marL="457200" lvl="0" indent="-368300" algn="l" rtl="0">
              <a:lnSpc>
                <a:spcPct val="200000"/>
              </a:lnSpc>
              <a:spcBef>
                <a:spcPts val="0"/>
              </a:spcBef>
              <a:spcAft>
                <a:spcPts val="0"/>
              </a:spcAft>
              <a:buClr>
                <a:schemeClr val="dk1"/>
              </a:buClr>
              <a:buSzPts val="2200"/>
              <a:buChar char="•"/>
            </a:pPr>
            <a:r>
              <a:rPr lang="sv-SE" sz="2200" b="1">
                <a:solidFill>
                  <a:srgbClr val="481D51"/>
                </a:solidFill>
                <a:latin typeface="Lato"/>
                <a:ea typeface="Lato"/>
                <a:cs typeface="Lato"/>
                <a:sym typeface="Lato"/>
              </a:rPr>
              <a:t>Evaluate</a:t>
            </a:r>
            <a:r>
              <a:rPr lang="sv-SE" sz="2200">
                <a:solidFill>
                  <a:schemeClr val="dk1"/>
                </a:solidFill>
                <a:latin typeface="Lato Light"/>
                <a:ea typeface="Lato Light"/>
                <a:cs typeface="Lato Light"/>
                <a:sym typeface="Lato Light"/>
              </a:rPr>
              <a:t> how FAIR a given video is, using real examples</a:t>
            </a:r>
            <a:endParaRPr sz="2200" i="0" u="none" strike="noStrike" cap="none">
              <a:solidFill>
                <a:schemeClr val="dk1"/>
              </a:solidFill>
              <a:latin typeface="Lato Light"/>
              <a:ea typeface="Lato Light"/>
              <a:cs typeface="Lato Light"/>
              <a:sym typeface="Lato Light"/>
            </a:endParaRPr>
          </a:p>
          <a:p>
            <a:pPr marL="457200" lvl="0" indent="-368300" algn="l" rtl="0">
              <a:lnSpc>
                <a:spcPct val="200000"/>
              </a:lnSpc>
              <a:spcBef>
                <a:spcPts val="0"/>
              </a:spcBef>
              <a:spcAft>
                <a:spcPts val="0"/>
              </a:spcAft>
              <a:buClr>
                <a:schemeClr val="dk1"/>
              </a:buClr>
              <a:buSzPts val="2200"/>
              <a:buChar char="•"/>
            </a:pPr>
            <a:r>
              <a:rPr lang="sv-SE" sz="2200" b="1">
                <a:solidFill>
                  <a:srgbClr val="481D51"/>
                </a:solidFill>
                <a:latin typeface="Lato"/>
                <a:ea typeface="Lato"/>
                <a:cs typeface="Lato"/>
                <a:sym typeface="Lato"/>
              </a:rPr>
              <a:t>Apply</a:t>
            </a:r>
            <a:r>
              <a:rPr lang="sv-SE" sz="2200">
                <a:solidFill>
                  <a:schemeClr val="dk1"/>
                </a:solidFill>
                <a:latin typeface="Lato Light"/>
                <a:ea typeface="Lato Light"/>
                <a:cs typeface="Lato Light"/>
                <a:sym typeface="Lato Light"/>
              </a:rPr>
              <a:t> minimum FAIR-by-design practices when creating or sharing training videos </a:t>
            </a:r>
            <a:endParaRPr sz="2200">
              <a:solidFill>
                <a:schemeClr val="dk1"/>
              </a:solidFill>
              <a:latin typeface="Lato Light"/>
              <a:ea typeface="Lato Light"/>
              <a:cs typeface="Lato Light"/>
              <a:sym typeface="Lato Light"/>
            </a:endParaRPr>
          </a:p>
          <a:p>
            <a:pPr marL="457200" lvl="0" indent="-368300" algn="l" rtl="0">
              <a:lnSpc>
                <a:spcPct val="200000"/>
              </a:lnSpc>
              <a:spcBef>
                <a:spcPts val="0"/>
              </a:spcBef>
              <a:spcAft>
                <a:spcPts val="0"/>
              </a:spcAft>
              <a:buClr>
                <a:schemeClr val="dk1"/>
              </a:buClr>
              <a:buSzPts val="2200"/>
              <a:buChar char="•"/>
            </a:pPr>
            <a:r>
              <a:rPr lang="sv-SE" sz="2200" b="1">
                <a:solidFill>
                  <a:srgbClr val="481D51"/>
                </a:solidFill>
                <a:latin typeface="Lato"/>
                <a:ea typeface="Lato"/>
                <a:cs typeface="Lato"/>
                <a:sym typeface="Lato"/>
              </a:rPr>
              <a:t>Generate</a:t>
            </a:r>
            <a:r>
              <a:rPr lang="sv-SE" sz="2200">
                <a:solidFill>
                  <a:srgbClr val="481D51"/>
                </a:solidFill>
                <a:latin typeface="Lato Light"/>
                <a:ea typeface="Lato Light"/>
                <a:cs typeface="Lato Light"/>
                <a:sym typeface="Lato Light"/>
              </a:rPr>
              <a:t> </a:t>
            </a:r>
            <a:r>
              <a:rPr lang="sv-SE" sz="2200" b="1">
                <a:solidFill>
                  <a:srgbClr val="481D51"/>
                </a:solidFill>
                <a:latin typeface="Lato"/>
                <a:ea typeface="Lato"/>
                <a:cs typeface="Lato"/>
                <a:sym typeface="Lato"/>
              </a:rPr>
              <a:t>and use</a:t>
            </a:r>
            <a:r>
              <a:rPr lang="sv-SE" sz="2200">
                <a:solidFill>
                  <a:schemeClr val="dk1"/>
                </a:solidFill>
                <a:latin typeface="Lato Light"/>
                <a:ea typeface="Lato Light"/>
                <a:cs typeface="Lato Light"/>
                <a:sym typeface="Lato Light"/>
              </a:rPr>
              <a:t> transcripts or captions to enhance accessibility and interoperability (via Whisper AI or similar tools)</a:t>
            </a:r>
            <a:endParaRPr sz="2200">
              <a:solidFill>
                <a:schemeClr val="dk1"/>
              </a:solidFill>
              <a:latin typeface="Lato Light"/>
              <a:ea typeface="Lato Light"/>
              <a:cs typeface="Lato Light"/>
              <a:sym typeface="Lato Light"/>
            </a:endParaRPr>
          </a:p>
          <a:p>
            <a:pPr marL="0" lvl="0" indent="0" algn="l" rtl="0">
              <a:lnSpc>
                <a:spcPct val="200000"/>
              </a:lnSpc>
              <a:spcBef>
                <a:spcPts val="0"/>
              </a:spcBef>
              <a:spcAft>
                <a:spcPts val="0"/>
              </a:spcAft>
              <a:buNone/>
            </a:pPr>
            <a:endParaRPr sz="2600" b="0" i="0" u="none" strike="noStrike" cap="none">
              <a:solidFill>
                <a:schemeClr val="dk1"/>
              </a:solidFill>
              <a:latin typeface="Lato"/>
              <a:ea typeface="Lato"/>
              <a:cs typeface="Lato"/>
              <a:sym typeface="Lato"/>
            </a:endParaRPr>
          </a:p>
        </p:txBody>
      </p:sp>
      <p:sp>
        <p:nvSpPr>
          <p:cNvPr id="103" name="Google Shape;103;p2"/>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Learning outcomes</a:t>
            </a:r>
            <a:endParaRPr sz="4400">
              <a:solidFill>
                <a:srgbClr val="000000"/>
              </a:solidFill>
              <a:latin typeface="Lora"/>
              <a:ea typeface="Lora"/>
              <a:cs typeface="Lora"/>
              <a:sym typeface="Lora"/>
            </a:endParaRPr>
          </a:p>
        </p:txBody>
      </p:sp>
      <p:cxnSp>
        <p:nvCxnSpPr>
          <p:cNvPr id="104" name="Google Shape;104;p2"/>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
          <p:cNvSpPr txBox="1"/>
          <p:nvPr/>
        </p:nvSpPr>
        <p:spPr>
          <a:xfrm>
            <a:off x="739150" y="1904425"/>
            <a:ext cx="9912600" cy="47253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2400"/>
              <a:buFont typeface="Arial"/>
              <a:buNone/>
            </a:pPr>
            <a:r>
              <a:rPr lang="sv-SE" sz="4300">
                <a:solidFill>
                  <a:schemeClr val="dk1"/>
                </a:solidFill>
                <a:latin typeface="Lato Light"/>
                <a:ea typeface="Lato Light"/>
                <a:cs typeface="Lato Light"/>
                <a:sym typeface="Lato Light"/>
              </a:rPr>
              <a:t>Have you used / are you planning to use video material in your training? </a:t>
            </a:r>
            <a:endParaRPr sz="43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43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r>
              <a:rPr lang="sv-SE" sz="4300">
                <a:solidFill>
                  <a:schemeClr val="dk1"/>
                </a:solidFill>
                <a:latin typeface="Lato Light"/>
                <a:ea typeface="Lato Light"/>
                <a:cs typeface="Lato Light"/>
                <a:sym typeface="Lato Light"/>
              </a:rPr>
              <a:t>What kind of video material?</a:t>
            </a:r>
            <a:endParaRPr sz="43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43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r>
              <a:rPr lang="sv-SE" sz="4300">
                <a:solidFill>
                  <a:schemeClr val="dk1"/>
                </a:solidFill>
                <a:latin typeface="Lato Light"/>
                <a:ea typeface="Lato Light"/>
                <a:cs typeface="Lato Light"/>
                <a:sym typeface="Lato Light"/>
              </a:rPr>
              <a:t>Why / why not? </a:t>
            </a:r>
            <a:endParaRPr sz="4300">
              <a:solidFill>
                <a:schemeClr val="dk1"/>
              </a:solidFill>
              <a:latin typeface="Lato Light"/>
              <a:ea typeface="Lato Light"/>
              <a:cs typeface="Lato Light"/>
              <a:sym typeface="Lato Light"/>
            </a:endParaRPr>
          </a:p>
          <a:p>
            <a:pPr marL="0" marR="0" lvl="0" indent="0" algn="ctr" rtl="0">
              <a:lnSpc>
                <a:spcPct val="100000"/>
              </a:lnSpc>
              <a:spcBef>
                <a:spcPts val="0"/>
              </a:spcBef>
              <a:spcAft>
                <a:spcPts val="0"/>
              </a:spcAft>
              <a:buClr>
                <a:srgbClr val="000000"/>
              </a:buClr>
              <a:buSzPts val="2400"/>
              <a:buFont typeface="Arial"/>
              <a:buNone/>
            </a:pPr>
            <a:endParaRPr sz="4300">
              <a:solidFill>
                <a:schemeClr val="dk1"/>
              </a:solidFill>
              <a:latin typeface="Lato Light"/>
              <a:ea typeface="Lato Light"/>
              <a:cs typeface="Lato Light"/>
              <a:sym typeface="Lato Light"/>
            </a:endParaRPr>
          </a:p>
        </p:txBody>
      </p:sp>
      <p:sp>
        <p:nvSpPr>
          <p:cNvPr id="111" name="Google Shape;111;p3"/>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Why FAIR video materials matter</a:t>
            </a:r>
            <a:endParaRPr sz="4400">
              <a:solidFill>
                <a:srgbClr val="000000"/>
              </a:solidFill>
              <a:latin typeface="Lora"/>
              <a:ea typeface="Lora"/>
              <a:cs typeface="Lora"/>
              <a:sym typeface="Lora"/>
            </a:endParaRPr>
          </a:p>
        </p:txBody>
      </p:sp>
      <p:cxnSp>
        <p:nvCxnSpPr>
          <p:cNvPr id="112" name="Google Shape;112;p3"/>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pic>
        <p:nvPicPr>
          <p:cNvPr id="113" name="Google Shape;113;p3"/>
          <p:cNvPicPr preferRelativeResize="0"/>
          <p:nvPr/>
        </p:nvPicPr>
        <p:blipFill>
          <a:blip r:embed="rId3">
            <a:alphaModFix/>
          </a:blip>
          <a:stretch>
            <a:fillRect/>
          </a:stretch>
        </p:blipFill>
        <p:spPr>
          <a:xfrm>
            <a:off x="2857000" y="1181100"/>
            <a:ext cx="5676900" cy="567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38af683748c_0_136"/>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38af683748c_0_136"/>
          <p:cNvSpPr txBox="1"/>
          <p:nvPr/>
        </p:nvSpPr>
        <p:spPr>
          <a:xfrm>
            <a:off x="514975" y="1767150"/>
            <a:ext cx="9912600" cy="831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400"/>
              <a:buFont typeface="Arial"/>
              <a:buNone/>
            </a:pPr>
            <a:r>
              <a:rPr lang="sv-SE" sz="2400">
                <a:solidFill>
                  <a:schemeClr val="dk1"/>
                </a:solidFill>
                <a:latin typeface="Lato Light"/>
                <a:ea typeface="Lato Light"/>
                <a:cs typeface="Lato Light"/>
                <a:sym typeface="Lato Light"/>
              </a:rPr>
              <a:t>Video media is a great tool for </a:t>
            </a:r>
            <a:r>
              <a:rPr lang="sv-SE" sz="2400" b="1">
                <a:solidFill>
                  <a:srgbClr val="481D51"/>
                </a:solidFill>
                <a:latin typeface="Lato"/>
                <a:ea typeface="Lato"/>
                <a:cs typeface="Lato"/>
                <a:sym typeface="Lato"/>
              </a:rPr>
              <a:t>enhancing &amp; contextualizing learning</a:t>
            </a:r>
            <a:r>
              <a:rPr lang="sv-SE" sz="2400">
                <a:solidFill>
                  <a:schemeClr val="dk1"/>
                </a:solidFill>
                <a:latin typeface="Lato Light"/>
                <a:ea typeface="Lato Light"/>
                <a:cs typeface="Lato Light"/>
                <a:sym typeface="Lato Light"/>
              </a:rPr>
              <a:t>!</a:t>
            </a:r>
            <a:endParaRPr>
              <a:solidFill>
                <a:schemeClr val="dk1"/>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400"/>
              <a:buFont typeface="Arial"/>
              <a:buNone/>
            </a:pPr>
            <a:endParaRPr sz="2400">
              <a:solidFill>
                <a:schemeClr val="dk1"/>
              </a:solidFill>
              <a:latin typeface="Lato Light"/>
              <a:ea typeface="Lato Light"/>
              <a:cs typeface="Lato Light"/>
              <a:sym typeface="Lato Light"/>
            </a:endParaRPr>
          </a:p>
        </p:txBody>
      </p:sp>
      <p:sp>
        <p:nvSpPr>
          <p:cNvPr id="120" name="Google Shape;120;g38af683748c_0_136"/>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Why FAIR video materials matter</a:t>
            </a:r>
            <a:endParaRPr sz="4400">
              <a:solidFill>
                <a:srgbClr val="000000"/>
              </a:solidFill>
              <a:latin typeface="Lora"/>
              <a:ea typeface="Lora"/>
              <a:cs typeface="Lora"/>
              <a:sym typeface="Lora"/>
            </a:endParaRPr>
          </a:p>
        </p:txBody>
      </p:sp>
      <p:cxnSp>
        <p:nvCxnSpPr>
          <p:cNvPr id="121" name="Google Shape;121;g38af683748c_0_136"/>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122" name="Google Shape;122;g38af683748c_0_136"/>
          <p:cNvSpPr txBox="1"/>
          <p:nvPr/>
        </p:nvSpPr>
        <p:spPr>
          <a:xfrm>
            <a:off x="579025" y="2512350"/>
            <a:ext cx="10577100" cy="3324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Char char="●"/>
            </a:pPr>
            <a:r>
              <a:rPr lang="sv-SE" sz="2000" b="1">
                <a:solidFill>
                  <a:srgbClr val="481D51"/>
                </a:solidFill>
                <a:latin typeface="Lato"/>
                <a:ea typeface="Lato"/>
                <a:cs typeface="Lato"/>
                <a:sym typeface="Lato"/>
              </a:rPr>
              <a:t>Improved retention and understanding</a:t>
            </a:r>
            <a:r>
              <a:rPr lang="sv-SE" sz="2000">
                <a:solidFill>
                  <a:schemeClr val="dk1"/>
                </a:solidFill>
                <a:latin typeface="Lato Light"/>
                <a:ea typeface="Lato Light"/>
                <a:cs typeface="Lato Light"/>
                <a:sym typeface="Lato Light"/>
              </a:rPr>
              <a:t>:  combining visual and auditory information engages multiple senses → dual coding theory </a:t>
            </a:r>
            <a:r>
              <a:rPr lang="sv-SE" sz="2000" baseline="30000">
                <a:solidFill>
                  <a:schemeClr val="dk1"/>
                </a:solidFill>
                <a:latin typeface="Lato Light"/>
                <a:ea typeface="Lato Light"/>
                <a:cs typeface="Lato Light"/>
                <a:sym typeface="Lato Light"/>
              </a:rPr>
              <a:t>1, 2</a:t>
            </a:r>
            <a:r>
              <a:rPr lang="sv-SE" sz="2000">
                <a:solidFill>
                  <a:schemeClr val="dk1"/>
                </a:solidFill>
                <a:latin typeface="Lato Light"/>
                <a:ea typeface="Lato Light"/>
                <a:cs typeface="Lato Light"/>
                <a:sym typeface="Lato Light"/>
              </a:rPr>
              <a:t> </a:t>
            </a:r>
            <a:endParaRPr sz="2000">
              <a:solidFill>
                <a:schemeClr val="dk1"/>
              </a:solidFill>
              <a:latin typeface="Lato Light"/>
              <a:ea typeface="Lato Light"/>
              <a:cs typeface="Lato Light"/>
              <a:sym typeface="Lato Light"/>
            </a:endParaRPr>
          </a:p>
          <a:p>
            <a:pPr marL="457200" lvl="0" indent="-355600" algn="l" rtl="0">
              <a:lnSpc>
                <a:spcPct val="115000"/>
              </a:lnSpc>
              <a:spcBef>
                <a:spcPts val="0"/>
              </a:spcBef>
              <a:spcAft>
                <a:spcPts val="0"/>
              </a:spcAft>
              <a:buClr>
                <a:schemeClr val="dk1"/>
              </a:buClr>
              <a:buSzPts val="2000"/>
              <a:buFont typeface="Lato Light"/>
              <a:buChar char="●"/>
            </a:pPr>
            <a:r>
              <a:rPr lang="sv-SE" sz="2000" b="1">
                <a:solidFill>
                  <a:srgbClr val="481D51"/>
                </a:solidFill>
                <a:latin typeface="Lato"/>
                <a:ea typeface="Lato"/>
                <a:cs typeface="Lato"/>
                <a:sym typeface="Lato"/>
              </a:rPr>
              <a:t>Supports flexible, self-paced learning</a:t>
            </a:r>
            <a:r>
              <a:rPr lang="sv-SE" sz="2000">
                <a:solidFill>
                  <a:srgbClr val="481D51"/>
                </a:solidFill>
                <a:latin typeface="Lato Light"/>
                <a:ea typeface="Lato Light"/>
                <a:cs typeface="Lato Light"/>
                <a:sym typeface="Lato Light"/>
              </a:rPr>
              <a:t>:</a:t>
            </a:r>
            <a:r>
              <a:rPr lang="sv-SE" sz="2000">
                <a:solidFill>
                  <a:schemeClr val="dk1"/>
                </a:solidFill>
                <a:latin typeface="Lato Light"/>
                <a:ea typeface="Lato Light"/>
                <a:cs typeface="Lato Light"/>
                <a:sym typeface="Lato Light"/>
              </a:rPr>
              <a:t> learners can pause, rewind, or rewatch segments at their own pace </a:t>
            </a:r>
            <a:r>
              <a:rPr lang="sv-SE" sz="2000" baseline="30000">
                <a:solidFill>
                  <a:schemeClr val="dk1"/>
                </a:solidFill>
                <a:latin typeface="Lato Light"/>
                <a:ea typeface="Lato Light"/>
                <a:cs typeface="Lato Light"/>
                <a:sym typeface="Lato Light"/>
              </a:rPr>
              <a:t>3, 4</a:t>
            </a:r>
            <a:endParaRPr sz="2000" baseline="30000">
              <a:solidFill>
                <a:schemeClr val="dk1"/>
              </a:solidFill>
              <a:latin typeface="Lato Light"/>
              <a:ea typeface="Lato Light"/>
              <a:cs typeface="Lato Light"/>
              <a:sym typeface="Lato Light"/>
            </a:endParaRPr>
          </a:p>
          <a:p>
            <a:pPr marL="457200" lvl="0" indent="-355600" algn="l" rtl="0">
              <a:lnSpc>
                <a:spcPct val="115000"/>
              </a:lnSpc>
              <a:spcBef>
                <a:spcPts val="0"/>
              </a:spcBef>
              <a:spcAft>
                <a:spcPts val="0"/>
              </a:spcAft>
              <a:buClr>
                <a:schemeClr val="dk1"/>
              </a:buClr>
              <a:buSzPts val="2000"/>
              <a:buChar char="●"/>
            </a:pPr>
            <a:r>
              <a:rPr lang="sv-SE" sz="2000" b="1">
                <a:solidFill>
                  <a:srgbClr val="481D51"/>
                </a:solidFill>
                <a:latin typeface="Lato"/>
                <a:ea typeface="Lato"/>
                <a:cs typeface="Lato"/>
                <a:sym typeface="Lato"/>
              </a:rPr>
              <a:t>Enables asynchronous learning</a:t>
            </a:r>
            <a:r>
              <a:rPr lang="sv-SE" sz="2000">
                <a:solidFill>
                  <a:schemeClr val="dk1"/>
                </a:solidFill>
                <a:latin typeface="Lato Light"/>
                <a:ea typeface="Lato Light"/>
                <a:cs typeface="Lato Light"/>
                <a:sym typeface="Lato Light"/>
              </a:rPr>
              <a:t>: learners access materials anytime, anywhere</a:t>
            </a:r>
            <a:endParaRPr sz="2000">
              <a:solidFill>
                <a:schemeClr val="dk1"/>
              </a:solidFill>
              <a:latin typeface="Lato Light"/>
              <a:ea typeface="Lato Light"/>
              <a:cs typeface="Lato Light"/>
              <a:sym typeface="Lato Light"/>
            </a:endParaRPr>
          </a:p>
          <a:p>
            <a:pPr marL="457200" lvl="0" indent="-355600" algn="l" rtl="0">
              <a:lnSpc>
                <a:spcPct val="115000"/>
              </a:lnSpc>
              <a:spcBef>
                <a:spcPts val="0"/>
              </a:spcBef>
              <a:spcAft>
                <a:spcPts val="0"/>
              </a:spcAft>
              <a:buClr>
                <a:schemeClr val="dk1"/>
              </a:buClr>
              <a:buSzPts val="2000"/>
              <a:buFont typeface="Lato Light"/>
              <a:buChar char="●"/>
            </a:pPr>
            <a:r>
              <a:rPr lang="sv-SE" sz="2000" b="1">
                <a:solidFill>
                  <a:srgbClr val="481D51"/>
                </a:solidFill>
                <a:latin typeface="Lato"/>
                <a:ea typeface="Lato"/>
                <a:cs typeface="Lato"/>
                <a:sym typeface="Lato"/>
              </a:rPr>
              <a:t>Provides authentic demonstrations</a:t>
            </a:r>
            <a:r>
              <a:rPr lang="sv-SE" sz="2000">
                <a:solidFill>
                  <a:schemeClr val="dk1"/>
                </a:solidFill>
                <a:latin typeface="Lato Light"/>
                <a:ea typeface="Lato Light"/>
                <a:cs typeface="Lato Light"/>
                <a:sym typeface="Lato Light"/>
              </a:rPr>
              <a:t>: e.g. when teaching lab techniques, workflows, or software use</a:t>
            </a:r>
            <a:endParaRPr sz="2000">
              <a:solidFill>
                <a:schemeClr val="dk1"/>
              </a:solidFill>
              <a:latin typeface="Lato Light"/>
              <a:ea typeface="Lato Light"/>
              <a:cs typeface="Lato Light"/>
              <a:sym typeface="Lato Light"/>
            </a:endParaRPr>
          </a:p>
          <a:p>
            <a:pPr marL="457200" lvl="0" indent="-355600" algn="l" rtl="0">
              <a:lnSpc>
                <a:spcPct val="115000"/>
              </a:lnSpc>
              <a:spcBef>
                <a:spcPts val="0"/>
              </a:spcBef>
              <a:spcAft>
                <a:spcPts val="0"/>
              </a:spcAft>
              <a:buClr>
                <a:schemeClr val="dk1"/>
              </a:buClr>
              <a:buSzPts val="2000"/>
              <a:buFont typeface="Lato Light"/>
              <a:buChar char="●"/>
            </a:pPr>
            <a:r>
              <a:rPr lang="sv-SE" sz="2000" b="1">
                <a:solidFill>
                  <a:srgbClr val="481D51"/>
                </a:solidFill>
                <a:latin typeface="Lato"/>
                <a:ea typeface="Lato"/>
                <a:cs typeface="Lato"/>
                <a:sym typeface="Lato"/>
              </a:rPr>
              <a:t>Increases accessibility and inclusion</a:t>
            </a:r>
            <a:r>
              <a:rPr lang="sv-SE" sz="2000">
                <a:solidFill>
                  <a:srgbClr val="481D51"/>
                </a:solidFill>
                <a:latin typeface="Lato Light"/>
                <a:ea typeface="Lato Light"/>
                <a:cs typeface="Lato Light"/>
                <a:sym typeface="Lato Light"/>
              </a:rPr>
              <a:t>:</a:t>
            </a:r>
            <a:r>
              <a:rPr lang="sv-SE" sz="2000" b="1">
                <a:solidFill>
                  <a:srgbClr val="481D51"/>
                </a:solidFill>
                <a:latin typeface="Lato"/>
                <a:ea typeface="Lato"/>
                <a:cs typeface="Lato"/>
                <a:sym typeface="Lato"/>
              </a:rPr>
              <a:t> </a:t>
            </a:r>
            <a:r>
              <a:rPr lang="sv-SE" sz="2000">
                <a:solidFill>
                  <a:schemeClr val="dk1"/>
                </a:solidFill>
                <a:latin typeface="Lato Light"/>
                <a:ea typeface="Lato Light"/>
                <a:cs typeface="Lato Light"/>
                <a:sym typeface="Lato Light"/>
              </a:rPr>
              <a:t>captions, transcripts, and translations make content more widely usable</a:t>
            </a:r>
            <a:endParaRPr sz="1100">
              <a:solidFill>
                <a:schemeClr val="dk1"/>
              </a:solidFill>
            </a:endParaRPr>
          </a:p>
        </p:txBody>
      </p:sp>
      <p:sp>
        <p:nvSpPr>
          <p:cNvPr id="123" name="Google Shape;123;g38af683748c_0_136"/>
          <p:cNvSpPr txBox="1"/>
          <p:nvPr/>
        </p:nvSpPr>
        <p:spPr>
          <a:xfrm>
            <a:off x="644750" y="6192338"/>
            <a:ext cx="11547300" cy="81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sv-SE" sz="800" baseline="30000">
                <a:solidFill>
                  <a:srgbClr val="2A2A2A"/>
                </a:solidFill>
                <a:latin typeface="Lato Light"/>
                <a:ea typeface="Lato Light"/>
                <a:cs typeface="Lato Light"/>
                <a:sym typeface="Lato Light"/>
              </a:rPr>
              <a:t>1</a:t>
            </a:r>
            <a:r>
              <a:rPr lang="sv-SE" sz="800">
                <a:solidFill>
                  <a:srgbClr val="2A2A2A"/>
                </a:solidFill>
                <a:latin typeface="Lato Light"/>
                <a:ea typeface="Lato Light"/>
                <a:cs typeface="Lato Light"/>
                <a:sym typeface="Lato Light"/>
              </a:rPr>
              <a:t>Paivio A (2009) </a:t>
            </a:r>
            <a:r>
              <a:rPr lang="sv-SE" sz="800" i="1">
                <a:solidFill>
                  <a:srgbClr val="2A2A2A"/>
                </a:solidFill>
                <a:latin typeface="Lato Light"/>
                <a:ea typeface="Lato Light"/>
                <a:cs typeface="Lato Light"/>
                <a:sym typeface="Lato Light"/>
              </a:rPr>
              <a:t>Mental Representations: A dual coding approach</a:t>
            </a:r>
            <a:r>
              <a:rPr lang="sv-SE" sz="800">
                <a:solidFill>
                  <a:srgbClr val="2A2A2A"/>
                </a:solidFill>
                <a:latin typeface="Lato Light"/>
                <a:ea typeface="Lato Light"/>
                <a:cs typeface="Lato Light"/>
                <a:sym typeface="Lato Light"/>
              </a:rPr>
              <a:t>, Oxford Psychology Series</a:t>
            </a:r>
            <a:r>
              <a:rPr lang="sv-SE" sz="800">
                <a:solidFill>
                  <a:srgbClr val="2A2A2A"/>
                </a:solidFill>
                <a:highlight>
                  <a:srgbClr val="FFFFFF"/>
                </a:highlight>
                <a:latin typeface="Lato Light"/>
                <a:ea typeface="Lato Light"/>
                <a:cs typeface="Lato Light"/>
                <a:sym typeface="Lato Light"/>
              </a:rPr>
              <a:t>.  </a:t>
            </a:r>
            <a:r>
              <a:rPr lang="sv-SE" sz="800">
                <a:solidFill>
                  <a:srgbClr val="006FB7"/>
                </a:solidFill>
                <a:uFill>
                  <a:noFill/>
                </a:uFill>
                <a:latin typeface="Lato Light"/>
                <a:ea typeface="Lato Light"/>
                <a:cs typeface="Lato Light"/>
                <a:sym typeface="Lato Light"/>
                <a:hlinkClick r:id="rId3">
                  <a:extLst>
                    <a:ext uri="{A12FA001-AC4F-418D-AE19-62706E023703}">
                      <ahyp:hlinkClr xmlns:ahyp="http://schemas.microsoft.com/office/drawing/2018/hyperlinkcolor" val="tx"/>
                    </a:ext>
                  </a:extLst>
                </a:hlinkClick>
              </a:rPr>
              <a:t>https://doi.org/10.1093/acprof:oso/9780195066661.001.0001</a:t>
            </a:r>
            <a:endParaRPr sz="800">
              <a:solidFill>
                <a:schemeClr val="dk1"/>
              </a:solidFill>
              <a:latin typeface="Lato Light"/>
              <a:ea typeface="Lato Light"/>
              <a:cs typeface="Lato Light"/>
              <a:sym typeface="Lato Light"/>
            </a:endParaRPr>
          </a:p>
          <a:p>
            <a:pPr marL="0" lvl="0" indent="0" algn="r" rtl="0">
              <a:spcBef>
                <a:spcPts val="0"/>
              </a:spcBef>
              <a:spcAft>
                <a:spcPts val="0"/>
              </a:spcAft>
              <a:buNone/>
            </a:pPr>
            <a:r>
              <a:rPr lang="sv-SE" sz="800" baseline="30000">
                <a:solidFill>
                  <a:srgbClr val="2A2A2A"/>
                </a:solidFill>
                <a:latin typeface="Lato Light"/>
                <a:ea typeface="Lato Light"/>
                <a:cs typeface="Lato Light"/>
                <a:sym typeface="Lato Light"/>
              </a:rPr>
              <a:t>2</a:t>
            </a:r>
            <a:r>
              <a:rPr lang="sv-SE" sz="800">
                <a:solidFill>
                  <a:srgbClr val="2A2A2A"/>
                </a:solidFill>
                <a:latin typeface="Lato Light"/>
                <a:ea typeface="Lato Light"/>
                <a:cs typeface="Lato Light"/>
                <a:sym typeface="Lato Light"/>
              </a:rPr>
              <a:t> </a:t>
            </a:r>
            <a:r>
              <a:rPr lang="sv-SE" sz="800">
                <a:solidFill>
                  <a:srgbClr val="181817"/>
                </a:solidFill>
                <a:highlight>
                  <a:srgbClr val="FFFFFF"/>
                </a:highlight>
                <a:latin typeface="Lato Light"/>
                <a:ea typeface="Lato Light"/>
                <a:cs typeface="Lato Light"/>
                <a:sym typeface="Lato Light"/>
              </a:rPr>
              <a:t>Mayer RE (2009) </a:t>
            </a:r>
            <a:r>
              <a:rPr lang="sv-SE" sz="800" i="1">
                <a:solidFill>
                  <a:srgbClr val="181817"/>
                </a:solidFill>
                <a:latin typeface="Lato Light"/>
                <a:ea typeface="Lato Light"/>
                <a:cs typeface="Lato Light"/>
                <a:sym typeface="Lato Light"/>
              </a:rPr>
              <a:t>Multimedia Learning</a:t>
            </a:r>
            <a:r>
              <a:rPr lang="sv-SE" sz="800">
                <a:solidFill>
                  <a:srgbClr val="181817"/>
                </a:solidFill>
                <a:highlight>
                  <a:srgbClr val="FFFFFF"/>
                </a:highlight>
                <a:latin typeface="Lato Light"/>
                <a:ea typeface="Lato Light"/>
                <a:cs typeface="Lato Light"/>
                <a:sym typeface="Lato Light"/>
              </a:rPr>
              <a:t>. 2nd ed. Cambridge University Press. </a:t>
            </a:r>
            <a:r>
              <a:rPr lang="sv-SE" sz="800">
                <a:solidFill>
                  <a:srgbClr val="006FCA"/>
                </a:solidFill>
                <a:uFill>
                  <a:noFill/>
                </a:uFill>
                <a:latin typeface="Lato Light"/>
                <a:ea typeface="Lato Light"/>
                <a:cs typeface="Lato Light"/>
                <a:sym typeface="Lato Light"/>
                <a:hlinkClick r:id="rId4">
                  <a:extLst>
                    <a:ext uri="{A12FA001-AC4F-418D-AE19-62706E023703}">
                      <ahyp:hlinkClr xmlns:ahyp="http://schemas.microsoft.com/office/drawing/2018/hyperlinkcolor" val="tx"/>
                    </a:ext>
                  </a:extLst>
                </a:hlinkClick>
              </a:rPr>
              <a:t>https://doi.org/10.1017/CBO9780511811678</a:t>
            </a:r>
            <a:endParaRPr sz="800">
              <a:solidFill>
                <a:schemeClr val="dk1"/>
              </a:solidFill>
              <a:latin typeface="Lato Light"/>
              <a:ea typeface="Lato Light"/>
              <a:cs typeface="Lato Light"/>
              <a:sym typeface="Lato Light"/>
            </a:endParaRPr>
          </a:p>
          <a:p>
            <a:pPr marL="0" lvl="0" indent="0" algn="r" rtl="0">
              <a:spcBef>
                <a:spcPts val="0"/>
              </a:spcBef>
              <a:spcAft>
                <a:spcPts val="0"/>
              </a:spcAft>
              <a:buNone/>
            </a:pPr>
            <a:r>
              <a:rPr lang="sv-SE" sz="800" baseline="30000">
                <a:solidFill>
                  <a:schemeClr val="dk1"/>
                </a:solidFill>
                <a:latin typeface="Lato Light"/>
                <a:ea typeface="Lato Light"/>
                <a:cs typeface="Lato Light"/>
                <a:sym typeface="Lato Light"/>
              </a:rPr>
              <a:t>3</a:t>
            </a:r>
            <a:r>
              <a:rPr lang="sv-SE" sz="800">
                <a:solidFill>
                  <a:schemeClr val="dk1"/>
                </a:solidFill>
                <a:latin typeface="Lato Light"/>
                <a:ea typeface="Lato Light"/>
                <a:cs typeface="Lato Light"/>
                <a:sym typeface="Lato Light"/>
              </a:rPr>
              <a:t>Guo P, Kim J,  Rubin R. (2014) </a:t>
            </a:r>
            <a:r>
              <a:rPr lang="sv-SE" sz="800" i="1">
                <a:solidFill>
                  <a:schemeClr val="dk1"/>
                </a:solidFill>
                <a:latin typeface="Lato Light"/>
                <a:ea typeface="Lato Light"/>
                <a:cs typeface="Lato Light"/>
                <a:sym typeface="Lato Light"/>
              </a:rPr>
              <a:t>How video production affects student engagement: An empirical study of MOOC videos</a:t>
            </a:r>
            <a:r>
              <a:rPr lang="sv-SE" sz="800">
                <a:solidFill>
                  <a:schemeClr val="dk1"/>
                </a:solidFill>
                <a:latin typeface="Lato Light"/>
                <a:ea typeface="Lato Light"/>
                <a:cs typeface="Lato Light"/>
                <a:sym typeface="Lato Light"/>
              </a:rPr>
              <a:t>. L@S '14: Proceedings of the first ACM conference on Learning @ scale conference 41-50. </a:t>
            </a:r>
            <a:r>
              <a:rPr lang="sv-SE" sz="800" u="sng">
                <a:solidFill>
                  <a:srgbClr val="8347A1"/>
                </a:solidFill>
                <a:latin typeface="Lato Light"/>
                <a:ea typeface="Lato Light"/>
                <a:cs typeface="Lato Light"/>
                <a:sym typeface="Lato Light"/>
                <a:hlinkClick r:id="rId5">
                  <a:extLst>
                    <a:ext uri="{A12FA001-AC4F-418D-AE19-62706E023703}">
                      <ahyp:hlinkClr xmlns:ahyp="http://schemas.microsoft.com/office/drawing/2018/hyperlinkcolor" val="tx"/>
                    </a:ext>
                  </a:extLst>
                </a:hlinkClick>
              </a:rPr>
              <a:t>https://doi.org/10.1145/2556325.2566239</a:t>
            </a:r>
            <a:endParaRPr sz="800">
              <a:solidFill>
                <a:schemeClr val="dk1"/>
              </a:solidFill>
              <a:latin typeface="Lato Light"/>
              <a:ea typeface="Lato Light"/>
              <a:cs typeface="Lato Light"/>
              <a:sym typeface="Lato Light"/>
            </a:endParaRPr>
          </a:p>
          <a:p>
            <a:pPr marL="0" lvl="0" indent="0" algn="r" rtl="0">
              <a:lnSpc>
                <a:spcPct val="115000"/>
              </a:lnSpc>
              <a:spcBef>
                <a:spcPts val="0"/>
              </a:spcBef>
              <a:spcAft>
                <a:spcPts val="0"/>
              </a:spcAft>
              <a:buNone/>
            </a:pPr>
            <a:r>
              <a:rPr lang="sv-SE" sz="800" baseline="30000">
                <a:solidFill>
                  <a:schemeClr val="dk1"/>
                </a:solidFill>
                <a:latin typeface="Lato Light"/>
                <a:ea typeface="Lato Light"/>
                <a:cs typeface="Lato Light"/>
                <a:sym typeface="Lato Light"/>
              </a:rPr>
              <a:t>4</a:t>
            </a:r>
            <a:r>
              <a:rPr lang="sv-SE" sz="800">
                <a:solidFill>
                  <a:schemeClr val="dk1"/>
                </a:solidFill>
                <a:latin typeface="Lato Light"/>
                <a:ea typeface="Lato Light"/>
                <a:cs typeface="Lato Light"/>
                <a:sym typeface="Lato Light"/>
              </a:rPr>
              <a:t>Zhang D, Zhou L, Briggs RO, Nunamaker JF (2006) </a:t>
            </a:r>
            <a:r>
              <a:rPr lang="sv-SE" sz="800" i="1">
                <a:solidFill>
                  <a:schemeClr val="dk1"/>
                </a:solidFill>
                <a:latin typeface="Lato Light"/>
                <a:ea typeface="Lato Light"/>
                <a:cs typeface="Lato Light"/>
                <a:sym typeface="Lato Light"/>
              </a:rPr>
              <a:t>Instructional video in e-learning: Assessing the impact of interactive video on learning effectiveness. </a:t>
            </a:r>
            <a:r>
              <a:rPr lang="sv-SE" sz="800">
                <a:solidFill>
                  <a:schemeClr val="dk1"/>
                </a:solidFill>
                <a:latin typeface="Lato Light"/>
                <a:ea typeface="Lato Light"/>
                <a:cs typeface="Lato Light"/>
                <a:sym typeface="Lato Light"/>
              </a:rPr>
              <a:t>Information &amp; Management 43(1): 15-27, </a:t>
            </a:r>
            <a:r>
              <a:rPr lang="sv-SE" sz="800" u="sng">
                <a:solidFill>
                  <a:schemeClr val="hlink"/>
                </a:solidFill>
                <a:latin typeface="Lato Light"/>
                <a:ea typeface="Lato Light"/>
                <a:cs typeface="Lato Light"/>
                <a:sym typeface="Lato Light"/>
                <a:hlinkClick r:id="rId6"/>
              </a:rPr>
              <a:t>https://doi.org/10.1016/j.im.2005.01.004</a:t>
            </a:r>
            <a:r>
              <a:rPr lang="sv-SE" sz="800">
                <a:solidFill>
                  <a:schemeClr val="dk1"/>
                </a:solidFill>
                <a:latin typeface="Lato Light"/>
                <a:ea typeface="Lato Light"/>
                <a:cs typeface="Lato Light"/>
                <a:sym typeface="Lato Light"/>
              </a:rPr>
              <a:t> </a:t>
            </a:r>
            <a:endParaRPr sz="800">
              <a:solidFill>
                <a:schemeClr val="dk1"/>
              </a:solidFill>
              <a:latin typeface="Lato Light"/>
              <a:ea typeface="Lato Light"/>
              <a:cs typeface="Lato Light"/>
              <a:sym typeface="Lato Light"/>
            </a:endParaRPr>
          </a:p>
          <a:p>
            <a:pPr marL="0" lvl="0" indent="0" algn="r" rtl="0">
              <a:spcBef>
                <a:spcPts val="0"/>
              </a:spcBef>
              <a:spcAft>
                <a:spcPts val="0"/>
              </a:spcAft>
              <a:buNone/>
            </a:pPr>
            <a:endParaRPr sz="800">
              <a:solidFill>
                <a:schemeClr val="dk1"/>
              </a:solidFill>
              <a:latin typeface="Lato Light"/>
              <a:ea typeface="Lato Light"/>
              <a:cs typeface="Lato Light"/>
              <a:sym typeface="La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8af683748c_0_15"/>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g38af683748c_0_15"/>
          <p:cNvGrpSpPr/>
          <p:nvPr/>
        </p:nvGrpSpPr>
        <p:grpSpPr>
          <a:xfrm>
            <a:off x="3925107" y="2105354"/>
            <a:ext cx="1630200" cy="1630200"/>
            <a:chOff x="5076137" y="1919079"/>
            <a:chExt cx="1630200" cy="1630200"/>
          </a:xfrm>
        </p:grpSpPr>
        <p:sp>
          <p:nvSpPr>
            <p:cNvPr id="130" name="Google Shape;130;g38af683748c_0_15"/>
            <p:cNvSpPr txBox="1"/>
            <p:nvPr/>
          </p:nvSpPr>
          <p:spPr>
            <a:xfrm>
              <a:off x="5076137" y="2526878"/>
              <a:ext cx="1630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Open lectures</a:t>
              </a:r>
              <a:endParaRPr sz="1400" i="0" u="none" strike="noStrike" cap="none">
                <a:solidFill>
                  <a:srgbClr val="000000"/>
                </a:solidFill>
                <a:latin typeface="Lato Light"/>
                <a:ea typeface="Lato Light"/>
                <a:cs typeface="Lato Light"/>
                <a:sym typeface="Lato Light"/>
              </a:endParaRPr>
            </a:p>
          </p:txBody>
        </p:sp>
        <p:sp>
          <p:nvSpPr>
            <p:cNvPr id="131" name="Google Shape;131;g38af683748c_0_15"/>
            <p:cNvSpPr/>
            <p:nvPr/>
          </p:nvSpPr>
          <p:spPr>
            <a:xfrm>
              <a:off x="5076137" y="1919079"/>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32" name="Google Shape;132;g38af683748c_0_15"/>
            <p:cNvSpPr/>
            <p:nvPr/>
          </p:nvSpPr>
          <p:spPr>
            <a:xfrm>
              <a:off x="5995547" y="2118880"/>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33" name="Google Shape;133;g38af683748c_0_15"/>
          <p:cNvGrpSpPr/>
          <p:nvPr/>
        </p:nvGrpSpPr>
        <p:grpSpPr>
          <a:xfrm>
            <a:off x="2095345" y="3533592"/>
            <a:ext cx="1630200" cy="1630200"/>
            <a:chOff x="3658782" y="3077992"/>
            <a:chExt cx="1630200" cy="1630200"/>
          </a:xfrm>
        </p:grpSpPr>
        <p:sp>
          <p:nvSpPr>
            <p:cNvPr id="134" name="Google Shape;134;g38af683748c_0_15"/>
            <p:cNvSpPr txBox="1"/>
            <p:nvPr/>
          </p:nvSpPr>
          <p:spPr>
            <a:xfrm>
              <a:off x="3678935" y="3544453"/>
              <a:ext cx="15816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Zoom recordings</a:t>
              </a:r>
              <a:endParaRPr sz="1400" i="0" u="none" strike="noStrike" cap="none">
                <a:solidFill>
                  <a:srgbClr val="000000"/>
                </a:solidFill>
                <a:latin typeface="Lato Light"/>
                <a:ea typeface="Lato Light"/>
                <a:cs typeface="Lato Light"/>
                <a:sym typeface="Lato Light"/>
              </a:endParaRPr>
            </a:p>
          </p:txBody>
        </p:sp>
        <p:sp>
          <p:nvSpPr>
            <p:cNvPr id="135" name="Google Shape;135;g38af683748c_0_15"/>
            <p:cNvSpPr/>
            <p:nvPr/>
          </p:nvSpPr>
          <p:spPr>
            <a:xfrm>
              <a:off x="3658782" y="3077992"/>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36" name="Google Shape;136;g38af683748c_0_15"/>
            <p:cNvSpPr/>
            <p:nvPr/>
          </p:nvSpPr>
          <p:spPr>
            <a:xfrm>
              <a:off x="4568172" y="3254240"/>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37" name="Google Shape;137;g38af683748c_0_15"/>
          <p:cNvGrpSpPr/>
          <p:nvPr/>
        </p:nvGrpSpPr>
        <p:grpSpPr>
          <a:xfrm>
            <a:off x="8190191" y="2883592"/>
            <a:ext cx="1630200" cy="1630200"/>
            <a:chOff x="7858079" y="2016330"/>
            <a:chExt cx="1630200" cy="1630200"/>
          </a:xfrm>
        </p:grpSpPr>
        <p:sp>
          <p:nvSpPr>
            <p:cNvPr id="138" name="Google Shape;138;g38af683748c_0_15"/>
            <p:cNvSpPr txBox="1"/>
            <p:nvPr/>
          </p:nvSpPr>
          <p:spPr>
            <a:xfrm>
              <a:off x="8112409" y="2655728"/>
              <a:ext cx="1150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Podcasts</a:t>
              </a:r>
              <a:endParaRPr sz="1400" i="0" u="none" strike="noStrike" cap="none">
                <a:solidFill>
                  <a:srgbClr val="000000"/>
                </a:solidFill>
                <a:latin typeface="Lato Light"/>
                <a:ea typeface="Lato Light"/>
                <a:cs typeface="Lato Light"/>
                <a:sym typeface="Lato Light"/>
              </a:endParaRPr>
            </a:p>
          </p:txBody>
        </p:sp>
        <p:sp>
          <p:nvSpPr>
            <p:cNvPr id="139" name="Google Shape;139;g38af683748c_0_15"/>
            <p:cNvSpPr/>
            <p:nvPr/>
          </p:nvSpPr>
          <p:spPr>
            <a:xfrm>
              <a:off x="7858079" y="2016330"/>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40" name="Google Shape;140;g38af683748c_0_15"/>
            <p:cNvSpPr/>
            <p:nvPr/>
          </p:nvSpPr>
          <p:spPr>
            <a:xfrm>
              <a:off x="8783149" y="2187368"/>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41" name="Google Shape;141;g38af683748c_0_15"/>
          <p:cNvGrpSpPr/>
          <p:nvPr/>
        </p:nvGrpSpPr>
        <p:grpSpPr>
          <a:xfrm>
            <a:off x="6501286" y="1621927"/>
            <a:ext cx="1983000" cy="1630200"/>
            <a:chOff x="1006886" y="2087740"/>
            <a:chExt cx="1983000" cy="1630200"/>
          </a:xfrm>
        </p:grpSpPr>
        <p:sp>
          <p:nvSpPr>
            <p:cNvPr id="142" name="Google Shape;142;g38af683748c_0_15"/>
            <p:cNvSpPr txBox="1"/>
            <p:nvPr/>
          </p:nvSpPr>
          <p:spPr>
            <a:xfrm>
              <a:off x="1006886" y="2558425"/>
              <a:ext cx="19830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Stock footage with reuse licenses</a:t>
              </a:r>
              <a:endParaRPr sz="1400" i="0" u="none" strike="noStrike" cap="none">
                <a:solidFill>
                  <a:srgbClr val="000000"/>
                </a:solidFill>
                <a:latin typeface="Lato Light"/>
                <a:ea typeface="Lato Light"/>
                <a:cs typeface="Lato Light"/>
                <a:sym typeface="Lato Light"/>
              </a:endParaRPr>
            </a:p>
          </p:txBody>
        </p:sp>
        <p:sp>
          <p:nvSpPr>
            <p:cNvPr id="143" name="Google Shape;143;g38af683748c_0_15"/>
            <p:cNvSpPr/>
            <p:nvPr/>
          </p:nvSpPr>
          <p:spPr>
            <a:xfrm>
              <a:off x="1183205" y="2087740"/>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44" name="Google Shape;144;g38af683748c_0_15"/>
            <p:cNvSpPr/>
            <p:nvPr/>
          </p:nvSpPr>
          <p:spPr>
            <a:xfrm>
              <a:off x="2112325" y="2270398"/>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45" name="Google Shape;145;g38af683748c_0_15"/>
          <p:cNvGrpSpPr/>
          <p:nvPr/>
        </p:nvGrpSpPr>
        <p:grpSpPr>
          <a:xfrm>
            <a:off x="1459329" y="1520972"/>
            <a:ext cx="1792800" cy="1630200"/>
            <a:chOff x="2307606" y="3731401"/>
            <a:chExt cx="1792800" cy="1630200"/>
          </a:xfrm>
        </p:grpSpPr>
        <p:sp>
          <p:nvSpPr>
            <p:cNvPr id="146" name="Google Shape;146;g38af683748c_0_15"/>
            <p:cNvSpPr txBox="1"/>
            <p:nvPr/>
          </p:nvSpPr>
          <p:spPr>
            <a:xfrm>
              <a:off x="2307606" y="4170679"/>
              <a:ext cx="17928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Screen recordings</a:t>
              </a:r>
              <a:endParaRPr sz="1400" i="0" u="none" strike="noStrike" cap="none">
                <a:solidFill>
                  <a:srgbClr val="000000"/>
                </a:solidFill>
                <a:latin typeface="Lato Light"/>
                <a:ea typeface="Lato Light"/>
                <a:cs typeface="Lato Light"/>
                <a:sym typeface="Lato Light"/>
              </a:endParaRPr>
            </a:p>
          </p:txBody>
        </p:sp>
        <p:sp>
          <p:nvSpPr>
            <p:cNvPr id="147" name="Google Shape;147;g38af683748c_0_15"/>
            <p:cNvSpPr/>
            <p:nvPr/>
          </p:nvSpPr>
          <p:spPr>
            <a:xfrm>
              <a:off x="2388948" y="3731401"/>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48" name="Google Shape;148;g38af683748c_0_15"/>
            <p:cNvSpPr/>
            <p:nvPr/>
          </p:nvSpPr>
          <p:spPr>
            <a:xfrm>
              <a:off x="3319772" y="3913172"/>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49" name="Google Shape;149;g38af683748c_0_15"/>
          <p:cNvGrpSpPr/>
          <p:nvPr/>
        </p:nvGrpSpPr>
        <p:grpSpPr>
          <a:xfrm>
            <a:off x="265609" y="5066960"/>
            <a:ext cx="1630200" cy="1630200"/>
            <a:chOff x="2731515" y="5019503"/>
            <a:chExt cx="1630200" cy="1630200"/>
          </a:xfrm>
        </p:grpSpPr>
        <p:sp>
          <p:nvSpPr>
            <p:cNvPr id="150" name="Google Shape;150;g38af683748c_0_15"/>
            <p:cNvSpPr txBox="1"/>
            <p:nvPr/>
          </p:nvSpPr>
          <p:spPr>
            <a:xfrm>
              <a:off x="2905691" y="5664025"/>
              <a:ext cx="1416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Voiceovers</a:t>
              </a:r>
              <a:endParaRPr sz="1400" i="0" u="none" strike="noStrike" cap="none">
                <a:solidFill>
                  <a:srgbClr val="000000"/>
                </a:solidFill>
                <a:latin typeface="Lato Light"/>
                <a:ea typeface="Lato Light"/>
                <a:cs typeface="Lato Light"/>
                <a:sym typeface="Lato Light"/>
              </a:endParaRPr>
            </a:p>
          </p:txBody>
        </p:sp>
        <p:sp>
          <p:nvSpPr>
            <p:cNvPr id="151" name="Google Shape;151;g38af683748c_0_15"/>
            <p:cNvSpPr/>
            <p:nvPr/>
          </p:nvSpPr>
          <p:spPr>
            <a:xfrm>
              <a:off x="2731515" y="5019503"/>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52" name="Google Shape;152;g38af683748c_0_15"/>
            <p:cNvSpPr/>
            <p:nvPr/>
          </p:nvSpPr>
          <p:spPr>
            <a:xfrm>
              <a:off x="3643441" y="5250150"/>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53" name="Google Shape;153;g38af683748c_0_15"/>
          <p:cNvGrpSpPr/>
          <p:nvPr/>
        </p:nvGrpSpPr>
        <p:grpSpPr>
          <a:xfrm>
            <a:off x="10057200" y="2287648"/>
            <a:ext cx="2134800" cy="1630200"/>
            <a:chOff x="9870106" y="3436437"/>
            <a:chExt cx="2134800" cy="1630200"/>
          </a:xfrm>
        </p:grpSpPr>
        <p:sp>
          <p:nvSpPr>
            <p:cNvPr id="154" name="Google Shape;154;g38af683748c_0_15"/>
            <p:cNvSpPr txBox="1"/>
            <p:nvPr/>
          </p:nvSpPr>
          <p:spPr>
            <a:xfrm>
              <a:off x="9870106" y="3857802"/>
              <a:ext cx="21348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Webcam or smartphone footage</a:t>
              </a:r>
              <a:endParaRPr sz="1400" i="0" u="none" strike="noStrike" cap="none">
                <a:solidFill>
                  <a:srgbClr val="000000"/>
                </a:solidFill>
                <a:latin typeface="Lato Light"/>
                <a:ea typeface="Lato Light"/>
                <a:cs typeface="Lato Light"/>
                <a:sym typeface="Lato Light"/>
              </a:endParaRPr>
            </a:p>
          </p:txBody>
        </p:sp>
        <p:sp>
          <p:nvSpPr>
            <p:cNvPr id="155" name="Google Shape;155;g38af683748c_0_15"/>
            <p:cNvSpPr/>
            <p:nvPr/>
          </p:nvSpPr>
          <p:spPr>
            <a:xfrm>
              <a:off x="10094688" y="3436437"/>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56" name="Google Shape;156;g38af683748c_0_15"/>
            <p:cNvSpPr/>
            <p:nvPr/>
          </p:nvSpPr>
          <p:spPr>
            <a:xfrm>
              <a:off x="11076145" y="3646554"/>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57" name="Google Shape;157;g38af683748c_0_15"/>
          <p:cNvGrpSpPr/>
          <p:nvPr/>
        </p:nvGrpSpPr>
        <p:grpSpPr>
          <a:xfrm>
            <a:off x="4979701" y="3735535"/>
            <a:ext cx="2226900" cy="1630200"/>
            <a:chOff x="4915888" y="4817010"/>
            <a:chExt cx="2226900" cy="1630200"/>
          </a:xfrm>
        </p:grpSpPr>
        <p:sp>
          <p:nvSpPr>
            <p:cNvPr id="158" name="Google Shape;158;g38af683748c_0_15"/>
            <p:cNvSpPr txBox="1"/>
            <p:nvPr/>
          </p:nvSpPr>
          <p:spPr>
            <a:xfrm>
              <a:off x="4915888" y="5297262"/>
              <a:ext cx="22269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Powerpoint slideshows</a:t>
              </a:r>
              <a:endParaRPr sz="1400" i="0" u="none" strike="noStrike" cap="none">
                <a:solidFill>
                  <a:srgbClr val="000000"/>
                </a:solidFill>
                <a:latin typeface="Lato Light"/>
                <a:ea typeface="Lato Light"/>
                <a:cs typeface="Lato Light"/>
                <a:sym typeface="Lato Light"/>
              </a:endParaRPr>
            </a:p>
          </p:txBody>
        </p:sp>
        <p:sp>
          <p:nvSpPr>
            <p:cNvPr id="159" name="Google Shape;159;g38af683748c_0_15"/>
            <p:cNvSpPr/>
            <p:nvPr/>
          </p:nvSpPr>
          <p:spPr>
            <a:xfrm>
              <a:off x="5195028" y="4817010"/>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60" name="Google Shape;160;g38af683748c_0_15"/>
            <p:cNvSpPr/>
            <p:nvPr/>
          </p:nvSpPr>
          <p:spPr>
            <a:xfrm>
              <a:off x="6124362" y="5019503"/>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61" name="Google Shape;161;g38af683748c_0_15"/>
          <p:cNvGrpSpPr/>
          <p:nvPr/>
        </p:nvGrpSpPr>
        <p:grpSpPr>
          <a:xfrm>
            <a:off x="9117386" y="5066962"/>
            <a:ext cx="1630200" cy="1630200"/>
            <a:chOff x="7159247" y="4531305"/>
            <a:chExt cx="1630200" cy="1630200"/>
          </a:xfrm>
        </p:grpSpPr>
        <p:sp>
          <p:nvSpPr>
            <p:cNvPr id="162" name="Google Shape;162;g38af683748c_0_15"/>
            <p:cNvSpPr txBox="1"/>
            <p:nvPr/>
          </p:nvSpPr>
          <p:spPr>
            <a:xfrm>
              <a:off x="7279726" y="5130692"/>
              <a:ext cx="141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Livestreams</a:t>
              </a:r>
              <a:endParaRPr sz="1400" i="0" u="none" strike="noStrike" cap="none">
                <a:solidFill>
                  <a:srgbClr val="000000"/>
                </a:solidFill>
                <a:latin typeface="Lato Light"/>
                <a:ea typeface="Lato Light"/>
                <a:cs typeface="Lato Light"/>
                <a:sym typeface="Lato Light"/>
              </a:endParaRPr>
            </a:p>
          </p:txBody>
        </p:sp>
        <p:sp>
          <p:nvSpPr>
            <p:cNvPr id="163" name="Google Shape;163;g38af683748c_0_15"/>
            <p:cNvSpPr/>
            <p:nvPr/>
          </p:nvSpPr>
          <p:spPr>
            <a:xfrm>
              <a:off x="7159247" y="4531305"/>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64" name="Google Shape;164;g38af683748c_0_15"/>
            <p:cNvSpPr/>
            <p:nvPr/>
          </p:nvSpPr>
          <p:spPr>
            <a:xfrm>
              <a:off x="8112409" y="4738594"/>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65" name="Google Shape;165;g38af683748c_0_15"/>
          <p:cNvGrpSpPr/>
          <p:nvPr/>
        </p:nvGrpSpPr>
        <p:grpSpPr>
          <a:xfrm>
            <a:off x="7135057" y="4817010"/>
            <a:ext cx="1699800" cy="1630200"/>
            <a:chOff x="7986258" y="3355567"/>
            <a:chExt cx="1699800" cy="1630200"/>
          </a:xfrm>
        </p:grpSpPr>
        <p:sp>
          <p:nvSpPr>
            <p:cNvPr id="166" name="Google Shape;166;g38af683748c_0_15"/>
            <p:cNvSpPr txBox="1"/>
            <p:nvPr/>
          </p:nvSpPr>
          <p:spPr>
            <a:xfrm>
              <a:off x="7986258" y="3787128"/>
              <a:ext cx="16998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Professional studio recordings</a:t>
              </a:r>
              <a:endParaRPr sz="1400" i="0" u="none" strike="noStrike" cap="none">
                <a:solidFill>
                  <a:srgbClr val="000000"/>
                </a:solidFill>
                <a:latin typeface="Lato Light"/>
                <a:ea typeface="Lato Light"/>
                <a:cs typeface="Lato Light"/>
                <a:sym typeface="Lato Light"/>
              </a:endParaRPr>
            </a:p>
          </p:txBody>
        </p:sp>
        <p:sp>
          <p:nvSpPr>
            <p:cNvPr id="167" name="Google Shape;167;g38af683748c_0_15"/>
            <p:cNvSpPr/>
            <p:nvPr/>
          </p:nvSpPr>
          <p:spPr>
            <a:xfrm>
              <a:off x="8021046" y="3355567"/>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68" name="Google Shape;168;g38af683748c_0_15"/>
            <p:cNvSpPr/>
            <p:nvPr/>
          </p:nvSpPr>
          <p:spPr>
            <a:xfrm rot="-396560">
              <a:off x="8864803" y="3502702"/>
              <a:ext cx="453320" cy="327785"/>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grpSp>
        <p:nvGrpSpPr>
          <p:cNvPr id="169" name="Google Shape;169;g38af683748c_0_15"/>
          <p:cNvGrpSpPr/>
          <p:nvPr/>
        </p:nvGrpSpPr>
        <p:grpSpPr>
          <a:xfrm>
            <a:off x="3700321" y="4855442"/>
            <a:ext cx="1630200" cy="1630200"/>
            <a:chOff x="3658782" y="3077992"/>
            <a:chExt cx="1630200" cy="1630200"/>
          </a:xfrm>
        </p:grpSpPr>
        <p:sp>
          <p:nvSpPr>
            <p:cNvPr id="170" name="Google Shape;170;g38af683748c_0_15"/>
            <p:cNvSpPr txBox="1"/>
            <p:nvPr/>
          </p:nvSpPr>
          <p:spPr>
            <a:xfrm>
              <a:off x="3678935" y="3544453"/>
              <a:ext cx="15816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sv-SE" sz="1800" i="0" u="none" strike="noStrike" cap="none">
                  <a:solidFill>
                    <a:schemeClr val="dk1"/>
                  </a:solidFill>
                  <a:latin typeface="Lato Light"/>
                  <a:ea typeface="Lato Light"/>
                  <a:cs typeface="Lato Light"/>
                  <a:sym typeface="Lato Light"/>
                </a:rPr>
                <a:t>Recorded interviews</a:t>
              </a:r>
              <a:endParaRPr sz="1400" i="0" u="none" strike="noStrike" cap="none">
                <a:solidFill>
                  <a:srgbClr val="000000"/>
                </a:solidFill>
                <a:latin typeface="Lato Light"/>
                <a:ea typeface="Lato Light"/>
                <a:cs typeface="Lato Light"/>
                <a:sym typeface="Lato Light"/>
              </a:endParaRPr>
            </a:p>
          </p:txBody>
        </p:sp>
        <p:sp>
          <p:nvSpPr>
            <p:cNvPr id="171" name="Google Shape;171;g38af683748c_0_15"/>
            <p:cNvSpPr/>
            <p:nvPr/>
          </p:nvSpPr>
          <p:spPr>
            <a:xfrm>
              <a:off x="3658782" y="3077992"/>
              <a:ext cx="1630200" cy="1630200"/>
            </a:xfrm>
            <a:prstGeom prst="ellipse">
              <a:avLst/>
            </a:prstGeom>
            <a:noFill/>
            <a:ln w="38100" cap="flat" cmpd="sng">
              <a:solidFill>
                <a:srgbClr val="065B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sp>
          <p:nvSpPr>
            <p:cNvPr id="172" name="Google Shape;172;g38af683748c_0_15"/>
            <p:cNvSpPr/>
            <p:nvPr/>
          </p:nvSpPr>
          <p:spPr>
            <a:xfrm>
              <a:off x="4568172" y="3254240"/>
              <a:ext cx="453710" cy="328067"/>
            </a:xfrm>
            <a:custGeom>
              <a:avLst/>
              <a:gdLst/>
              <a:ahLst/>
              <a:cxnLst/>
              <a:rect l="l" t="t" r="r" b="b"/>
              <a:pathLst>
                <a:path w="453710" h="328067" extrusionOk="0">
                  <a:moveTo>
                    <a:pt x="0" y="0"/>
                  </a:moveTo>
                  <a:cubicBezTo>
                    <a:pt x="51188" y="4363"/>
                    <a:pt x="102376" y="8726"/>
                    <a:pt x="157054" y="31411"/>
                  </a:cubicBezTo>
                  <a:cubicBezTo>
                    <a:pt x="211732" y="54096"/>
                    <a:pt x="285023" y="100631"/>
                    <a:pt x="328067" y="136113"/>
                  </a:cubicBezTo>
                  <a:cubicBezTo>
                    <a:pt x="371111" y="171595"/>
                    <a:pt x="394379" y="212314"/>
                    <a:pt x="415319" y="244306"/>
                  </a:cubicBezTo>
                  <a:cubicBezTo>
                    <a:pt x="436259" y="276298"/>
                    <a:pt x="444984" y="302182"/>
                    <a:pt x="453710" y="328067"/>
                  </a:cubicBezTo>
                </a:path>
              </a:pathLst>
            </a:custGeom>
            <a:noFill/>
            <a:ln w="38100" cap="flat" cmpd="sng">
              <a:solidFill>
                <a:srgbClr val="4C97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lt1"/>
                </a:solidFill>
                <a:latin typeface="Lato Light"/>
                <a:ea typeface="Lato Light"/>
                <a:cs typeface="Lato Light"/>
                <a:sym typeface="Lato Light"/>
              </a:endParaRPr>
            </a:p>
          </p:txBody>
        </p:sp>
      </p:grpSp>
      <p:sp>
        <p:nvSpPr>
          <p:cNvPr id="173" name="Google Shape;173;g38af683748c_0_15"/>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Why FAIR video materials matter</a:t>
            </a:r>
            <a:endParaRPr sz="4400">
              <a:solidFill>
                <a:srgbClr val="000000"/>
              </a:solidFill>
              <a:latin typeface="Lora"/>
              <a:ea typeface="Lora"/>
              <a:cs typeface="Lora"/>
              <a:sym typeface="Lora"/>
            </a:endParaRPr>
          </a:p>
        </p:txBody>
      </p:sp>
      <p:cxnSp>
        <p:nvCxnSpPr>
          <p:cNvPr id="174" name="Google Shape;174;g38af683748c_0_15"/>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g38af683748c_0_209"/>
          <p:cNvPicPr preferRelativeResize="0"/>
          <p:nvPr/>
        </p:nvPicPr>
        <p:blipFill>
          <a:blip r:embed="rId3">
            <a:alphaModFix/>
          </a:blip>
          <a:stretch>
            <a:fillRect/>
          </a:stretch>
        </p:blipFill>
        <p:spPr>
          <a:xfrm>
            <a:off x="3248950" y="778438"/>
            <a:ext cx="5791200" cy="5781675"/>
          </a:xfrm>
          <a:prstGeom prst="rect">
            <a:avLst/>
          </a:prstGeom>
          <a:noFill/>
          <a:ln>
            <a:noFill/>
          </a:ln>
        </p:spPr>
      </p:pic>
      <p:sp>
        <p:nvSpPr>
          <p:cNvPr id="180" name="Google Shape;180;g38af683748c_0_209"/>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38af683748c_0_209"/>
          <p:cNvSpPr txBox="1"/>
          <p:nvPr/>
        </p:nvSpPr>
        <p:spPr>
          <a:xfrm>
            <a:off x="772300" y="1878700"/>
            <a:ext cx="10546200" cy="38205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2400"/>
              <a:buFont typeface="Arial"/>
              <a:buNone/>
            </a:pPr>
            <a:r>
              <a:rPr lang="sv-SE" sz="4300">
                <a:solidFill>
                  <a:schemeClr val="dk1"/>
                </a:solidFill>
                <a:latin typeface="Lato Light"/>
                <a:ea typeface="Lato Light"/>
                <a:cs typeface="Lato Light"/>
                <a:sym typeface="Lato Light"/>
              </a:rPr>
              <a:t>Action!</a:t>
            </a:r>
            <a:endParaRPr sz="20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20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r>
              <a:rPr lang="sv-SE" sz="2100">
                <a:solidFill>
                  <a:schemeClr val="dk1"/>
                </a:solidFill>
                <a:latin typeface="Lato Light"/>
                <a:ea typeface="Lato Light"/>
                <a:cs typeface="Lato Light"/>
                <a:sym typeface="Lato Light"/>
              </a:rPr>
              <a:t>Find a short video (e.g., on YouTube, Protocols.io, Zenodo, or another platform) that you might want to include in your course.</a:t>
            </a:r>
            <a:br>
              <a:rPr lang="sv-SE" sz="2100">
                <a:solidFill>
                  <a:schemeClr val="dk1"/>
                </a:solidFill>
                <a:latin typeface="Lato Light"/>
                <a:ea typeface="Lato Light"/>
                <a:cs typeface="Lato Light"/>
                <a:sym typeface="Lato Light"/>
              </a:rPr>
            </a:br>
            <a:r>
              <a:rPr lang="sv-SE" sz="2100">
                <a:solidFill>
                  <a:schemeClr val="dk1"/>
                </a:solidFill>
                <a:latin typeface="Lato Light"/>
                <a:ea typeface="Lato Light"/>
                <a:cs typeface="Lato Light"/>
                <a:sym typeface="Lato Light"/>
              </a:rPr>
              <a:t>Once you’ve found one, take 5–10 minutes to assess:</a:t>
            </a:r>
            <a:endParaRPr sz="2100">
              <a:solidFill>
                <a:schemeClr val="dk1"/>
              </a:solidFill>
              <a:latin typeface="Lato Light"/>
              <a:ea typeface="Lato Light"/>
              <a:cs typeface="Lato Light"/>
              <a:sym typeface="Lato Light"/>
            </a:endParaRPr>
          </a:p>
          <a:p>
            <a:pPr marL="0" lvl="0" indent="0" algn="ctr" rtl="0">
              <a:spcBef>
                <a:spcPts val="0"/>
              </a:spcBef>
              <a:spcAft>
                <a:spcPts val="0"/>
              </a:spcAft>
              <a:buClr>
                <a:schemeClr val="dk1"/>
              </a:buClr>
              <a:buSzPts val="2400"/>
              <a:buFont typeface="Arial"/>
              <a:buNone/>
            </a:pPr>
            <a:endParaRPr sz="2100">
              <a:solidFill>
                <a:schemeClr val="dk1"/>
              </a:solidFill>
              <a:latin typeface="Lato Light"/>
              <a:ea typeface="Lato Light"/>
              <a:cs typeface="Lato Light"/>
              <a:sym typeface="Lato Light"/>
            </a:endParaRPr>
          </a:p>
          <a:p>
            <a:pPr marL="457200" lvl="0" indent="0" algn="ctr" rtl="0">
              <a:lnSpc>
                <a:spcPct val="115000"/>
              </a:lnSpc>
              <a:spcBef>
                <a:spcPts val="0"/>
              </a:spcBef>
              <a:spcAft>
                <a:spcPts val="0"/>
              </a:spcAft>
              <a:buNone/>
            </a:pPr>
            <a:r>
              <a:rPr lang="sv-SE" sz="1700">
                <a:solidFill>
                  <a:schemeClr val="dk1"/>
                </a:solidFill>
                <a:latin typeface="Lato Light"/>
                <a:ea typeface="Lato Light"/>
                <a:cs typeface="Lato Light"/>
                <a:sym typeface="Lato Light"/>
              </a:rPr>
              <a:t>Is it </a:t>
            </a:r>
            <a:r>
              <a:rPr lang="sv-SE" sz="1700" b="1">
                <a:solidFill>
                  <a:srgbClr val="481D51"/>
                </a:solidFill>
                <a:latin typeface="Lato"/>
                <a:ea typeface="Lato"/>
                <a:cs typeface="Lato"/>
                <a:sym typeface="Lato"/>
              </a:rPr>
              <a:t>Findable? </a:t>
            </a:r>
            <a:r>
              <a:rPr lang="sv-SE" sz="1700" b="1">
                <a:solidFill>
                  <a:schemeClr val="dk1"/>
                </a:solidFill>
                <a:latin typeface="Lato"/>
                <a:ea typeface="Lato"/>
                <a:cs typeface="Lato"/>
                <a:sym typeface="Lato"/>
              </a:rPr>
              <a:t>→</a:t>
            </a:r>
            <a:r>
              <a:rPr lang="sv-SE" sz="1700">
                <a:solidFill>
                  <a:schemeClr val="dk1"/>
                </a:solidFill>
                <a:latin typeface="Lato Light"/>
                <a:ea typeface="Lato Light"/>
                <a:cs typeface="Lato Light"/>
                <a:sym typeface="Lato Light"/>
              </a:rPr>
              <a:t> located at a trusted hust? Does it have a DOI?</a:t>
            </a:r>
            <a:endParaRPr sz="1700">
              <a:solidFill>
                <a:schemeClr val="dk1"/>
              </a:solidFill>
              <a:latin typeface="Lato Light"/>
              <a:ea typeface="Lato Light"/>
              <a:cs typeface="Lato Light"/>
              <a:sym typeface="Lato Light"/>
            </a:endParaRPr>
          </a:p>
          <a:p>
            <a:pPr marL="457200" lvl="0" indent="0" algn="ctr" rtl="0">
              <a:lnSpc>
                <a:spcPct val="115000"/>
              </a:lnSpc>
              <a:spcBef>
                <a:spcPts val="0"/>
              </a:spcBef>
              <a:spcAft>
                <a:spcPts val="0"/>
              </a:spcAft>
              <a:buNone/>
            </a:pPr>
            <a:r>
              <a:rPr lang="sv-SE" sz="1700">
                <a:solidFill>
                  <a:schemeClr val="dk1"/>
                </a:solidFill>
                <a:latin typeface="Lato Light"/>
                <a:ea typeface="Lato Light"/>
                <a:cs typeface="Lato Light"/>
                <a:sym typeface="Lato Light"/>
              </a:rPr>
              <a:t>Is it </a:t>
            </a:r>
            <a:r>
              <a:rPr lang="sv-SE" sz="1700" b="1">
                <a:solidFill>
                  <a:srgbClr val="481D51"/>
                </a:solidFill>
                <a:latin typeface="Lato"/>
                <a:ea typeface="Lato"/>
                <a:cs typeface="Lato"/>
                <a:sym typeface="Lato"/>
              </a:rPr>
              <a:t>Accessible? </a:t>
            </a:r>
            <a:r>
              <a:rPr lang="sv-SE" sz="1700" b="1">
                <a:solidFill>
                  <a:schemeClr val="dk1"/>
                </a:solidFill>
                <a:latin typeface="Lato"/>
                <a:ea typeface="Lato"/>
                <a:cs typeface="Lato"/>
                <a:sym typeface="Lato"/>
              </a:rPr>
              <a:t>→</a:t>
            </a:r>
            <a:r>
              <a:rPr lang="sv-SE" sz="1700">
                <a:solidFill>
                  <a:schemeClr val="dk1"/>
                </a:solidFill>
                <a:latin typeface="Lato Light"/>
                <a:ea typeface="Lato Light"/>
                <a:cs typeface="Lato Light"/>
                <a:sym typeface="Lato Light"/>
              </a:rPr>
              <a:t> Is access level/language defined? Is it possible to download a copy?</a:t>
            </a:r>
            <a:endParaRPr sz="1700">
              <a:solidFill>
                <a:schemeClr val="dk1"/>
              </a:solidFill>
              <a:latin typeface="Lato Light"/>
              <a:ea typeface="Lato Light"/>
              <a:cs typeface="Lato Light"/>
              <a:sym typeface="Lato Light"/>
            </a:endParaRPr>
          </a:p>
          <a:p>
            <a:pPr marL="457200" lvl="0" indent="0" algn="ctr" rtl="0">
              <a:lnSpc>
                <a:spcPct val="115000"/>
              </a:lnSpc>
              <a:spcBef>
                <a:spcPts val="0"/>
              </a:spcBef>
              <a:spcAft>
                <a:spcPts val="0"/>
              </a:spcAft>
              <a:buNone/>
            </a:pPr>
            <a:r>
              <a:rPr lang="sv-SE" sz="1700">
                <a:solidFill>
                  <a:schemeClr val="dk1"/>
                </a:solidFill>
                <a:latin typeface="Lato Light"/>
                <a:ea typeface="Lato Light"/>
                <a:cs typeface="Lato Light"/>
                <a:sym typeface="Lato Light"/>
              </a:rPr>
              <a:t>Is it </a:t>
            </a:r>
            <a:r>
              <a:rPr lang="sv-SE" sz="1700" b="1">
                <a:solidFill>
                  <a:srgbClr val="481D51"/>
                </a:solidFill>
                <a:latin typeface="Lato"/>
                <a:ea typeface="Lato"/>
                <a:cs typeface="Lato"/>
                <a:sym typeface="Lato"/>
              </a:rPr>
              <a:t>Interoperable? </a:t>
            </a:r>
            <a:r>
              <a:rPr lang="sv-SE" sz="1700" b="1">
                <a:solidFill>
                  <a:schemeClr val="dk1"/>
                </a:solidFill>
                <a:latin typeface="Lato"/>
                <a:ea typeface="Lato"/>
                <a:cs typeface="Lato"/>
                <a:sym typeface="Lato"/>
              </a:rPr>
              <a:t>→</a:t>
            </a:r>
            <a:r>
              <a:rPr lang="sv-SE" sz="1700" b="1">
                <a:solidFill>
                  <a:srgbClr val="481D51"/>
                </a:solidFill>
                <a:latin typeface="Lato"/>
                <a:ea typeface="Lato"/>
                <a:cs typeface="Lato"/>
                <a:sym typeface="Lato"/>
              </a:rPr>
              <a:t> </a:t>
            </a:r>
            <a:r>
              <a:rPr lang="sv-SE" sz="1700">
                <a:solidFill>
                  <a:schemeClr val="dk1"/>
                </a:solidFill>
                <a:latin typeface="Lato Light"/>
                <a:ea typeface="Lato Light"/>
                <a:cs typeface="Lato Light"/>
                <a:sym typeface="Lato Light"/>
              </a:rPr>
              <a:t>Are there captions? Is the format standard? </a:t>
            </a:r>
            <a:endParaRPr sz="1700">
              <a:solidFill>
                <a:schemeClr val="dk1"/>
              </a:solidFill>
              <a:latin typeface="Lato Light"/>
              <a:ea typeface="Lato Light"/>
              <a:cs typeface="Lato Light"/>
              <a:sym typeface="Lato Light"/>
            </a:endParaRPr>
          </a:p>
          <a:p>
            <a:pPr marL="457200" lvl="0" indent="0" algn="ctr" rtl="0">
              <a:lnSpc>
                <a:spcPct val="115000"/>
              </a:lnSpc>
              <a:spcBef>
                <a:spcPts val="0"/>
              </a:spcBef>
              <a:spcAft>
                <a:spcPts val="0"/>
              </a:spcAft>
              <a:buNone/>
            </a:pPr>
            <a:r>
              <a:rPr lang="sv-SE" sz="1700">
                <a:solidFill>
                  <a:schemeClr val="dk1"/>
                </a:solidFill>
                <a:latin typeface="Lato Light"/>
                <a:ea typeface="Lato Light"/>
                <a:cs typeface="Lato Light"/>
                <a:sym typeface="Lato Light"/>
              </a:rPr>
              <a:t>Is it </a:t>
            </a:r>
            <a:r>
              <a:rPr lang="sv-SE" sz="1700" b="1">
                <a:solidFill>
                  <a:srgbClr val="481D51"/>
                </a:solidFill>
                <a:latin typeface="Lato"/>
                <a:ea typeface="Lato"/>
                <a:cs typeface="Lato"/>
                <a:sym typeface="Lato"/>
              </a:rPr>
              <a:t>Reusable? </a:t>
            </a:r>
            <a:r>
              <a:rPr lang="sv-SE" sz="1700" b="1">
                <a:solidFill>
                  <a:schemeClr val="dk1"/>
                </a:solidFill>
                <a:latin typeface="Lato"/>
                <a:ea typeface="Lato"/>
                <a:cs typeface="Lato"/>
                <a:sym typeface="Lato"/>
              </a:rPr>
              <a:t>→</a:t>
            </a:r>
            <a:r>
              <a:rPr lang="sv-SE" sz="1700" b="1">
                <a:solidFill>
                  <a:srgbClr val="481D51"/>
                </a:solidFill>
                <a:latin typeface="Lato"/>
                <a:ea typeface="Lato"/>
                <a:cs typeface="Lato"/>
                <a:sym typeface="Lato"/>
              </a:rPr>
              <a:t> </a:t>
            </a:r>
            <a:r>
              <a:rPr lang="sv-SE" sz="1700">
                <a:solidFill>
                  <a:schemeClr val="dk1"/>
                </a:solidFill>
                <a:latin typeface="Lato Light"/>
                <a:ea typeface="Lato Light"/>
                <a:cs typeface="Lato Light"/>
                <a:sym typeface="Lato Light"/>
              </a:rPr>
              <a:t>Is there a clear license? Is proper attribution given to (non)human creators? Is there versioning info?</a:t>
            </a:r>
            <a:endParaRPr sz="1700">
              <a:solidFill>
                <a:schemeClr val="dk1"/>
              </a:solidFill>
              <a:latin typeface="Lato Light"/>
              <a:ea typeface="Lato Light"/>
              <a:cs typeface="Lato Light"/>
              <a:sym typeface="Lato Light"/>
            </a:endParaRPr>
          </a:p>
        </p:txBody>
      </p:sp>
      <p:sp>
        <p:nvSpPr>
          <p:cNvPr id="182" name="Google Shape;182;g38af683748c_0_209"/>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Why FAIR video materials matter</a:t>
            </a:r>
            <a:endParaRPr sz="4400">
              <a:solidFill>
                <a:srgbClr val="000000"/>
              </a:solidFill>
              <a:latin typeface="Lora"/>
              <a:ea typeface="Lora"/>
              <a:cs typeface="Lora"/>
              <a:sym typeface="Lora"/>
            </a:endParaRPr>
          </a:p>
        </p:txBody>
      </p:sp>
      <p:cxnSp>
        <p:nvCxnSpPr>
          <p:cNvPr id="183" name="Google Shape;183;g38af683748c_0_209"/>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pic>
        <p:nvPicPr>
          <p:cNvPr id="184" name="Google Shape;184;g38af683748c_0_209"/>
          <p:cNvPicPr preferRelativeResize="0"/>
          <p:nvPr/>
        </p:nvPicPr>
        <p:blipFill rotWithShape="1">
          <a:blip r:embed="rId4">
            <a:alphaModFix/>
          </a:blip>
          <a:srcRect/>
          <a:stretch/>
        </p:blipFill>
        <p:spPr>
          <a:xfrm>
            <a:off x="9293020" y="3252226"/>
            <a:ext cx="980626" cy="980626"/>
          </a:xfrm>
          <a:prstGeom prst="rect">
            <a:avLst/>
          </a:prstGeom>
          <a:noFill/>
          <a:ln>
            <a:noFill/>
          </a:ln>
        </p:spPr>
      </p:pic>
      <p:pic>
        <p:nvPicPr>
          <p:cNvPr id="185" name="Google Shape;185;g38af683748c_0_209"/>
          <p:cNvPicPr preferRelativeResize="0"/>
          <p:nvPr/>
        </p:nvPicPr>
        <p:blipFill rotWithShape="1">
          <a:blip r:embed="rId5">
            <a:alphaModFix/>
          </a:blip>
          <a:srcRect/>
          <a:stretch/>
        </p:blipFill>
        <p:spPr>
          <a:xfrm>
            <a:off x="10311576" y="3277680"/>
            <a:ext cx="929700" cy="929700"/>
          </a:xfrm>
          <a:prstGeom prst="rect">
            <a:avLst/>
          </a:prstGeom>
          <a:noFill/>
          <a:ln>
            <a:noFill/>
          </a:ln>
        </p:spPr>
      </p:pic>
      <p:sp>
        <p:nvSpPr>
          <p:cNvPr id="186" name="Google Shape;186;g38af683748c_0_209"/>
          <p:cNvSpPr txBox="1"/>
          <p:nvPr/>
        </p:nvSpPr>
        <p:spPr>
          <a:xfrm>
            <a:off x="9627950" y="4136075"/>
            <a:ext cx="1553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sv-SE" sz="1000">
                <a:solidFill>
                  <a:schemeClr val="dk1"/>
                </a:solidFill>
                <a:latin typeface="Lato Light"/>
                <a:ea typeface="Lato Light"/>
                <a:cs typeface="Lato Light"/>
                <a:sym typeface="Lato Light"/>
              </a:rPr>
              <a:t>Links to sample videos</a:t>
            </a:r>
            <a:endParaRPr sz="1000">
              <a:solidFill>
                <a:schemeClr val="dk1"/>
              </a:solidFill>
              <a:latin typeface="Lato Light"/>
              <a:ea typeface="Lato Light"/>
              <a:cs typeface="Lato Light"/>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38af683748c_0_223"/>
          <p:cNvPicPr preferRelativeResize="0"/>
          <p:nvPr/>
        </p:nvPicPr>
        <p:blipFill>
          <a:blip r:embed="rId3">
            <a:alphaModFix/>
          </a:blip>
          <a:stretch>
            <a:fillRect/>
          </a:stretch>
        </p:blipFill>
        <p:spPr>
          <a:xfrm>
            <a:off x="3882375" y="1602600"/>
            <a:ext cx="4816050" cy="4816050"/>
          </a:xfrm>
          <a:prstGeom prst="rect">
            <a:avLst/>
          </a:prstGeom>
          <a:noFill/>
          <a:ln>
            <a:noFill/>
          </a:ln>
        </p:spPr>
      </p:pic>
      <p:sp>
        <p:nvSpPr>
          <p:cNvPr id="193" name="Google Shape;193;g38af683748c_0_223"/>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Why FAIR video materials matter</a:t>
            </a:r>
            <a:endParaRPr sz="4400">
              <a:solidFill>
                <a:srgbClr val="000000"/>
              </a:solidFill>
              <a:latin typeface="Lora"/>
              <a:ea typeface="Lora"/>
              <a:cs typeface="Lora"/>
              <a:sym typeface="Lora"/>
            </a:endParaRPr>
          </a:p>
        </p:txBody>
      </p:sp>
      <p:cxnSp>
        <p:nvCxnSpPr>
          <p:cNvPr id="194" name="Google Shape;194;g38af683748c_0_223"/>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195" name="Google Shape;195;g38af683748c_0_223"/>
          <p:cNvSpPr txBox="1"/>
          <p:nvPr/>
        </p:nvSpPr>
        <p:spPr>
          <a:xfrm>
            <a:off x="572825" y="2376975"/>
            <a:ext cx="10614900" cy="2962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sv-SE" sz="4300">
                <a:solidFill>
                  <a:schemeClr val="dk1"/>
                </a:solidFill>
                <a:latin typeface="Lato Light"/>
                <a:ea typeface="Lato Light"/>
                <a:cs typeface="Lato Light"/>
                <a:sym typeface="Lato Light"/>
              </a:rPr>
              <a:t>Evaluate</a:t>
            </a:r>
            <a:endParaRPr sz="2000">
              <a:solidFill>
                <a:schemeClr val="dk1"/>
              </a:solidFill>
              <a:latin typeface="Lato Light"/>
              <a:ea typeface="Lato Light"/>
              <a:cs typeface="Lato Light"/>
              <a:sym typeface="Lato Light"/>
            </a:endParaRPr>
          </a:p>
          <a:p>
            <a:pPr marL="0" lvl="0" indent="0" algn="ctr" rtl="0">
              <a:spcBef>
                <a:spcPts val="0"/>
              </a:spcBef>
              <a:spcAft>
                <a:spcPts val="0"/>
              </a:spcAft>
              <a:buNone/>
            </a:pPr>
            <a:endParaRPr sz="2100">
              <a:solidFill>
                <a:schemeClr val="dk1"/>
              </a:solidFill>
              <a:latin typeface="Lato Light"/>
              <a:ea typeface="Lato Light"/>
              <a:cs typeface="Lato Light"/>
              <a:sym typeface="Lato Light"/>
            </a:endParaRPr>
          </a:p>
          <a:p>
            <a:pPr marL="457200" lvl="0" indent="0" algn="ctr" rtl="0">
              <a:lnSpc>
                <a:spcPct val="150000"/>
              </a:lnSpc>
              <a:spcBef>
                <a:spcPts val="0"/>
              </a:spcBef>
              <a:spcAft>
                <a:spcPts val="0"/>
              </a:spcAft>
              <a:buNone/>
            </a:pPr>
            <a:r>
              <a:rPr lang="sv-SE" sz="2300">
                <a:solidFill>
                  <a:schemeClr val="dk1"/>
                </a:solidFill>
                <a:latin typeface="Lato Light"/>
                <a:ea typeface="Lato Light"/>
                <a:cs typeface="Lato Light"/>
                <a:sym typeface="Lato Light"/>
              </a:rPr>
              <a:t>Was the video material you chose FAIR?</a:t>
            </a:r>
            <a:endParaRPr sz="2300">
              <a:solidFill>
                <a:schemeClr val="dk1"/>
              </a:solidFill>
              <a:latin typeface="Lato Light"/>
              <a:ea typeface="Lato Light"/>
              <a:cs typeface="Lato Light"/>
              <a:sym typeface="Lato Light"/>
            </a:endParaRPr>
          </a:p>
          <a:p>
            <a:pPr marL="457200" lvl="0" indent="0" algn="ctr" rtl="0">
              <a:lnSpc>
                <a:spcPct val="115000"/>
              </a:lnSpc>
              <a:spcBef>
                <a:spcPts val="0"/>
              </a:spcBef>
              <a:spcAft>
                <a:spcPts val="0"/>
              </a:spcAft>
              <a:buNone/>
            </a:pPr>
            <a:r>
              <a:rPr lang="sv-SE" sz="2300">
                <a:solidFill>
                  <a:schemeClr val="dk1"/>
                </a:solidFill>
                <a:latin typeface="Lato Light"/>
                <a:ea typeface="Lato Light"/>
                <a:cs typeface="Lato Light"/>
                <a:sym typeface="Lato Light"/>
              </a:rPr>
              <a:t>How easy would it be for you to reuse this material? </a:t>
            </a:r>
            <a:endParaRPr sz="2300">
              <a:solidFill>
                <a:schemeClr val="dk1"/>
              </a:solidFill>
              <a:latin typeface="Lato Light"/>
              <a:ea typeface="Lato Light"/>
              <a:cs typeface="Lato Light"/>
              <a:sym typeface="Lato Light"/>
            </a:endParaRPr>
          </a:p>
          <a:p>
            <a:pPr marL="914400" lvl="0" indent="0" algn="ctr" rtl="0">
              <a:lnSpc>
                <a:spcPct val="150000"/>
              </a:lnSpc>
              <a:spcBef>
                <a:spcPts val="0"/>
              </a:spcBef>
              <a:spcAft>
                <a:spcPts val="0"/>
              </a:spcAft>
              <a:buNone/>
            </a:pPr>
            <a:r>
              <a:rPr lang="sv-SE" sz="2300">
                <a:solidFill>
                  <a:schemeClr val="dk1"/>
                </a:solidFill>
                <a:latin typeface="Lato Light"/>
                <a:ea typeface="Lato Light"/>
                <a:cs typeface="Lato Light"/>
                <a:sym typeface="Lato Light"/>
              </a:rPr>
              <a:t>If not easy: what information would you need to make reuse easier?</a:t>
            </a:r>
            <a:endParaRPr sz="2300">
              <a:solidFill>
                <a:schemeClr val="dk1"/>
              </a:solidFill>
              <a:latin typeface="Lato Light"/>
              <a:ea typeface="Lato Light"/>
              <a:cs typeface="Lato Light"/>
              <a:sym typeface="Lato Light"/>
            </a:endParaRPr>
          </a:p>
          <a:p>
            <a:pPr marL="0" lvl="0" indent="0" algn="ctr" rtl="0">
              <a:spcBef>
                <a:spcPts val="0"/>
              </a:spcBef>
              <a:spcAft>
                <a:spcPts val="0"/>
              </a:spcAft>
              <a:buNone/>
            </a:pPr>
            <a:r>
              <a:rPr lang="sv-SE" sz="2100">
                <a:solidFill>
                  <a:schemeClr val="dk1"/>
                </a:solidFill>
                <a:latin typeface="Lato Light"/>
                <a:ea typeface="Lato Light"/>
                <a:cs typeface="Lato Light"/>
                <a:sym typeface="Lato Light"/>
              </a:rPr>
              <a:t>	</a:t>
            </a:r>
            <a:endParaRPr sz="2100">
              <a:solidFill>
                <a:schemeClr val="dk1"/>
              </a:solidFill>
              <a:latin typeface="Lato Light"/>
              <a:ea typeface="Lato Light"/>
              <a:cs typeface="Lato Light"/>
              <a:sym typeface="La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8af683748c_0_236"/>
          <p:cNvSpPr txBox="1"/>
          <p:nvPr/>
        </p:nvSpPr>
        <p:spPr>
          <a:xfrm>
            <a:off x="644750" y="308426"/>
            <a:ext cx="9538200" cy="83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sv-SE" sz="4400">
                <a:latin typeface="Lora"/>
                <a:ea typeface="Lora"/>
                <a:cs typeface="Lora"/>
                <a:sym typeface="Lora"/>
              </a:rPr>
              <a:t>Why FAIR video materials matter</a:t>
            </a:r>
            <a:endParaRPr sz="4400">
              <a:solidFill>
                <a:srgbClr val="000000"/>
              </a:solidFill>
              <a:latin typeface="Lora"/>
              <a:ea typeface="Lora"/>
              <a:cs typeface="Lora"/>
              <a:sym typeface="Lora"/>
            </a:endParaRPr>
          </a:p>
        </p:txBody>
      </p:sp>
      <p:cxnSp>
        <p:nvCxnSpPr>
          <p:cNvPr id="202" name="Google Shape;202;g38af683748c_0_236"/>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
        <p:nvSpPr>
          <p:cNvPr id="203" name="Google Shape;203;g38af683748c_0_236"/>
          <p:cNvSpPr txBox="1"/>
          <p:nvPr/>
        </p:nvSpPr>
        <p:spPr>
          <a:xfrm>
            <a:off x="901475" y="1873125"/>
            <a:ext cx="10331700" cy="4023300"/>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1200"/>
              </a:spcBef>
              <a:spcAft>
                <a:spcPts val="0"/>
              </a:spcAft>
              <a:buClr>
                <a:schemeClr val="dk1"/>
              </a:buClr>
              <a:buSzPts val="2200"/>
              <a:buChar char="●"/>
            </a:pPr>
            <a:r>
              <a:rPr lang="sv-SE" sz="2200">
                <a:solidFill>
                  <a:schemeClr val="dk1"/>
                </a:solidFill>
                <a:latin typeface="Lato Light"/>
                <a:ea typeface="Lato Light"/>
                <a:cs typeface="Lato Light"/>
                <a:sym typeface="Lato Light"/>
              </a:rPr>
              <a:t>It makes it </a:t>
            </a:r>
            <a:r>
              <a:rPr lang="sv-SE" sz="2200" b="1">
                <a:solidFill>
                  <a:srgbClr val="481D51"/>
                </a:solidFill>
                <a:latin typeface="Lato"/>
                <a:ea typeface="Lato"/>
                <a:cs typeface="Lato"/>
                <a:sym typeface="Lato"/>
              </a:rPr>
              <a:t>easy to locate</a:t>
            </a:r>
            <a:r>
              <a:rPr lang="sv-SE" sz="2200">
                <a:solidFill>
                  <a:schemeClr val="dk1"/>
                </a:solidFill>
                <a:latin typeface="Lato Light"/>
                <a:ea typeface="Lato Light"/>
                <a:cs typeface="Lato Light"/>
                <a:sym typeface="Lato Light"/>
              </a:rPr>
              <a:t> videos</a:t>
            </a:r>
            <a:endParaRPr sz="2200">
              <a:solidFill>
                <a:schemeClr val="dk1"/>
              </a:solidFill>
              <a:latin typeface="Lato Light"/>
              <a:ea typeface="Lato Light"/>
              <a:cs typeface="Lato Light"/>
              <a:sym typeface="Lato Light"/>
            </a:endParaRPr>
          </a:p>
          <a:p>
            <a:pPr marL="457200" lvl="0" indent="-368300" algn="l" rtl="0">
              <a:lnSpc>
                <a:spcPct val="150000"/>
              </a:lnSpc>
              <a:spcBef>
                <a:spcPts val="0"/>
              </a:spcBef>
              <a:spcAft>
                <a:spcPts val="0"/>
              </a:spcAft>
              <a:buClr>
                <a:schemeClr val="dk1"/>
              </a:buClr>
              <a:buSzPts val="2200"/>
              <a:buChar char="●"/>
            </a:pPr>
            <a:r>
              <a:rPr lang="sv-SE" sz="2200">
                <a:solidFill>
                  <a:schemeClr val="dk1"/>
                </a:solidFill>
                <a:latin typeface="Lato Light"/>
                <a:ea typeface="Lato Light"/>
                <a:cs typeface="Lato Light"/>
                <a:sym typeface="Lato Light"/>
              </a:rPr>
              <a:t>It </a:t>
            </a:r>
            <a:r>
              <a:rPr lang="sv-SE" sz="2200" b="1">
                <a:solidFill>
                  <a:srgbClr val="481D51"/>
                </a:solidFill>
                <a:latin typeface="Lato"/>
                <a:ea typeface="Lato"/>
                <a:cs typeface="Lato"/>
                <a:sym typeface="Lato"/>
              </a:rPr>
              <a:t>supports asynchronous learning</a:t>
            </a:r>
            <a:r>
              <a:rPr lang="sv-SE" sz="2200">
                <a:solidFill>
                  <a:schemeClr val="dk1"/>
                </a:solidFill>
                <a:latin typeface="Lato Light"/>
                <a:ea typeface="Lato Light"/>
                <a:cs typeface="Lato Light"/>
                <a:sym typeface="Lato Light"/>
              </a:rPr>
              <a:t> when videos can be viewed or downloaded anytime, anywhere </a:t>
            </a:r>
            <a:endParaRPr sz="2200">
              <a:solidFill>
                <a:schemeClr val="dk1"/>
              </a:solidFill>
              <a:latin typeface="Lato Light"/>
              <a:ea typeface="Lato Light"/>
              <a:cs typeface="Lato Light"/>
              <a:sym typeface="Lato Light"/>
            </a:endParaRPr>
          </a:p>
          <a:p>
            <a:pPr marL="457200" lvl="0" indent="-368300" algn="l" rtl="0">
              <a:lnSpc>
                <a:spcPct val="150000"/>
              </a:lnSpc>
              <a:spcBef>
                <a:spcPts val="0"/>
              </a:spcBef>
              <a:spcAft>
                <a:spcPts val="0"/>
              </a:spcAft>
              <a:buClr>
                <a:schemeClr val="dk1"/>
              </a:buClr>
              <a:buSzPts val="2200"/>
              <a:buChar char="●"/>
            </a:pPr>
            <a:r>
              <a:rPr lang="sv-SE" sz="2200">
                <a:solidFill>
                  <a:schemeClr val="dk1"/>
                </a:solidFill>
                <a:latin typeface="Lato Light"/>
                <a:ea typeface="Lato Light"/>
                <a:cs typeface="Lato Light"/>
                <a:sym typeface="Lato Light"/>
              </a:rPr>
              <a:t>It </a:t>
            </a:r>
            <a:r>
              <a:rPr lang="sv-SE" sz="2200" b="1">
                <a:solidFill>
                  <a:srgbClr val="481D51"/>
                </a:solidFill>
                <a:latin typeface="Lato"/>
                <a:ea typeface="Lato"/>
                <a:cs typeface="Lato"/>
                <a:sym typeface="Lato"/>
              </a:rPr>
              <a:t>enables</a:t>
            </a:r>
            <a:r>
              <a:rPr lang="sv-SE" sz="2200">
                <a:solidFill>
                  <a:schemeClr val="dk1"/>
                </a:solidFill>
                <a:latin typeface="Lato Light"/>
                <a:ea typeface="Lato Light"/>
                <a:cs typeface="Lato Light"/>
                <a:sym typeface="Lato Light"/>
              </a:rPr>
              <a:t> using videos </a:t>
            </a:r>
            <a:r>
              <a:rPr lang="sv-SE" sz="2200" b="1">
                <a:solidFill>
                  <a:srgbClr val="481D51"/>
                </a:solidFill>
                <a:latin typeface="Lato"/>
                <a:ea typeface="Lato"/>
                <a:cs typeface="Lato"/>
                <a:sym typeface="Lato"/>
              </a:rPr>
              <a:t>across platforms and tools</a:t>
            </a:r>
            <a:endParaRPr sz="2200" b="1">
              <a:solidFill>
                <a:srgbClr val="481D51"/>
              </a:solidFill>
              <a:latin typeface="Lato"/>
              <a:ea typeface="Lato"/>
              <a:cs typeface="Lato"/>
              <a:sym typeface="Lato"/>
            </a:endParaRPr>
          </a:p>
          <a:p>
            <a:pPr marL="457200" lvl="0" indent="-368300" algn="l" rtl="0">
              <a:lnSpc>
                <a:spcPct val="150000"/>
              </a:lnSpc>
              <a:spcBef>
                <a:spcPts val="0"/>
              </a:spcBef>
              <a:spcAft>
                <a:spcPts val="0"/>
              </a:spcAft>
              <a:buClr>
                <a:schemeClr val="dk1"/>
              </a:buClr>
              <a:buSzPts val="2200"/>
              <a:buChar char="●"/>
            </a:pPr>
            <a:r>
              <a:rPr lang="sv-SE" sz="2200">
                <a:solidFill>
                  <a:schemeClr val="dk1"/>
                </a:solidFill>
                <a:latin typeface="Lato Light"/>
                <a:ea typeface="Lato Light"/>
                <a:cs typeface="Lato Light"/>
                <a:sym typeface="Lato Light"/>
              </a:rPr>
              <a:t>It allow others to </a:t>
            </a:r>
            <a:r>
              <a:rPr lang="sv-SE" sz="2200" b="1">
                <a:solidFill>
                  <a:srgbClr val="481D51"/>
                </a:solidFill>
                <a:latin typeface="Lato"/>
                <a:ea typeface="Lato"/>
                <a:cs typeface="Lato"/>
                <a:sym typeface="Lato"/>
              </a:rPr>
              <a:t>legally adapt or remix </a:t>
            </a:r>
            <a:r>
              <a:rPr lang="sv-SE" sz="2200">
                <a:solidFill>
                  <a:schemeClr val="dk1"/>
                </a:solidFill>
                <a:latin typeface="Lato Light"/>
                <a:ea typeface="Lato Light"/>
                <a:cs typeface="Lato Light"/>
                <a:sym typeface="Lato Light"/>
              </a:rPr>
              <a:t>content</a:t>
            </a:r>
            <a:endParaRPr sz="2200">
              <a:solidFill>
                <a:schemeClr val="dk1"/>
              </a:solidFill>
              <a:latin typeface="Lato Light"/>
              <a:ea typeface="Lato Light"/>
              <a:cs typeface="Lato Light"/>
              <a:sym typeface="Lato Light"/>
            </a:endParaRPr>
          </a:p>
          <a:p>
            <a:pPr marL="457200" lvl="0" indent="-368300" algn="l" rtl="0">
              <a:lnSpc>
                <a:spcPct val="150000"/>
              </a:lnSpc>
              <a:spcBef>
                <a:spcPts val="0"/>
              </a:spcBef>
              <a:spcAft>
                <a:spcPts val="0"/>
              </a:spcAft>
              <a:buClr>
                <a:schemeClr val="dk1"/>
              </a:buClr>
              <a:buSzPts val="2200"/>
              <a:buChar char="●"/>
            </a:pPr>
            <a:r>
              <a:rPr lang="sv-SE" sz="2200">
                <a:solidFill>
                  <a:schemeClr val="dk1"/>
                </a:solidFill>
                <a:latin typeface="Lato Light"/>
                <a:ea typeface="Lato Light"/>
                <a:cs typeface="Lato Light"/>
                <a:sym typeface="Lato Light"/>
              </a:rPr>
              <a:t>It ensures videos </a:t>
            </a:r>
            <a:r>
              <a:rPr lang="sv-SE" sz="2200" b="1">
                <a:solidFill>
                  <a:srgbClr val="481D51"/>
                </a:solidFill>
                <a:latin typeface="Lato"/>
                <a:ea typeface="Lato"/>
                <a:cs typeface="Lato"/>
                <a:sym typeface="Lato"/>
              </a:rPr>
              <a:t>remain available and understandable</a:t>
            </a:r>
            <a:r>
              <a:rPr lang="sv-SE" sz="2200">
                <a:solidFill>
                  <a:schemeClr val="dk1"/>
                </a:solidFill>
                <a:latin typeface="Lato Light"/>
                <a:ea typeface="Lato Light"/>
                <a:cs typeface="Lato Light"/>
                <a:sym typeface="Lato Light"/>
              </a:rPr>
              <a:t> over time</a:t>
            </a:r>
            <a:endParaRPr sz="2200">
              <a:solidFill>
                <a:schemeClr val="dk1"/>
              </a:solidFill>
              <a:latin typeface="Lato Light"/>
              <a:ea typeface="Lato Light"/>
              <a:cs typeface="Lato Light"/>
              <a:sym typeface="Lato Light"/>
            </a:endParaRPr>
          </a:p>
          <a:p>
            <a:pPr marL="0" lvl="0" indent="0" algn="l" rtl="0">
              <a:lnSpc>
                <a:spcPct val="150000"/>
              </a:lnSpc>
              <a:spcBef>
                <a:spcPts val="1200"/>
              </a:spcBef>
              <a:spcAft>
                <a:spcPts val="0"/>
              </a:spcAft>
              <a:buNone/>
            </a:pPr>
            <a:endParaRPr sz="200">
              <a:solidFill>
                <a:schemeClr val="dk1"/>
              </a:solidFill>
              <a:latin typeface="Lato Light"/>
              <a:ea typeface="Lato Light"/>
              <a:cs typeface="Lato Light"/>
              <a:sym typeface="Lato Light"/>
            </a:endParaRPr>
          </a:p>
          <a:p>
            <a:pPr marL="0" lvl="0" indent="0" algn="ctr" rtl="0">
              <a:lnSpc>
                <a:spcPct val="150000"/>
              </a:lnSpc>
              <a:spcBef>
                <a:spcPts val="1200"/>
              </a:spcBef>
              <a:spcAft>
                <a:spcPts val="1200"/>
              </a:spcAft>
              <a:buNone/>
            </a:pPr>
            <a:r>
              <a:rPr lang="sv-SE" sz="2800" b="1" i="1">
                <a:solidFill>
                  <a:srgbClr val="92D050"/>
                </a:solidFill>
                <a:latin typeface="Lato"/>
                <a:ea typeface="Lato"/>
                <a:cs typeface="Lato"/>
                <a:sym typeface="Lato"/>
              </a:rPr>
              <a:t>FAIR video = more impact from the effort you put into creating it</a:t>
            </a:r>
            <a:endParaRPr sz="2800" b="1" i="1">
              <a:solidFill>
                <a:srgbClr val="92D05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g38af683748c_0_252"/>
          <p:cNvPicPr preferRelativeResize="0"/>
          <p:nvPr/>
        </p:nvPicPr>
        <p:blipFill>
          <a:blip r:embed="rId3">
            <a:alphaModFix/>
          </a:blip>
          <a:stretch>
            <a:fillRect/>
          </a:stretch>
        </p:blipFill>
        <p:spPr>
          <a:xfrm>
            <a:off x="2857000" y="1181100"/>
            <a:ext cx="5676900" cy="5676900"/>
          </a:xfrm>
          <a:prstGeom prst="rect">
            <a:avLst/>
          </a:prstGeom>
          <a:noFill/>
          <a:ln>
            <a:noFill/>
          </a:ln>
        </p:spPr>
      </p:pic>
      <p:sp>
        <p:nvSpPr>
          <p:cNvPr id="209" name="Google Shape;209;g38af683748c_0_252"/>
          <p:cNvSpPr txBox="1"/>
          <p:nvPr/>
        </p:nvSpPr>
        <p:spPr>
          <a:xfrm>
            <a:off x="0" y="0"/>
            <a:ext cx="9871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38af683748c_0_252"/>
          <p:cNvSpPr txBox="1"/>
          <p:nvPr/>
        </p:nvSpPr>
        <p:spPr>
          <a:xfrm>
            <a:off x="962275" y="2934150"/>
            <a:ext cx="9912600" cy="14160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2400"/>
              <a:buFont typeface="Arial"/>
              <a:buNone/>
            </a:pPr>
            <a:r>
              <a:rPr lang="sv-SE" sz="4300">
                <a:solidFill>
                  <a:schemeClr val="dk1"/>
                </a:solidFill>
                <a:latin typeface="Lato Light"/>
                <a:ea typeface="Lato Light"/>
                <a:cs typeface="Lato Light"/>
                <a:sym typeface="Lato Light"/>
              </a:rPr>
              <a:t>What’s the biggest barrier for you in using and FAIRifying video material?</a:t>
            </a:r>
            <a:endParaRPr sz="4300">
              <a:solidFill>
                <a:schemeClr val="dk1"/>
              </a:solidFill>
              <a:latin typeface="Lato Light"/>
              <a:ea typeface="Lato Light"/>
              <a:cs typeface="Lato Light"/>
              <a:sym typeface="Lato Light"/>
            </a:endParaRPr>
          </a:p>
        </p:txBody>
      </p:sp>
      <p:sp>
        <p:nvSpPr>
          <p:cNvPr id="211" name="Google Shape;211;g38af683748c_0_252"/>
          <p:cNvSpPr txBox="1"/>
          <p:nvPr/>
        </p:nvSpPr>
        <p:spPr>
          <a:xfrm>
            <a:off x="644750" y="308426"/>
            <a:ext cx="9538200" cy="830100"/>
          </a:xfrm>
          <a:prstGeom prst="rect">
            <a:avLst/>
          </a:prstGeom>
          <a:noFill/>
          <a:ln>
            <a:noFill/>
          </a:ln>
        </p:spPr>
        <p:txBody>
          <a:bodyPr spcFirstLastPara="1" wrap="square" lIns="91425" tIns="45700" rIns="91425" bIns="45700" anchor="ctr" anchorCtr="0">
            <a:normAutofit fontScale="85000"/>
          </a:bodyPr>
          <a:lstStyle/>
          <a:p>
            <a:pPr marL="0" lvl="0" indent="0" algn="l" rtl="0">
              <a:lnSpc>
                <a:spcPct val="90000"/>
              </a:lnSpc>
              <a:spcBef>
                <a:spcPts val="0"/>
              </a:spcBef>
              <a:spcAft>
                <a:spcPts val="0"/>
              </a:spcAft>
              <a:buNone/>
            </a:pPr>
            <a:r>
              <a:rPr lang="sv-SE" sz="4400">
                <a:latin typeface="Lora"/>
                <a:ea typeface="Lora"/>
                <a:cs typeface="Lora"/>
                <a:sym typeface="Lora"/>
              </a:rPr>
              <a:t>Barriers to creating FAIR video materials </a:t>
            </a:r>
            <a:endParaRPr sz="4400">
              <a:solidFill>
                <a:srgbClr val="000000"/>
              </a:solidFill>
              <a:latin typeface="Lora"/>
              <a:ea typeface="Lora"/>
              <a:cs typeface="Lora"/>
              <a:sym typeface="Lora"/>
            </a:endParaRPr>
          </a:p>
        </p:txBody>
      </p:sp>
      <p:cxnSp>
        <p:nvCxnSpPr>
          <p:cNvPr id="212" name="Google Shape;212;g38af683748c_0_252"/>
          <p:cNvCxnSpPr/>
          <p:nvPr/>
        </p:nvCxnSpPr>
        <p:spPr>
          <a:xfrm>
            <a:off x="572825" y="1284513"/>
            <a:ext cx="10989000" cy="0"/>
          </a:xfrm>
          <a:prstGeom prst="straightConnector1">
            <a:avLst/>
          </a:prstGeom>
          <a:noFill/>
          <a:ln w="9525" cap="flat" cmpd="sng">
            <a:solidFill>
              <a:srgbClr val="44546A"/>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3478</Words>
  <Application>Microsoft Macintosh PowerPoint</Application>
  <PresentationFormat>Widescreen</PresentationFormat>
  <Paragraphs>349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Lora</vt:lpstr>
      <vt:lpstr>Lato Light</vt:lpstr>
      <vt:lpstr>Calibri</vt: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Kristen Schroeder</dc:creator>
  <cp:lastModifiedBy>Ineke Luijten</cp:lastModifiedBy>
  <cp:revision>1</cp:revision>
  <dcterms:created xsi:type="dcterms:W3CDTF">2024-08-14T08:11:09Z</dcterms:created>
  <dcterms:modified xsi:type="dcterms:W3CDTF">2025-10-28T08:48:38Z</dcterms:modified>
</cp:coreProperties>
</file>