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Lato"/>
      <p:regular r:id="rId47"/>
      <p:bold r:id="rId48"/>
      <p:italic r:id="rId49"/>
      <p:boldItalic r:id="rId50"/>
    </p:embeddedFont>
    <p:embeddedFont>
      <p:font typeface="Corbel"/>
      <p:regular r:id="rId51"/>
      <p:bold r:id="rId52"/>
      <p:italic r:id="rId53"/>
      <p:boldItalic r:id="rId54"/>
    </p:embeddedFont>
    <p:embeddedFont>
      <p:font typeface="Lexen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C99C1C-D711-4DC3-BBDB-FFC049607449}">
  <a:tblStyle styleId="{B8C99C1C-D711-4DC3-BBDB-FFC049607449}"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rbel-regular.fntdata"/><Relationship Id="rId50" Type="http://schemas.openxmlformats.org/officeDocument/2006/relationships/font" Target="fonts/Lato-boldItalic.fntdata"/><Relationship Id="rId53" Type="http://schemas.openxmlformats.org/officeDocument/2006/relationships/font" Target="fonts/Corbel-italic.fntdata"/><Relationship Id="rId52" Type="http://schemas.openxmlformats.org/officeDocument/2006/relationships/font" Target="fonts/Corbel-bold.fntdata"/><Relationship Id="rId11" Type="http://schemas.openxmlformats.org/officeDocument/2006/relationships/slide" Target="slides/slide5.xml"/><Relationship Id="rId55" Type="http://schemas.openxmlformats.org/officeDocument/2006/relationships/font" Target="fonts/Lexend-regular.fntdata"/><Relationship Id="rId10" Type="http://schemas.openxmlformats.org/officeDocument/2006/relationships/slide" Target="slides/slide4.xml"/><Relationship Id="rId54" Type="http://schemas.openxmlformats.org/officeDocument/2006/relationships/font" Target="fonts/Corbel-bold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exen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e6bc7c32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e6bc7c32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e6bc7c32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e6bc7c32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95f60d62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e95f60d62e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 sz="1400">
                <a:latin typeface="Lexend"/>
                <a:ea typeface="Lexend"/>
                <a:cs typeface="Lexend"/>
                <a:sym typeface="Lexend"/>
              </a:rPr>
              <a:t>Adhering to the SMARTIE principles ensures that learning outcomes aren’t just wishful thinking—they are actionable, measurable achievements. So what does it mean?</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Specific</a:t>
            </a:r>
            <a:r>
              <a:rPr lang="en" sz="1400">
                <a:latin typeface="Lexend"/>
                <a:ea typeface="Lexend"/>
                <a:cs typeface="Lexend"/>
                <a:sym typeface="Lexend"/>
              </a:rPr>
              <a:t>: outcomes should be clear and specific. Instead of saying ‘understand biology’, aim for ‘describe the process of cellular respiration’.</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Measurable</a:t>
            </a:r>
            <a:r>
              <a:rPr lang="en" sz="1400">
                <a:latin typeface="Lexend"/>
                <a:ea typeface="Lexend"/>
                <a:cs typeface="Lexend"/>
                <a:sym typeface="Lexend"/>
              </a:rPr>
              <a:t>: if you can’t measure the outcome, you can’t manage it. Use assessable verbs (which we’ll talk about next) like ‘analyze’, ‘create’, or ‘evaluate’ to make the outcomes quantifiable.</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Achievable</a:t>
            </a:r>
            <a:r>
              <a:rPr lang="en" sz="1400">
                <a:latin typeface="Lexend"/>
                <a:ea typeface="Lexend"/>
                <a:cs typeface="Lexend"/>
                <a:sym typeface="Lexend"/>
              </a:rPr>
              <a:t>: set outcomes that are challenging but achievable. You want to stretch the students, demotivate them.</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Relevant</a:t>
            </a:r>
            <a:r>
              <a:rPr lang="en" sz="1400">
                <a:latin typeface="Lexend"/>
                <a:ea typeface="Lexend"/>
                <a:cs typeface="Lexend"/>
                <a:sym typeface="Lexend"/>
              </a:rPr>
              <a:t>: the outcomes should align with broader teaching goals and be practically applicable to your students’ goals and career.</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Time-limited</a:t>
            </a:r>
            <a:r>
              <a:rPr lang="en" sz="1400">
                <a:latin typeface="Lexend"/>
                <a:ea typeface="Lexend"/>
                <a:cs typeface="Lexend"/>
                <a:sym typeface="Lexend"/>
              </a:rPr>
              <a:t>: set a clear timeframe for when the outcomes can and should be achieved—by the end of the module, the session, or the course.</a:t>
            </a:r>
            <a:endParaRPr sz="1400">
              <a:latin typeface="Lexend"/>
              <a:ea typeface="Lexend"/>
              <a:cs typeface="Lexend"/>
              <a:sym typeface="Lexend"/>
            </a:endParaRPr>
          </a:p>
          <a:p>
            <a:pPr indent="0" lvl="0" marL="0" marR="0" rtl="0" algn="l">
              <a:lnSpc>
                <a:spcPct val="100000"/>
              </a:lnSpc>
              <a:spcBef>
                <a:spcPts val="1000"/>
              </a:spcBef>
              <a:spcAft>
                <a:spcPts val="0"/>
              </a:spcAft>
              <a:buSzPts val="1400"/>
              <a:buNone/>
            </a:pPr>
            <a:r>
              <a:rPr b="1" lang="en" sz="1400">
                <a:latin typeface="Lexend"/>
                <a:ea typeface="Lexend"/>
                <a:cs typeface="Lexend"/>
                <a:sym typeface="Lexend"/>
              </a:rPr>
              <a:t>Inclusive</a:t>
            </a:r>
            <a:r>
              <a:rPr lang="en" sz="1400">
                <a:latin typeface="Lexend"/>
                <a:ea typeface="Lexend"/>
                <a:cs typeface="Lexend"/>
                <a:sym typeface="Lexend"/>
              </a:rPr>
              <a:t>: consider the diverse needs and backgrounds of your students—your outcomes should be accessible to everyone. We’ll talk about some ways to ensure this tomorrow.</a:t>
            </a:r>
            <a:endParaRPr sz="1400">
              <a:latin typeface="Lexend"/>
              <a:ea typeface="Lexend"/>
              <a:cs typeface="Lexend"/>
              <a:sym typeface="Lexend"/>
            </a:endParaRPr>
          </a:p>
          <a:p>
            <a:pPr indent="0" lvl="0" marL="0" marR="0" rtl="0" algn="l">
              <a:lnSpc>
                <a:spcPct val="100000"/>
              </a:lnSpc>
              <a:spcBef>
                <a:spcPts val="1000"/>
              </a:spcBef>
              <a:spcAft>
                <a:spcPts val="1000"/>
              </a:spcAft>
              <a:buSzPts val="1400"/>
              <a:buNone/>
            </a:pPr>
            <a:r>
              <a:rPr b="1" lang="en" sz="1400">
                <a:latin typeface="Lexend"/>
                <a:ea typeface="Lexend"/>
                <a:cs typeface="Lexend"/>
                <a:sym typeface="Lexend"/>
              </a:rPr>
              <a:t>Equitable</a:t>
            </a:r>
            <a:r>
              <a:rPr lang="en" sz="1400">
                <a:latin typeface="Lexend"/>
                <a:ea typeface="Lexend"/>
                <a:cs typeface="Lexend"/>
                <a:sym typeface="Lexend"/>
              </a:rPr>
              <a:t>: ensure your outcomes don’t favor one group over another—all students should have equal opportunities for success.</a:t>
            </a:r>
            <a:endParaRPr sz="1400">
              <a:latin typeface="Lexend"/>
              <a:ea typeface="Lexend"/>
              <a:cs typeface="Lexend"/>
              <a:sym typeface="Lexend"/>
            </a:endParaRPr>
          </a:p>
        </p:txBody>
      </p:sp>
      <p:sp>
        <p:nvSpPr>
          <p:cNvPr id="144" name="Google Shape;144;g2e95f60d62e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95f60d62e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e95f60d62e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1000"/>
              </a:spcAft>
              <a:buSzPts val="1400"/>
              <a:buNone/>
            </a:pPr>
            <a:r>
              <a:t/>
            </a:r>
            <a:endParaRPr sz="800"/>
          </a:p>
        </p:txBody>
      </p:sp>
      <p:sp>
        <p:nvSpPr>
          <p:cNvPr id="151" name="Google Shape;151;g2e95f60d62e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95f60d62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e95f60d62e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sz="1400">
              <a:latin typeface="Lexend"/>
              <a:ea typeface="Lexend"/>
              <a:cs typeface="Lexend"/>
              <a:sym typeface="Lexend"/>
            </a:endParaRPr>
          </a:p>
        </p:txBody>
      </p:sp>
      <p:sp>
        <p:nvSpPr>
          <p:cNvPr id="161" name="Google Shape;161;g2e95f60d62e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95f60d62e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Anchor back to the Bloom’s accessible verbs (Both LOs and prerequisites) session 1</a:t>
            </a:r>
            <a:endParaRPr/>
          </a:p>
        </p:txBody>
      </p:sp>
      <p:sp>
        <p:nvSpPr>
          <p:cNvPr id="167" name="Google Shape;167;g2e95f60d62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95f60d62e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various interpretations of “knowing”</a:t>
            </a:r>
            <a:endParaRPr/>
          </a:p>
        </p:txBody>
      </p:sp>
      <p:sp>
        <p:nvSpPr>
          <p:cNvPr id="175" name="Google Shape;175;g2e95f60d62e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95f60d62e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e95f60d62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95f60d62e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e95f60d62e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800">
              <a:latin typeface="Lexend"/>
              <a:ea typeface="Lexend"/>
              <a:cs typeface="Lexend"/>
              <a:sym typeface="Lexend"/>
            </a:endParaRPr>
          </a:p>
        </p:txBody>
      </p:sp>
      <p:sp>
        <p:nvSpPr>
          <p:cNvPr id="190" name="Google Shape;190;g2e95f60d62e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95f60d62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95f60d62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sz="900">
              <a:latin typeface="Arial"/>
              <a:ea typeface="Arial"/>
              <a:cs typeface="Arial"/>
              <a:sym typeface="Arial"/>
            </a:endParaRPr>
          </a:p>
        </p:txBody>
      </p:sp>
      <p:sp>
        <p:nvSpPr>
          <p:cNvPr id="197" name="Google Shape;197;g2e95f60d62e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95f60d62e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95f60d62e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Setting Expectations </a:t>
            </a:r>
            <a:endParaRPr b="1"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bf959c15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bf959c15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95f60d62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95f60d62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e6bc7c32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e6bc7c32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442e75a4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442e75a4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442e75a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442e75a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e6bc7c328_1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de6bc7c328_1_5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sz="1400">
                <a:latin typeface="Lexend"/>
                <a:ea typeface="Lexend"/>
                <a:cs typeface="Lexend"/>
                <a:sym typeface="Lexend"/>
              </a:rPr>
              <a:t>Nicholl’s 5-step model is a straightforward approach to instructional design that’s based in cognitive psychology. The steps: analyze, design, develop, implement, and evaluate.</a:t>
            </a:r>
            <a:endParaRPr sz="1400">
              <a:latin typeface="Lexend"/>
              <a:ea typeface="Lexend"/>
              <a:cs typeface="Lexend"/>
              <a:sym typeface="Lexend"/>
            </a:endParaRPr>
          </a:p>
          <a:p>
            <a:pPr indent="0" lvl="0" marL="0" rtl="0" algn="l">
              <a:lnSpc>
                <a:spcPct val="100000"/>
              </a:lnSpc>
              <a:spcBef>
                <a:spcPts val="1000"/>
              </a:spcBef>
              <a:spcAft>
                <a:spcPts val="0"/>
              </a:spcAft>
              <a:buSzPts val="1400"/>
              <a:buNone/>
            </a:pPr>
            <a:r>
              <a:rPr lang="en" sz="1400">
                <a:latin typeface="Lexend"/>
                <a:ea typeface="Lexend"/>
                <a:cs typeface="Lexend"/>
                <a:sym typeface="Lexend"/>
              </a:rPr>
              <a:t>The process starts by analyzing what your students need to know and selecting learning outcomes according to SMARTIE principles, which we’ll talk about in just a minute. Then we design a course outline including learning experiences that help learners achieve LOs. We continue in the process by developing and implementing course materials, including assessments, then evaluating the effectiveness of our design. At each step in the process, you should loop back to the previous phases to make sure everything is aligned. If we’ve checked our progress after phase 5 and everything aligns, we’re ready. The LOs are pivotal; they support each successive phase and drive all decision-making.</a:t>
            </a:r>
            <a:endParaRPr sz="1400">
              <a:solidFill>
                <a:srgbClr val="FF0000"/>
              </a:solidFill>
              <a:latin typeface="Lexend"/>
              <a:ea typeface="Lexend"/>
              <a:cs typeface="Lexend"/>
              <a:sym typeface="Lexend"/>
            </a:endParaRPr>
          </a:p>
          <a:p>
            <a:pPr indent="0" lvl="0" marL="0" rtl="0" algn="l">
              <a:lnSpc>
                <a:spcPct val="100000"/>
              </a:lnSpc>
              <a:spcBef>
                <a:spcPts val="1000"/>
              </a:spcBef>
              <a:spcAft>
                <a:spcPts val="1000"/>
              </a:spcAft>
              <a:buSzPts val="1400"/>
              <a:buNone/>
            </a:pPr>
            <a:r>
              <a:rPr b="1" lang="en" sz="1400">
                <a:latin typeface="Lexend"/>
                <a:ea typeface="Lexend"/>
                <a:cs typeface="Lexend"/>
                <a:sym typeface="Lexend"/>
              </a:rPr>
              <a:t>Do any of you follow these steps, even informally? What process do you follow?</a:t>
            </a:r>
            <a:endParaRPr sz="1400">
              <a:latin typeface="Lexend"/>
              <a:ea typeface="Lexend"/>
              <a:cs typeface="Lexend"/>
              <a:sym typeface="Lexend"/>
            </a:endParaRPr>
          </a:p>
        </p:txBody>
      </p:sp>
      <p:sp>
        <p:nvSpPr>
          <p:cNvPr id="239" name="Google Shape;239;g2de6bc7c328_1_5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95f60d62e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95f60d62e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95f60d6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95f60d6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95f60d62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95f60d62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metadata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95f60d6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95f60d6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e6bc7c32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e6bc7c32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this session’s context… </a:t>
            </a:r>
            <a:r>
              <a:rPr lang="en"/>
              <a:t>expanding</a:t>
            </a:r>
            <a:r>
              <a:rPr lang="en"/>
              <a:t> on “what is FAIR and why do we care?”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442e75a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442e75a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442e75a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442e75a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442e75a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442e75a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442e75a4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442e75a4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442e75a4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442e75a4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442e75a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442e75a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95f60d6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95f60d6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bf959c15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bf959c15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bf959c15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bf959c15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bf959c15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bf959c15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424242"/>
                </a:solidFill>
              </a:rPr>
              <a:t>Metadata and tagging can help inform the design of the infrastructure and make more clear the hosting needs</a:t>
            </a:r>
            <a:endParaRPr sz="1000">
              <a:solidFill>
                <a:srgbClr val="424242"/>
              </a:solidFill>
            </a:endParaRPr>
          </a:p>
          <a:p>
            <a:pPr indent="0" lvl="0" marL="0" rtl="0" algn="l">
              <a:spcBef>
                <a:spcPts val="0"/>
              </a:spcBef>
              <a:spcAft>
                <a:spcPts val="0"/>
              </a:spcAft>
              <a:buClr>
                <a:schemeClr val="dk1"/>
              </a:buClr>
              <a:buSzPts val="1100"/>
              <a:buFont typeface="Arial"/>
              <a:buNone/>
            </a:pPr>
            <a:r>
              <a:t/>
            </a:r>
            <a:endParaRPr sz="1000">
              <a:solidFill>
                <a:srgbClr val="424242"/>
              </a:solidFill>
            </a:endParaRPr>
          </a:p>
          <a:p>
            <a:pPr indent="0" lvl="0" marL="0" rtl="0" algn="l">
              <a:spcBef>
                <a:spcPts val="0"/>
              </a:spcBef>
              <a:spcAft>
                <a:spcPts val="0"/>
              </a:spcAft>
              <a:buNone/>
            </a:pPr>
            <a:r>
              <a:rPr lang="en" sz="1000">
                <a:solidFill>
                  <a:srgbClr val="424242"/>
                </a:solidFill>
              </a:rPr>
              <a:t>Learning outcomes can make more apparent what to assign as metadata and tags</a:t>
            </a:r>
            <a:endParaRPr sz="1000">
              <a:solidFill>
                <a:srgbClr val="424242"/>
              </a:solidFill>
            </a:endParaRPr>
          </a:p>
          <a:p>
            <a:pPr indent="0" lvl="0" marL="0" rtl="0" algn="l">
              <a:spcBef>
                <a:spcPts val="0"/>
              </a:spcBef>
              <a:spcAft>
                <a:spcPts val="0"/>
              </a:spcAft>
              <a:buNone/>
            </a:pPr>
            <a:r>
              <a:t/>
            </a:r>
            <a:endParaRPr sz="1000">
              <a:solidFill>
                <a:srgbClr val="424242"/>
              </a:solidFill>
            </a:endParaRPr>
          </a:p>
          <a:p>
            <a:pPr indent="0" lvl="0" marL="0" rtl="0" algn="l">
              <a:spcBef>
                <a:spcPts val="0"/>
              </a:spcBef>
              <a:spcAft>
                <a:spcPts val="0"/>
              </a:spcAft>
              <a:buNone/>
            </a:pPr>
            <a:r>
              <a:rPr lang="en" sz="1000">
                <a:solidFill>
                  <a:srgbClr val="424242"/>
                </a:solidFill>
              </a:rPr>
              <a:t>Infrastructure and hosting are made more organized and findable by good metadata and tagging</a:t>
            </a:r>
            <a:endParaRPr sz="1000">
              <a:solidFill>
                <a:srgbClr val="424242"/>
              </a:solidFill>
            </a:endParaRPr>
          </a:p>
          <a:p>
            <a:pPr indent="0" lvl="0" marL="0" rtl="0" algn="l">
              <a:spcBef>
                <a:spcPts val="0"/>
              </a:spcBef>
              <a:spcAft>
                <a:spcPts val="0"/>
              </a:spcAft>
              <a:buNone/>
            </a:pPr>
            <a:r>
              <a:t/>
            </a:r>
            <a:endParaRPr sz="1000">
              <a:solidFill>
                <a:srgbClr val="424242"/>
              </a:solidFill>
            </a:endParaRPr>
          </a:p>
          <a:p>
            <a:pPr indent="0" lvl="0" marL="0" rtl="0" algn="l">
              <a:spcBef>
                <a:spcPts val="0"/>
              </a:spcBef>
              <a:spcAft>
                <a:spcPts val="0"/>
              </a:spcAft>
              <a:buNone/>
            </a:pPr>
            <a:r>
              <a:rPr lang="en" sz="1000">
                <a:solidFill>
                  <a:srgbClr val="424242"/>
                </a:solidFill>
              </a:rPr>
              <a:t>Metadata and tagging can align with the learning outcomes of the training, making the training more findable, interoperable and reproducible</a:t>
            </a:r>
            <a:endParaRPr sz="1000">
              <a:solidFill>
                <a:srgbClr val="424242"/>
              </a:solidFill>
            </a:endParaRPr>
          </a:p>
          <a:p>
            <a:pPr indent="0" lvl="0" marL="0" rtl="0" algn="l">
              <a:spcBef>
                <a:spcPts val="0"/>
              </a:spcBef>
              <a:spcAft>
                <a:spcPts val="0"/>
              </a:spcAft>
              <a:buNone/>
            </a:pPr>
            <a:r>
              <a:t/>
            </a:r>
            <a:endParaRPr sz="1000">
              <a:solidFill>
                <a:srgbClr val="424242"/>
              </a:solidFill>
            </a:endParaRPr>
          </a:p>
          <a:p>
            <a:pPr indent="0" lvl="0" marL="0" rtl="0" algn="l">
              <a:spcBef>
                <a:spcPts val="0"/>
              </a:spcBef>
              <a:spcAft>
                <a:spcPts val="0"/>
              </a:spcAft>
              <a:buNone/>
            </a:pPr>
            <a:r>
              <a:rPr b="1" lang="en">
                <a:solidFill>
                  <a:schemeClr val="dk1"/>
                </a:solidFill>
              </a:rPr>
              <a:t>How infrastructure, metadata and pedagogy all inter-relate</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Describe the interplay between each of these different levels and how they relate to FAIR, as well as how TESS and The Portal support these best practices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Describe FAIR Best Practices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TESS and Portal - gold standard in their design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By FAIRifying your training you are aligning your training with the requirements of the Portal / Tess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TESS is available open source, there are some adoptions across Europe - show resources to help them understand what the options are for them to host on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(not so) subtle call to action to those interested in hosting their trainings on the TH Portal - these are our ideals for FAIR standards! </a:t>
            </a:r>
            <a:endParaRPr>
              <a:solidFill>
                <a:schemeClr val="dk1"/>
              </a:solidFill>
            </a:endParaRPr>
          </a:p>
          <a:p>
            <a:pPr indent="0" lvl="0" marL="0" rtl="0" algn="l">
              <a:spcBef>
                <a:spcPts val="0"/>
              </a:spcBef>
              <a:spcAft>
                <a:spcPts val="0"/>
              </a:spcAft>
              <a:buNone/>
            </a:pPr>
            <a:r>
              <a:t/>
            </a:r>
            <a:endParaRPr sz="1000">
              <a:solidFill>
                <a:srgbClr val="424242"/>
              </a:solidFill>
            </a:endParaRPr>
          </a:p>
          <a:p>
            <a:pPr indent="0" lvl="0" marL="0" rtl="0" algn="l">
              <a:spcBef>
                <a:spcPts val="0"/>
              </a:spcBef>
              <a:spcAft>
                <a:spcPts val="0"/>
              </a:spcAft>
              <a:buNone/>
            </a:pPr>
            <a:r>
              <a:t/>
            </a:r>
            <a:endParaRPr sz="1000">
              <a:solidFill>
                <a:srgbClr val="424242"/>
              </a:solidFill>
            </a:endParaRPr>
          </a:p>
          <a:p>
            <a:pPr indent="0" lvl="0" marL="0" rtl="0" algn="l">
              <a:spcBef>
                <a:spcPts val="0"/>
              </a:spcBef>
              <a:spcAft>
                <a:spcPts val="0"/>
              </a:spcAft>
              <a:buClr>
                <a:schemeClr val="dk1"/>
              </a:buClr>
              <a:buSzPts val="1100"/>
              <a:buFont typeface="Arial"/>
              <a:buNone/>
            </a:pPr>
            <a:r>
              <a:t/>
            </a:r>
            <a:endParaRPr sz="1000">
              <a:solidFill>
                <a:srgbClr val="424242"/>
              </a:solidFill>
            </a:endParaRPr>
          </a:p>
          <a:p>
            <a:pPr indent="0" lvl="0" marL="0" rtl="0" algn="l">
              <a:spcBef>
                <a:spcPts val="0"/>
              </a:spcBef>
              <a:spcAft>
                <a:spcPts val="0"/>
              </a:spcAft>
              <a:buClr>
                <a:schemeClr val="dk1"/>
              </a:buClr>
              <a:buSzPts val="1100"/>
              <a:buFont typeface="Arial"/>
              <a:buNone/>
            </a:pPr>
            <a:r>
              <a:t/>
            </a:r>
            <a:endParaRPr sz="1000">
              <a:solidFill>
                <a:srgbClr val="424242"/>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5f60d62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5f60d62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have identified that Learning Outcomes can help inform the metadata and tagging of your training when it resides within your infrastructure, let’s go over some best practices in how to create </a:t>
            </a:r>
            <a:r>
              <a:rPr lang="en"/>
              <a:t>pedagogically</a:t>
            </a:r>
            <a:r>
              <a:rPr lang="en"/>
              <a:t> sound Learning Outcomes!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10943068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f10943068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Do you remember what Learning Outcomes are? Can you define/describe them? </a:t>
            </a:r>
            <a:endParaRPr/>
          </a:p>
        </p:txBody>
      </p:sp>
      <p:sp>
        <p:nvSpPr>
          <p:cNvPr id="116" name="Google Shape;116;g2f10943068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95f60d62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e95f60d62e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400"/>
              <a:buFont typeface="Arial"/>
              <a:buNone/>
            </a:pPr>
            <a:r>
              <a:rPr b="1" lang="en" sz="1400">
                <a:solidFill>
                  <a:schemeClr val="dk1"/>
                </a:solidFill>
                <a:latin typeface="Lexend"/>
                <a:ea typeface="Lexend"/>
                <a:cs typeface="Lexend"/>
                <a:sym typeface="Lexend"/>
              </a:rPr>
              <a:t>What impact can it have when you leave the learning outcomes to the end as an afterthought?</a:t>
            </a:r>
            <a:endParaRPr sz="1400">
              <a:solidFill>
                <a:schemeClr val="dk1"/>
              </a:solidFill>
              <a:latin typeface="Lexend"/>
              <a:ea typeface="Lexend"/>
              <a:cs typeface="Lexend"/>
              <a:sym typeface="Lexend"/>
            </a:endParaRPr>
          </a:p>
          <a:p>
            <a:pPr indent="0" lvl="0" marL="0" rtl="0" algn="l">
              <a:lnSpc>
                <a:spcPct val="100000"/>
              </a:lnSpc>
              <a:spcBef>
                <a:spcPts val="1000"/>
              </a:spcBef>
              <a:spcAft>
                <a:spcPts val="0"/>
              </a:spcAft>
              <a:buSzPts val="1400"/>
              <a:buNone/>
            </a:pPr>
            <a:r>
              <a:t/>
            </a:r>
            <a:endParaRPr/>
          </a:p>
        </p:txBody>
      </p:sp>
      <p:sp>
        <p:nvSpPr>
          <p:cNvPr id="125" name="Google Shape;125;g2e95f60d62e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CELERATE slide content">
  <p:cSld name="EXCELERATE slide content">
    <p:spTree>
      <p:nvGrpSpPr>
        <p:cNvPr id="63" name="Shape 63"/>
        <p:cNvGrpSpPr/>
        <p:nvPr/>
      </p:nvGrpSpPr>
      <p:grpSpPr>
        <a:xfrm>
          <a:off x="0" y="0"/>
          <a:ext cx="0" cy="0"/>
          <a:chOff x="0" y="0"/>
          <a:chExt cx="0" cy="0"/>
        </a:xfrm>
      </p:grpSpPr>
      <p:pic>
        <p:nvPicPr>
          <p:cNvPr descr="Excelerate_whitebackground.png" id="64" name="Google Shape;64;p13"/>
          <p:cNvPicPr preferRelativeResize="0"/>
          <p:nvPr/>
        </p:nvPicPr>
        <p:blipFill rotWithShape="1">
          <a:blip r:embed="rId2">
            <a:alphaModFix/>
          </a:blip>
          <a:srcRect b="0" l="0" r="0" t="0"/>
          <a:stretch/>
        </p:blipFill>
        <p:spPr>
          <a:xfrm>
            <a:off x="5867401" y="4348976"/>
            <a:ext cx="1597024" cy="584975"/>
          </a:xfrm>
          <a:prstGeom prst="rect">
            <a:avLst/>
          </a:prstGeom>
          <a:noFill/>
          <a:ln>
            <a:noFill/>
          </a:ln>
        </p:spPr>
      </p:pic>
      <p:pic>
        <p:nvPicPr>
          <p:cNvPr id="65" name="Google Shape;65;p13"/>
          <p:cNvPicPr preferRelativeResize="0"/>
          <p:nvPr/>
        </p:nvPicPr>
        <p:blipFill rotWithShape="1">
          <a:blip r:embed="rId3">
            <a:alphaModFix/>
          </a:blip>
          <a:srcRect b="0" l="0" r="0" t="0"/>
          <a:stretch/>
        </p:blipFill>
        <p:spPr>
          <a:xfrm>
            <a:off x="7740651" y="4339518"/>
            <a:ext cx="1001713" cy="633723"/>
          </a:xfrm>
          <a:prstGeom prst="rect">
            <a:avLst/>
          </a:prstGeom>
          <a:noFill/>
          <a:ln>
            <a:noFill/>
          </a:ln>
        </p:spPr>
      </p:pic>
      <p:sp>
        <p:nvSpPr>
          <p:cNvPr id="66" name="Google Shape;66;p13"/>
          <p:cNvSpPr txBox="1"/>
          <p:nvPr>
            <p:ph type="title"/>
          </p:nvPr>
        </p:nvSpPr>
        <p:spPr>
          <a:xfrm>
            <a:off x="539750" y="250031"/>
            <a:ext cx="8153400" cy="377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100"/>
              <a:buNone/>
              <a:defRPr b="0" i="0" sz="2400" u="none" cap="none" strike="noStrike">
                <a:solidFill>
                  <a:schemeClr val="accent1"/>
                </a:solidFill>
                <a:latin typeface="Corbel"/>
                <a:ea typeface="Corbel"/>
                <a:cs typeface="Corbel"/>
                <a:sym typeface="Corbel"/>
              </a:defRPr>
            </a:lvl1pPr>
            <a:lvl2pPr lvl="1" marR="0" rtl="0" algn="l">
              <a:lnSpc>
                <a:spcPct val="100000"/>
              </a:lnSpc>
              <a:spcBef>
                <a:spcPts val="0"/>
              </a:spcBef>
              <a:spcAft>
                <a:spcPts val="0"/>
              </a:spcAft>
              <a:buSzPts val="1100"/>
              <a:buNone/>
              <a:defRPr b="0" i="0" sz="2400" u="none" cap="none" strike="noStrike">
                <a:solidFill>
                  <a:schemeClr val="accent1"/>
                </a:solidFill>
                <a:latin typeface="Corbel"/>
                <a:ea typeface="Corbel"/>
                <a:cs typeface="Corbel"/>
                <a:sym typeface="Corbel"/>
              </a:defRPr>
            </a:lvl2pPr>
            <a:lvl3pPr lvl="2" marR="0" rtl="0" algn="l">
              <a:lnSpc>
                <a:spcPct val="100000"/>
              </a:lnSpc>
              <a:spcBef>
                <a:spcPts val="0"/>
              </a:spcBef>
              <a:spcAft>
                <a:spcPts val="0"/>
              </a:spcAft>
              <a:buSzPts val="1100"/>
              <a:buNone/>
              <a:defRPr b="0" i="0" sz="2400" u="none" cap="none" strike="noStrike">
                <a:solidFill>
                  <a:schemeClr val="accent1"/>
                </a:solidFill>
                <a:latin typeface="Corbel"/>
                <a:ea typeface="Corbel"/>
                <a:cs typeface="Corbel"/>
                <a:sym typeface="Corbel"/>
              </a:defRPr>
            </a:lvl3pPr>
            <a:lvl4pPr lvl="3" marR="0" rtl="0" algn="l">
              <a:lnSpc>
                <a:spcPct val="100000"/>
              </a:lnSpc>
              <a:spcBef>
                <a:spcPts val="0"/>
              </a:spcBef>
              <a:spcAft>
                <a:spcPts val="0"/>
              </a:spcAft>
              <a:buSzPts val="1100"/>
              <a:buNone/>
              <a:defRPr b="0" i="0" sz="2400" u="none" cap="none" strike="noStrike">
                <a:solidFill>
                  <a:schemeClr val="accent1"/>
                </a:solidFill>
                <a:latin typeface="Corbel"/>
                <a:ea typeface="Corbel"/>
                <a:cs typeface="Corbel"/>
                <a:sym typeface="Corbel"/>
              </a:defRPr>
            </a:lvl4pPr>
            <a:lvl5pPr lvl="4" marR="0" rtl="0" algn="l">
              <a:lnSpc>
                <a:spcPct val="100000"/>
              </a:lnSpc>
              <a:spcBef>
                <a:spcPts val="0"/>
              </a:spcBef>
              <a:spcAft>
                <a:spcPts val="0"/>
              </a:spcAft>
              <a:buSzPts val="1100"/>
              <a:buNone/>
              <a:defRPr b="0" i="0" sz="2400" u="none" cap="none" strike="noStrike">
                <a:solidFill>
                  <a:schemeClr val="accent1"/>
                </a:solidFill>
                <a:latin typeface="Corbel"/>
                <a:ea typeface="Corbel"/>
                <a:cs typeface="Corbel"/>
                <a:sym typeface="Corbel"/>
              </a:defRPr>
            </a:lvl5pPr>
            <a:lvl6pPr lvl="5" marR="0" rtl="0" algn="l">
              <a:lnSpc>
                <a:spcPct val="100000"/>
              </a:lnSpc>
              <a:spcBef>
                <a:spcPts val="0"/>
              </a:spcBef>
              <a:spcAft>
                <a:spcPts val="0"/>
              </a:spcAft>
              <a:buSzPts val="1100"/>
              <a:buNone/>
              <a:defRPr b="0" i="0" sz="24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SzPts val="1100"/>
              <a:buNone/>
              <a:defRPr b="0" i="0" sz="24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SzPts val="1100"/>
              <a:buNone/>
              <a:defRPr b="0" i="0" sz="24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SzPts val="1100"/>
              <a:buNone/>
              <a:defRPr b="0" i="0" sz="2400" u="none" cap="none" strike="noStrike">
                <a:solidFill>
                  <a:schemeClr val="accent1"/>
                </a:solidFill>
                <a:latin typeface="Arial"/>
                <a:ea typeface="Arial"/>
                <a:cs typeface="Arial"/>
                <a:sym typeface="Arial"/>
              </a:defRPr>
            </a:lvl9pPr>
          </a:lstStyle>
          <a:p/>
        </p:txBody>
      </p:sp>
      <p:sp>
        <p:nvSpPr>
          <p:cNvPr id="67" name="Google Shape;67;p13"/>
          <p:cNvSpPr txBox="1"/>
          <p:nvPr>
            <p:ph idx="1" type="body"/>
          </p:nvPr>
        </p:nvSpPr>
        <p:spPr>
          <a:xfrm>
            <a:off x="533400" y="1144192"/>
            <a:ext cx="8153400" cy="32634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400"/>
              </a:spcBef>
              <a:spcAft>
                <a:spcPts val="0"/>
              </a:spcAft>
              <a:buClr>
                <a:schemeClr val="accent1"/>
              </a:buClr>
              <a:buSzPts val="1800"/>
              <a:buFont typeface="Corbel"/>
              <a:buChar char="•"/>
              <a:defRPr b="0" i="0" sz="1800" u="none" cap="none" strike="noStrike">
                <a:solidFill>
                  <a:schemeClr val="dk1"/>
                </a:solidFill>
                <a:latin typeface="Corbel"/>
                <a:ea typeface="Corbel"/>
                <a:cs typeface="Corbel"/>
                <a:sym typeface="Corbel"/>
              </a:defRPr>
            </a:lvl1pPr>
            <a:lvl2pPr indent="-323850" lvl="1" marL="914400" marR="0" rtl="0" algn="l">
              <a:lnSpc>
                <a:spcPct val="100000"/>
              </a:lnSpc>
              <a:spcBef>
                <a:spcPts val="500"/>
              </a:spcBef>
              <a:spcAft>
                <a:spcPts val="0"/>
              </a:spcAft>
              <a:buClr>
                <a:schemeClr val="accent1"/>
              </a:buClr>
              <a:buSzPts val="1500"/>
              <a:buFont typeface="Times"/>
              <a:buChar char="•"/>
              <a:defRPr b="0" i="0" sz="1500" u="none" cap="none" strike="noStrike">
                <a:solidFill>
                  <a:schemeClr val="dk1"/>
                </a:solidFill>
                <a:latin typeface="Corbel"/>
                <a:ea typeface="Corbel"/>
                <a:cs typeface="Corbel"/>
                <a:sym typeface="Corbel"/>
              </a:defRPr>
            </a:lvl2pPr>
            <a:lvl3pPr indent="-323850" lvl="2" marL="1371600" marR="0" rtl="0" algn="l">
              <a:lnSpc>
                <a:spcPct val="100000"/>
              </a:lnSpc>
              <a:spcBef>
                <a:spcPts val="500"/>
              </a:spcBef>
              <a:spcAft>
                <a:spcPts val="0"/>
              </a:spcAft>
              <a:buClr>
                <a:schemeClr val="accent1"/>
              </a:buClr>
              <a:buSzPts val="1500"/>
              <a:buFont typeface="Times"/>
              <a:buChar char="•"/>
              <a:defRPr b="0" i="0" sz="1500" u="none" cap="none" strike="noStrike">
                <a:solidFill>
                  <a:schemeClr val="dk1"/>
                </a:solidFill>
                <a:latin typeface="Corbel"/>
                <a:ea typeface="Corbel"/>
                <a:cs typeface="Corbel"/>
                <a:sym typeface="Corbel"/>
              </a:defRPr>
            </a:lvl3pPr>
            <a:lvl4pPr indent="-323850" lvl="3" marL="1828800" marR="0" rtl="0" algn="l">
              <a:lnSpc>
                <a:spcPct val="100000"/>
              </a:lnSpc>
              <a:spcBef>
                <a:spcPts val="500"/>
              </a:spcBef>
              <a:spcAft>
                <a:spcPts val="0"/>
              </a:spcAft>
              <a:buClr>
                <a:schemeClr val="accent1"/>
              </a:buClr>
              <a:buSzPts val="1500"/>
              <a:buFont typeface="Times"/>
              <a:buChar char="•"/>
              <a:defRPr b="0" i="0" sz="1500" u="none" cap="none" strike="noStrike">
                <a:solidFill>
                  <a:schemeClr val="dk1"/>
                </a:solidFill>
                <a:latin typeface="Corbel"/>
                <a:ea typeface="Corbel"/>
                <a:cs typeface="Corbel"/>
                <a:sym typeface="Corbel"/>
              </a:defRPr>
            </a:lvl4pPr>
            <a:lvl5pPr indent="-323850" lvl="4" marL="2286000" marR="0" rtl="0" algn="l">
              <a:lnSpc>
                <a:spcPct val="100000"/>
              </a:lnSpc>
              <a:spcBef>
                <a:spcPts val="500"/>
              </a:spcBef>
              <a:spcAft>
                <a:spcPts val="0"/>
              </a:spcAft>
              <a:buClr>
                <a:schemeClr val="accent1"/>
              </a:buClr>
              <a:buSzPts val="1500"/>
              <a:buFont typeface="Times"/>
              <a:buChar char="•"/>
              <a:defRPr b="0" i="0" sz="1500" u="none" cap="none" strike="noStrike">
                <a:solidFill>
                  <a:schemeClr val="dk1"/>
                </a:solidFill>
                <a:latin typeface="Corbel"/>
                <a:ea typeface="Corbel"/>
                <a:cs typeface="Corbel"/>
                <a:sym typeface="Corbel"/>
              </a:defRPr>
            </a:lvl5pPr>
            <a:lvl6pPr indent="-323850" lvl="5" marL="2743200" marR="0" rtl="0" algn="l">
              <a:lnSpc>
                <a:spcPct val="100000"/>
              </a:lnSpc>
              <a:spcBef>
                <a:spcPts val="500"/>
              </a:spcBef>
              <a:spcAft>
                <a:spcPts val="0"/>
              </a:spcAft>
              <a:buClr>
                <a:schemeClr val="accent1"/>
              </a:buClr>
              <a:buSzPts val="1500"/>
              <a:buFont typeface="Times"/>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accent1"/>
              </a:buClr>
              <a:buSzPts val="1500"/>
              <a:buFont typeface="Times"/>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accent1"/>
              </a:buClr>
              <a:buSzPts val="1500"/>
              <a:buFont typeface="Times"/>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accent1"/>
              </a:buClr>
              <a:buSzPts val="1500"/>
              <a:buFont typeface="Times"/>
              <a:buChar char="•"/>
              <a:defRPr b="0" i="0" sz="1500" u="none" cap="none" strike="noStrike">
                <a:solidFill>
                  <a:schemeClr val="dk1"/>
                </a:solidFill>
                <a:latin typeface="Arial"/>
                <a:ea typeface="Arial"/>
                <a:cs typeface="Arial"/>
                <a:sym typeface="Arial"/>
              </a:defRPr>
            </a:lvl9pPr>
          </a:lstStyle>
          <a:p/>
        </p:txBody>
      </p:sp>
      <p:sp>
        <p:nvSpPr>
          <p:cNvPr id="68" name="Google Shape;68;p13"/>
          <p:cNvSpPr txBox="1"/>
          <p:nvPr>
            <p:ph idx="11" type="ftr"/>
          </p:nvPr>
        </p:nvSpPr>
        <p:spPr>
          <a:xfrm>
            <a:off x="539750" y="4650583"/>
            <a:ext cx="39723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sz="1400">
                <a:solidFill>
                  <a:schemeClr val="accent1"/>
                </a:solidFill>
                <a:latin typeface="Corbel"/>
                <a:ea typeface="Corbel"/>
                <a:cs typeface="Corbel"/>
                <a:sym typeface="Corbel"/>
              </a:defRPr>
            </a:lvl1pPr>
            <a:lvl2pPr lvl="1"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www.sigmaaldrich.com/NO/en/technical-documents/protocol/genomics/sequencing/sanger-sequencing" TargetMode="External"/><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hyperlink" Target="https://doi.org/10.4324/978020346923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go-fair.org/" TargetMode="External"/><Relationship Id="rId4" Type="http://schemas.openxmlformats.org/officeDocument/2006/relationships/hyperlink" Target="https://howtofair.d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irds.stanford.edu/sites/g/files/sbiybj10071/f/clo.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irds.stanford.edu/assessment/assessment-overview/assessment-too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Session 2</a:t>
            </a:r>
            <a:endParaRPr b="1"/>
          </a:p>
        </p:txBody>
      </p:sp>
      <p:sp>
        <p:nvSpPr>
          <p:cNvPr id="74" name="Google Shape;74;p14"/>
          <p:cNvSpPr txBox="1"/>
          <p:nvPr>
            <p:ph idx="1" type="subTitle"/>
          </p:nvPr>
        </p:nvSpPr>
        <p:spPr>
          <a:xfrm>
            <a:off x="390525" y="2789125"/>
            <a:ext cx="87534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2400"/>
              <a:t>Learning Outcomes, </a:t>
            </a:r>
            <a:r>
              <a:rPr b="1" lang="en" sz="2400"/>
              <a:t>Syllabus Creation and Documentation</a:t>
            </a:r>
            <a:endParaRPr b="1" sz="2400"/>
          </a:p>
          <a:p>
            <a:pPr indent="0" lvl="0" marL="0" rtl="0" algn="l">
              <a:lnSpc>
                <a:spcPct val="80000"/>
              </a:lnSpc>
              <a:spcBef>
                <a:spcPts val="0"/>
              </a:spcBef>
              <a:spcAft>
                <a:spcPts val="0"/>
              </a:spcAft>
              <a:buSzPts val="605"/>
              <a:buNone/>
            </a:pPr>
            <a:r>
              <a:t/>
            </a:r>
            <a:endParaRPr sz="989"/>
          </a:p>
        </p:txBody>
      </p:sp>
      <p:sp>
        <p:nvSpPr>
          <p:cNvPr id="75" name="Google Shape;75;p14"/>
          <p:cNvSpPr txBox="1"/>
          <p:nvPr/>
        </p:nvSpPr>
        <p:spPr>
          <a:xfrm>
            <a:off x="378575" y="4039875"/>
            <a:ext cx="46152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chemeClr val="lt1"/>
                </a:solidFill>
                <a:latin typeface="Lato"/>
                <a:ea typeface="Lato"/>
                <a:cs typeface="Lato"/>
                <a:sym typeface="Lato"/>
              </a:rPr>
              <a:t>FAIR Training Material by Design</a:t>
            </a:r>
            <a:endParaRPr sz="1800">
              <a:solidFill>
                <a:schemeClr val="lt1"/>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800">
                <a:solidFill>
                  <a:schemeClr val="lt1"/>
                </a:solidFill>
                <a:latin typeface="Lato"/>
                <a:ea typeface="Lato"/>
                <a:cs typeface="Lato"/>
                <a:sym typeface="Lato"/>
              </a:rPr>
              <a:t>September 18-19, 2024</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Jill Jaworski &amp; Jessica Lindvall</a:t>
            </a:r>
            <a:endParaRPr sz="1800">
              <a:solidFill>
                <a:schemeClr val="lt1"/>
              </a:solidFill>
              <a:latin typeface="Lato"/>
              <a:ea typeface="Lato"/>
              <a:cs typeface="Lato"/>
              <a:sym typeface="Lato"/>
            </a:endParaRPr>
          </a:p>
        </p:txBody>
      </p:sp>
      <p:pic>
        <p:nvPicPr>
          <p:cNvPr id="76" name="Google Shape;76;p14"/>
          <p:cNvPicPr preferRelativeResize="0"/>
          <p:nvPr/>
        </p:nvPicPr>
        <p:blipFill>
          <a:blip r:embed="rId3">
            <a:alphaModFix/>
          </a:blip>
          <a:stretch>
            <a:fillRect/>
          </a:stretch>
        </p:blipFill>
        <p:spPr>
          <a:xfrm>
            <a:off x="4858050" y="4215361"/>
            <a:ext cx="3106749" cy="6750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500"/>
              <a:t>What are Learning Outcomes </a:t>
            </a:r>
            <a:endParaRPr b="1" sz="3500"/>
          </a:p>
          <a:p>
            <a:pPr indent="0" lvl="0" marL="0" rtl="0" algn="l">
              <a:spcBef>
                <a:spcPts val="0"/>
              </a:spcBef>
              <a:spcAft>
                <a:spcPts val="0"/>
              </a:spcAft>
              <a:buSzPts val="990"/>
              <a:buNone/>
            </a:pPr>
            <a:r>
              <a:rPr b="1" lang="en" sz="3500"/>
              <a:t>and How do they relate to FAIR?</a:t>
            </a:r>
            <a:endParaRPr b="1" sz="3500"/>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How we </a:t>
            </a:r>
            <a:r>
              <a:rPr b="1" lang="en"/>
              <a:t>believe</a:t>
            </a:r>
            <a:r>
              <a:rPr b="1" lang="en"/>
              <a:t> LOs most relate FAIR</a:t>
            </a:r>
            <a:endParaRPr b="1"/>
          </a:p>
          <a:p>
            <a:pPr indent="-317500" lvl="1" marL="914400" rtl="0" algn="l">
              <a:spcBef>
                <a:spcPts val="0"/>
              </a:spcBef>
              <a:spcAft>
                <a:spcPts val="0"/>
              </a:spcAft>
              <a:buSzPts val="1400"/>
              <a:buChar char="○"/>
            </a:pPr>
            <a:r>
              <a:rPr lang="en"/>
              <a:t>We feel that LOs most relate to Interoperability and Reuse </a:t>
            </a:r>
            <a:endParaRPr/>
          </a:p>
          <a:p>
            <a:pPr indent="-317500" lvl="2" marL="1371600" rtl="0" algn="l">
              <a:spcBef>
                <a:spcPts val="0"/>
              </a:spcBef>
              <a:spcAft>
                <a:spcPts val="0"/>
              </a:spcAft>
              <a:buSzPts val="1400"/>
              <a:buChar char="■"/>
            </a:pPr>
            <a:r>
              <a:rPr lang="en"/>
              <a:t>Interoperability: by having clearly stated LOs (blooms level, active verb, target audience), other users of the material can align the materials to new contexts </a:t>
            </a:r>
            <a:endParaRPr/>
          </a:p>
          <a:p>
            <a:pPr indent="-317500" lvl="2" marL="1371600" rtl="0" algn="l">
              <a:spcBef>
                <a:spcPts val="0"/>
              </a:spcBef>
              <a:spcAft>
                <a:spcPts val="0"/>
              </a:spcAft>
              <a:buSzPts val="1400"/>
              <a:buChar char="■"/>
            </a:pPr>
            <a:r>
              <a:rPr lang="en"/>
              <a:t>Reuse: easily identified purpose for use </a:t>
            </a:r>
            <a:endParaRPr/>
          </a:p>
          <a:p>
            <a:pPr indent="-317500" lvl="1" marL="914400" rtl="0" algn="l">
              <a:spcBef>
                <a:spcPts val="0"/>
              </a:spcBef>
              <a:spcAft>
                <a:spcPts val="0"/>
              </a:spcAft>
              <a:buSzPts val="1400"/>
              <a:buChar char="○"/>
            </a:pPr>
            <a:r>
              <a:rPr lang="en"/>
              <a:t>FAIR - LOs help to give the training context, across each of the dimensions of FAIR</a:t>
            </a:r>
            <a:endParaRPr/>
          </a:p>
          <a:p>
            <a:pPr indent="-342900" lvl="0" marL="457200" rtl="0" algn="l">
              <a:spcBef>
                <a:spcPts val="0"/>
              </a:spcBef>
              <a:spcAft>
                <a:spcPts val="0"/>
              </a:spcAft>
              <a:buSzPts val="1800"/>
              <a:buChar char="●"/>
            </a:pPr>
            <a:r>
              <a:rPr b="1" lang="en">
                <a:highlight>
                  <a:schemeClr val="lt1"/>
                </a:highlight>
              </a:rPr>
              <a:t>Activity - </a:t>
            </a:r>
            <a:r>
              <a:rPr b="1" lang="en">
                <a:highlight>
                  <a:schemeClr val="lt1"/>
                </a:highlight>
              </a:rPr>
              <a:t>Short discussion:</a:t>
            </a:r>
            <a:r>
              <a:rPr lang="en">
                <a:highlight>
                  <a:schemeClr val="lt1"/>
                </a:highlight>
              </a:rPr>
              <a:t> How could LOs also relate to Findability and Accessibility?</a:t>
            </a:r>
            <a:endParaRPr>
              <a:highlight>
                <a:schemeClr val="lt1"/>
              </a:highlight>
            </a:endParaRPr>
          </a:p>
          <a:p>
            <a:pPr indent="-317500" lvl="1" marL="914400" rtl="0" algn="l">
              <a:spcBef>
                <a:spcPts val="0"/>
              </a:spcBef>
              <a:spcAft>
                <a:spcPts val="0"/>
              </a:spcAft>
              <a:buSzPts val="1400"/>
              <a:buChar char="○"/>
            </a:pPr>
            <a:r>
              <a:rPr lang="en">
                <a:highlight>
                  <a:schemeClr val="lt1"/>
                </a:highlight>
              </a:rPr>
              <a:t>5min: Four groups, one for each letter of FAIR</a:t>
            </a:r>
            <a:endParaRPr>
              <a:highlight>
                <a:schemeClr val="lt1"/>
              </a:highlight>
            </a:endParaRPr>
          </a:p>
          <a:p>
            <a:pPr indent="-317500" lvl="1" marL="914400" rtl="0" algn="l">
              <a:spcBef>
                <a:spcPts val="0"/>
              </a:spcBef>
              <a:spcAft>
                <a:spcPts val="0"/>
              </a:spcAft>
              <a:buSzPts val="1400"/>
              <a:buChar char="○"/>
            </a:pPr>
            <a:r>
              <a:rPr lang="en">
                <a:highlight>
                  <a:schemeClr val="lt1"/>
                </a:highlight>
              </a:rPr>
              <a:t>Debrief afterwar</a:t>
            </a:r>
            <a:r>
              <a:rPr lang="en">
                <a:highlight>
                  <a:schemeClr val="lt1"/>
                </a:highlight>
              </a:rPr>
              <a:t>ds</a:t>
            </a:r>
            <a:endParaRPr>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How do you write *good* Learning Outcomes? </a:t>
            </a:r>
            <a:endParaRPr b="1" sz="3000"/>
          </a:p>
        </p:txBody>
      </p:sp>
      <p:sp>
        <p:nvSpPr>
          <p:cNvPr id="140" name="Google Shape;140;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By incorporating…</a:t>
            </a:r>
            <a:endParaRPr b="1"/>
          </a:p>
          <a:p>
            <a:pPr indent="-342900" lvl="0" marL="457200" rtl="0" algn="l">
              <a:spcBef>
                <a:spcPts val="1200"/>
              </a:spcBef>
              <a:spcAft>
                <a:spcPts val="0"/>
              </a:spcAft>
              <a:buSzPts val="1800"/>
              <a:buChar char="●"/>
            </a:pPr>
            <a:r>
              <a:rPr lang="en"/>
              <a:t>SMARTIE Principles </a:t>
            </a:r>
            <a:endParaRPr/>
          </a:p>
          <a:p>
            <a:pPr indent="-342900" lvl="0" marL="457200" rtl="0" algn="l">
              <a:spcBef>
                <a:spcPts val="0"/>
              </a:spcBef>
              <a:spcAft>
                <a:spcPts val="0"/>
              </a:spcAft>
              <a:buSzPts val="1800"/>
              <a:buChar char="●"/>
            </a:pPr>
            <a:r>
              <a:rPr lang="en"/>
              <a:t>Bloom’s Taxonomy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22025" y="834794"/>
            <a:ext cx="6390600" cy="429600"/>
          </a:xfrm>
          <a:prstGeom prst="rect">
            <a:avLst/>
          </a:prstGeom>
          <a:noFill/>
          <a:ln>
            <a:noFill/>
          </a:ln>
        </p:spPr>
        <p:txBody>
          <a:bodyPr anchorCtr="0" anchor="t" bIns="68575" lIns="68575" spcFirstLastPara="1" rIns="68575" wrap="square" tIns="68575">
            <a:noAutofit/>
          </a:bodyPr>
          <a:lstStyle/>
          <a:p>
            <a:pPr indent="0" lvl="0" marL="0" rtl="0" algn="ctr">
              <a:lnSpc>
                <a:spcPct val="100000"/>
              </a:lnSpc>
              <a:spcBef>
                <a:spcPts val="0"/>
              </a:spcBef>
              <a:spcAft>
                <a:spcPts val="0"/>
              </a:spcAft>
              <a:buSzPts val="2100"/>
              <a:buNone/>
            </a:pPr>
            <a:r>
              <a:rPr b="1" lang="en"/>
              <a:t>SMARTIE Learning Outcomes</a:t>
            </a:r>
            <a:endParaRPr/>
          </a:p>
        </p:txBody>
      </p:sp>
      <p:graphicFrame>
        <p:nvGraphicFramePr>
          <p:cNvPr id="147" name="Google Shape;147;p25"/>
          <p:cNvGraphicFramePr/>
          <p:nvPr/>
        </p:nvGraphicFramePr>
        <p:xfrm>
          <a:off x="3369676" y="1810626"/>
          <a:ext cx="3000000" cy="3000000"/>
        </p:xfrm>
        <a:graphic>
          <a:graphicData uri="http://schemas.openxmlformats.org/drawingml/2006/table">
            <a:tbl>
              <a:tblPr bandRow="1" firstRow="1">
                <a:noFill/>
                <a:tableStyleId>{B8C99C1C-D711-4DC3-BBDB-FFC049607449}</a:tableStyleId>
              </a:tblPr>
              <a:tblGrid>
                <a:gridCol w="411500"/>
                <a:gridCol w="1993150"/>
              </a:tblGrid>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S</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pecific</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M</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easurable</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A</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chievable</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R</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elevant</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T</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ime-limited</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I</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nclusive</a:t>
                      </a:r>
                      <a:endParaRPr sz="1100" u="none" cap="none" strike="noStrike"/>
                    </a:p>
                  </a:txBody>
                  <a:tcPr marT="0" marB="0" marR="0" marL="0" anchor="ctr"/>
                </a:tc>
              </a:tr>
              <a:tr h="278150">
                <a:tc>
                  <a:txBody>
                    <a:bodyPr/>
                    <a:lstStyle/>
                    <a:p>
                      <a:pPr indent="0" lvl="0" marL="0" marR="0" rtl="0" algn="ctr">
                        <a:lnSpc>
                          <a:spcPct val="100000"/>
                        </a:lnSpc>
                        <a:spcBef>
                          <a:spcPts val="0"/>
                        </a:spcBef>
                        <a:spcAft>
                          <a:spcPts val="0"/>
                        </a:spcAft>
                        <a:buClr>
                          <a:srgbClr val="000000"/>
                        </a:buClr>
                        <a:buSzPts val="3000"/>
                        <a:buFont typeface="Arial"/>
                        <a:buNone/>
                      </a:pPr>
                      <a:r>
                        <a:rPr b="1" lang="en" sz="3000" u="none" cap="none" strike="noStrike">
                          <a:solidFill>
                            <a:srgbClr val="414487"/>
                          </a:solidFill>
                          <a:latin typeface="Corbel"/>
                          <a:ea typeface="Corbel"/>
                          <a:cs typeface="Corbel"/>
                          <a:sym typeface="Corbel"/>
                        </a:rPr>
                        <a:t>E</a:t>
                      </a:r>
                      <a:endParaRPr sz="1100" u="none" cap="none" strike="noStrike"/>
                    </a:p>
                  </a:txBody>
                  <a:tcPr marT="0" marB="0" marR="0" marL="0" anchor="ctr"/>
                </a:tc>
                <a:tc>
                  <a:txBody>
                    <a:bodyPr/>
                    <a:lstStyle/>
                    <a:p>
                      <a:pPr indent="0" lvl="0" marL="0" marR="0" rtl="0" algn="l">
                        <a:lnSpc>
                          <a:spcPct val="100000"/>
                        </a:lnSpc>
                        <a:spcBef>
                          <a:spcPts val="0"/>
                        </a:spcBef>
                        <a:spcAft>
                          <a:spcPts val="0"/>
                        </a:spcAft>
                        <a:buClr>
                          <a:srgbClr val="000000"/>
                        </a:buClr>
                        <a:buSzPts val="3000"/>
                        <a:buFont typeface="Arial"/>
                        <a:buNone/>
                      </a:pPr>
                      <a:r>
                        <a:rPr lang="en" sz="3000" u="none" cap="none" strike="noStrike">
                          <a:solidFill>
                            <a:srgbClr val="22A884"/>
                          </a:solidFill>
                          <a:latin typeface="Corbel"/>
                          <a:ea typeface="Corbel"/>
                          <a:cs typeface="Corbel"/>
                          <a:sym typeface="Corbel"/>
                        </a:rPr>
                        <a:t>quitable</a:t>
                      </a:r>
                      <a:endParaRPr sz="1100" u="none" cap="none" strike="noStrike"/>
                    </a:p>
                  </a:txBody>
                  <a:tcPr marT="0" marB="0" marR="0" marL="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98250" y="16350"/>
            <a:ext cx="8826600" cy="602700"/>
          </a:xfrm>
          <a:prstGeom prst="rect">
            <a:avLst/>
          </a:prstGeom>
          <a:noFill/>
          <a:ln>
            <a:noFill/>
          </a:ln>
        </p:spPr>
        <p:txBody>
          <a:bodyPr anchorCtr="0" anchor="t" bIns="68575" lIns="68575" spcFirstLastPara="1" rIns="68575" wrap="square" tIns="68575">
            <a:noAutofit/>
          </a:bodyPr>
          <a:lstStyle/>
          <a:p>
            <a:pPr indent="0" lvl="0" marL="0" rtl="0" algn="ctr">
              <a:lnSpc>
                <a:spcPct val="100000"/>
              </a:lnSpc>
              <a:spcBef>
                <a:spcPts val="0"/>
              </a:spcBef>
              <a:spcAft>
                <a:spcPts val="0"/>
              </a:spcAft>
              <a:buSzPts val="2100"/>
              <a:buNone/>
            </a:pPr>
            <a:r>
              <a:rPr b="1" lang="en" sz="2700"/>
              <a:t>Bloom’s Taxonomy: a spectrum of cognitive complexity</a:t>
            </a:r>
            <a:endParaRPr sz="1500"/>
          </a:p>
        </p:txBody>
      </p:sp>
      <p:grpSp>
        <p:nvGrpSpPr>
          <p:cNvPr id="154" name="Google Shape;154;p26"/>
          <p:cNvGrpSpPr/>
          <p:nvPr/>
        </p:nvGrpSpPr>
        <p:grpSpPr>
          <a:xfrm>
            <a:off x="1029226" y="1161727"/>
            <a:ext cx="7085356" cy="3828342"/>
            <a:chOff x="1194987" y="1356867"/>
            <a:chExt cx="9447141" cy="5104455"/>
          </a:xfrm>
        </p:grpSpPr>
        <p:pic>
          <p:nvPicPr>
            <p:cNvPr id="155" name="Google Shape;155;p26"/>
            <p:cNvPicPr preferRelativeResize="0"/>
            <p:nvPr/>
          </p:nvPicPr>
          <p:blipFill rotWithShape="1">
            <a:blip r:embed="rId3">
              <a:alphaModFix/>
            </a:blip>
            <a:srcRect b="0" l="0" r="0" t="0"/>
            <a:stretch/>
          </p:blipFill>
          <p:spPr>
            <a:xfrm>
              <a:off x="1194987" y="1356867"/>
              <a:ext cx="7638526" cy="5104455"/>
            </a:xfrm>
            <a:prstGeom prst="rect">
              <a:avLst/>
            </a:prstGeom>
            <a:noFill/>
            <a:ln>
              <a:noFill/>
            </a:ln>
          </p:spPr>
        </p:pic>
        <p:sp>
          <p:nvSpPr>
            <p:cNvPr id="156" name="Google Shape;156;p26"/>
            <p:cNvSpPr/>
            <p:nvPr/>
          </p:nvSpPr>
          <p:spPr>
            <a:xfrm flipH="1" rot="10800000">
              <a:off x="9000228" y="1517673"/>
              <a:ext cx="483600" cy="4137300"/>
            </a:xfrm>
            <a:prstGeom prst="upDownArrow">
              <a:avLst>
                <a:gd fmla="val 50000" name="adj1"/>
                <a:gd fmla="val 50000" name="adj2"/>
              </a:avLst>
            </a:prstGeom>
            <a:gradFill>
              <a:gsLst>
                <a:gs pos="0">
                  <a:srgbClr val="414487"/>
                </a:gs>
                <a:gs pos="50000">
                  <a:srgbClr val="22A884"/>
                </a:gs>
                <a:gs pos="100000">
                  <a:srgbClr val="FDE725"/>
                </a:gs>
              </a:gsLst>
              <a:lin ang="5400012" scaled="0"/>
            </a:gradFill>
            <a:ln cap="flat" cmpd="sng" w="25400">
              <a:solidFill>
                <a:srgbClr val="28314B"/>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157" name="Google Shape;157;p26"/>
            <p:cNvSpPr txBox="1"/>
            <p:nvPr/>
          </p:nvSpPr>
          <p:spPr>
            <a:xfrm>
              <a:off x="9483828" y="1517661"/>
              <a:ext cx="1158300" cy="41373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chemeClr val="dk1"/>
                </a:buClr>
                <a:buSzPts val="1400"/>
                <a:buFont typeface="Corbel"/>
                <a:buNone/>
              </a:pPr>
              <a:r>
                <a:rPr b="0" i="0" lang="en" sz="1500" u="none" cap="none" strike="noStrike">
                  <a:solidFill>
                    <a:srgbClr val="414487"/>
                  </a:solidFill>
                  <a:latin typeface="Corbel"/>
                  <a:ea typeface="Corbel"/>
                  <a:cs typeface="Corbel"/>
                  <a:sym typeface="Corbel"/>
                </a:rPr>
                <a:t>abstract</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0"/>
                </a:spcAft>
                <a:buClr>
                  <a:schemeClr val="dk1"/>
                </a:buClr>
                <a:buSzPts val="1400"/>
                <a:buFont typeface="Corbel"/>
                <a:buNone/>
              </a:pPr>
              <a:r>
                <a:t/>
              </a:r>
              <a:endParaRPr b="0" i="0" sz="1500" u="none" cap="none" strike="noStrike">
                <a:solidFill>
                  <a:srgbClr val="414487"/>
                </a:solidFill>
                <a:latin typeface="Corbel"/>
                <a:ea typeface="Corbel"/>
                <a:cs typeface="Corbel"/>
                <a:sym typeface="Corbel"/>
              </a:endParaRPr>
            </a:p>
            <a:p>
              <a:pPr indent="0" lvl="0" marL="0" marR="0" rtl="0" algn="ctr">
                <a:lnSpc>
                  <a:spcPct val="100000"/>
                </a:lnSpc>
                <a:spcBef>
                  <a:spcPts val="1400"/>
                </a:spcBef>
                <a:spcAft>
                  <a:spcPts val="1400"/>
                </a:spcAft>
                <a:buClr>
                  <a:schemeClr val="dk1"/>
                </a:buClr>
                <a:buSzPts val="1400"/>
                <a:buFont typeface="Corbel"/>
                <a:buNone/>
              </a:pPr>
              <a:r>
                <a:rPr b="0" i="0" lang="en" sz="1500" u="none" cap="none" strike="noStrike">
                  <a:solidFill>
                    <a:srgbClr val="414487"/>
                  </a:solidFill>
                  <a:latin typeface="Corbel"/>
                  <a:ea typeface="Corbel"/>
                  <a:cs typeface="Corbel"/>
                  <a:sym typeface="Corbel"/>
                </a:rPr>
                <a:t>concrete</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7"/>
          <p:cNvGraphicFramePr/>
          <p:nvPr/>
        </p:nvGraphicFramePr>
        <p:xfrm>
          <a:off x="1707104" y="317538"/>
          <a:ext cx="3000000" cy="3000000"/>
        </p:xfrm>
        <a:graphic>
          <a:graphicData uri="http://schemas.openxmlformats.org/drawingml/2006/table">
            <a:tbl>
              <a:tblPr bandRow="1" firstRow="1">
                <a:noFill/>
                <a:tableStyleId>{B8C99C1C-D711-4DC3-BBDB-FFC049607449}</a:tableStyleId>
              </a:tblPr>
              <a:tblGrid>
                <a:gridCol w="1979900"/>
                <a:gridCol w="5182475"/>
              </a:tblGrid>
              <a:tr h="676000">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Create</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FDE725"/>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414487"/>
                          </a:solidFill>
                          <a:latin typeface="Corbel"/>
                          <a:ea typeface="Corbel"/>
                          <a:cs typeface="Corbel"/>
                          <a:sym typeface="Corbel"/>
                        </a:rPr>
                        <a:t>assemble, build, collect, combine, compile, compose, constitute, construct, design, develop, devise, formulate, generate, hypothesize, integrate, invent, make, manage, modify, </a:t>
                      </a:r>
                      <a:r>
                        <a:rPr b="1" lang="en" sz="1100" u="none" cap="none" strike="noStrike">
                          <a:solidFill>
                            <a:srgbClr val="7AD151"/>
                          </a:solidFill>
                          <a:latin typeface="Corbel"/>
                          <a:ea typeface="Corbel"/>
                          <a:cs typeface="Corbel"/>
                          <a:sym typeface="Corbel"/>
                        </a:rPr>
                        <a:t>organize</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perform</a:t>
                      </a:r>
                      <a:r>
                        <a:rPr lang="en" sz="1100" u="none" cap="none" strike="noStrike">
                          <a:solidFill>
                            <a:srgbClr val="414487"/>
                          </a:solidFill>
                          <a:latin typeface="Corbel"/>
                          <a:ea typeface="Corbel"/>
                          <a:cs typeface="Corbel"/>
                          <a:sym typeface="Corbel"/>
                        </a:rPr>
                        <a:t>, plan, prepare, produce, propose, rearrange, reconstruct, reorganize, revise, rewrite, synthesize, write</a:t>
                      </a:r>
                      <a:endParaRPr sz="1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r h="676000">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Evaluate</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7AD15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414487"/>
                          </a:solidFill>
                          <a:latin typeface="Corbel"/>
                          <a:ea typeface="Corbel"/>
                          <a:cs typeface="Corbel"/>
                          <a:sym typeface="Corbel"/>
                        </a:rPr>
                        <a:t>advise, appraise, argue, assess, </a:t>
                      </a:r>
                      <a:r>
                        <a:rPr b="1" lang="en" sz="1100" u="none" cap="none" strike="noStrike">
                          <a:solidFill>
                            <a:srgbClr val="7AD151"/>
                          </a:solidFill>
                          <a:latin typeface="Corbel"/>
                          <a:ea typeface="Corbel"/>
                          <a:cs typeface="Corbel"/>
                          <a:sym typeface="Corbel"/>
                        </a:rPr>
                        <a:t>compare</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conclude</a:t>
                      </a:r>
                      <a:r>
                        <a:rPr lang="en" sz="1100" u="none" cap="none" strike="noStrike">
                          <a:solidFill>
                            <a:srgbClr val="414487"/>
                          </a:solidFill>
                          <a:latin typeface="Corbel"/>
                          <a:ea typeface="Corbel"/>
                          <a:cs typeface="Corbel"/>
                          <a:sym typeface="Corbel"/>
                        </a:rPr>
                        <a:t>, consider, contrast, convince, correct, criticize, critique, decide, </a:t>
                      </a:r>
                      <a:r>
                        <a:rPr b="1" lang="en" sz="1100" u="none" cap="none" strike="noStrike">
                          <a:solidFill>
                            <a:srgbClr val="7AD151"/>
                          </a:solidFill>
                          <a:latin typeface="Corbel"/>
                          <a:ea typeface="Corbel"/>
                          <a:cs typeface="Corbel"/>
                          <a:sym typeface="Corbel"/>
                        </a:rPr>
                        <a:t>defend</a:t>
                      </a:r>
                      <a:r>
                        <a:rPr lang="en" sz="1100" u="none" cap="none" strike="noStrike">
                          <a:solidFill>
                            <a:srgbClr val="414487"/>
                          </a:solidFill>
                          <a:latin typeface="Corbel"/>
                          <a:ea typeface="Corbel"/>
                          <a:cs typeface="Corbel"/>
                          <a:sym typeface="Corbel"/>
                        </a:rPr>
                        <a:t>, determine, discriminate, grade, judge, justify, measure, rank, rate, recommend, review, score, select, standardize, support, test, validate</a:t>
                      </a:r>
                      <a:endParaRPr sz="1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r h="676000">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Analyze</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22A884"/>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7AD151"/>
                          </a:solidFill>
                          <a:latin typeface="Corbel"/>
                          <a:ea typeface="Corbel"/>
                          <a:cs typeface="Corbel"/>
                          <a:sym typeface="Corbel"/>
                        </a:rPr>
                        <a:t>arrange</a:t>
                      </a:r>
                      <a:r>
                        <a:rPr b="0" lang="en" sz="1100" u="none" cap="none" strike="noStrike">
                          <a:solidFill>
                            <a:srgbClr val="414487"/>
                          </a:solidFill>
                          <a:latin typeface="Corbel"/>
                          <a:ea typeface="Corbel"/>
                          <a:cs typeface="Corbel"/>
                          <a:sym typeface="Corbel"/>
                        </a:rPr>
                        <a:t>, break down, </a:t>
                      </a:r>
                      <a:r>
                        <a:rPr b="1" lang="en" sz="1100" u="none" cap="none" strike="noStrike">
                          <a:solidFill>
                            <a:srgbClr val="7AD151"/>
                          </a:solidFill>
                          <a:latin typeface="Corbel"/>
                          <a:ea typeface="Corbel"/>
                          <a:cs typeface="Corbel"/>
                          <a:sym typeface="Corbel"/>
                        </a:rPr>
                        <a:t>categorize</a:t>
                      </a:r>
                      <a:r>
                        <a:rPr b="0"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classify</a:t>
                      </a:r>
                      <a:r>
                        <a:rPr b="0"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compare</a:t>
                      </a:r>
                      <a:r>
                        <a:rPr b="0"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conclude</a:t>
                      </a:r>
                      <a:r>
                        <a:rPr b="0" lang="en" sz="1100" u="none" cap="none" strike="noStrike">
                          <a:solidFill>
                            <a:srgbClr val="414487"/>
                          </a:solidFill>
                          <a:latin typeface="Corbel"/>
                          <a:ea typeface="Corbel"/>
                          <a:cs typeface="Corbel"/>
                          <a:sym typeface="Corbel"/>
                        </a:rPr>
                        <a:t>, connect, </a:t>
                      </a:r>
                      <a:r>
                        <a:rPr b="1" lang="en" sz="1100" u="none" cap="none" strike="noStrike">
                          <a:solidFill>
                            <a:srgbClr val="7AD151"/>
                          </a:solidFill>
                          <a:latin typeface="Corbel"/>
                          <a:ea typeface="Corbel"/>
                          <a:cs typeface="Corbel"/>
                          <a:sym typeface="Corbel"/>
                        </a:rPr>
                        <a:t>contrast</a:t>
                      </a:r>
                      <a:r>
                        <a:rPr b="0" lang="en" sz="1100" u="none" cap="none" strike="noStrike">
                          <a:solidFill>
                            <a:srgbClr val="414487"/>
                          </a:solidFill>
                          <a:latin typeface="Corbel"/>
                          <a:ea typeface="Corbel"/>
                          <a:cs typeface="Corbel"/>
                          <a:sym typeface="Corbel"/>
                        </a:rPr>
                        <a:t>,  deconstruct, deduce, detect, diagnose, diagram, differentiate, discriminate, </a:t>
                      </a:r>
                      <a:r>
                        <a:rPr b="1" lang="en" sz="1100" u="none" cap="none" strike="noStrike">
                          <a:solidFill>
                            <a:srgbClr val="7AD151"/>
                          </a:solidFill>
                          <a:latin typeface="Corbel"/>
                          <a:ea typeface="Corbel"/>
                          <a:cs typeface="Corbel"/>
                          <a:sym typeface="Corbel"/>
                        </a:rPr>
                        <a:t>distinguish</a:t>
                      </a:r>
                      <a:r>
                        <a:rPr b="0" lang="en" sz="1100" u="none" cap="none" strike="noStrike">
                          <a:solidFill>
                            <a:srgbClr val="414487"/>
                          </a:solidFill>
                          <a:latin typeface="Corbel"/>
                          <a:ea typeface="Corbel"/>
                          <a:cs typeface="Corbel"/>
                          <a:sym typeface="Corbel"/>
                        </a:rPr>
                        <a:t>, divide, examine, </a:t>
                      </a:r>
                      <a:r>
                        <a:rPr b="1" lang="en" sz="1100" u="none" cap="none" strike="noStrike">
                          <a:solidFill>
                            <a:srgbClr val="7AD151"/>
                          </a:solidFill>
                          <a:latin typeface="Corbel"/>
                          <a:ea typeface="Corbel"/>
                          <a:cs typeface="Corbel"/>
                          <a:sym typeface="Corbel"/>
                        </a:rPr>
                        <a:t>explain</a:t>
                      </a:r>
                      <a:r>
                        <a:rPr b="0" lang="en" sz="1100" u="none" cap="none" strike="noStrike">
                          <a:solidFill>
                            <a:srgbClr val="414487"/>
                          </a:solidFill>
                          <a:latin typeface="Corbel"/>
                          <a:ea typeface="Corbel"/>
                          <a:cs typeface="Corbel"/>
                          <a:sym typeface="Corbel"/>
                        </a:rPr>
                        <a:t>, identify, integrate, </a:t>
                      </a:r>
                      <a:r>
                        <a:rPr b="1" lang="en" sz="1100" u="none" cap="none" strike="noStrike">
                          <a:solidFill>
                            <a:srgbClr val="7AD151"/>
                          </a:solidFill>
                          <a:latin typeface="Corbel"/>
                          <a:ea typeface="Corbel"/>
                          <a:cs typeface="Corbel"/>
                          <a:sym typeface="Corbel"/>
                        </a:rPr>
                        <a:t>inventory</a:t>
                      </a:r>
                      <a:r>
                        <a:rPr b="0"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list</a:t>
                      </a:r>
                      <a:r>
                        <a:rPr b="0" lang="en" sz="1100" u="none" cap="none" strike="noStrike">
                          <a:solidFill>
                            <a:srgbClr val="414487"/>
                          </a:solidFill>
                          <a:latin typeface="Corbel"/>
                          <a:ea typeface="Corbel"/>
                          <a:cs typeface="Corbel"/>
                          <a:sym typeface="Corbel"/>
                        </a:rPr>
                        <a:t>, order, </a:t>
                      </a:r>
                      <a:r>
                        <a:rPr b="1" lang="en" sz="1100" u="none" cap="none" strike="noStrike">
                          <a:solidFill>
                            <a:srgbClr val="7AD151"/>
                          </a:solidFill>
                          <a:latin typeface="Corbel"/>
                          <a:ea typeface="Corbel"/>
                          <a:cs typeface="Corbel"/>
                          <a:sym typeface="Corbel"/>
                        </a:rPr>
                        <a:t>organize</a:t>
                      </a:r>
                      <a:r>
                        <a:rPr b="0" lang="en" sz="1100" u="none" cap="none" strike="noStrike">
                          <a:solidFill>
                            <a:srgbClr val="414487"/>
                          </a:solidFill>
                          <a:latin typeface="Corbel"/>
                          <a:ea typeface="Corbel"/>
                          <a:cs typeface="Corbel"/>
                          <a:sym typeface="Corbel"/>
                        </a:rPr>
                        <a:t>, relate, separate, structure</a:t>
                      </a:r>
                      <a:endParaRPr sz="1100" u="none" cap="none" strike="noStrike">
                        <a:solidFill>
                          <a:srgbClr val="414487"/>
                        </a:solidFill>
                        <a:latin typeface="Corbel"/>
                        <a:ea typeface="Corbel"/>
                        <a:cs typeface="Corbel"/>
                        <a:sym typeface="Corbel"/>
                      </a:endParaRPr>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r h="676000">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Apply</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2A788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0" lang="en" sz="1100" u="none" cap="none" strike="noStrike">
                          <a:solidFill>
                            <a:srgbClr val="414487"/>
                          </a:solidFill>
                          <a:latin typeface="Corbel"/>
                          <a:ea typeface="Corbel"/>
                          <a:cs typeface="Corbel"/>
                          <a:sym typeface="Corbel"/>
                        </a:rPr>
                        <a:t>calculate, carry out, change, choose, classify, complete, compute, construct, demonstrate, dramatize, employ, examine, execute, experiment, generalize, illustrate, implement, infer, interpret, manipulate, modify, operate, </a:t>
                      </a:r>
                      <a:r>
                        <a:rPr b="1" lang="en" sz="1100" u="none" cap="none" strike="noStrike">
                          <a:solidFill>
                            <a:srgbClr val="7AD151"/>
                          </a:solidFill>
                          <a:latin typeface="Corbel"/>
                          <a:ea typeface="Corbel"/>
                          <a:cs typeface="Corbel"/>
                          <a:sym typeface="Corbel"/>
                        </a:rPr>
                        <a:t>organize</a:t>
                      </a:r>
                      <a:r>
                        <a:rPr b="0" lang="en" sz="1100" u="none" cap="none" strike="noStrike">
                          <a:solidFill>
                            <a:srgbClr val="414487"/>
                          </a:solidFill>
                          <a:latin typeface="Corbel"/>
                          <a:ea typeface="Corbel"/>
                          <a:cs typeface="Corbel"/>
                          <a:sym typeface="Corbel"/>
                        </a:rPr>
                        <a:t>, outline, </a:t>
                      </a:r>
                      <a:r>
                        <a:rPr b="1" lang="en" sz="1100" u="none" cap="none" strike="noStrike">
                          <a:solidFill>
                            <a:srgbClr val="7AD151"/>
                          </a:solidFill>
                          <a:latin typeface="Corbel"/>
                          <a:ea typeface="Corbel"/>
                          <a:cs typeface="Corbel"/>
                          <a:sym typeface="Corbel"/>
                        </a:rPr>
                        <a:t>perform</a:t>
                      </a:r>
                      <a:r>
                        <a:rPr b="0" lang="en" sz="1100" u="none" cap="none" strike="noStrike">
                          <a:solidFill>
                            <a:srgbClr val="414487"/>
                          </a:solidFill>
                          <a:latin typeface="Corbel"/>
                          <a:ea typeface="Corbel"/>
                          <a:cs typeface="Corbel"/>
                          <a:sym typeface="Corbel"/>
                        </a:rPr>
                        <a:t>, predict, solve, transfer, translate, use, verify</a:t>
                      </a:r>
                      <a:endParaRPr b="1" sz="1100" u="none" cap="none" strike="noStrike">
                        <a:solidFill>
                          <a:srgbClr val="414487"/>
                        </a:solidFill>
                        <a:latin typeface="Corbel"/>
                        <a:ea typeface="Corbel"/>
                        <a:cs typeface="Corbel"/>
                        <a:sym typeface="Corbel"/>
                      </a:endParaRPr>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r h="1106200">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Understand</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4144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7AD151"/>
                          </a:solidFill>
                          <a:latin typeface="Corbel"/>
                          <a:ea typeface="Corbel"/>
                          <a:cs typeface="Corbel"/>
                          <a:sym typeface="Corbel"/>
                        </a:rPr>
                        <a:t>arrange</a:t>
                      </a:r>
                      <a:r>
                        <a:rPr lang="en" sz="1100" u="none" cap="none" strike="noStrike">
                          <a:solidFill>
                            <a:srgbClr val="414487"/>
                          </a:solidFill>
                          <a:latin typeface="Corbel"/>
                          <a:ea typeface="Corbel"/>
                          <a:cs typeface="Corbel"/>
                          <a:sym typeface="Corbel"/>
                        </a:rPr>
                        <a:t>, associate, </a:t>
                      </a:r>
                      <a:r>
                        <a:rPr b="1" lang="en" sz="1100" u="none" cap="none" strike="noStrike">
                          <a:solidFill>
                            <a:srgbClr val="7AD151"/>
                          </a:solidFill>
                          <a:latin typeface="Corbel"/>
                          <a:ea typeface="Corbel"/>
                          <a:cs typeface="Corbel"/>
                          <a:sym typeface="Corbel"/>
                        </a:rPr>
                        <a:t>categorize</a:t>
                      </a:r>
                      <a:r>
                        <a:rPr lang="en" sz="1100" u="none" cap="none" strike="noStrike">
                          <a:solidFill>
                            <a:srgbClr val="414487"/>
                          </a:solidFill>
                          <a:latin typeface="Corbel"/>
                          <a:ea typeface="Corbel"/>
                          <a:cs typeface="Corbel"/>
                          <a:sym typeface="Corbel"/>
                        </a:rPr>
                        <a:t>, clarify, </a:t>
                      </a:r>
                      <a:r>
                        <a:rPr b="1" lang="en" sz="1100" u="none" cap="none" strike="noStrike">
                          <a:solidFill>
                            <a:srgbClr val="7AD151"/>
                          </a:solidFill>
                          <a:latin typeface="Corbel"/>
                          <a:ea typeface="Corbel"/>
                          <a:cs typeface="Corbel"/>
                          <a:sym typeface="Corbel"/>
                        </a:rPr>
                        <a:t>classify</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compare</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conclude</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contrast</a:t>
                      </a:r>
                      <a:r>
                        <a:rPr lang="en" sz="1100" u="none" cap="none" strike="noStrike">
                          <a:solidFill>
                            <a:srgbClr val="414487"/>
                          </a:solidFill>
                          <a:latin typeface="Corbel"/>
                          <a:ea typeface="Corbel"/>
                          <a:cs typeface="Corbel"/>
                          <a:sym typeface="Corbel"/>
                        </a:rPr>
                        <a:t>, </a:t>
                      </a:r>
                      <a:r>
                        <a:rPr b="1" lang="en" sz="1100" u="none" cap="none" strike="noStrike">
                          <a:solidFill>
                            <a:srgbClr val="7AD151"/>
                          </a:solidFill>
                          <a:latin typeface="Corbel"/>
                          <a:ea typeface="Corbel"/>
                          <a:cs typeface="Corbel"/>
                          <a:sym typeface="Corbel"/>
                        </a:rPr>
                        <a:t>defend</a:t>
                      </a:r>
                      <a:r>
                        <a:rPr lang="en" sz="1100" u="none" cap="none" strike="noStrike">
                          <a:solidFill>
                            <a:srgbClr val="414487"/>
                          </a:solidFill>
                          <a:latin typeface="Corbel"/>
                          <a:ea typeface="Corbel"/>
                          <a:cs typeface="Corbel"/>
                          <a:sym typeface="Corbel"/>
                        </a:rPr>
                        <a:t>, diagram, differentiate, discuss, </a:t>
                      </a:r>
                      <a:r>
                        <a:rPr b="1" lang="en" sz="1100" u="none" cap="none" strike="noStrike">
                          <a:solidFill>
                            <a:srgbClr val="7AD151"/>
                          </a:solidFill>
                          <a:latin typeface="Corbel"/>
                          <a:ea typeface="Corbel"/>
                          <a:cs typeface="Corbel"/>
                          <a:sym typeface="Corbel"/>
                        </a:rPr>
                        <a:t>distinguish</a:t>
                      </a:r>
                      <a:r>
                        <a:rPr lang="en" sz="1100" u="none" cap="none" strike="noStrike">
                          <a:solidFill>
                            <a:srgbClr val="414487"/>
                          </a:solidFill>
                          <a:latin typeface="Corbel"/>
                          <a:ea typeface="Corbel"/>
                          <a:cs typeface="Corbel"/>
                          <a:sym typeface="Corbel"/>
                        </a:rPr>
                        <a:t>, estimate, exemplify, </a:t>
                      </a:r>
                      <a:r>
                        <a:rPr b="1" lang="en" sz="1100" u="none" cap="none" strike="noStrike">
                          <a:solidFill>
                            <a:srgbClr val="7AD151"/>
                          </a:solidFill>
                          <a:latin typeface="Corbel"/>
                          <a:ea typeface="Corbel"/>
                          <a:cs typeface="Corbel"/>
                          <a:sym typeface="Corbel"/>
                        </a:rPr>
                        <a:t>explain</a:t>
                      </a:r>
                      <a:r>
                        <a:rPr lang="en" sz="1100" u="none" cap="none" strike="noStrike">
                          <a:solidFill>
                            <a:srgbClr val="414487"/>
                          </a:solidFill>
                          <a:latin typeface="Corbel"/>
                          <a:ea typeface="Corbel"/>
                          <a:cs typeface="Corbel"/>
                          <a:sym typeface="Corbel"/>
                        </a:rPr>
                        <a:t>, express, extend, extrapolate, generalize, give examples of, illustrate, infer, interpret, match, outline, paraphrase, predict, rephrase, represent, </a:t>
                      </a:r>
                      <a:r>
                        <a:rPr b="1" lang="en" sz="1100" u="none" cap="none" strike="noStrike">
                          <a:solidFill>
                            <a:srgbClr val="7AD151"/>
                          </a:solidFill>
                          <a:latin typeface="Corbel"/>
                          <a:ea typeface="Corbel"/>
                          <a:cs typeface="Corbel"/>
                          <a:sym typeface="Corbel"/>
                        </a:rPr>
                        <a:t>restate</a:t>
                      </a:r>
                      <a:r>
                        <a:rPr lang="en" sz="1100" u="none" cap="none" strike="noStrike">
                          <a:solidFill>
                            <a:srgbClr val="414487"/>
                          </a:solidFill>
                          <a:latin typeface="Corbel"/>
                          <a:ea typeface="Corbel"/>
                          <a:cs typeface="Corbel"/>
                          <a:sym typeface="Corbel"/>
                        </a:rPr>
                        <a:t>, summarize, transform, translate</a:t>
                      </a:r>
                      <a:endParaRPr b="1" sz="1100" u="none" cap="none" strike="noStrike">
                        <a:solidFill>
                          <a:srgbClr val="414487"/>
                        </a:solidFill>
                        <a:latin typeface="Corbel"/>
                        <a:ea typeface="Corbel"/>
                        <a:cs typeface="Corbel"/>
                        <a:sym typeface="Corbel"/>
                      </a:endParaRPr>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r h="553075">
                <a:tc>
                  <a:txBody>
                    <a:bodyPr/>
                    <a:lstStyle/>
                    <a:p>
                      <a:pPr indent="0" lvl="0" marL="0" marR="0" rtl="0" algn="ctr">
                        <a:lnSpc>
                          <a:spcPct val="100000"/>
                        </a:lnSpc>
                        <a:spcBef>
                          <a:spcPts val="0"/>
                        </a:spcBef>
                        <a:spcAft>
                          <a:spcPts val="0"/>
                        </a:spcAft>
                        <a:buClr>
                          <a:srgbClr val="000000"/>
                        </a:buClr>
                        <a:buSzPts val="3600"/>
                        <a:buFont typeface="Arial"/>
                        <a:buNone/>
                      </a:pPr>
                      <a:r>
                        <a:rPr b="1" lang="en" sz="2500" u="none" cap="none" strike="noStrike">
                          <a:solidFill>
                            <a:srgbClr val="FFFFFF"/>
                          </a:solidFill>
                          <a:latin typeface="Corbel"/>
                          <a:ea typeface="Corbel"/>
                          <a:cs typeface="Corbel"/>
                          <a:sym typeface="Corbel"/>
                        </a:rPr>
                        <a:t>Remember</a:t>
                      </a:r>
                      <a:endParaRPr sz="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solidFill>
                      <a:srgbClr val="440154"/>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414487"/>
                          </a:solidFill>
                          <a:latin typeface="Corbel"/>
                          <a:ea typeface="Corbel"/>
                          <a:cs typeface="Corbel"/>
                          <a:sym typeface="Corbel"/>
                        </a:rPr>
                        <a:t>cite, define, describe, identify, </a:t>
                      </a:r>
                      <a:r>
                        <a:rPr b="1" lang="en" sz="1100" u="none" cap="none" strike="noStrike">
                          <a:solidFill>
                            <a:srgbClr val="7AD151"/>
                          </a:solidFill>
                          <a:latin typeface="Corbel"/>
                          <a:ea typeface="Corbel"/>
                          <a:cs typeface="Corbel"/>
                          <a:sym typeface="Corbel"/>
                        </a:rPr>
                        <a:t>inventory</a:t>
                      </a:r>
                      <a:r>
                        <a:rPr lang="en" sz="1100" u="none" cap="none" strike="noStrike">
                          <a:solidFill>
                            <a:srgbClr val="414487"/>
                          </a:solidFill>
                          <a:latin typeface="Corbel"/>
                          <a:ea typeface="Corbel"/>
                          <a:cs typeface="Corbel"/>
                          <a:sym typeface="Corbel"/>
                        </a:rPr>
                        <a:t>, label, </a:t>
                      </a:r>
                      <a:r>
                        <a:rPr b="1" lang="en" sz="1100" u="none" cap="none" strike="noStrike">
                          <a:solidFill>
                            <a:srgbClr val="7AD151"/>
                          </a:solidFill>
                          <a:latin typeface="Corbel"/>
                          <a:ea typeface="Corbel"/>
                          <a:cs typeface="Corbel"/>
                          <a:sym typeface="Corbel"/>
                        </a:rPr>
                        <a:t>list</a:t>
                      </a:r>
                      <a:r>
                        <a:rPr lang="en" sz="1100" u="none" cap="none" strike="noStrike">
                          <a:solidFill>
                            <a:srgbClr val="414487"/>
                          </a:solidFill>
                          <a:latin typeface="Corbel"/>
                          <a:ea typeface="Corbel"/>
                          <a:cs typeface="Corbel"/>
                          <a:sym typeface="Corbel"/>
                        </a:rPr>
                        <a:t>, match, name, outline, quote, recall, recognize, report, reproduce, </a:t>
                      </a:r>
                      <a:r>
                        <a:rPr b="1" lang="en" sz="1100" u="none" cap="none" strike="noStrike">
                          <a:solidFill>
                            <a:srgbClr val="7AD151"/>
                          </a:solidFill>
                          <a:latin typeface="Corbel"/>
                          <a:ea typeface="Corbel"/>
                          <a:cs typeface="Corbel"/>
                          <a:sym typeface="Corbel"/>
                        </a:rPr>
                        <a:t>restate</a:t>
                      </a:r>
                      <a:r>
                        <a:rPr lang="en" sz="1100" u="none" cap="none" strike="noStrike">
                          <a:solidFill>
                            <a:srgbClr val="414487"/>
                          </a:solidFill>
                          <a:latin typeface="Corbel"/>
                          <a:ea typeface="Corbel"/>
                          <a:cs typeface="Corbel"/>
                          <a:sym typeface="Corbel"/>
                        </a:rPr>
                        <a:t>, retrieve, show, state, tell</a:t>
                      </a:r>
                      <a:endParaRPr sz="1100" u="none" cap="none" strike="noStrike"/>
                    </a:p>
                  </a:txBody>
                  <a:tcPr marT="0" marB="0" marR="0" marL="0" anchor="ctr">
                    <a:lnL cap="flat" cmpd="sng" w="12700">
                      <a:solidFill>
                        <a:srgbClr val="7AD151"/>
                      </a:solidFill>
                      <a:prstDash val="solid"/>
                      <a:round/>
                      <a:headEnd len="sm" w="sm" type="none"/>
                      <a:tailEnd len="sm" w="sm" type="none"/>
                    </a:lnL>
                    <a:lnR cap="flat" cmpd="sng" w="12700">
                      <a:solidFill>
                        <a:srgbClr val="7AD151"/>
                      </a:solidFill>
                      <a:prstDash val="solid"/>
                      <a:round/>
                      <a:headEnd len="sm" w="sm" type="none"/>
                      <a:tailEnd len="sm" w="sm" type="none"/>
                    </a:lnR>
                    <a:lnT cap="flat" cmpd="sng" w="12700">
                      <a:solidFill>
                        <a:srgbClr val="7AD151"/>
                      </a:solidFill>
                      <a:prstDash val="solid"/>
                      <a:round/>
                      <a:headEnd len="sm" w="sm" type="none"/>
                      <a:tailEnd len="sm" w="sm" type="none"/>
                    </a:lnT>
                    <a:lnB cap="flat" cmpd="sng" w="12700">
                      <a:solidFill>
                        <a:srgbClr val="7AD151"/>
                      </a:solidFill>
                      <a:prstDash val="solid"/>
                      <a:round/>
                      <a:headEnd len="sm" w="sm" type="none"/>
                      <a:tailEnd len="sm" w="sm" type="none"/>
                    </a:lnB>
                  </a:tcPr>
                </a:tc>
              </a:tr>
            </a:tbl>
          </a:graphicData>
        </a:graphic>
      </p:graphicFrame>
      <p:sp>
        <p:nvSpPr>
          <p:cNvPr id="164" name="Google Shape;164;p27"/>
          <p:cNvSpPr txBox="1"/>
          <p:nvPr>
            <p:ph idx="4294967295" type="title"/>
          </p:nvPr>
        </p:nvSpPr>
        <p:spPr>
          <a:xfrm>
            <a:off x="139825" y="2142150"/>
            <a:ext cx="1328100" cy="1142100"/>
          </a:xfrm>
          <a:prstGeom prst="rect">
            <a:avLst/>
          </a:prstGeom>
          <a:noFill/>
          <a:ln>
            <a:noFill/>
          </a:ln>
        </p:spPr>
        <p:txBody>
          <a:bodyPr anchorCtr="0" anchor="t" bIns="68575" lIns="68575" spcFirstLastPara="1" rIns="68575" wrap="square" tIns="68575">
            <a:noAutofit/>
          </a:bodyPr>
          <a:lstStyle/>
          <a:p>
            <a:pPr indent="0" lvl="0" marL="0" rtl="0" algn="ctr">
              <a:lnSpc>
                <a:spcPct val="100000"/>
              </a:lnSpc>
              <a:spcBef>
                <a:spcPts val="0"/>
              </a:spcBef>
              <a:spcAft>
                <a:spcPts val="0"/>
              </a:spcAft>
              <a:buSzPts val="2100"/>
              <a:buNone/>
            </a:pPr>
            <a:r>
              <a:rPr b="1" lang="en" sz="2000">
                <a:solidFill>
                  <a:schemeClr val="dk2"/>
                </a:solidFill>
              </a:rPr>
              <a:t>Bloom’s </a:t>
            </a:r>
            <a:r>
              <a:rPr b="1" lang="en" sz="2000">
                <a:solidFill>
                  <a:schemeClr val="dk2"/>
                </a:solidFill>
              </a:rPr>
              <a:t>taxonomy of</a:t>
            </a:r>
            <a:r>
              <a:rPr b="1" lang="en" sz="2000">
                <a:solidFill>
                  <a:schemeClr val="dk2"/>
                </a:solidFill>
              </a:rPr>
              <a:t> verbs</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8"/>
          <p:cNvSpPr txBox="1"/>
          <p:nvPr>
            <p:ph idx="1" type="body"/>
          </p:nvPr>
        </p:nvSpPr>
        <p:spPr>
          <a:xfrm>
            <a:off x="498094" y="645938"/>
            <a:ext cx="7931400" cy="378900"/>
          </a:xfrm>
          <a:prstGeom prst="rect">
            <a:avLst/>
          </a:prstGeom>
          <a:solidFill>
            <a:srgbClr val="440154"/>
          </a:solidFill>
          <a:ln>
            <a:noFill/>
          </a:ln>
        </p:spPr>
        <p:txBody>
          <a:bodyPr anchorCtr="0" anchor="t" bIns="0" lIns="0" spcFirstLastPara="1" rIns="0" wrap="square" tIns="0">
            <a:noAutofit/>
          </a:bodyPr>
          <a:lstStyle/>
          <a:p>
            <a:pPr indent="0" lvl="0" marL="63500" rtl="0" algn="l">
              <a:lnSpc>
                <a:spcPct val="90000"/>
              </a:lnSpc>
              <a:spcBef>
                <a:spcPts val="400"/>
              </a:spcBef>
              <a:spcAft>
                <a:spcPts val="0"/>
              </a:spcAft>
              <a:buSzPts val="1800"/>
              <a:buNone/>
            </a:pPr>
            <a:r>
              <a:rPr lang="en" sz="2100">
                <a:solidFill>
                  <a:schemeClr val="lt1"/>
                </a:solidFill>
                <a:latin typeface="Corbel"/>
                <a:ea typeface="Corbel"/>
                <a:cs typeface="Corbel"/>
                <a:sym typeface="Corbel"/>
              </a:rPr>
              <a:t>By the end of the course, learners will know </a:t>
            </a:r>
            <a:r>
              <a:rPr lang="en" sz="2100">
                <a:solidFill>
                  <a:schemeClr val="lt1"/>
                </a:solidFill>
              </a:rPr>
              <a:t>DNA sequencing process</a:t>
            </a:r>
            <a:endParaRPr>
              <a:solidFill>
                <a:schemeClr val="lt1"/>
              </a:solidFill>
            </a:endParaRPr>
          </a:p>
        </p:txBody>
      </p:sp>
      <p:sp>
        <p:nvSpPr>
          <p:cNvPr id="170" name="Google Shape;170;p28"/>
          <p:cNvSpPr txBox="1"/>
          <p:nvPr/>
        </p:nvSpPr>
        <p:spPr>
          <a:xfrm>
            <a:off x="714450" y="1198331"/>
            <a:ext cx="7601100" cy="392400"/>
          </a:xfrm>
          <a:prstGeom prst="rect">
            <a:avLst/>
          </a:prstGeom>
          <a:solidFill>
            <a:srgbClr val="4144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orbel"/>
                <a:ea typeface="Corbel"/>
                <a:cs typeface="Corbel"/>
                <a:sym typeface="Corbel"/>
              </a:rPr>
              <a:t>How to assess whether learners know the DNA sequencing process?</a:t>
            </a:r>
            <a:endParaRPr b="0" i="0" sz="1100" u="none" cap="none" strike="noStrike">
              <a:solidFill>
                <a:schemeClr val="lt1"/>
              </a:solidFill>
              <a:latin typeface="Arial"/>
              <a:ea typeface="Arial"/>
              <a:cs typeface="Arial"/>
              <a:sym typeface="Arial"/>
            </a:endParaRPr>
          </a:p>
        </p:txBody>
      </p:sp>
      <p:sp>
        <p:nvSpPr>
          <p:cNvPr id="171" name="Google Shape;171;p28"/>
          <p:cNvSpPr/>
          <p:nvPr/>
        </p:nvSpPr>
        <p:spPr>
          <a:xfrm>
            <a:off x="1943944" y="4796513"/>
            <a:ext cx="84876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 sz="1000" u="none" cap="none" strike="noStrike">
                <a:solidFill>
                  <a:srgbClr val="000000"/>
                </a:solidFill>
                <a:latin typeface="Arial"/>
                <a:ea typeface="Arial"/>
                <a:cs typeface="Arial"/>
                <a:sym typeface="Arial"/>
              </a:rPr>
              <a:t>Image Source: </a:t>
            </a:r>
            <a:r>
              <a:rPr b="0" i="0" lang="en" sz="1000" u="sng" cap="none" strike="noStrike">
                <a:solidFill>
                  <a:schemeClr val="hlink"/>
                </a:solidFill>
                <a:latin typeface="Arial"/>
                <a:ea typeface="Arial"/>
                <a:cs typeface="Arial"/>
                <a:sym typeface="Arial"/>
                <a:hlinkClick r:id="rId4"/>
              </a:rPr>
              <a:t>https://www.sigmaaldrich.com/NO/en/technical-documents/protocol/genomics/sequencing/sanger-sequencing</a:t>
            </a:r>
            <a:endParaRPr b="0" i="0" sz="1000" u="none" cap="none" strike="noStrike">
              <a:solidFill>
                <a:srgbClr val="000000"/>
              </a:solidFill>
              <a:latin typeface="Arial"/>
              <a:ea typeface="Arial"/>
              <a:cs typeface="Arial"/>
              <a:sym typeface="Arial"/>
            </a:endParaRPr>
          </a:p>
        </p:txBody>
      </p:sp>
      <p:pic>
        <p:nvPicPr>
          <p:cNvPr id="172" name="Google Shape;172;p28"/>
          <p:cNvPicPr preferRelativeResize="0"/>
          <p:nvPr/>
        </p:nvPicPr>
        <p:blipFill rotWithShape="1">
          <a:blip r:embed="rId5">
            <a:alphaModFix/>
          </a:blip>
          <a:srcRect b="0" l="0" r="0" t="0"/>
          <a:stretch/>
        </p:blipFill>
        <p:spPr>
          <a:xfrm>
            <a:off x="1312275" y="1842788"/>
            <a:ext cx="6519451" cy="27016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9"/>
          <p:cNvSpPr txBox="1"/>
          <p:nvPr/>
        </p:nvSpPr>
        <p:spPr>
          <a:xfrm>
            <a:off x="803044" y="738900"/>
            <a:ext cx="7401300" cy="392400"/>
          </a:xfrm>
          <a:prstGeom prst="rect">
            <a:avLst/>
          </a:prstGeom>
          <a:solidFill>
            <a:srgbClr val="44015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orbel"/>
                <a:ea typeface="Corbel"/>
                <a:cs typeface="Corbel"/>
                <a:sym typeface="Corbel"/>
              </a:rPr>
              <a:t>What do we mean by «knowing» the </a:t>
            </a:r>
            <a:r>
              <a:rPr b="1" i="0" lang="en" sz="2100" u="sng" cap="none" strike="noStrike">
                <a:solidFill>
                  <a:schemeClr val="lt1"/>
                </a:solidFill>
                <a:latin typeface="Calibri"/>
                <a:ea typeface="Calibri"/>
                <a:cs typeface="Calibri"/>
                <a:sym typeface="Calibri"/>
              </a:rPr>
              <a:t>DNA Sequencing</a:t>
            </a:r>
            <a:r>
              <a:rPr b="1" i="0" lang="en" sz="2100" u="none" cap="none" strike="noStrike">
                <a:solidFill>
                  <a:schemeClr val="lt1"/>
                </a:solidFill>
                <a:latin typeface="Calibri"/>
                <a:ea typeface="Calibri"/>
                <a:cs typeface="Calibri"/>
                <a:sym typeface="Calibri"/>
              </a:rPr>
              <a:t> </a:t>
            </a:r>
            <a:r>
              <a:rPr b="0" i="0" lang="en" sz="2100" u="none" cap="none" strike="noStrike">
                <a:solidFill>
                  <a:schemeClr val="lt1"/>
                </a:solidFill>
                <a:latin typeface="Calibri"/>
                <a:ea typeface="Calibri"/>
                <a:cs typeface="Calibri"/>
                <a:sym typeface="Calibri"/>
              </a:rPr>
              <a:t>process?</a:t>
            </a:r>
            <a:endParaRPr b="0" i="0" sz="1100" u="none" cap="none" strike="noStrike">
              <a:solidFill>
                <a:srgbClr val="000000"/>
              </a:solidFill>
              <a:latin typeface="Calibri"/>
              <a:ea typeface="Calibri"/>
              <a:cs typeface="Calibri"/>
              <a:sym typeface="Calibri"/>
            </a:endParaRPr>
          </a:p>
        </p:txBody>
      </p:sp>
      <p:sp>
        <p:nvSpPr>
          <p:cNvPr id="178" name="Google Shape;178;p29"/>
          <p:cNvSpPr txBox="1"/>
          <p:nvPr/>
        </p:nvSpPr>
        <p:spPr>
          <a:xfrm>
            <a:off x="874200" y="1566300"/>
            <a:ext cx="7257900" cy="1685100"/>
          </a:xfrm>
          <a:prstGeom prst="rect">
            <a:avLst/>
          </a:prstGeom>
          <a:noFill/>
          <a:ln cap="flat" cmpd="sng" w="41275">
            <a:solidFill>
              <a:srgbClr val="7F6000"/>
            </a:solidFill>
            <a:prstDash val="solid"/>
            <a:round/>
            <a:headEnd len="sm" w="sm" type="none"/>
            <a:tailEnd len="sm" w="sm" type="none"/>
          </a:ln>
        </p:spPr>
        <p:txBody>
          <a:bodyPr anchorCtr="0" anchor="t" bIns="34275" lIns="68575" spcFirstLastPara="1" rIns="68575" wrap="square" tIns="34275">
            <a:noAutofit/>
          </a:bodyPr>
          <a:lstStyle/>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They are able to describe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They are able to explain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They are able to apply it theoretically/practically in a project?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They are able to demonstrate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They are able to use it in a solving problem?</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0"/>
          <p:cNvSpPr txBox="1"/>
          <p:nvPr/>
        </p:nvSpPr>
        <p:spPr>
          <a:xfrm>
            <a:off x="2012332" y="1394550"/>
            <a:ext cx="4726500" cy="1685100"/>
          </a:xfrm>
          <a:prstGeom prst="rect">
            <a:avLst/>
          </a:prstGeom>
          <a:noFill/>
          <a:ln cap="flat" cmpd="sng" w="41275">
            <a:solidFill>
              <a:srgbClr val="7F6000"/>
            </a:solidFill>
            <a:prstDash val="solid"/>
            <a:round/>
            <a:headEnd len="sm" w="sm" type="none"/>
            <a:tailEnd len="sm" w="sm" type="none"/>
          </a:ln>
        </p:spPr>
        <p:txBody>
          <a:bodyPr anchorCtr="0" anchor="t" bIns="34275" lIns="68575" spcFirstLastPara="1" rIns="68575" wrap="square" tIns="34275">
            <a:noAutofit/>
          </a:bodyPr>
          <a:lstStyle/>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Are learners able to describe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Or explain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Or apply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Or demonstrate it?</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1E4E79"/>
              </a:buClr>
              <a:buSzPts val="2100"/>
              <a:buFont typeface="Arial"/>
              <a:buChar char="•"/>
            </a:pPr>
            <a:r>
              <a:rPr b="0" i="0" lang="en" sz="2100" u="none" cap="none" strike="noStrike">
                <a:solidFill>
                  <a:srgbClr val="1E4E79"/>
                </a:solidFill>
                <a:latin typeface="Corbel"/>
                <a:ea typeface="Corbel"/>
                <a:cs typeface="Corbel"/>
                <a:sym typeface="Corbel"/>
              </a:rPr>
              <a:t>Or use it in problem solving activities?</a:t>
            </a:r>
            <a:endParaRPr b="0" i="0" sz="1100" u="none" cap="none" strike="noStrike">
              <a:solidFill>
                <a:srgbClr val="000000"/>
              </a:solidFill>
              <a:latin typeface="Arial"/>
              <a:ea typeface="Arial"/>
              <a:cs typeface="Arial"/>
              <a:sym typeface="Arial"/>
            </a:endParaRPr>
          </a:p>
        </p:txBody>
      </p:sp>
      <p:sp>
        <p:nvSpPr>
          <p:cNvPr id="184" name="Google Shape;184;p30"/>
          <p:cNvSpPr txBox="1"/>
          <p:nvPr/>
        </p:nvSpPr>
        <p:spPr>
          <a:xfrm>
            <a:off x="265969" y="3987450"/>
            <a:ext cx="8760300" cy="434400"/>
          </a:xfrm>
          <a:prstGeom prst="rect">
            <a:avLst/>
          </a:prstGeom>
          <a:solidFill>
            <a:srgbClr val="4144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alibri"/>
                <a:ea typeface="Calibri"/>
                <a:cs typeface="Calibri"/>
                <a:sym typeface="Calibri"/>
              </a:rPr>
              <a:t>What will learners be able to do to show they understand </a:t>
            </a:r>
            <a:r>
              <a:rPr b="1" i="0" lang="en" sz="2100" u="none" cap="none" strike="noStrike">
                <a:solidFill>
                  <a:schemeClr val="lt1"/>
                </a:solidFill>
                <a:latin typeface="Calibri"/>
                <a:ea typeface="Calibri"/>
                <a:cs typeface="Calibri"/>
                <a:sym typeface="Calibri"/>
              </a:rPr>
              <a:t>DNA sequencing</a:t>
            </a:r>
            <a:r>
              <a:rPr b="0" i="0" lang="en" sz="2100" u="none" cap="none" strike="noStrike">
                <a:solidFill>
                  <a:schemeClr val="lt1"/>
                </a:solidFill>
                <a:latin typeface="Calibri"/>
                <a:ea typeface="Calibri"/>
                <a:cs typeface="Calibri"/>
                <a:sym typeface="Calibri"/>
              </a:rPr>
              <a:t>?</a:t>
            </a:r>
            <a:endParaRPr b="0" i="0" sz="2100" u="none" cap="none" strike="noStrike">
              <a:solidFill>
                <a:schemeClr val="lt1"/>
              </a:solidFill>
              <a:latin typeface="Calibri"/>
              <a:ea typeface="Calibri"/>
              <a:cs typeface="Calibri"/>
              <a:sym typeface="Calibri"/>
            </a:endParaRPr>
          </a:p>
        </p:txBody>
      </p:sp>
      <p:sp>
        <p:nvSpPr>
          <p:cNvPr id="185" name="Google Shape;185;p30"/>
          <p:cNvSpPr txBox="1"/>
          <p:nvPr/>
        </p:nvSpPr>
        <p:spPr>
          <a:xfrm>
            <a:off x="264083" y="3490153"/>
            <a:ext cx="37917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Calibri"/>
                <a:ea typeface="Calibri"/>
                <a:cs typeface="Calibri"/>
                <a:sym typeface="Calibri"/>
              </a:rPr>
              <a:t>It would make more sense to ask:</a:t>
            </a:r>
            <a:endParaRPr b="0" i="0" sz="1100" u="none" cap="none" strike="noStrike">
              <a:solidFill>
                <a:srgbClr val="000000"/>
              </a:solidFill>
              <a:latin typeface="Arial"/>
              <a:ea typeface="Arial"/>
              <a:cs typeface="Arial"/>
              <a:sym typeface="Arial"/>
            </a:endParaRPr>
          </a:p>
        </p:txBody>
      </p:sp>
      <p:sp>
        <p:nvSpPr>
          <p:cNvPr id="186" name="Google Shape;186;p30"/>
          <p:cNvSpPr txBox="1"/>
          <p:nvPr/>
        </p:nvSpPr>
        <p:spPr>
          <a:xfrm>
            <a:off x="803044" y="738900"/>
            <a:ext cx="7401300" cy="392400"/>
          </a:xfrm>
          <a:prstGeom prst="rect">
            <a:avLst/>
          </a:prstGeom>
          <a:solidFill>
            <a:srgbClr val="44015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orbel"/>
                <a:ea typeface="Corbel"/>
                <a:cs typeface="Corbel"/>
                <a:sym typeface="Corbel"/>
              </a:rPr>
              <a:t>What do we mean by «knowing» the </a:t>
            </a:r>
            <a:r>
              <a:rPr b="1" i="0" lang="en" sz="2100" u="sng" cap="none" strike="noStrike">
                <a:solidFill>
                  <a:schemeClr val="lt1"/>
                </a:solidFill>
                <a:latin typeface="Calibri"/>
                <a:ea typeface="Calibri"/>
                <a:cs typeface="Calibri"/>
                <a:sym typeface="Calibri"/>
              </a:rPr>
              <a:t>DNA Sequencing</a:t>
            </a:r>
            <a:r>
              <a:rPr b="1" i="0" lang="en" sz="2100" u="none" cap="none" strike="noStrike">
                <a:solidFill>
                  <a:schemeClr val="lt1"/>
                </a:solidFill>
                <a:latin typeface="Calibri"/>
                <a:ea typeface="Calibri"/>
                <a:cs typeface="Calibri"/>
                <a:sym typeface="Calibri"/>
              </a:rPr>
              <a:t> </a:t>
            </a:r>
            <a:r>
              <a:rPr b="0" i="0" lang="en" sz="2100" u="none" cap="none" strike="noStrike">
                <a:solidFill>
                  <a:schemeClr val="lt1"/>
                </a:solidFill>
                <a:latin typeface="Calibri"/>
                <a:ea typeface="Calibri"/>
                <a:cs typeface="Calibri"/>
                <a:sym typeface="Calibri"/>
              </a:rPr>
              <a:t>process?</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245525" y="588044"/>
            <a:ext cx="6390600" cy="429600"/>
          </a:xfrm>
          <a:prstGeom prst="rect">
            <a:avLst/>
          </a:prstGeom>
          <a:noFill/>
          <a:ln>
            <a:noFill/>
          </a:ln>
        </p:spPr>
        <p:txBody>
          <a:bodyPr anchorCtr="0" anchor="t" bIns="68575" lIns="68575" spcFirstLastPara="1" rIns="68575" wrap="square" tIns="68575">
            <a:noAutofit/>
          </a:bodyPr>
          <a:lstStyle/>
          <a:p>
            <a:pPr indent="0" lvl="0" marL="0" rtl="0" algn="ctr">
              <a:lnSpc>
                <a:spcPct val="100000"/>
              </a:lnSpc>
              <a:spcBef>
                <a:spcPts val="0"/>
              </a:spcBef>
              <a:spcAft>
                <a:spcPts val="0"/>
              </a:spcAft>
              <a:buSzPts val="2100"/>
              <a:buNone/>
            </a:pPr>
            <a:r>
              <a:rPr b="1" lang="en" sz="3000"/>
              <a:t>Writing LOs with assessable verbs</a:t>
            </a:r>
            <a:endParaRPr/>
          </a:p>
        </p:txBody>
      </p:sp>
      <p:sp>
        <p:nvSpPr>
          <p:cNvPr id="193" name="Google Shape;193;p31"/>
          <p:cNvSpPr txBox="1"/>
          <p:nvPr>
            <p:ph idx="1" type="body"/>
          </p:nvPr>
        </p:nvSpPr>
        <p:spPr>
          <a:xfrm>
            <a:off x="904498" y="1510850"/>
            <a:ext cx="7335000" cy="3449400"/>
          </a:xfrm>
          <a:prstGeom prst="rect">
            <a:avLst/>
          </a:prstGeom>
          <a:noFill/>
          <a:ln>
            <a:noFill/>
          </a:ln>
        </p:spPr>
        <p:txBody>
          <a:bodyPr anchorCtr="0" anchor="ctr" bIns="68575" lIns="68575" spcFirstLastPara="1" rIns="68575" wrap="square" tIns="68575">
            <a:noAutofit/>
          </a:bodyPr>
          <a:lstStyle/>
          <a:p>
            <a:pPr indent="0" lvl="0" marL="0" rtl="0" algn="ctr">
              <a:lnSpc>
                <a:spcPct val="100000"/>
              </a:lnSpc>
              <a:spcBef>
                <a:spcPts val="0"/>
              </a:spcBef>
              <a:spcAft>
                <a:spcPts val="0"/>
              </a:spcAft>
              <a:buSzPts val="1400"/>
              <a:buNone/>
            </a:pPr>
            <a:r>
              <a:rPr lang="en" sz="4500">
                <a:solidFill>
                  <a:srgbClr val="C00000"/>
                </a:solidFill>
              </a:rPr>
              <a:t>Avoid</a:t>
            </a:r>
            <a:r>
              <a:rPr lang="en" sz="4500">
                <a:solidFill>
                  <a:schemeClr val="dk1"/>
                </a:solidFill>
              </a:rPr>
              <a:t> verbs that are:</a:t>
            </a:r>
            <a:endParaRPr/>
          </a:p>
          <a:p>
            <a:pPr indent="0" lvl="0" marL="0" rtl="0" algn="ctr">
              <a:lnSpc>
                <a:spcPct val="100000"/>
              </a:lnSpc>
              <a:spcBef>
                <a:spcPts val="900"/>
              </a:spcBef>
              <a:spcAft>
                <a:spcPts val="0"/>
              </a:spcAft>
              <a:buSzPts val="1400"/>
              <a:buNone/>
            </a:pPr>
            <a:r>
              <a:rPr b="1" lang="en" sz="3000">
                <a:solidFill>
                  <a:srgbClr val="414487"/>
                </a:solidFill>
              </a:rPr>
              <a:t>unassessable</a:t>
            </a:r>
            <a:endParaRPr sz="300"/>
          </a:p>
          <a:p>
            <a:pPr indent="0" lvl="0" marL="0" rtl="0" algn="ctr">
              <a:lnSpc>
                <a:spcPct val="100000"/>
              </a:lnSpc>
              <a:spcBef>
                <a:spcPts val="900"/>
              </a:spcBef>
              <a:spcAft>
                <a:spcPts val="0"/>
              </a:spcAft>
              <a:buSzPts val="1400"/>
              <a:buNone/>
            </a:pPr>
            <a:r>
              <a:rPr b="1" lang="en" sz="3000">
                <a:solidFill>
                  <a:srgbClr val="414487"/>
                </a:solidFill>
              </a:rPr>
              <a:t>unmeasurable</a:t>
            </a:r>
            <a:endParaRPr sz="300"/>
          </a:p>
          <a:p>
            <a:pPr indent="0" lvl="0" marL="0" rtl="0" algn="ctr">
              <a:lnSpc>
                <a:spcPct val="100000"/>
              </a:lnSpc>
              <a:spcBef>
                <a:spcPts val="900"/>
              </a:spcBef>
              <a:spcAft>
                <a:spcPts val="0"/>
              </a:spcAft>
              <a:buSzPts val="1400"/>
              <a:buNone/>
            </a:pPr>
            <a:r>
              <a:rPr b="1" lang="en" sz="3000">
                <a:solidFill>
                  <a:srgbClr val="414487"/>
                </a:solidFill>
              </a:rPr>
              <a:t>open to interpretation</a:t>
            </a:r>
            <a:endParaRPr sz="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2"/>
          <p:cNvSpPr txBox="1"/>
          <p:nvPr>
            <p:ph type="title"/>
          </p:nvPr>
        </p:nvSpPr>
        <p:spPr>
          <a:xfrm>
            <a:off x="611002" y="490507"/>
            <a:ext cx="8153400" cy="3774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800"/>
              <a:buFont typeface="Corbel"/>
              <a:buNone/>
            </a:pPr>
            <a:r>
              <a:rPr b="1" lang="en" sz="3000">
                <a:solidFill>
                  <a:schemeClr val="dk1"/>
                </a:solidFill>
                <a:latin typeface="Roboto"/>
                <a:ea typeface="Roboto"/>
                <a:cs typeface="Roboto"/>
                <a:sym typeface="Roboto"/>
              </a:rPr>
              <a:t>Writing learning outcomes using ACTION verbs</a:t>
            </a:r>
            <a:endParaRPr b="1" sz="3000">
              <a:solidFill>
                <a:schemeClr val="dk1"/>
              </a:solidFill>
              <a:latin typeface="Roboto"/>
              <a:ea typeface="Roboto"/>
              <a:cs typeface="Roboto"/>
              <a:sym typeface="Roboto"/>
            </a:endParaRPr>
          </a:p>
        </p:txBody>
      </p:sp>
      <p:sp>
        <p:nvSpPr>
          <p:cNvPr id="200" name="Google Shape;200;p32"/>
          <p:cNvSpPr/>
          <p:nvPr/>
        </p:nvSpPr>
        <p:spPr>
          <a:xfrm>
            <a:off x="349249" y="1338989"/>
            <a:ext cx="5000700" cy="1373700"/>
          </a:xfrm>
          <a:prstGeom prst="rect">
            <a:avLst/>
          </a:prstGeom>
          <a:solidFill>
            <a:schemeClr val="accent5"/>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Calibri"/>
                <a:ea typeface="Calibri"/>
                <a:cs typeface="Calibri"/>
                <a:sym typeface="Calibri"/>
              </a:rPr>
              <a:t>Think about: </a:t>
            </a:r>
            <a:r>
              <a:rPr b="0" i="0" lang="en" sz="1800" u="none" cap="none" strike="noStrike">
                <a:solidFill>
                  <a:schemeClr val="lt1"/>
                </a:solidFill>
                <a:latin typeface="Calibri"/>
                <a:ea typeface="Calibri"/>
                <a:cs typeface="Calibri"/>
                <a:sym typeface="Calibri"/>
              </a:rPr>
              <a:t>what learners will be able to do by the end of a course that I (the instructor)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will be able to evaluate</a:t>
            </a:r>
            <a:endParaRPr b="0" i="0" sz="1800" u="none" cap="none" strike="noStrike">
              <a:solidFill>
                <a:schemeClr val="lt1"/>
              </a:solidFill>
              <a:latin typeface="Corbel"/>
              <a:ea typeface="Corbel"/>
              <a:cs typeface="Corbel"/>
              <a:sym typeface="Corbel"/>
            </a:endParaRPr>
          </a:p>
        </p:txBody>
      </p:sp>
      <p:sp>
        <p:nvSpPr>
          <p:cNvPr id="201" name="Google Shape;201;p32"/>
          <p:cNvSpPr/>
          <p:nvPr/>
        </p:nvSpPr>
        <p:spPr>
          <a:xfrm>
            <a:off x="349249" y="3142388"/>
            <a:ext cx="5197800" cy="1373700"/>
          </a:xfrm>
          <a:prstGeom prst="rect">
            <a:avLst/>
          </a:prstGeom>
          <a:solidFill>
            <a:srgbClr val="7AD151"/>
          </a:solidFill>
          <a:ln cap="flat" cmpd="sng" w="12700">
            <a:solidFill>
              <a:srgbClr val="F1C23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222A35"/>
                </a:solidFill>
                <a:latin typeface="Calibri"/>
                <a:ea typeface="Calibri"/>
                <a:cs typeface="Calibri"/>
                <a:sym typeface="Calibri"/>
              </a:rPr>
              <a:t>By the end of the course, learners will be able to </a:t>
            </a:r>
            <a:r>
              <a:rPr b="0" i="1" lang="en" sz="1800" u="none" cap="none" strike="noStrike">
                <a:solidFill>
                  <a:srgbClr val="222A35"/>
                </a:solidFill>
                <a:latin typeface="Corbel"/>
                <a:ea typeface="Corbel"/>
                <a:cs typeface="Corbel"/>
                <a:sym typeface="Corbel"/>
              </a:rPr>
              <a:t>…………………………………………………..………………</a:t>
            </a:r>
            <a:endParaRPr b="0" i="1" sz="1800" u="none" cap="none" strike="noStrike">
              <a:solidFill>
                <a:srgbClr val="222A35"/>
              </a:solidFill>
              <a:latin typeface="Corbel"/>
              <a:ea typeface="Corbel"/>
              <a:cs typeface="Corbel"/>
              <a:sym typeface="Corbel"/>
            </a:endParaRPr>
          </a:p>
        </p:txBody>
      </p:sp>
      <p:sp>
        <p:nvSpPr>
          <p:cNvPr id="202" name="Google Shape;202;p32"/>
          <p:cNvSpPr/>
          <p:nvPr/>
        </p:nvSpPr>
        <p:spPr>
          <a:xfrm>
            <a:off x="5845173" y="3655250"/>
            <a:ext cx="3184500" cy="1310400"/>
          </a:xfrm>
          <a:prstGeom prst="ellipse">
            <a:avLst/>
          </a:prstGeom>
          <a:solidFill>
            <a:schemeClr val="lt1"/>
          </a:solidFill>
          <a:ln cap="flat" cmpd="sng" w="12700">
            <a:solidFill>
              <a:srgbClr val="385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385623"/>
                </a:solidFill>
                <a:latin typeface="Calibri"/>
                <a:ea typeface="Calibri"/>
                <a:cs typeface="Calibri"/>
                <a:sym typeface="Calibri"/>
              </a:rPr>
              <a:t>Use a verb that describes an observable action</a:t>
            </a:r>
            <a:endParaRPr b="1" i="0" sz="2100" u="none" cap="none" strike="noStrike">
              <a:solidFill>
                <a:srgbClr val="385623"/>
              </a:solidFill>
              <a:latin typeface="Corbel"/>
              <a:ea typeface="Corbel"/>
              <a:cs typeface="Corbel"/>
              <a:sym typeface="Corbel"/>
            </a:endParaRPr>
          </a:p>
        </p:txBody>
      </p:sp>
      <p:cxnSp>
        <p:nvCxnSpPr>
          <p:cNvPr id="203" name="Google Shape;203;p32"/>
          <p:cNvCxnSpPr/>
          <p:nvPr/>
        </p:nvCxnSpPr>
        <p:spPr>
          <a:xfrm rot="10800000">
            <a:off x="5353069" y="4020656"/>
            <a:ext cx="1041600" cy="191400"/>
          </a:xfrm>
          <a:prstGeom prst="straightConnector1">
            <a:avLst/>
          </a:prstGeom>
          <a:noFill/>
          <a:ln cap="flat" cmpd="sng" w="76200">
            <a:solidFill>
              <a:srgbClr val="385623"/>
            </a:solidFill>
            <a:prstDash val="solid"/>
            <a:miter lim="800000"/>
            <a:headEnd len="sm" w="sm" type="none"/>
            <a:tailEnd len="med" w="med" type="triangle"/>
          </a:ln>
        </p:spPr>
      </p:cxnSp>
      <p:sp>
        <p:nvSpPr>
          <p:cNvPr id="204" name="Google Shape;204;p32"/>
          <p:cNvSpPr/>
          <p:nvPr/>
        </p:nvSpPr>
        <p:spPr>
          <a:xfrm>
            <a:off x="5972174" y="2171700"/>
            <a:ext cx="2919300" cy="1317300"/>
          </a:xfrm>
          <a:prstGeom prst="ellipse">
            <a:avLst/>
          </a:prstGeom>
          <a:noFill/>
          <a:ln cap="flat" cmpd="sng" w="127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FF0000"/>
                </a:solidFill>
                <a:latin typeface="Calibri"/>
                <a:ea typeface="Calibri"/>
                <a:cs typeface="Calibri"/>
                <a:sym typeface="Calibri"/>
              </a:rPr>
              <a:t>Avoid verbs open to multiple interpretations</a:t>
            </a:r>
            <a:endParaRPr b="0" i="0" sz="2100" u="none" cap="none" strike="noStrike">
              <a:solidFill>
                <a:srgbClr val="FF0000"/>
              </a:solidFill>
              <a:latin typeface="Calibri"/>
              <a:ea typeface="Calibri"/>
              <a:cs typeface="Calibri"/>
              <a:sym typeface="Calibri"/>
            </a:endParaRPr>
          </a:p>
        </p:txBody>
      </p:sp>
      <p:sp>
        <p:nvSpPr>
          <p:cNvPr id="205" name="Google Shape;205;p32"/>
          <p:cNvSpPr/>
          <p:nvPr/>
        </p:nvSpPr>
        <p:spPr>
          <a:xfrm>
            <a:off x="5708875" y="2803192"/>
            <a:ext cx="685800" cy="685800"/>
          </a:xfrm>
          <a:prstGeom prst="noSmoking">
            <a:avLst>
              <a:gd fmla="val 18750" name="adj"/>
            </a:avLst>
          </a:prstGeom>
          <a:solidFill>
            <a:srgbClr val="C00000"/>
          </a:solidFill>
          <a:ln cap="flat" cmpd="sng" w="127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you can expect from this session</a:t>
            </a:r>
            <a:endParaRPr b="1"/>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Introductions from us and our instructor styles</a:t>
            </a:r>
            <a:endParaRPr b="1"/>
          </a:p>
          <a:p>
            <a:pPr indent="-317500" lvl="1" marL="914400" rtl="0" algn="l">
              <a:spcBef>
                <a:spcPts val="0"/>
              </a:spcBef>
              <a:spcAft>
                <a:spcPts val="0"/>
              </a:spcAft>
              <a:buSzPts val="1400"/>
              <a:buChar char="○"/>
            </a:pPr>
            <a:r>
              <a:rPr lang="en"/>
              <a:t>Who we are and what we do </a:t>
            </a:r>
            <a:endParaRPr/>
          </a:p>
          <a:p>
            <a:pPr indent="-317500" lvl="1" marL="914400" rtl="0" algn="l">
              <a:spcBef>
                <a:spcPts val="0"/>
              </a:spcBef>
              <a:spcAft>
                <a:spcPts val="0"/>
              </a:spcAft>
              <a:buSzPts val="1400"/>
              <a:buChar char="○"/>
            </a:pPr>
            <a:r>
              <a:rPr lang="en"/>
              <a:t>Our instructor styles and what you can expect from us</a:t>
            </a:r>
            <a:endParaRPr/>
          </a:p>
          <a:p>
            <a:pPr indent="-342900" lvl="0" marL="457200" rtl="0" algn="l">
              <a:spcBef>
                <a:spcPts val="0"/>
              </a:spcBef>
              <a:spcAft>
                <a:spcPts val="0"/>
              </a:spcAft>
              <a:buSzPts val="1800"/>
              <a:buChar char="●"/>
            </a:pPr>
            <a:r>
              <a:rPr b="1" lang="en"/>
              <a:t>This session’s </a:t>
            </a:r>
            <a:endParaRPr b="1"/>
          </a:p>
          <a:p>
            <a:pPr indent="-317500" lvl="1" marL="914400" rtl="0" algn="l">
              <a:spcBef>
                <a:spcPts val="0"/>
              </a:spcBef>
              <a:spcAft>
                <a:spcPts val="0"/>
              </a:spcAft>
              <a:buSzPts val="1400"/>
              <a:buChar char="○"/>
            </a:pPr>
            <a:r>
              <a:rPr b="1" lang="en"/>
              <a:t>Content</a:t>
            </a:r>
            <a:r>
              <a:rPr lang="en"/>
              <a:t> - we’re focusing on chapters 2, 3, and 8 of the FAIR Training handbook </a:t>
            </a:r>
            <a:endParaRPr/>
          </a:p>
          <a:p>
            <a:pPr indent="-317500" lvl="1" marL="914400" rtl="0" algn="l">
              <a:spcBef>
                <a:spcPts val="0"/>
              </a:spcBef>
              <a:spcAft>
                <a:spcPts val="0"/>
              </a:spcAft>
              <a:buSzPts val="1400"/>
              <a:buChar char="○"/>
            </a:pPr>
            <a:r>
              <a:rPr b="1" lang="en"/>
              <a:t>Learning Outcomes </a:t>
            </a:r>
            <a:endParaRPr b="1"/>
          </a:p>
          <a:p>
            <a:pPr indent="-317500" lvl="1" marL="914400" rtl="0" algn="l">
              <a:spcBef>
                <a:spcPts val="0"/>
              </a:spcBef>
              <a:spcAft>
                <a:spcPts val="0"/>
              </a:spcAft>
              <a:buSzPts val="1400"/>
              <a:buChar char="○"/>
            </a:pPr>
            <a:r>
              <a:rPr b="1" lang="en"/>
              <a:t>How to participate in the activities</a:t>
            </a:r>
            <a:r>
              <a:rPr lang="en"/>
              <a:t> </a:t>
            </a:r>
            <a:endParaRPr/>
          </a:p>
          <a:p>
            <a:pPr indent="-317500" lvl="1" marL="914400" rtl="0" algn="l">
              <a:spcBef>
                <a:spcPts val="0"/>
              </a:spcBef>
              <a:spcAft>
                <a:spcPts val="0"/>
              </a:spcAft>
              <a:buSzPts val="1400"/>
              <a:buChar char="○"/>
            </a:pPr>
            <a:r>
              <a:rPr b="1" lang="en"/>
              <a:t>Reflections</a:t>
            </a:r>
            <a:r>
              <a:rPr lang="en"/>
              <a:t> </a:t>
            </a:r>
            <a:endParaRPr/>
          </a:p>
        </p:txBody>
      </p:sp>
      <p:sp>
        <p:nvSpPr>
          <p:cNvPr id="83" name="Google Shape;83;p15"/>
          <p:cNvSpPr txBox="1"/>
          <p:nvPr/>
        </p:nvSpPr>
        <p:spPr>
          <a:xfrm>
            <a:off x="7755275" y="0"/>
            <a:ext cx="13887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Time: 1min</a:t>
            </a:r>
            <a:endParaRPr sz="1800">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Activity: Create Learning Outcomes</a:t>
            </a:r>
            <a:endParaRPr b="1"/>
          </a:p>
        </p:txBody>
      </p:sp>
      <p:sp>
        <p:nvSpPr>
          <p:cNvPr id="211" name="Google Shape;211;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273050" lvl="0" marL="342900" rtl="0" algn="l">
              <a:lnSpc>
                <a:spcPct val="150000"/>
              </a:lnSpc>
              <a:spcBef>
                <a:spcPts val="0"/>
              </a:spcBef>
              <a:spcAft>
                <a:spcPts val="0"/>
              </a:spcAft>
              <a:buClr>
                <a:schemeClr val="dk1"/>
              </a:buClr>
              <a:buSzPts val="1700"/>
              <a:buFont typeface="Arial"/>
              <a:buAutoNum type="arabicPeriod"/>
            </a:pPr>
            <a:r>
              <a:rPr b="1" lang="en" sz="1700">
                <a:latin typeface="Arial"/>
                <a:ea typeface="Arial"/>
                <a:cs typeface="Arial"/>
                <a:sym typeface="Arial"/>
              </a:rPr>
              <a:t>Reflect on your training</a:t>
            </a:r>
            <a:endParaRPr sz="1700">
              <a:latin typeface="Arial"/>
              <a:ea typeface="Arial"/>
              <a:cs typeface="Arial"/>
              <a:sym typeface="Arial"/>
            </a:endParaRPr>
          </a:p>
          <a:p>
            <a:pPr indent="-273050" lvl="0" marL="342900" rtl="0" algn="l">
              <a:lnSpc>
                <a:spcPct val="150000"/>
              </a:lnSpc>
              <a:spcBef>
                <a:spcPts val="0"/>
              </a:spcBef>
              <a:spcAft>
                <a:spcPts val="0"/>
              </a:spcAft>
              <a:buClr>
                <a:schemeClr val="dk1"/>
              </a:buClr>
              <a:buSzPts val="1700"/>
              <a:buAutoNum type="arabicPeriod"/>
            </a:pPr>
            <a:r>
              <a:rPr b="1" lang="en" sz="1700">
                <a:latin typeface="Arial"/>
                <a:ea typeface="Arial"/>
                <a:cs typeface="Arial"/>
                <a:sym typeface="Arial"/>
              </a:rPr>
              <a:t>Define teaching/learning objectives</a:t>
            </a:r>
            <a:r>
              <a:rPr lang="en" sz="1700">
                <a:latin typeface="Arial"/>
                <a:ea typeface="Arial"/>
                <a:cs typeface="Arial"/>
                <a:sym typeface="Arial"/>
              </a:rPr>
              <a:t> (describe your goals and intentions as the instructor)</a:t>
            </a:r>
            <a:endParaRPr sz="1700">
              <a:latin typeface="Arial"/>
              <a:ea typeface="Arial"/>
              <a:cs typeface="Arial"/>
              <a:sym typeface="Arial"/>
            </a:endParaRPr>
          </a:p>
          <a:p>
            <a:pPr indent="-273050" lvl="0" marL="342900" rtl="0" algn="l">
              <a:lnSpc>
                <a:spcPct val="150000"/>
              </a:lnSpc>
              <a:spcBef>
                <a:spcPts val="0"/>
              </a:spcBef>
              <a:spcAft>
                <a:spcPts val="0"/>
              </a:spcAft>
              <a:buClr>
                <a:schemeClr val="dk1"/>
              </a:buClr>
              <a:buSzPts val="1700"/>
              <a:buAutoNum type="arabicPeriod"/>
            </a:pPr>
            <a:r>
              <a:rPr b="1" lang="en" sz="1700">
                <a:latin typeface="Arial"/>
                <a:ea typeface="Arial"/>
                <a:cs typeface="Arial"/>
                <a:sym typeface="Arial"/>
              </a:rPr>
              <a:t>Write learning outcomes (</a:t>
            </a:r>
            <a:r>
              <a:rPr lang="en" sz="1700">
                <a:latin typeface="Arial"/>
                <a:ea typeface="Arial"/>
                <a:cs typeface="Arial"/>
                <a:sym typeface="Arial"/>
              </a:rPr>
              <a:t>think about what learners will be able to do by the end of this instruction; using Bloom’s taxonomy; actionable verbs)</a:t>
            </a:r>
            <a:endParaRPr sz="1700">
              <a:latin typeface="Arial"/>
              <a:ea typeface="Arial"/>
              <a:cs typeface="Arial"/>
              <a:sym typeface="Arial"/>
            </a:endParaRPr>
          </a:p>
          <a:p>
            <a:pPr indent="-273050" lvl="0" marL="342900" rtl="0" algn="l">
              <a:lnSpc>
                <a:spcPct val="150000"/>
              </a:lnSpc>
              <a:spcBef>
                <a:spcPts val="0"/>
              </a:spcBef>
              <a:spcAft>
                <a:spcPts val="0"/>
              </a:spcAft>
              <a:buClr>
                <a:schemeClr val="dk1"/>
              </a:buClr>
              <a:buSzPts val="1700"/>
              <a:buFont typeface="Arial"/>
              <a:buAutoNum type="arabicPeriod"/>
            </a:pPr>
            <a:r>
              <a:rPr b="1" lang="en" sz="1700">
                <a:latin typeface="Arial"/>
                <a:ea typeface="Arial"/>
                <a:cs typeface="Arial"/>
                <a:sym typeface="Arial"/>
              </a:rPr>
              <a:t>Identify the target audience and prerequisites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2.2 </a:t>
            </a:r>
            <a:r>
              <a:rPr b="1" lang="en"/>
              <a:t>Syllabus Creation</a:t>
            </a:r>
            <a:endParaRPr b="1"/>
          </a:p>
        </p:txBody>
      </p:sp>
      <p:sp>
        <p:nvSpPr>
          <p:cNvPr id="217" name="Google Shape;217;p3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Best Practices and their Relationship with FAIR</a:t>
            </a:r>
            <a:endParaRPr b="1"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How do you create a syllabus document?</a:t>
            </a:r>
            <a:endParaRPr b="1"/>
          </a:p>
        </p:txBody>
      </p:sp>
      <p:sp>
        <p:nvSpPr>
          <p:cNvPr id="223" name="Google Shape;223;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t>Best Practices: </a:t>
            </a:r>
            <a:endParaRPr b="1"/>
          </a:p>
          <a:p>
            <a:pPr indent="-317182" lvl="0" marL="457200" rtl="0" algn="l">
              <a:spcBef>
                <a:spcPts val="1200"/>
              </a:spcBef>
              <a:spcAft>
                <a:spcPts val="0"/>
              </a:spcAft>
              <a:buSzPct val="100000"/>
              <a:buChar char="●"/>
            </a:pPr>
            <a:r>
              <a:rPr lang="en"/>
              <a:t>Incorporate your Learning Outcomes</a:t>
            </a:r>
            <a:endParaRPr/>
          </a:p>
          <a:p>
            <a:pPr indent="-297497" lvl="1" marL="914400" rtl="0" algn="l">
              <a:spcBef>
                <a:spcPts val="0"/>
              </a:spcBef>
              <a:spcAft>
                <a:spcPts val="0"/>
              </a:spcAft>
              <a:buSzPct val="100000"/>
              <a:buChar char="○"/>
            </a:pPr>
            <a:r>
              <a:rPr lang="en"/>
              <a:t>include a section dedicated to them</a:t>
            </a:r>
            <a:endParaRPr/>
          </a:p>
          <a:p>
            <a:pPr indent="-317182" lvl="0" marL="457200" rtl="0" algn="l">
              <a:spcBef>
                <a:spcPts val="0"/>
              </a:spcBef>
              <a:spcAft>
                <a:spcPts val="0"/>
              </a:spcAft>
              <a:buSzPct val="100000"/>
              <a:buChar char="●"/>
            </a:pPr>
            <a:r>
              <a:rPr lang="en"/>
              <a:t>Learning outcomes inform the decision making process of course and learning </a:t>
            </a:r>
            <a:r>
              <a:rPr lang="en"/>
              <a:t>activity</a:t>
            </a:r>
            <a:r>
              <a:rPr lang="en"/>
              <a:t> design </a:t>
            </a:r>
            <a:endParaRPr/>
          </a:p>
          <a:p>
            <a:pPr indent="-317182" lvl="0" marL="457200" rtl="0" algn="l">
              <a:spcBef>
                <a:spcPts val="0"/>
              </a:spcBef>
              <a:spcAft>
                <a:spcPts val="0"/>
              </a:spcAft>
              <a:buSzPct val="100000"/>
              <a:buChar char="●"/>
            </a:pPr>
            <a:r>
              <a:rPr lang="en"/>
              <a:t>Incorporate your metadata</a:t>
            </a:r>
            <a:endParaRPr/>
          </a:p>
          <a:p>
            <a:pPr indent="0" lvl="0" marL="0" rtl="0" algn="l">
              <a:spcBef>
                <a:spcPts val="1200"/>
              </a:spcBef>
              <a:spcAft>
                <a:spcPts val="0"/>
              </a:spcAft>
              <a:buNone/>
            </a:pPr>
            <a:r>
              <a:rPr b="1" lang="en"/>
              <a:t>What is </a:t>
            </a:r>
            <a:r>
              <a:rPr b="1" lang="en"/>
              <a:t>metadata? </a:t>
            </a:r>
            <a:endParaRPr/>
          </a:p>
          <a:p>
            <a:pPr indent="-317182" lvl="0" marL="457200" rtl="0" algn="l">
              <a:spcBef>
                <a:spcPts val="1200"/>
              </a:spcBef>
              <a:spcAft>
                <a:spcPts val="0"/>
              </a:spcAft>
              <a:buSzPct val="100000"/>
              <a:buChar char="●"/>
            </a:pPr>
            <a:r>
              <a:rPr lang="en"/>
              <a:t>Metadata will serve tags for your training to be found and organized amongst other trainings </a:t>
            </a:r>
            <a:endParaRPr/>
          </a:p>
          <a:p>
            <a:pPr indent="-317182" lvl="0" marL="457200" rtl="0" algn="l">
              <a:spcBef>
                <a:spcPts val="0"/>
              </a:spcBef>
              <a:spcAft>
                <a:spcPts val="0"/>
              </a:spcAft>
              <a:buSzPct val="100000"/>
              <a:buChar char="●"/>
            </a:pPr>
            <a:r>
              <a:rPr lang="en"/>
              <a:t>The metadata that will be helpful to add / track to make the syllabus more FAIR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How do you create a syllabus document?</a:t>
            </a:r>
            <a:endParaRPr/>
          </a:p>
        </p:txBody>
      </p:sp>
      <p:sp>
        <p:nvSpPr>
          <p:cNvPr id="229" name="Google Shape;229;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3333"/>
              <a:buFont typeface="Arial"/>
              <a:buNone/>
            </a:pPr>
            <a:r>
              <a:rPr b="1" lang="en" sz="1500">
                <a:solidFill>
                  <a:srgbClr val="58595B"/>
                </a:solidFill>
                <a:highlight>
                  <a:srgbClr val="FFFFFF"/>
                </a:highlight>
              </a:rPr>
              <a:t>Your syllabus, at minimum, should include:</a:t>
            </a:r>
            <a:endParaRPr b="1" sz="1500">
              <a:solidFill>
                <a:srgbClr val="58595B"/>
              </a:solidFill>
              <a:highlight>
                <a:srgbClr val="FFFFFF"/>
              </a:highlight>
            </a:endParaRPr>
          </a:p>
          <a:p>
            <a:pPr indent="-316706" lvl="0" marL="457200" rtl="0" algn="l">
              <a:spcBef>
                <a:spcPts val="1200"/>
              </a:spcBef>
              <a:spcAft>
                <a:spcPts val="0"/>
              </a:spcAft>
              <a:buClr>
                <a:srgbClr val="58595B"/>
              </a:buClr>
              <a:buSzPct val="100000"/>
              <a:buFont typeface="Arial"/>
              <a:buChar char="●"/>
            </a:pPr>
            <a:r>
              <a:rPr lang="en" sz="1500">
                <a:solidFill>
                  <a:srgbClr val="58595B"/>
                </a:solidFill>
                <a:highlight>
                  <a:srgbClr val="FFFFFF"/>
                </a:highlight>
              </a:rPr>
              <a:t>Basic information about the training (title, course code, meeting time and place, credits, etc.)</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Arial"/>
              <a:buChar char="●"/>
            </a:pPr>
            <a:r>
              <a:rPr lang="en" sz="1500">
                <a:solidFill>
                  <a:srgbClr val="58595B"/>
                </a:solidFill>
                <a:highlight>
                  <a:srgbClr val="FFFFFF"/>
                </a:highlight>
              </a:rPr>
              <a:t>Contact information for instructors</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Arial"/>
              <a:buChar char="●"/>
            </a:pPr>
            <a:r>
              <a:rPr lang="en" sz="1500">
                <a:solidFill>
                  <a:srgbClr val="58595B"/>
                </a:solidFill>
                <a:highlight>
                  <a:srgbClr val="FFFFFF"/>
                </a:highlight>
              </a:rPr>
              <a:t>Course description</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Lato"/>
              <a:buChar char="●"/>
            </a:pPr>
            <a:r>
              <a:rPr lang="en" sz="1500">
                <a:solidFill>
                  <a:srgbClr val="58595B"/>
                </a:solidFill>
                <a:highlight>
                  <a:srgbClr val="FFFFFF"/>
                </a:highlight>
              </a:rPr>
              <a:t>Eligibility for participation </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Arial"/>
              <a:buChar char="●"/>
            </a:pPr>
            <a:r>
              <a:rPr lang="en" sz="1500">
                <a:solidFill>
                  <a:srgbClr val="58595B"/>
                </a:solidFill>
                <a:highlight>
                  <a:srgbClr val="FFFFFF"/>
                </a:highlight>
              </a:rPr>
              <a:t>Key dates and times (course times; if applicable, assessment dates)</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Lato"/>
              <a:buChar char="●"/>
            </a:pPr>
            <a:r>
              <a:rPr lang="en" sz="1500">
                <a:solidFill>
                  <a:srgbClr val="58595B"/>
                </a:solidFill>
                <a:highlight>
                  <a:srgbClr val="FFFFFF"/>
                </a:highlight>
              </a:rPr>
              <a:t>Expectations for completion of the course </a:t>
            </a:r>
            <a:endParaRPr sz="1500">
              <a:solidFill>
                <a:srgbClr val="58595B"/>
              </a:solidFill>
              <a:highlight>
                <a:srgbClr val="FFFFFF"/>
              </a:highlight>
            </a:endParaRPr>
          </a:p>
          <a:p>
            <a:pPr indent="-316706" lvl="0" marL="457200" rtl="0" algn="l">
              <a:spcBef>
                <a:spcPts val="0"/>
              </a:spcBef>
              <a:spcAft>
                <a:spcPts val="0"/>
              </a:spcAft>
              <a:buClr>
                <a:srgbClr val="58595B"/>
              </a:buClr>
              <a:buSzPct val="100000"/>
              <a:buFont typeface="Arial"/>
              <a:buChar char="●"/>
            </a:pPr>
            <a:r>
              <a:rPr lang="en" sz="1500">
                <a:solidFill>
                  <a:srgbClr val="58595B"/>
                </a:solidFill>
                <a:highlight>
                  <a:srgbClr val="FFFFFF"/>
                </a:highlight>
              </a:rPr>
              <a:t>Grading criteria (if applicable)</a:t>
            </a:r>
            <a:endParaRPr sz="1500">
              <a:solidFill>
                <a:srgbClr val="58595B"/>
              </a:solidFill>
              <a:highlight>
                <a:srgbClr val="FFFFFF"/>
              </a:highlight>
            </a:endParaRPr>
          </a:p>
          <a:p>
            <a:pPr indent="0" lvl="0" marL="0" rtl="0" algn="l">
              <a:spcBef>
                <a:spcPts val="1200"/>
              </a:spcBef>
              <a:spcAft>
                <a:spcPts val="1200"/>
              </a:spcAft>
              <a:buNone/>
            </a:pPr>
            <a:r>
              <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Your training will evolve as you develop it</a:t>
            </a:r>
            <a:endParaRPr b="1"/>
          </a:p>
        </p:txBody>
      </p:sp>
      <p:sp>
        <p:nvSpPr>
          <p:cNvPr id="235" name="Google Shape;235;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And this is normal! </a:t>
            </a:r>
            <a:endParaRPr b="1"/>
          </a:p>
          <a:p>
            <a:pPr indent="-342900" lvl="0" marL="457200" rtl="0" algn="l">
              <a:spcBef>
                <a:spcPts val="1200"/>
              </a:spcBef>
              <a:spcAft>
                <a:spcPts val="0"/>
              </a:spcAft>
              <a:buSzPts val="1800"/>
              <a:buChar char="●"/>
            </a:pPr>
            <a:r>
              <a:rPr lang="en"/>
              <a:t>Your thinking will change as your continue to refine the training</a:t>
            </a:r>
            <a:endParaRPr/>
          </a:p>
          <a:p>
            <a:pPr indent="-342900" lvl="0" marL="457200" rtl="0" algn="l">
              <a:spcBef>
                <a:spcPts val="0"/>
              </a:spcBef>
              <a:spcAft>
                <a:spcPts val="0"/>
              </a:spcAft>
              <a:buSzPts val="1800"/>
              <a:buChar char="●"/>
            </a:pPr>
            <a:r>
              <a:rPr lang="en"/>
              <a:t>Your training will likely continue to evolve even after you have delivered it</a:t>
            </a:r>
            <a:endParaRPr/>
          </a:p>
          <a:p>
            <a:pPr indent="-342900" lvl="0" marL="457200" rtl="0" algn="l">
              <a:spcBef>
                <a:spcPts val="0"/>
              </a:spcBef>
              <a:spcAft>
                <a:spcPts val="0"/>
              </a:spcAft>
              <a:buSzPts val="1800"/>
              <a:buChar char="●"/>
            </a:pPr>
            <a:r>
              <a:rPr lang="en"/>
              <a:t>This is a highly iterative process </a:t>
            </a:r>
            <a:endParaRPr/>
          </a:p>
          <a:p>
            <a:pPr indent="0" lvl="0" marL="0" rtl="0" algn="l">
              <a:spcBef>
                <a:spcPts val="1200"/>
              </a:spcBef>
              <a:spcAft>
                <a:spcPts val="0"/>
              </a:spcAft>
              <a:buNone/>
            </a:pPr>
            <a:r>
              <a:rPr b="1" lang="en"/>
              <a:t>It can be helpful to think of this iterative process in two ways: </a:t>
            </a:r>
            <a:endParaRPr b="1"/>
          </a:p>
          <a:p>
            <a:pPr indent="-342900" lvl="0" marL="457200" rtl="0" algn="l">
              <a:spcBef>
                <a:spcPts val="1200"/>
              </a:spcBef>
              <a:spcAft>
                <a:spcPts val="0"/>
              </a:spcAft>
              <a:buSzPts val="1800"/>
              <a:buChar char="●"/>
            </a:pPr>
            <a:r>
              <a:rPr lang="en"/>
              <a:t>Nicholl’s Five Steps </a:t>
            </a:r>
            <a:endParaRPr/>
          </a:p>
          <a:p>
            <a:pPr indent="-342900" lvl="0" marL="457200" rtl="0" algn="l">
              <a:spcBef>
                <a:spcPts val="0"/>
              </a:spcBef>
              <a:spcAft>
                <a:spcPts val="0"/>
              </a:spcAft>
              <a:buSzPts val="1800"/>
              <a:buChar char="●"/>
            </a:pPr>
            <a:r>
              <a:rPr lang="en"/>
              <a:t>The Training Life Cycle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38"/>
          <p:cNvGrpSpPr/>
          <p:nvPr/>
        </p:nvGrpSpPr>
        <p:grpSpPr>
          <a:xfrm>
            <a:off x="435672" y="967944"/>
            <a:ext cx="8272662" cy="3971624"/>
            <a:chOff x="518110" y="1356867"/>
            <a:chExt cx="11030216" cy="5295499"/>
          </a:xfrm>
        </p:grpSpPr>
        <p:grpSp>
          <p:nvGrpSpPr>
            <p:cNvPr id="242" name="Google Shape;242;p38"/>
            <p:cNvGrpSpPr/>
            <p:nvPr/>
          </p:nvGrpSpPr>
          <p:grpSpPr>
            <a:xfrm>
              <a:off x="518110" y="1356867"/>
              <a:ext cx="11030216" cy="5295499"/>
              <a:chOff x="518110" y="1356867"/>
              <a:chExt cx="11030216" cy="5295499"/>
            </a:xfrm>
          </p:grpSpPr>
          <p:sp>
            <p:nvSpPr>
              <p:cNvPr id="243" name="Google Shape;243;p38"/>
              <p:cNvSpPr/>
              <p:nvPr/>
            </p:nvSpPr>
            <p:spPr>
              <a:xfrm>
                <a:off x="4701490" y="1356867"/>
                <a:ext cx="2788800" cy="763500"/>
              </a:xfrm>
              <a:prstGeom prst="roundRect">
                <a:avLst>
                  <a:gd fmla="val 16667" name="adj"/>
                </a:avLst>
              </a:prstGeom>
              <a:solidFill>
                <a:srgbClr val="414487"/>
              </a:solidFill>
              <a:ln cap="flat" cmpd="sng" w="25400">
                <a:solidFill>
                  <a:srgbClr val="7AD15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Phase 1</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Learning outcomes (LOs)</a:t>
                </a:r>
                <a:endParaRPr b="0" i="0" sz="1100" u="none" cap="none" strike="noStrike">
                  <a:solidFill>
                    <a:srgbClr val="000000"/>
                  </a:solidFill>
                  <a:latin typeface="Arial"/>
                  <a:ea typeface="Arial"/>
                  <a:cs typeface="Arial"/>
                  <a:sym typeface="Arial"/>
                </a:endParaRPr>
              </a:p>
            </p:txBody>
          </p:sp>
          <p:sp>
            <p:nvSpPr>
              <p:cNvPr id="244" name="Google Shape;244;p38"/>
              <p:cNvSpPr/>
              <p:nvPr/>
            </p:nvSpPr>
            <p:spPr>
              <a:xfrm>
                <a:off x="8759526" y="2956508"/>
                <a:ext cx="2788800" cy="763500"/>
              </a:xfrm>
              <a:prstGeom prst="roundRect">
                <a:avLst>
                  <a:gd fmla="val 16667" name="adj"/>
                </a:avLst>
              </a:prstGeom>
              <a:solidFill>
                <a:srgbClr val="414487"/>
              </a:solidFill>
              <a:ln cap="flat" cmpd="sng" w="25400">
                <a:solidFill>
                  <a:srgbClr val="7AD15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Phase 2</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Learning experiences (LEs)</a:t>
                </a:r>
                <a:endParaRPr b="0" i="0" sz="1100" u="none" cap="none" strike="noStrike">
                  <a:solidFill>
                    <a:srgbClr val="000000"/>
                  </a:solidFill>
                  <a:latin typeface="Arial"/>
                  <a:ea typeface="Arial"/>
                  <a:cs typeface="Arial"/>
                  <a:sym typeface="Arial"/>
                </a:endParaRPr>
              </a:p>
            </p:txBody>
          </p:sp>
          <p:sp>
            <p:nvSpPr>
              <p:cNvPr id="245" name="Google Shape;245;p38"/>
              <p:cNvSpPr/>
              <p:nvPr/>
            </p:nvSpPr>
            <p:spPr>
              <a:xfrm>
                <a:off x="7490510" y="5300651"/>
                <a:ext cx="2788800" cy="763500"/>
              </a:xfrm>
              <a:prstGeom prst="roundRect">
                <a:avLst>
                  <a:gd fmla="val 16667" name="adj"/>
                </a:avLst>
              </a:prstGeom>
              <a:solidFill>
                <a:srgbClr val="414487"/>
              </a:solidFill>
              <a:ln cap="flat" cmpd="sng" w="25400">
                <a:solidFill>
                  <a:srgbClr val="7AD15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Phase 3</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Content</a:t>
                </a:r>
                <a:endParaRPr b="0" i="0" sz="1100" u="none" cap="none" strike="noStrike">
                  <a:solidFill>
                    <a:srgbClr val="000000"/>
                  </a:solidFill>
                  <a:latin typeface="Arial"/>
                  <a:ea typeface="Arial"/>
                  <a:cs typeface="Arial"/>
                  <a:sym typeface="Arial"/>
                </a:endParaRPr>
              </a:p>
            </p:txBody>
          </p:sp>
          <p:sp>
            <p:nvSpPr>
              <p:cNvPr id="246" name="Google Shape;246;p38"/>
              <p:cNvSpPr/>
              <p:nvPr/>
            </p:nvSpPr>
            <p:spPr>
              <a:xfrm>
                <a:off x="1912570" y="5300651"/>
                <a:ext cx="2788800" cy="763500"/>
              </a:xfrm>
              <a:prstGeom prst="roundRect">
                <a:avLst>
                  <a:gd fmla="val 16667" name="adj"/>
                </a:avLst>
              </a:prstGeom>
              <a:solidFill>
                <a:srgbClr val="414487"/>
              </a:solidFill>
              <a:ln cap="flat" cmpd="sng" w="25400">
                <a:solidFill>
                  <a:srgbClr val="7AD15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Phase 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Assessment</a:t>
                </a:r>
                <a:endParaRPr b="0" i="0" sz="1100" u="none" cap="none" strike="noStrike">
                  <a:solidFill>
                    <a:srgbClr val="000000"/>
                  </a:solidFill>
                  <a:latin typeface="Arial"/>
                  <a:ea typeface="Arial"/>
                  <a:cs typeface="Arial"/>
                  <a:sym typeface="Arial"/>
                </a:endParaRPr>
              </a:p>
            </p:txBody>
          </p:sp>
          <p:sp>
            <p:nvSpPr>
              <p:cNvPr id="247" name="Google Shape;247;p38"/>
              <p:cNvSpPr/>
              <p:nvPr/>
            </p:nvSpPr>
            <p:spPr>
              <a:xfrm>
                <a:off x="518110" y="2956508"/>
                <a:ext cx="2788800" cy="763500"/>
              </a:xfrm>
              <a:prstGeom prst="roundRect">
                <a:avLst>
                  <a:gd fmla="val 16667" name="adj"/>
                </a:avLst>
              </a:prstGeom>
              <a:solidFill>
                <a:srgbClr val="414487"/>
              </a:solidFill>
              <a:ln cap="flat" cmpd="sng" w="25400">
                <a:solidFill>
                  <a:srgbClr val="7AD15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orbel"/>
                    <a:ea typeface="Corbel"/>
                    <a:cs typeface="Corbel"/>
                    <a:sym typeface="Corbel"/>
                  </a:rPr>
                  <a:t>Phase 5</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Evaluation</a:t>
                </a:r>
                <a:endParaRPr b="0" i="0" sz="1100" u="none" cap="none" strike="noStrike">
                  <a:solidFill>
                    <a:srgbClr val="000000"/>
                  </a:solidFill>
                  <a:latin typeface="Arial"/>
                  <a:ea typeface="Arial"/>
                  <a:cs typeface="Arial"/>
                  <a:sym typeface="Arial"/>
                </a:endParaRPr>
              </a:p>
            </p:txBody>
          </p:sp>
          <p:sp>
            <p:nvSpPr>
              <p:cNvPr id="248" name="Google Shape;248;p38"/>
              <p:cNvSpPr/>
              <p:nvPr/>
            </p:nvSpPr>
            <p:spPr>
              <a:xfrm>
                <a:off x="4929393" y="5876866"/>
                <a:ext cx="2333100" cy="775500"/>
              </a:xfrm>
              <a:prstGeom prst="ellipse">
                <a:avLst/>
              </a:prstGeom>
              <a:solidFill>
                <a:srgbClr val="22A884"/>
              </a:solidFill>
              <a:ln cap="flat" cmpd="sng" w="25400">
                <a:solidFill>
                  <a:srgbClr val="2A788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Promotes LOs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Supports LEs</a:t>
                </a:r>
                <a:endParaRPr b="0" i="0" sz="1100" u="none" cap="none" strike="noStrike">
                  <a:solidFill>
                    <a:srgbClr val="000000"/>
                  </a:solidFill>
                  <a:latin typeface="Arial"/>
                  <a:ea typeface="Arial"/>
                  <a:cs typeface="Arial"/>
                  <a:sym typeface="Arial"/>
                </a:endParaRPr>
              </a:p>
            </p:txBody>
          </p:sp>
          <p:sp>
            <p:nvSpPr>
              <p:cNvPr id="249" name="Google Shape;249;p38"/>
              <p:cNvSpPr/>
              <p:nvPr/>
            </p:nvSpPr>
            <p:spPr>
              <a:xfrm>
                <a:off x="9176435" y="4123829"/>
                <a:ext cx="2205900" cy="763500"/>
              </a:xfrm>
              <a:prstGeom prst="ellipse">
                <a:avLst/>
              </a:prstGeom>
              <a:solidFill>
                <a:srgbClr val="22A884"/>
              </a:solidFill>
              <a:ln cap="flat" cmpd="sng" w="25400">
                <a:solidFill>
                  <a:srgbClr val="2A788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LEs aligned with LOs</a:t>
                </a:r>
                <a:endParaRPr b="0" i="0" sz="1100" u="none" cap="none" strike="noStrike">
                  <a:solidFill>
                    <a:srgbClr val="000000"/>
                  </a:solidFill>
                  <a:latin typeface="Arial"/>
                  <a:ea typeface="Arial"/>
                  <a:cs typeface="Arial"/>
                  <a:sym typeface="Arial"/>
                </a:endParaRPr>
              </a:p>
            </p:txBody>
          </p:sp>
          <p:sp>
            <p:nvSpPr>
              <p:cNvPr id="250" name="Google Shape;250;p38"/>
              <p:cNvSpPr/>
              <p:nvPr/>
            </p:nvSpPr>
            <p:spPr>
              <a:xfrm>
                <a:off x="7718263" y="1796956"/>
                <a:ext cx="2333100" cy="763500"/>
              </a:xfrm>
              <a:prstGeom prst="ellipse">
                <a:avLst/>
              </a:prstGeom>
              <a:solidFill>
                <a:srgbClr val="22A884"/>
              </a:solidFill>
              <a:ln cap="flat" cmpd="sng" w="25400">
                <a:solidFill>
                  <a:srgbClr val="2A788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SMARTIE</a:t>
                </a:r>
                <a:endParaRPr b="0" i="0" sz="1100" u="none" cap="none" strike="noStrike">
                  <a:solidFill>
                    <a:srgbClr val="000000"/>
                  </a:solidFill>
                  <a:latin typeface="Arial"/>
                  <a:ea typeface="Arial"/>
                  <a:cs typeface="Arial"/>
                  <a:sym typeface="Arial"/>
                </a:endParaRPr>
              </a:p>
            </p:txBody>
          </p:sp>
          <p:sp>
            <p:nvSpPr>
              <p:cNvPr id="251" name="Google Shape;251;p38"/>
              <p:cNvSpPr/>
              <p:nvPr/>
            </p:nvSpPr>
            <p:spPr>
              <a:xfrm>
                <a:off x="809575" y="4098568"/>
                <a:ext cx="2205900" cy="763500"/>
              </a:xfrm>
              <a:prstGeom prst="ellipse">
                <a:avLst/>
              </a:prstGeom>
              <a:solidFill>
                <a:srgbClr val="22A884"/>
              </a:solidFill>
              <a:ln cap="flat" cmpd="sng" w="25400">
                <a:solidFill>
                  <a:srgbClr val="2A788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Promotes LOs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Supports LEs</a:t>
                </a:r>
                <a:endParaRPr b="0" i="0" sz="1100" u="none" cap="none" strike="noStrike">
                  <a:solidFill>
                    <a:srgbClr val="000000"/>
                  </a:solidFill>
                  <a:latin typeface="Arial"/>
                  <a:ea typeface="Arial"/>
                  <a:cs typeface="Arial"/>
                  <a:sym typeface="Arial"/>
                </a:endParaRPr>
              </a:p>
            </p:txBody>
          </p:sp>
          <p:sp>
            <p:nvSpPr>
              <p:cNvPr id="252" name="Google Shape;252;p38"/>
              <p:cNvSpPr/>
              <p:nvPr/>
            </p:nvSpPr>
            <p:spPr>
              <a:xfrm>
                <a:off x="2140423" y="1859430"/>
                <a:ext cx="2333100" cy="763500"/>
              </a:xfrm>
              <a:prstGeom prst="ellipse">
                <a:avLst/>
              </a:prstGeom>
              <a:solidFill>
                <a:srgbClr val="22A884"/>
              </a:solidFill>
              <a:ln cap="flat" cmpd="sng" w="25400">
                <a:solidFill>
                  <a:srgbClr val="2A788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Achievable LOs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orbel"/>
                    <a:ea typeface="Corbel"/>
                    <a:cs typeface="Corbel"/>
                    <a:sym typeface="Corbel"/>
                  </a:rPr>
                  <a:t>Effective LEs</a:t>
                </a:r>
                <a:endParaRPr b="0" i="0" sz="1100" u="none" cap="none" strike="noStrike">
                  <a:solidFill>
                    <a:srgbClr val="000000"/>
                  </a:solidFill>
                  <a:latin typeface="Arial"/>
                  <a:ea typeface="Arial"/>
                  <a:cs typeface="Arial"/>
                  <a:sym typeface="Arial"/>
                </a:endParaRPr>
              </a:p>
            </p:txBody>
          </p:sp>
          <p:cxnSp>
            <p:nvCxnSpPr>
              <p:cNvPr id="253" name="Google Shape;253;p38"/>
              <p:cNvCxnSpPr/>
              <p:nvPr/>
            </p:nvCxnSpPr>
            <p:spPr>
              <a:xfrm>
                <a:off x="7610168" y="1519084"/>
                <a:ext cx="848100" cy="251100"/>
              </a:xfrm>
              <a:prstGeom prst="curvedConnector3">
                <a:avLst>
                  <a:gd fmla="val 99565" name="adj1"/>
                </a:avLst>
              </a:prstGeom>
              <a:noFill/>
              <a:ln cap="flat" cmpd="sng" w="38100">
                <a:solidFill>
                  <a:srgbClr val="7AD151"/>
                </a:solidFill>
                <a:prstDash val="solid"/>
                <a:round/>
                <a:headEnd len="sm" w="sm" type="none"/>
                <a:tailEnd len="med" w="med" type="triangle"/>
              </a:ln>
            </p:spPr>
          </p:cxnSp>
          <p:cxnSp>
            <p:nvCxnSpPr>
              <p:cNvPr id="254" name="Google Shape;254;p38"/>
              <p:cNvCxnSpPr/>
              <p:nvPr/>
            </p:nvCxnSpPr>
            <p:spPr>
              <a:xfrm rot="10800000">
                <a:off x="3695582" y="6139084"/>
                <a:ext cx="848100" cy="251100"/>
              </a:xfrm>
              <a:prstGeom prst="curvedConnector3">
                <a:avLst>
                  <a:gd fmla="val 99565" name="adj1"/>
                </a:avLst>
              </a:prstGeom>
              <a:noFill/>
              <a:ln cap="flat" cmpd="sng" w="38100">
                <a:solidFill>
                  <a:srgbClr val="7AD151"/>
                </a:solidFill>
                <a:prstDash val="solid"/>
                <a:round/>
                <a:headEnd len="sm" w="sm" type="none"/>
                <a:tailEnd len="med" w="med" type="triangle"/>
              </a:ln>
            </p:spPr>
          </p:cxnSp>
          <p:cxnSp>
            <p:nvCxnSpPr>
              <p:cNvPr id="255" name="Google Shape;255;p38"/>
              <p:cNvCxnSpPr/>
              <p:nvPr/>
            </p:nvCxnSpPr>
            <p:spPr>
              <a:xfrm flipH="1" rot="10800000">
                <a:off x="3657600" y="1542665"/>
                <a:ext cx="924000" cy="212700"/>
              </a:xfrm>
              <a:prstGeom prst="curvedConnector3">
                <a:avLst>
                  <a:gd fmla="val 2122" name="adj1"/>
                </a:avLst>
              </a:prstGeom>
              <a:noFill/>
              <a:ln cap="flat" cmpd="sng" w="38100">
                <a:solidFill>
                  <a:srgbClr val="7AD151"/>
                </a:solidFill>
                <a:prstDash val="solid"/>
                <a:round/>
                <a:headEnd len="sm" w="sm" type="none"/>
                <a:tailEnd len="med" w="med" type="triangle"/>
              </a:ln>
            </p:spPr>
          </p:cxnSp>
          <p:cxnSp>
            <p:nvCxnSpPr>
              <p:cNvPr id="256" name="Google Shape;256;p38"/>
              <p:cNvCxnSpPr/>
              <p:nvPr/>
            </p:nvCxnSpPr>
            <p:spPr>
              <a:xfrm flipH="1">
                <a:off x="7572250" y="6139080"/>
                <a:ext cx="924000" cy="212700"/>
              </a:xfrm>
              <a:prstGeom prst="curvedConnector3">
                <a:avLst>
                  <a:gd fmla="val 2122" name="adj1"/>
                </a:avLst>
              </a:prstGeom>
              <a:noFill/>
              <a:ln cap="flat" cmpd="sng" w="38100">
                <a:solidFill>
                  <a:srgbClr val="7AD151"/>
                </a:solidFill>
                <a:prstDash val="solid"/>
                <a:round/>
                <a:headEnd len="sm" w="sm" type="none"/>
                <a:tailEnd len="med" w="med" type="triangle"/>
              </a:ln>
            </p:spPr>
          </p:cxnSp>
          <p:cxnSp>
            <p:nvCxnSpPr>
              <p:cNvPr id="257" name="Google Shape;257;p38"/>
              <p:cNvCxnSpPr/>
              <p:nvPr/>
            </p:nvCxnSpPr>
            <p:spPr>
              <a:xfrm>
                <a:off x="9305954" y="2630475"/>
                <a:ext cx="848100" cy="251100"/>
              </a:xfrm>
              <a:prstGeom prst="curvedConnector3">
                <a:avLst>
                  <a:gd fmla="val 99565" name="adj1"/>
                </a:avLst>
              </a:prstGeom>
              <a:noFill/>
              <a:ln cap="flat" cmpd="sng" w="38100">
                <a:solidFill>
                  <a:srgbClr val="7AD151"/>
                </a:solidFill>
                <a:prstDash val="solid"/>
                <a:round/>
                <a:headEnd len="sm" w="sm" type="none"/>
                <a:tailEnd len="med" w="med" type="triangle"/>
              </a:ln>
            </p:spPr>
          </p:cxnSp>
          <p:cxnSp>
            <p:nvCxnSpPr>
              <p:cNvPr id="258" name="Google Shape;258;p38"/>
              <p:cNvCxnSpPr/>
              <p:nvPr/>
            </p:nvCxnSpPr>
            <p:spPr>
              <a:xfrm flipH="1" rot="10800000">
                <a:off x="1912570" y="2668879"/>
                <a:ext cx="924000" cy="212700"/>
              </a:xfrm>
              <a:prstGeom prst="curvedConnector3">
                <a:avLst>
                  <a:gd fmla="val 2122" name="adj1"/>
                </a:avLst>
              </a:prstGeom>
              <a:noFill/>
              <a:ln cap="flat" cmpd="sng" w="38100">
                <a:solidFill>
                  <a:srgbClr val="7AD151"/>
                </a:solidFill>
                <a:prstDash val="solid"/>
                <a:round/>
                <a:headEnd len="sm" w="sm" type="none"/>
                <a:tailEnd len="med" w="med" type="triangle"/>
              </a:ln>
            </p:spPr>
          </p:cxnSp>
          <p:cxnSp>
            <p:nvCxnSpPr>
              <p:cNvPr id="259" name="Google Shape;259;p38"/>
              <p:cNvCxnSpPr/>
              <p:nvPr/>
            </p:nvCxnSpPr>
            <p:spPr>
              <a:xfrm flipH="1">
                <a:off x="9268036" y="4987609"/>
                <a:ext cx="924000" cy="212700"/>
              </a:xfrm>
              <a:prstGeom prst="curvedConnector3">
                <a:avLst>
                  <a:gd fmla="val 2122" name="adj1"/>
                </a:avLst>
              </a:prstGeom>
              <a:noFill/>
              <a:ln cap="flat" cmpd="sng" w="38100">
                <a:solidFill>
                  <a:srgbClr val="7AD151"/>
                </a:solidFill>
                <a:prstDash val="solid"/>
                <a:round/>
                <a:headEnd len="sm" w="sm" type="none"/>
                <a:tailEnd len="med" w="med" type="triangle"/>
              </a:ln>
            </p:spPr>
          </p:cxnSp>
          <p:cxnSp>
            <p:nvCxnSpPr>
              <p:cNvPr id="260" name="Google Shape;260;p38"/>
              <p:cNvCxnSpPr/>
              <p:nvPr/>
            </p:nvCxnSpPr>
            <p:spPr>
              <a:xfrm rot="10800000">
                <a:off x="1912502" y="4955812"/>
                <a:ext cx="848100" cy="251100"/>
              </a:xfrm>
              <a:prstGeom prst="curvedConnector3">
                <a:avLst>
                  <a:gd fmla="val 99565" name="adj1"/>
                </a:avLst>
              </a:prstGeom>
              <a:noFill/>
              <a:ln cap="flat" cmpd="sng" w="38100">
                <a:solidFill>
                  <a:srgbClr val="7AD151"/>
                </a:solidFill>
                <a:prstDash val="solid"/>
                <a:round/>
                <a:headEnd len="sm" w="sm" type="none"/>
                <a:tailEnd len="med" w="med" type="triangle"/>
              </a:ln>
            </p:spPr>
          </p:cxnSp>
          <p:cxnSp>
            <p:nvCxnSpPr>
              <p:cNvPr id="261" name="Google Shape;261;p38"/>
              <p:cNvCxnSpPr/>
              <p:nvPr/>
            </p:nvCxnSpPr>
            <p:spPr>
              <a:xfrm>
                <a:off x="10192937" y="3734859"/>
                <a:ext cx="0" cy="363600"/>
              </a:xfrm>
              <a:prstGeom prst="straightConnector1">
                <a:avLst/>
              </a:prstGeom>
              <a:noFill/>
              <a:ln cap="flat" cmpd="sng" w="38100">
                <a:solidFill>
                  <a:srgbClr val="7AD151"/>
                </a:solidFill>
                <a:prstDash val="solid"/>
                <a:round/>
                <a:headEnd len="sm" w="sm" type="none"/>
                <a:tailEnd len="med" w="med" type="triangle"/>
              </a:ln>
            </p:spPr>
          </p:cxnSp>
          <p:cxnSp>
            <p:nvCxnSpPr>
              <p:cNvPr id="262" name="Google Shape;262;p38"/>
              <p:cNvCxnSpPr/>
              <p:nvPr/>
            </p:nvCxnSpPr>
            <p:spPr>
              <a:xfrm rot="10800000">
                <a:off x="1911912" y="3720117"/>
                <a:ext cx="0" cy="363600"/>
              </a:xfrm>
              <a:prstGeom prst="straightConnector1">
                <a:avLst/>
              </a:prstGeom>
              <a:noFill/>
              <a:ln cap="flat" cmpd="sng" w="38100">
                <a:solidFill>
                  <a:srgbClr val="7AD151"/>
                </a:solidFill>
                <a:prstDash val="solid"/>
                <a:round/>
                <a:headEnd len="sm" w="sm" type="none"/>
                <a:tailEnd len="med" w="med" type="triangle"/>
              </a:ln>
            </p:spPr>
          </p:cxnSp>
        </p:grpSp>
        <p:pic>
          <p:nvPicPr>
            <p:cNvPr descr="Arrow circle outline" id="263" name="Google Shape;263;p38"/>
            <p:cNvPicPr preferRelativeResize="0"/>
            <p:nvPr/>
          </p:nvPicPr>
          <p:blipFill rotWithShape="1">
            <a:blip r:embed="rId3">
              <a:alphaModFix/>
            </a:blip>
            <a:srcRect b="0" l="0" r="0" t="0"/>
            <a:stretch/>
          </p:blipFill>
          <p:spPr>
            <a:xfrm flipH="1">
              <a:off x="4255782" y="2061695"/>
              <a:ext cx="3680333" cy="3680333"/>
            </a:xfrm>
            <a:prstGeom prst="rect">
              <a:avLst/>
            </a:prstGeom>
            <a:noFill/>
            <a:ln>
              <a:noFill/>
            </a:ln>
          </p:spPr>
        </p:pic>
      </p:grpSp>
      <p:sp>
        <p:nvSpPr>
          <p:cNvPr id="264" name="Google Shape;264;p38"/>
          <p:cNvSpPr txBox="1"/>
          <p:nvPr/>
        </p:nvSpPr>
        <p:spPr>
          <a:xfrm>
            <a:off x="-99" y="4939575"/>
            <a:ext cx="9144000" cy="238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414487"/>
                </a:solidFill>
                <a:latin typeface="Corbel"/>
                <a:ea typeface="Corbel"/>
                <a:cs typeface="Corbel"/>
                <a:sym typeface="Corbel"/>
              </a:rPr>
              <a:t>Nicholls G. </a:t>
            </a:r>
            <a:r>
              <a:rPr b="0" i="0" lang="en" sz="1100" u="sng" cap="none" strike="noStrike">
                <a:solidFill>
                  <a:srgbClr val="414487"/>
                </a:solidFill>
                <a:latin typeface="Corbel"/>
                <a:ea typeface="Corbel"/>
                <a:cs typeface="Corbel"/>
                <a:sym typeface="Corbel"/>
                <a:hlinkClick r:id="rId4">
                  <a:extLst>
                    <a:ext uri="{A12FA001-AC4F-418D-AE19-62706E023703}">
                      <ahyp:hlinkClr val="tx"/>
                    </a:ext>
                  </a:extLst>
                </a:hlinkClick>
              </a:rPr>
              <a:t>Developing teaching and learning in higher education</a:t>
            </a:r>
            <a:r>
              <a:rPr b="0" i="0" lang="en" sz="1100" u="none" cap="none" strike="noStrike">
                <a:solidFill>
                  <a:srgbClr val="414487"/>
                </a:solidFill>
                <a:latin typeface="Corbel"/>
                <a:ea typeface="Corbel"/>
                <a:cs typeface="Corbel"/>
                <a:sym typeface="Corbel"/>
              </a:rPr>
              <a:t>. London:Routledge;2002. </a:t>
            </a:r>
            <a:endParaRPr b="0" i="0" sz="1100" u="none" cap="none" strike="noStrike">
              <a:solidFill>
                <a:srgbClr val="000000"/>
              </a:solidFill>
              <a:latin typeface="Arial"/>
              <a:ea typeface="Arial"/>
              <a:cs typeface="Arial"/>
              <a:sym typeface="Arial"/>
            </a:endParaRPr>
          </a:p>
        </p:txBody>
      </p:sp>
      <p:sp>
        <p:nvSpPr>
          <p:cNvPr id="265" name="Google Shape;265;p38"/>
          <p:cNvSpPr/>
          <p:nvPr/>
        </p:nvSpPr>
        <p:spPr>
          <a:xfrm>
            <a:off x="1439174" y="1156831"/>
            <a:ext cx="582900" cy="486300"/>
          </a:xfrm>
          <a:prstGeom prst="star5">
            <a:avLst>
              <a:gd fmla="val 19098" name="adj"/>
              <a:gd fmla="val 105146" name="hf"/>
              <a:gd fmla="val 110557" name="vf"/>
            </a:avLst>
          </a:prstGeom>
          <a:solidFill>
            <a:srgbClr val="FDE725"/>
          </a:solidFill>
          <a:ln cap="flat" cmpd="sng" w="25400">
            <a:solidFill>
              <a:srgbClr val="FFC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66" name="Google Shape;266;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700">
                <a:latin typeface="Calibri"/>
                <a:ea typeface="Calibri"/>
                <a:cs typeface="Calibri"/>
                <a:sym typeface="Calibri"/>
              </a:rPr>
              <a:t>Nicholl’s Five </a:t>
            </a:r>
            <a:r>
              <a:rPr b="1" lang="en" sz="2700">
                <a:latin typeface="Calibri"/>
                <a:ea typeface="Calibri"/>
                <a:cs typeface="Calibri"/>
                <a:sym typeface="Calibri"/>
              </a:rPr>
              <a:t>Steps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The Training Life Cycle</a:t>
            </a:r>
            <a:endParaRPr b="1"/>
          </a:p>
        </p:txBody>
      </p:sp>
      <p:sp>
        <p:nvSpPr>
          <p:cNvPr id="272" name="Google Shape;272;p39"/>
          <p:cNvSpPr/>
          <p:nvPr/>
        </p:nvSpPr>
        <p:spPr>
          <a:xfrm>
            <a:off x="42538" y="90813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Identify</a:t>
            </a:r>
            <a:endParaRPr>
              <a:solidFill>
                <a:srgbClr val="FFFFFF"/>
              </a:solidFill>
              <a:latin typeface="Roboto"/>
              <a:ea typeface="Roboto"/>
              <a:cs typeface="Roboto"/>
              <a:sym typeface="Roboto"/>
            </a:endParaRPr>
          </a:p>
        </p:txBody>
      </p:sp>
      <p:sp>
        <p:nvSpPr>
          <p:cNvPr id="273" name="Google Shape;273;p39"/>
          <p:cNvSpPr/>
          <p:nvPr/>
        </p:nvSpPr>
        <p:spPr>
          <a:xfrm>
            <a:off x="1880863" y="907925"/>
            <a:ext cx="20640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Design</a:t>
            </a:r>
            <a:endParaRPr>
              <a:solidFill>
                <a:srgbClr val="FFFFFF"/>
              </a:solidFill>
              <a:latin typeface="Roboto"/>
              <a:ea typeface="Roboto"/>
              <a:cs typeface="Roboto"/>
              <a:sym typeface="Roboto"/>
            </a:endParaRPr>
          </a:p>
        </p:txBody>
      </p:sp>
      <p:sp>
        <p:nvSpPr>
          <p:cNvPr id="274" name="Google Shape;274;p39"/>
          <p:cNvSpPr/>
          <p:nvPr/>
        </p:nvSpPr>
        <p:spPr>
          <a:xfrm>
            <a:off x="3559287" y="907925"/>
            <a:ext cx="20640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Develop</a:t>
            </a:r>
            <a:endParaRPr>
              <a:solidFill>
                <a:srgbClr val="FFFFFF"/>
              </a:solidFill>
              <a:latin typeface="Roboto"/>
              <a:ea typeface="Roboto"/>
              <a:cs typeface="Roboto"/>
              <a:sym typeface="Roboto"/>
            </a:endParaRPr>
          </a:p>
        </p:txBody>
      </p:sp>
      <p:sp>
        <p:nvSpPr>
          <p:cNvPr id="275" name="Google Shape;275;p39"/>
          <p:cNvSpPr/>
          <p:nvPr/>
        </p:nvSpPr>
        <p:spPr>
          <a:xfrm>
            <a:off x="6916562" y="907925"/>
            <a:ext cx="20640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Evaluate</a:t>
            </a:r>
            <a:endParaRPr>
              <a:solidFill>
                <a:srgbClr val="FFFFFF"/>
              </a:solidFill>
              <a:latin typeface="Roboto"/>
              <a:ea typeface="Roboto"/>
              <a:cs typeface="Roboto"/>
              <a:sym typeface="Roboto"/>
            </a:endParaRPr>
          </a:p>
        </p:txBody>
      </p:sp>
      <p:sp>
        <p:nvSpPr>
          <p:cNvPr id="276" name="Google Shape;276;p39"/>
          <p:cNvSpPr/>
          <p:nvPr/>
        </p:nvSpPr>
        <p:spPr>
          <a:xfrm>
            <a:off x="5237888" y="90792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Deliver</a:t>
            </a:r>
            <a:endParaRPr>
              <a:solidFill>
                <a:srgbClr val="FFFFFF"/>
              </a:solidFill>
              <a:latin typeface="Roboto"/>
              <a:ea typeface="Roboto"/>
              <a:cs typeface="Roboto"/>
              <a:sym typeface="Roboto"/>
            </a:endParaRPr>
          </a:p>
        </p:txBody>
      </p:sp>
      <p:sp>
        <p:nvSpPr>
          <p:cNvPr id="277" name="Google Shape;277;p39"/>
          <p:cNvSpPr/>
          <p:nvPr/>
        </p:nvSpPr>
        <p:spPr>
          <a:xfrm>
            <a:off x="42538" y="908139"/>
            <a:ext cx="2214600" cy="669000"/>
          </a:xfrm>
          <a:prstGeom prst="homePlate">
            <a:avLst>
              <a:gd fmla="val 50000" name="adj"/>
            </a:avLst>
          </a:prstGeom>
          <a:solidFill>
            <a:srgbClr val="4144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Identify</a:t>
            </a:r>
            <a:endParaRPr b="1">
              <a:solidFill>
                <a:srgbClr val="FFFFFF"/>
              </a:solidFill>
              <a:latin typeface="Roboto"/>
              <a:ea typeface="Roboto"/>
              <a:cs typeface="Roboto"/>
              <a:sym typeface="Roboto"/>
            </a:endParaRPr>
          </a:p>
        </p:txBody>
      </p:sp>
      <p:sp>
        <p:nvSpPr>
          <p:cNvPr id="278" name="Google Shape;278;p39"/>
          <p:cNvSpPr/>
          <p:nvPr/>
        </p:nvSpPr>
        <p:spPr>
          <a:xfrm>
            <a:off x="1880863" y="907925"/>
            <a:ext cx="2064000" cy="669000"/>
          </a:xfrm>
          <a:prstGeom prst="chevron">
            <a:avLst>
              <a:gd fmla="val 50000" name="adj"/>
            </a:avLst>
          </a:prstGeom>
          <a:solidFill>
            <a:srgbClr val="1E4E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Design</a:t>
            </a:r>
            <a:endParaRPr b="1">
              <a:solidFill>
                <a:srgbClr val="FFFFFF"/>
              </a:solidFill>
              <a:latin typeface="Roboto"/>
              <a:ea typeface="Roboto"/>
              <a:cs typeface="Roboto"/>
              <a:sym typeface="Roboto"/>
            </a:endParaRPr>
          </a:p>
        </p:txBody>
      </p:sp>
      <p:sp>
        <p:nvSpPr>
          <p:cNvPr id="279" name="Google Shape;279;p39"/>
          <p:cNvSpPr/>
          <p:nvPr/>
        </p:nvSpPr>
        <p:spPr>
          <a:xfrm>
            <a:off x="3559287" y="907925"/>
            <a:ext cx="2064000" cy="669000"/>
          </a:xfrm>
          <a:prstGeom prst="chevron">
            <a:avLst>
              <a:gd fmla="val 50000" name="adj"/>
            </a:avLst>
          </a:prstGeom>
          <a:solidFill>
            <a:srgbClr val="2A78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Develop</a:t>
            </a:r>
            <a:endParaRPr b="1">
              <a:solidFill>
                <a:srgbClr val="FFFFFF"/>
              </a:solidFill>
              <a:latin typeface="Roboto"/>
              <a:ea typeface="Roboto"/>
              <a:cs typeface="Roboto"/>
              <a:sym typeface="Roboto"/>
            </a:endParaRPr>
          </a:p>
        </p:txBody>
      </p:sp>
      <p:sp>
        <p:nvSpPr>
          <p:cNvPr id="280" name="Google Shape;280;p39"/>
          <p:cNvSpPr/>
          <p:nvPr/>
        </p:nvSpPr>
        <p:spPr>
          <a:xfrm>
            <a:off x="6916562" y="907925"/>
            <a:ext cx="2064000" cy="669000"/>
          </a:xfrm>
          <a:prstGeom prst="chevron">
            <a:avLst>
              <a:gd fmla="val 50000" name="adj"/>
            </a:avLst>
          </a:prstGeom>
          <a:solidFill>
            <a:srgbClr val="249C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Evaluate</a:t>
            </a:r>
            <a:endParaRPr b="1">
              <a:solidFill>
                <a:srgbClr val="FFFFFF"/>
              </a:solidFill>
              <a:latin typeface="Roboto"/>
              <a:ea typeface="Roboto"/>
              <a:cs typeface="Roboto"/>
              <a:sym typeface="Roboto"/>
            </a:endParaRPr>
          </a:p>
        </p:txBody>
      </p:sp>
      <p:sp>
        <p:nvSpPr>
          <p:cNvPr id="281" name="Google Shape;281;p39"/>
          <p:cNvSpPr/>
          <p:nvPr/>
        </p:nvSpPr>
        <p:spPr>
          <a:xfrm>
            <a:off x="5237888" y="907925"/>
            <a:ext cx="20640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Deliver</a:t>
            </a:r>
            <a:endParaRPr b="1">
              <a:solidFill>
                <a:srgbClr val="FFFFFF"/>
              </a:solidFill>
              <a:latin typeface="Roboto"/>
              <a:ea typeface="Roboto"/>
              <a:cs typeface="Roboto"/>
              <a:sym typeface="Roboto"/>
            </a:endParaRPr>
          </a:p>
        </p:txBody>
      </p:sp>
      <p:sp>
        <p:nvSpPr>
          <p:cNvPr id="282" name="Google Shape;282;p39"/>
          <p:cNvSpPr txBox="1"/>
          <p:nvPr/>
        </p:nvSpPr>
        <p:spPr>
          <a:xfrm>
            <a:off x="514138" y="1673225"/>
            <a:ext cx="1366800" cy="29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555555"/>
                </a:solidFill>
                <a:highlight>
                  <a:srgbClr val="FFFFFF"/>
                </a:highlight>
                <a:latin typeface="Calibri"/>
                <a:ea typeface="Calibri"/>
                <a:cs typeface="Calibri"/>
                <a:sym typeface="Calibri"/>
              </a:rPr>
              <a:t>Audience analysis:</a:t>
            </a:r>
            <a:r>
              <a:rPr lang="en" sz="800">
                <a:solidFill>
                  <a:srgbClr val="555555"/>
                </a:solidFill>
                <a:highlight>
                  <a:srgbClr val="FFFFFF"/>
                </a:highlight>
                <a:latin typeface="Calibri"/>
                <a:ea typeface="Calibri"/>
                <a:cs typeface="Calibri"/>
                <a:sym typeface="Calibri"/>
              </a:rPr>
              <a:t> Who are the professionals that will receive the training? What is their role? How does learning impact their day-to-day?</a:t>
            </a:r>
            <a:endParaRPr sz="80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800">
              <a:solidFill>
                <a:srgbClr val="555555"/>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b="1" lang="en" sz="800">
                <a:solidFill>
                  <a:srgbClr val="555555"/>
                </a:solidFill>
                <a:highlight>
                  <a:srgbClr val="FFFFFF"/>
                </a:highlight>
                <a:latin typeface="Calibri"/>
                <a:ea typeface="Calibri"/>
                <a:cs typeface="Calibri"/>
                <a:sym typeface="Calibri"/>
              </a:rPr>
              <a:t>Process analysis: </a:t>
            </a:r>
            <a:r>
              <a:rPr lang="en" sz="800">
                <a:solidFill>
                  <a:srgbClr val="555555"/>
                </a:solidFill>
                <a:highlight>
                  <a:srgbClr val="FFFFFF"/>
                </a:highlight>
                <a:latin typeface="Calibri"/>
                <a:ea typeface="Calibri"/>
                <a:cs typeface="Calibri"/>
                <a:sym typeface="Calibri"/>
              </a:rPr>
              <a:t>What are your organization’s workflows and processes? How does your chosen training method fall in line with these processes? Are there any bottlenecks or gaps the instructor can address through training?</a:t>
            </a:r>
            <a:endParaRPr sz="8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800">
                <a:solidFill>
                  <a:srgbClr val="555555"/>
                </a:solidFill>
                <a:highlight>
                  <a:srgbClr val="FFFFFF"/>
                </a:highlight>
                <a:latin typeface="Calibri"/>
                <a:ea typeface="Calibri"/>
                <a:cs typeface="Calibri"/>
                <a:sym typeface="Calibri"/>
              </a:rPr>
              <a:t>Infrastructure analysis: </a:t>
            </a:r>
            <a:r>
              <a:rPr lang="en" sz="800">
                <a:solidFill>
                  <a:srgbClr val="555555"/>
                </a:solidFill>
                <a:highlight>
                  <a:srgbClr val="FFFFFF"/>
                </a:highlight>
                <a:latin typeface="Calibri"/>
                <a:ea typeface="Calibri"/>
                <a:cs typeface="Calibri"/>
                <a:sym typeface="Calibri"/>
              </a:rPr>
              <a:t>Do you have a physical in-house space for conducting training? Is your digital infrastructure up to date for e-learning solutions?</a:t>
            </a:r>
            <a:endParaRPr sz="800">
              <a:solidFill>
                <a:srgbClr val="555555"/>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sz="800">
              <a:solidFill>
                <a:schemeClr val="dk2"/>
              </a:solidFill>
              <a:latin typeface="Calibri"/>
              <a:ea typeface="Calibri"/>
              <a:cs typeface="Calibri"/>
              <a:sym typeface="Calibri"/>
            </a:endParaRPr>
          </a:p>
        </p:txBody>
      </p:sp>
      <p:sp>
        <p:nvSpPr>
          <p:cNvPr id="283" name="Google Shape;283;p39"/>
          <p:cNvSpPr txBox="1"/>
          <p:nvPr/>
        </p:nvSpPr>
        <p:spPr>
          <a:xfrm>
            <a:off x="2229463" y="1749300"/>
            <a:ext cx="1366800" cy="25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555555"/>
                </a:solidFill>
                <a:highlight>
                  <a:srgbClr val="FFFFFF"/>
                </a:highlight>
                <a:latin typeface="Calibri"/>
                <a:ea typeface="Calibri"/>
                <a:cs typeface="Calibri"/>
                <a:sym typeface="Calibri"/>
              </a:rPr>
              <a:t>You’ll need to work out scope, depth, training objectives, and more. Once established, you can use this as the basis for curriculum topics and subtopics, serving as the foundation for your training solution. Designing your course will also involve creating any relevant training templates or documents you may need for the course.</a:t>
            </a:r>
            <a:endParaRPr sz="700">
              <a:solidFill>
                <a:schemeClr val="dk2"/>
              </a:solidFill>
              <a:latin typeface="Calibri"/>
              <a:ea typeface="Calibri"/>
              <a:cs typeface="Calibri"/>
              <a:sym typeface="Calibri"/>
            </a:endParaRPr>
          </a:p>
        </p:txBody>
      </p:sp>
      <p:sp>
        <p:nvSpPr>
          <p:cNvPr id="284" name="Google Shape;284;p39"/>
          <p:cNvSpPr txBox="1"/>
          <p:nvPr/>
        </p:nvSpPr>
        <p:spPr>
          <a:xfrm>
            <a:off x="3907888" y="1748975"/>
            <a:ext cx="1366800" cy="255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600">
                <a:solidFill>
                  <a:srgbClr val="555555"/>
                </a:solidFill>
                <a:highlight>
                  <a:srgbClr val="FFFFFF"/>
                </a:highlight>
                <a:latin typeface="Calibri"/>
                <a:ea typeface="Calibri"/>
                <a:cs typeface="Calibri"/>
                <a:sym typeface="Calibri"/>
              </a:rPr>
              <a:t>Developing instructional materials and exercises: </a:t>
            </a:r>
            <a:r>
              <a:rPr lang="en" sz="600">
                <a:solidFill>
                  <a:srgbClr val="555555"/>
                </a:solidFill>
                <a:highlight>
                  <a:srgbClr val="FFFFFF"/>
                </a:highlight>
                <a:latin typeface="Calibri"/>
                <a:ea typeface="Calibri"/>
                <a:cs typeface="Calibri"/>
                <a:sym typeface="Calibri"/>
              </a:rPr>
              <a:t>You’ll need to develop the course materials and handouts based on the curriculum and templates designed in phase two. After finalization, it’s time to test this material through the pilot.</a:t>
            </a:r>
            <a:endParaRPr sz="6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600">
                <a:solidFill>
                  <a:srgbClr val="555555"/>
                </a:solidFill>
                <a:highlight>
                  <a:srgbClr val="FFFFFF"/>
                </a:highlight>
                <a:latin typeface="Calibri"/>
                <a:ea typeface="Calibri"/>
                <a:cs typeface="Calibri"/>
                <a:sym typeface="Calibri"/>
              </a:rPr>
              <a:t>Conducting the pilot:</a:t>
            </a:r>
            <a:r>
              <a:rPr lang="en" sz="600">
                <a:solidFill>
                  <a:srgbClr val="555555"/>
                </a:solidFill>
                <a:highlight>
                  <a:srgbClr val="FFFFFF"/>
                </a:highlight>
                <a:latin typeface="Calibri"/>
                <a:ea typeface="Calibri"/>
                <a:cs typeface="Calibri"/>
                <a:sym typeface="Calibri"/>
              </a:rPr>
              <a:t> The pilot is a way to test training effectiveness in a real-world setting. You can test your course with a small group of learners with one or multiple sessions. The aim here is to collect feedback on the course. </a:t>
            </a:r>
            <a:endParaRPr sz="6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600">
                <a:solidFill>
                  <a:srgbClr val="555555"/>
                </a:solidFill>
                <a:highlight>
                  <a:srgbClr val="FFFFFF"/>
                </a:highlight>
                <a:latin typeface="Calibri"/>
                <a:ea typeface="Calibri"/>
                <a:cs typeface="Calibri"/>
                <a:sym typeface="Calibri"/>
              </a:rPr>
              <a:t>Revising materials: </a:t>
            </a:r>
            <a:r>
              <a:rPr lang="en" sz="600">
                <a:solidFill>
                  <a:srgbClr val="555555"/>
                </a:solidFill>
                <a:highlight>
                  <a:srgbClr val="FFFFFF"/>
                </a:highlight>
                <a:latin typeface="Calibri"/>
                <a:ea typeface="Calibri"/>
                <a:cs typeface="Calibri"/>
                <a:sym typeface="Calibri"/>
              </a:rPr>
              <a:t>After piloting, you’ll need to revise materials, like presentations and job aids, based on the feedback you received. This can entail changing the course material. In some instances, it may also lead to changing the course curriculum to better suit learners during the implementation phase.</a:t>
            </a:r>
            <a:endParaRPr sz="600">
              <a:solidFill>
                <a:srgbClr val="555555"/>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sz="600">
              <a:solidFill>
                <a:schemeClr val="dk2"/>
              </a:solidFill>
              <a:latin typeface="Calibri"/>
              <a:ea typeface="Calibri"/>
              <a:cs typeface="Calibri"/>
              <a:sym typeface="Calibri"/>
            </a:endParaRPr>
          </a:p>
        </p:txBody>
      </p:sp>
      <p:sp>
        <p:nvSpPr>
          <p:cNvPr id="285" name="Google Shape;285;p39"/>
          <p:cNvSpPr txBox="1"/>
          <p:nvPr/>
        </p:nvSpPr>
        <p:spPr>
          <a:xfrm>
            <a:off x="5586313" y="1748975"/>
            <a:ext cx="1366800" cy="255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600">
                <a:solidFill>
                  <a:srgbClr val="555555"/>
                </a:solidFill>
                <a:highlight>
                  <a:srgbClr val="FFFFFF"/>
                </a:highlight>
                <a:latin typeface="Calibri"/>
                <a:ea typeface="Calibri"/>
                <a:cs typeface="Calibri"/>
                <a:sym typeface="Calibri"/>
              </a:rPr>
              <a:t>Scheduling the training: </a:t>
            </a:r>
            <a:r>
              <a:rPr lang="en" sz="600">
                <a:solidFill>
                  <a:srgbClr val="555555"/>
                </a:solidFill>
                <a:highlight>
                  <a:srgbClr val="FFFFFF"/>
                </a:highlight>
                <a:latin typeface="Calibri"/>
                <a:ea typeface="Calibri"/>
                <a:cs typeface="Calibri"/>
                <a:sym typeface="Calibri"/>
              </a:rPr>
              <a:t>Before the training course starts, you’ll need to work with your in-house training team or training provider to create a detailed schedule for attendance. Some important factors to consider include workload and participant availability.</a:t>
            </a:r>
            <a:endParaRPr sz="6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600">
                <a:solidFill>
                  <a:srgbClr val="555555"/>
                </a:solidFill>
                <a:highlight>
                  <a:srgbClr val="FFFFFF"/>
                </a:highlight>
                <a:latin typeface="Calibri"/>
                <a:ea typeface="Calibri"/>
                <a:cs typeface="Calibri"/>
                <a:sym typeface="Calibri"/>
              </a:rPr>
              <a:t>Registering participants: </a:t>
            </a:r>
            <a:r>
              <a:rPr lang="en" sz="600">
                <a:solidFill>
                  <a:srgbClr val="555555"/>
                </a:solidFill>
                <a:highlight>
                  <a:srgbClr val="FFFFFF"/>
                </a:highlight>
                <a:latin typeface="Calibri"/>
                <a:ea typeface="Calibri"/>
                <a:cs typeface="Calibri"/>
                <a:sym typeface="Calibri"/>
              </a:rPr>
              <a:t>A registration system helps trainers analyze the success of a training course, monitor attendance, and ensure smooth communication between members. This could be through a physical sign-up sheet or part of a digital learning management system. </a:t>
            </a:r>
            <a:endParaRPr sz="6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600">
                <a:solidFill>
                  <a:srgbClr val="555555"/>
                </a:solidFill>
                <a:highlight>
                  <a:srgbClr val="FFFFFF"/>
                </a:highlight>
                <a:latin typeface="Calibri"/>
                <a:ea typeface="Calibri"/>
                <a:cs typeface="Calibri"/>
                <a:sym typeface="Calibri"/>
              </a:rPr>
              <a:t>Conducting the training: </a:t>
            </a:r>
            <a:r>
              <a:rPr lang="en" sz="600">
                <a:solidFill>
                  <a:srgbClr val="555555"/>
                </a:solidFill>
                <a:highlight>
                  <a:srgbClr val="FFFFFF"/>
                </a:highlight>
                <a:latin typeface="Calibri"/>
                <a:ea typeface="Calibri"/>
                <a:cs typeface="Calibri"/>
                <a:sym typeface="Calibri"/>
              </a:rPr>
              <a:t>Trainers will begin teaching the course according to the chosen method and materials. While conducting the classes, training instructors should aim to create an environment that’s conducive to learning. In smaller groups, they may also offer coaching or personalized attention. </a:t>
            </a:r>
            <a:endParaRPr sz="600">
              <a:solidFill>
                <a:srgbClr val="555555"/>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sz="600">
              <a:solidFill>
                <a:schemeClr val="dk2"/>
              </a:solidFill>
              <a:latin typeface="Calibri"/>
              <a:ea typeface="Calibri"/>
              <a:cs typeface="Calibri"/>
              <a:sym typeface="Calibri"/>
            </a:endParaRPr>
          </a:p>
        </p:txBody>
      </p:sp>
      <p:sp>
        <p:nvSpPr>
          <p:cNvPr id="286" name="Google Shape;286;p39"/>
          <p:cNvSpPr txBox="1"/>
          <p:nvPr/>
        </p:nvSpPr>
        <p:spPr>
          <a:xfrm>
            <a:off x="7264738" y="1748975"/>
            <a:ext cx="1366800" cy="255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700">
                <a:solidFill>
                  <a:srgbClr val="555555"/>
                </a:solidFill>
                <a:highlight>
                  <a:srgbClr val="FFFFFF"/>
                </a:highlight>
                <a:latin typeface="Calibri"/>
                <a:ea typeface="Calibri"/>
                <a:cs typeface="Calibri"/>
                <a:sym typeface="Calibri"/>
              </a:rPr>
              <a:t>Conducting surveys, interviews, and focus groups: </a:t>
            </a:r>
            <a:r>
              <a:rPr lang="en" sz="700">
                <a:solidFill>
                  <a:srgbClr val="555555"/>
                </a:solidFill>
                <a:highlight>
                  <a:srgbClr val="FFFFFF"/>
                </a:highlight>
                <a:latin typeface="Calibri"/>
                <a:ea typeface="Calibri"/>
                <a:cs typeface="Calibri"/>
                <a:sym typeface="Calibri"/>
              </a:rPr>
              <a:t>You’ll need to establish a system for gathering feedback. Surveys, interviews, and focus groups can all provide relevant insights into the training solution’s impact.</a:t>
            </a:r>
            <a:endParaRPr sz="7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700">
                <a:solidFill>
                  <a:srgbClr val="555555"/>
                </a:solidFill>
                <a:highlight>
                  <a:srgbClr val="FFFFFF"/>
                </a:highlight>
                <a:latin typeface="Calibri"/>
                <a:ea typeface="Calibri"/>
                <a:cs typeface="Calibri"/>
                <a:sym typeface="Calibri"/>
              </a:rPr>
              <a:t>Analyzing feedback and recommending changes: </a:t>
            </a:r>
            <a:r>
              <a:rPr lang="en" sz="700">
                <a:solidFill>
                  <a:srgbClr val="555555"/>
                </a:solidFill>
                <a:highlight>
                  <a:srgbClr val="FFFFFF"/>
                </a:highlight>
                <a:latin typeface="Calibri"/>
                <a:ea typeface="Calibri"/>
                <a:cs typeface="Calibri"/>
                <a:sym typeface="Calibri"/>
              </a:rPr>
              <a:t>Once you’ve collected enough feedback, analyze it and identify any emerging trends. This will serve as the basis for further recommendations, updates, and improvements.</a:t>
            </a:r>
            <a:endParaRPr sz="700">
              <a:solidFill>
                <a:srgbClr val="555555"/>
              </a:solidFill>
              <a:highlight>
                <a:srgbClr val="FFFFFF"/>
              </a:highlight>
              <a:latin typeface="Calibri"/>
              <a:ea typeface="Calibri"/>
              <a:cs typeface="Calibri"/>
              <a:sym typeface="Calibri"/>
            </a:endParaRPr>
          </a:p>
          <a:p>
            <a:pPr indent="0" lvl="0" marL="0" rtl="0" algn="l">
              <a:lnSpc>
                <a:spcPct val="115000"/>
              </a:lnSpc>
              <a:spcBef>
                <a:spcPts val="800"/>
              </a:spcBef>
              <a:spcAft>
                <a:spcPts val="0"/>
              </a:spcAft>
              <a:buNone/>
            </a:pPr>
            <a:r>
              <a:rPr b="1" lang="en" sz="700">
                <a:solidFill>
                  <a:srgbClr val="555555"/>
                </a:solidFill>
                <a:highlight>
                  <a:srgbClr val="FFFFFF"/>
                </a:highlight>
                <a:latin typeface="Calibri"/>
                <a:ea typeface="Calibri"/>
                <a:cs typeface="Calibri"/>
                <a:sym typeface="Calibri"/>
              </a:rPr>
              <a:t>Updating material: </a:t>
            </a:r>
            <a:r>
              <a:rPr lang="en" sz="700">
                <a:solidFill>
                  <a:srgbClr val="555555"/>
                </a:solidFill>
                <a:highlight>
                  <a:srgbClr val="FFFFFF"/>
                </a:highlight>
                <a:latin typeface="Calibri"/>
                <a:ea typeface="Calibri"/>
                <a:cs typeface="Calibri"/>
                <a:sym typeface="Calibri"/>
              </a:rPr>
              <a:t>Update material to reflect the feedback for future learning. This could include taking out irrelevant content or reformatting for better engagement. </a:t>
            </a:r>
            <a:endParaRPr sz="700">
              <a:solidFill>
                <a:srgbClr val="555555"/>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sz="7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80"/>
              <a:t>Activity: How does the Training Life Cycle relate to FAIR?</a:t>
            </a:r>
            <a:endParaRPr b="1" sz="2480"/>
          </a:p>
        </p:txBody>
      </p:sp>
      <p:sp>
        <p:nvSpPr>
          <p:cNvPr id="292" name="Google Shape;292;p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Activity: </a:t>
            </a:r>
            <a:r>
              <a:rPr lang="en"/>
              <a:t>Take two minutes to discuss with the person beside you</a:t>
            </a:r>
            <a:endParaRPr/>
          </a:p>
          <a:p>
            <a:pPr indent="-342900" lvl="0" marL="457200" rtl="0" algn="l">
              <a:spcBef>
                <a:spcPts val="1200"/>
              </a:spcBef>
              <a:spcAft>
                <a:spcPts val="0"/>
              </a:spcAft>
              <a:buSzPts val="1800"/>
              <a:buChar char="●"/>
            </a:pPr>
            <a:r>
              <a:rPr i="1" lang="en"/>
              <a:t>Debrief as a big group afterwards</a:t>
            </a:r>
            <a:endParaRPr i="1"/>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2.3 </a:t>
            </a:r>
            <a:r>
              <a:rPr b="1" lang="en"/>
              <a:t>Documentation</a:t>
            </a:r>
            <a:endParaRPr b="1"/>
          </a:p>
        </p:txBody>
      </p:sp>
      <p:sp>
        <p:nvSpPr>
          <p:cNvPr id="298" name="Google Shape;298;p41"/>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Best Practices and the Relationship with FAIR</a:t>
            </a:r>
            <a:endParaRPr b="1"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b="1" lang="en" sz="2600"/>
              <a:t>Why is documentation important to the FAIR process? </a:t>
            </a:r>
            <a:endParaRPr b="1" sz="2600"/>
          </a:p>
        </p:txBody>
      </p:sp>
      <p:sp>
        <p:nvSpPr>
          <p:cNvPr id="304" name="Google Shape;304;p4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Activity: </a:t>
            </a:r>
            <a:r>
              <a:rPr lang="en"/>
              <a:t>Take two minutes to discuss with the person </a:t>
            </a:r>
            <a:r>
              <a:rPr lang="en"/>
              <a:t>beside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4444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780"/>
              <a:t>Topics and Themes to be Discussed in this Session</a:t>
            </a:r>
            <a:endParaRPr b="1" sz="2780"/>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It is important to</a:t>
            </a:r>
            <a:r>
              <a:rPr b="1" lang="en"/>
              <a:t> have a FAIR mindset in the planning stage</a:t>
            </a:r>
            <a:endParaRPr b="1"/>
          </a:p>
          <a:p>
            <a:pPr indent="-342900" lvl="0" marL="457200" rtl="0" algn="l">
              <a:spcBef>
                <a:spcPts val="1200"/>
              </a:spcBef>
              <a:spcAft>
                <a:spcPts val="0"/>
              </a:spcAft>
              <a:buSzPts val="1800"/>
              <a:buChar char="-"/>
            </a:pPr>
            <a:r>
              <a:rPr lang="en"/>
              <a:t>FAIR must not be ad hoc…</a:t>
            </a:r>
            <a:endParaRPr/>
          </a:p>
          <a:p>
            <a:pPr indent="-317500" lvl="1" marL="914400" rtl="0" algn="l">
              <a:spcBef>
                <a:spcPts val="0"/>
              </a:spcBef>
              <a:spcAft>
                <a:spcPts val="0"/>
              </a:spcAft>
              <a:buSzPts val="1400"/>
              <a:buChar char="-"/>
            </a:pPr>
            <a:r>
              <a:rPr lang="en"/>
              <a:t>Think ahead to providing Learning Outcomes that can be FAIR</a:t>
            </a:r>
            <a:endParaRPr/>
          </a:p>
          <a:p>
            <a:pPr indent="-317500" lvl="1" marL="914400" rtl="0" algn="l">
              <a:spcBef>
                <a:spcPts val="0"/>
              </a:spcBef>
              <a:spcAft>
                <a:spcPts val="0"/>
              </a:spcAft>
              <a:buSzPts val="1400"/>
              <a:buChar char="-"/>
            </a:pPr>
            <a:r>
              <a:rPr lang="en"/>
              <a:t>Think about </a:t>
            </a:r>
            <a:r>
              <a:rPr lang="en"/>
              <a:t>metadata</a:t>
            </a:r>
            <a:r>
              <a:rPr lang="en"/>
              <a:t> that can make your training more FAIR</a:t>
            </a:r>
            <a:endParaRPr/>
          </a:p>
          <a:p>
            <a:pPr indent="-317500" lvl="1" marL="914400" rtl="0" algn="l">
              <a:spcBef>
                <a:spcPts val="0"/>
              </a:spcBef>
              <a:spcAft>
                <a:spcPts val="0"/>
              </a:spcAft>
              <a:buSzPts val="1400"/>
              <a:buChar char="-"/>
            </a:pPr>
            <a:r>
              <a:rPr lang="en"/>
              <a:t>Consider your training’s infrastructure and hosting needs </a:t>
            </a:r>
            <a:endParaRPr/>
          </a:p>
          <a:p>
            <a:pPr indent="0" lvl="0" marL="0" rtl="0" algn="l">
              <a:spcBef>
                <a:spcPts val="1200"/>
              </a:spcBef>
              <a:spcAft>
                <a:spcPts val="0"/>
              </a:spcAft>
              <a:buNone/>
            </a:pPr>
            <a:r>
              <a:rPr b="1" lang="en"/>
              <a:t>Integrating FAIR principles into your </a:t>
            </a:r>
            <a:r>
              <a:rPr b="1" lang="en"/>
              <a:t>planning</a:t>
            </a:r>
            <a:r>
              <a:rPr b="1" lang="en"/>
              <a:t> help sets the stage </a:t>
            </a:r>
            <a:r>
              <a:rPr lang="en"/>
              <a:t>for making all subsequent steps within the Training Life Cycle more FAIR as well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471900" y="738725"/>
            <a:ext cx="8417400" cy="767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sz="2600"/>
              <a:t>Why is documentation important to the FAIR process? </a:t>
            </a:r>
            <a:endParaRPr b="1" sz="2600"/>
          </a:p>
        </p:txBody>
      </p:sp>
      <p:sp>
        <p:nvSpPr>
          <p:cNvPr id="310" name="Google Shape;310;p4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Documentation is important because… </a:t>
            </a:r>
            <a:endParaRPr b="1"/>
          </a:p>
          <a:p>
            <a:pPr indent="-342900" lvl="0" marL="457200" rtl="0" algn="l">
              <a:spcBef>
                <a:spcPts val="1200"/>
              </a:spcBef>
              <a:spcAft>
                <a:spcPts val="0"/>
              </a:spcAft>
              <a:buSzPts val="1800"/>
              <a:buChar char="●"/>
            </a:pPr>
            <a:r>
              <a:rPr lang="en"/>
              <a:t>Helps to add context </a:t>
            </a:r>
            <a:endParaRPr/>
          </a:p>
          <a:p>
            <a:pPr indent="-342900" lvl="0" marL="457200" rtl="0" algn="l">
              <a:spcBef>
                <a:spcPts val="0"/>
              </a:spcBef>
              <a:spcAft>
                <a:spcPts val="0"/>
              </a:spcAft>
              <a:buSzPts val="1800"/>
              <a:buChar char="●"/>
            </a:pPr>
            <a:r>
              <a:rPr lang="en"/>
              <a:t>Shows how the training has evolved and why </a:t>
            </a:r>
            <a:endParaRPr/>
          </a:p>
          <a:p>
            <a:pPr indent="-342900" lvl="0" marL="457200" rtl="0" algn="l">
              <a:spcBef>
                <a:spcPts val="0"/>
              </a:spcBef>
              <a:spcAft>
                <a:spcPts val="0"/>
              </a:spcAft>
              <a:buSzPts val="1800"/>
              <a:buChar char="●"/>
            </a:pPr>
            <a:r>
              <a:rPr lang="en"/>
              <a:t>Helps others recreate, repurpose or borrow from the training </a:t>
            </a:r>
            <a:endParaRPr/>
          </a:p>
          <a:p>
            <a:pPr indent="-342900" lvl="0" marL="457200" rtl="0" algn="l">
              <a:spcBef>
                <a:spcPts val="0"/>
              </a:spcBef>
              <a:spcAft>
                <a:spcPts val="0"/>
              </a:spcAft>
              <a:buSzPts val="1800"/>
              <a:buChar char="●"/>
            </a:pPr>
            <a:r>
              <a:rPr lang="en"/>
              <a:t>Helps to acknowledge author and instructor contributions</a:t>
            </a:r>
            <a:endParaRPr/>
          </a:p>
          <a:p>
            <a:pPr indent="-342900" lvl="0" marL="457200" rtl="0" algn="l">
              <a:spcBef>
                <a:spcPts val="0"/>
              </a:spcBef>
              <a:spcAft>
                <a:spcPts val="0"/>
              </a:spcAft>
              <a:buSzPts val="1800"/>
              <a:buChar char="●"/>
            </a:pPr>
            <a:r>
              <a:rPr lang="en"/>
              <a:t>Acts as a form of version history and version control</a:t>
            </a:r>
            <a:endParaRPr/>
          </a:p>
          <a:p>
            <a:pPr indent="-342900" lvl="0" marL="457200" rtl="0" algn="l">
              <a:spcBef>
                <a:spcPts val="0"/>
              </a:spcBef>
              <a:spcAft>
                <a:spcPts val="0"/>
              </a:spcAft>
              <a:buSzPts val="1800"/>
              <a:buChar char="●"/>
            </a:pPr>
            <a:r>
              <a:rPr lang="en"/>
              <a:t>Anything else? </a:t>
            </a:r>
            <a:endParaRPr/>
          </a:p>
          <a:p>
            <a:pPr indent="-317500" lvl="1" marL="914400" rtl="0" algn="l">
              <a:spcBef>
                <a:spcPts val="0"/>
              </a:spcBef>
              <a:spcAft>
                <a:spcPts val="0"/>
              </a:spcAft>
              <a:buSzPts val="1400"/>
              <a:buChar char="○"/>
            </a:pPr>
            <a:r>
              <a:rPr lang="en" sz="1800"/>
              <a:t>* participants share their ideas with the bigger group*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471900" y="738725"/>
            <a:ext cx="84579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500"/>
              <a:t>How can we best document our </a:t>
            </a:r>
            <a:endParaRPr b="1" sz="3500"/>
          </a:p>
          <a:p>
            <a:pPr indent="0" lvl="0" marL="0" rtl="0" algn="l">
              <a:spcBef>
                <a:spcPts val="0"/>
              </a:spcBef>
              <a:spcAft>
                <a:spcPts val="0"/>
              </a:spcAft>
              <a:buSzPts val="990"/>
              <a:buNone/>
            </a:pPr>
            <a:r>
              <a:rPr b="1" lang="en" sz="3500"/>
              <a:t>trainings to make them FAIR?</a:t>
            </a:r>
            <a:endParaRPr sz="3500"/>
          </a:p>
        </p:txBody>
      </p:sp>
      <p:sp>
        <p:nvSpPr>
          <p:cNvPr id="316" name="Google Shape;316;p4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Activity: </a:t>
            </a:r>
            <a:r>
              <a:rPr lang="en"/>
              <a:t>Take five minutes to discuss in groups of 3-4</a:t>
            </a:r>
            <a:endParaRPr/>
          </a:p>
          <a:p>
            <a:pPr indent="-342900" lvl="0" marL="457200" rtl="0" algn="l">
              <a:spcBef>
                <a:spcPts val="1200"/>
              </a:spcBef>
              <a:spcAft>
                <a:spcPts val="0"/>
              </a:spcAft>
              <a:buSzPts val="1800"/>
              <a:buChar char="●"/>
            </a:pPr>
            <a:r>
              <a:rPr i="1" lang="en"/>
              <a:t>Debrief as a big group afterwards</a:t>
            </a:r>
            <a:endParaRPr i="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How can we best document our trainings to make them FAIR?</a:t>
            </a:r>
            <a:endParaRPr sz="3500"/>
          </a:p>
        </p:txBody>
      </p:sp>
      <p:sp>
        <p:nvSpPr>
          <p:cNvPr id="322" name="Google Shape;322;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2"/>
                </a:solidFill>
                <a:highlight>
                  <a:srgbClr val="FFFFFF"/>
                </a:highlight>
              </a:rPr>
              <a:t>Data-level documentation includes information about specific data files like:</a:t>
            </a:r>
            <a:br>
              <a:rPr lang="en" sz="1400">
                <a:solidFill>
                  <a:schemeClr val="dk2"/>
                </a:solidFill>
                <a:highlight>
                  <a:srgbClr val="FFFFFF"/>
                </a:highlight>
              </a:rPr>
            </a:br>
            <a:r>
              <a:rPr lang="en" sz="1400">
                <a:solidFill>
                  <a:schemeClr val="dk2"/>
                </a:solidFill>
                <a:highlight>
                  <a:srgbClr val="FFFFFF"/>
                </a:highlight>
              </a:rPr>
              <a:t>• Data type</a:t>
            </a:r>
            <a:br>
              <a:rPr lang="en" sz="1400">
                <a:solidFill>
                  <a:schemeClr val="dk2"/>
                </a:solidFill>
                <a:highlight>
                  <a:srgbClr val="FFFFFF"/>
                </a:highlight>
              </a:rPr>
            </a:br>
            <a:r>
              <a:rPr lang="en" sz="1400">
                <a:solidFill>
                  <a:schemeClr val="dk2"/>
                </a:solidFill>
                <a:highlight>
                  <a:srgbClr val="FFFFFF"/>
                </a:highlight>
              </a:rPr>
              <a:t>• Structure of the data, e.g. questions, variables, concepts</a:t>
            </a:r>
            <a:br>
              <a:rPr lang="en" sz="1400">
                <a:solidFill>
                  <a:schemeClr val="dk2"/>
                </a:solidFill>
                <a:highlight>
                  <a:srgbClr val="FFFFFF"/>
                </a:highlight>
              </a:rPr>
            </a:br>
            <a:r>
              <a:rPr lang="en" sz="1400">
                <a:solidFill>
                  <a:schemeClr val="dk2"/>
                </a:solidFill>
                <a:highlight>
                  <a:srgbClr val="FFFFFF"/>
                </a:highlight>
              </a:rPr>
              <a:t>• Data processing procedures, … and so on (this list is not exhaustive)</a:t>
            </a:r>
            <a:br>
              <a:rPr b="1" lang="en" sz="1400">
                <a:solidFill>
                  <a:schemeClr val="dk2"/>
                </a:solidFill>
                <a:highlight>
                  <a:srgbClr val="FFFFFF"/>
                </a:highlight>
              </a:rPr>
            </a:br>
            <a:br>
              <a:rPr b="1" lang="en" sz="1400">
                <a:solidFill>
                  <a:schemeClr val="dk2"/>
                </a:solidFill>
                <a:highlight>
                  <a:srgbClr val="FFFFFF"/>
                </a:highlight>
              </a:rPr>
            </a:br>
            <a:r>
              <a:rPr b="1" lang="en" sz="1400">
                <a:solidFill>
                  <a:schemeClr val="dk2"/>
                </a:solidFill>
                <a:highlight>
                  <a:srgbClr val="FFFFFF"/>
                </a:highlight>
              </a:rPr>
              <a:t>Project-level documentation describes:</a:t>
            </a:r>
            <a:br>
              <a:rPr lang="en" sz="1400">
                <a:solidFill>
                  <a:schemeClr val="dk2"/>
                </a:solidFill>
                <a:highlight>
                  <a:srgbClr val="FFFFFF"/>
                </a:highlight>
              </a:rPr>
            </a:br>
            <a:r>
              <a:rPr lang="en" sz="1400">
                <a:solidFill>
                  <a:schemeClr val="dk2"/>
                </a:solidFill>
                <a:highlight>
                  <a:srgbClr val="FFFFFF"/>
                </a:highlight>
              </a:rPr>
              <a:t>• When, how and why the data were generated and by whom</a:t>
            </a:r>
            <a:br>
              <a:rPr lang="en" sz="1400">
                <a:solidFill>
                  <a:schemeClr val="dk2"/>
                </a:solidFill>
                <a:highlight>
                  <a:srgbClr val="FFFFFF"/>
                </a:highlight>
              </a:rPr>
            </a:br>
            <a:r>
              <a:rPr lang="en" sz="1400">
                <a:solidFill>
                  <a:schemeClr val="dk2"/>
                </a:solidFill>
                <a:highlight>
                  <a:srgbClr val="FFFFFF"/>
                </a:highlight>
              </a:rPr>
              <a:t>• How the data were processed</a:t>
            </a:r>
            <a:br>
              <a:rPr lang="en" sz="1400">
                <a:solidFill>
                  <a:schemeClr val="dk2"/>
                </a:solidFill>
                <a:highlight>
                  <a:srgbClr val="FFFFFF"/>
                </a:highlight>
              </a:rPr>
            </a:br>
            <a:r>
              <a:rPr lang="en" sz="1400">
                <a:solidFill>
                  <a:schemeClr val="dk2"/>
                </a:solidFill>
                <a:highlight>
                  <a:srgbClr val="FFFFFF"/>
                </a:highlight>
              </a:rPr>
              <a:t>• What quality assurance measures have been used, … and so on (this list is not exhaustive)</a:t>
            </a:r>
            <a:endParaRPr sz="1400">
              <a:solidFill>
                <a:schemeClr val="dk2"/>
              </a:solidFill>
              <a:highlight>
                <a:srgbClr val="FFFFFF"/>
              </a:highlight>
            </a:endParaRPr>
          </a:p>
          <a:p>
            <a:pPr indent="0" lvl="0" marL="0" rtl="0" algn="l">
              <a:spcBef>
                <a:spcPts val="2100"/>
              </a:spcBef>
              <a:spcAft>
                <a:spcPts val="0"/>
              </a:spcAft>
              <a:buNone/>
            </a:pPr>
            <a:r>
              <a:rPr lang="en" sz="1400">
                <a:solidFill>
                  <a:schemeClr val="dk2"/>
                </a:solidFill>
              </a:rPr>
              <a:t>Anything else we can think of?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 participants share their ideas with the bigger group*</a:t>
            </a:r>
            <a:endParaRPr sz="1400">
              <a:solidFill>
                <a:schemeClr val="dk2"/>
              </a:solidFill>
              <a:highlight>
                <a:srgbClr val="00FFFF"/>
              </a:highlight>
            </a:endParaRPr>
          </a:p>
          <a:p>
            <a:pPr indent="0" lvl="0" marL="0" rtl="0" algn="l">
              <a:spcBef>
                <a:spcPts val="1200"/>
              </a:spcBef>
              <a:spcAft>
                <a:spcPts val="0"/>
              </a:spcAft>
              <a:buNone/>
            </a:pPr>
            <a:r>
              <a:t/>
            </a:r>
            <a:endParaRPr sz="1200">
              <a:solidFill>
                <a:schemeClr val="dk2"/>
              </a:solidFill>
            </a:endParaRPr>
          </a:p>
          <a:p>
            <a:pPr indent="0" lvl="0" marL="0" rtl="0" algn="l">
              <a:spcBef>
                <a:spcPts val="1200"/>
              </a:spcBef>
              <a:spcAft>
                <a:spcPts val="1200"/>
              </a:spcAft>
              <a:buNone/>
            </a:pPr>
            <a:r>
              <a:t/>
            </a:r>
            <a:endParaRPr sz="12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How can we best document our trainings to make them FAIR?</a:t>
            </a:r>
            <a:endParaRPr sz="3500"/>
          </a:p>
        </p:txBody>
      </p:sp>
      <p:sp>
        <p:nvSpPr>
          <p:cNvPr id="328" name="Google Shape;328;p4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highlight>
                  <a:srgbClr val="FFFFFF"/>
                </a:highlight>
              </a:rPr>
              <a:t>Data-level documentation:</a:t>
            </a:r>
            <a:endParaRPr sz="1200">
              <a:solidFill>
                <a:schemeClr val="dk2"/>
              </a:solidFill>
              <a:highlight>
                <a:srgbClr val="FFFFFF"/>
              </a:highlight>
            </a:endParaRPr>
          </a:p>
          <a:p>
            <a:pPr indent="-304800" lvl="0" marL="457200" rtl="0" algn="l">
              <a:spcBef>
                <a:spcPts val="2100"/>
              </a:spcBef>
              <a:spcAft>
                <a:spcPts val="0"/>
              </a:spcAft>
              <a:buClr>
                <a:schemeClr val="dk2"/>
              </a:buClr>
              <a:buSzPts val="1200"/>
              <a:buChar char="●"/>
            </a:pPr>
            <a:r>
              <a:rPr lang="en" sz="1200">
                <a:solidFill>
                  <a:schemeClr val="dk2"/>
                </a:solidFill>
                <a:highlight>
                  <a:srgbClr val="FFFFFF"/>
                </a:highlight>
              </a:rPr>
              <a:t>Documents or ReadMe files contextualizing data and data types </a:t>
            </a:r>
            <a:endParaRPr sz="1200">
              <a:solidFill>
                <a:schemeClr val="dk2"/>
              </a:solidFill>
              <a:highlight>
                <a:srgbClr val="FFFFFF"/>
              </a:highlight>
            </a:endParaRPr>
          </a:p>
          <a:p>
            <a:pPr indent="-304800" lvl="0" marL="457200" rtl="0" algn="l">
              <a:spcBef>
                <a:spcPts val="0"/>
              </a:spcBef>
              <a:spcAft>
                <a:spcPts val="0"/>
              </a:spcAft>
              <a:buClr>
                <a:schemeClr val="dk2"/>
              </a:buClr>
              <a:buSzPts val="1200"/>
              <a:buChar char="●"/>
            </a:pPr>
            <a:r>
              <a:rPr lang="en" sz="1200">
                <a:solidFill>
                  <a:schemeClr val="dk2"/>
                </a:solidFill>
                <a:highlight>
                  <a:srgbClr val="FFFFFF"/>
                </a:highlight>
              </a:rPr>
              <a:t>Data management plan </a:t>
            </a:r>
            <a:endParaRPr sz="1200">
              <a:solidFill>
                <a:schemeClr val="dk2"/>
              </a:solidFill>
              <a:highlight>
                <a:srgbClr val="FFFFFF"/>
              </a:highlight>
            </a:endParaRPr>
          </a:p>
          <a:p>
            <a:pPr indent="-304800" lvl="1" marL="914400" rtl="0" algn="l">
              <a:spcBef>
                <a:spcPts val="0"/>
              </a:spcBef>
              <a:spcAft>
                <a:spcPts val="0"/>
              </a:spcAft>
              <a:buClr>
                <a:schemeClr val="dk2"/>
              </a:buClr>
              <a:buSzPts val="1200"/>
              <a:buChar char="○"/>
            </a:pPr>
            <a:r>
              <a:rPr i="1" lang="en" sz="1200">
                <a:solidFill>
                  <a:schemeClr val="dk2"/>
                </a:solidFill>
                <a:highlight>
                  <a:srgbClr val="FFFFFF"/>
                </a:highlight>
              </a:rPr>
              <a:t>What else? </a:t>
            </a:r>
            <a:endParaRPr i="1" sz="1200">
              <a:solidFill>
                <a:schemeClr val="dk2"/>
              </a:solidFill>
              <a:highlight>
                <a:srgbClr val="FFFFFF"/>
              </a:highlight>
            </a:endParaRPr>
          </a:p>
          <a:p>
            <a:pPr indent="0" lvl="0" marL="0" rtl="0" algn="l">
              <a:spcBef>
                <a:spcPts val="2100"/>
              </a:spcBef>
              <a:spcAft>
                <a:spcPts val="0"/>
              </a:spcAft>
              <a:buNone/>
            </a:pPr>
            <a:r>
              <a:rPr b="1" lang="en" sz="1200">
                <a:solidFill>
                  <a:schemeClr val="dk2"/>
                </a:solidFill>
                <a:highlight>
                  <a:srgbClr val="FFFFFF"/>
                </a:highlight>
              </a:rPr>
              <a:t>Project-level documentation:</a:t>
            </a:r>
            <a:endParaRPr sz="1200">
              <a:solidFill>
                <a:schemeClr val="dk2"/>
              </a:solidFill>
              <a:highlight>
                <a:srgbClr val="FFFFFF"/>
              </a:highlight>
            </a:endParaRPr>
          </a:p>
          <a:p>
            <a:pPr indent="-304800" lvl="0" marL="457200" rtl="0" algn="l">
              <a:spcBef>
                <a:spcPts val="2100"/>
              </a:spcBef>
              <a:spcAft>
                <a:spcPts val="0"/>
              </a:spcAft>
              <a:buClr>
                <a:schemeClr val="dk2"/>
              </a:buClr>
              <a:buSzPts val="1200"/>
              <a:buChar char="●"/>
            </a:pPr>
            <a:r>
              <a:rPr lang="en" sz="1200">
                <a:solidFill>
                  <a:schemeClr val="dk2"/>
                </a:solidFill>
                <a:highlight>
                  <a:srgbClr val="FFFFFF"/>
                </a:highlight>
              </a:rPr>
              <a:t>Recordings </a:t>
            </a:r>
            <a:endParaRPr sz="1200">
              <a:solidFill>
                <a:schemeClr val="dk2"/>
              </a:solidFill>
              <a:highlight>
                <a:srgbClr val="FFFFFF"/>
              </a:highlight>
            </a:endParaRPr>
          </a:p>
          <a:p>
            <a:pPr indent="-304800" lvl="0" marL="457200" rtl="0" algn="l">
              <a:spcBef>
                <a:spcPts val="0"/>
              </a:spcBef>
              <a:spcAft>
                <a:spcPts val="0"/>
              </a:spcAft>
              <a:buClr>
                <a:schemeClr val="dk2"/>
              </a:buClr>
              <a:buSzPts val="1200"/>
              <a:buChar char="●"/>
            </a:pPr>
            <a:r>
              <a:rPr lang="en" sz="1200">
                <a:solidFill>
                  <a:schemeClr val="dk2"/>
                </a:solidFill>
                <a:highlight>
                  <a:srgbClr val="FFFFFF"/>
                </a:highlight>
              </a:rPr>
              <a:t>Syllabus </a:t>
            </a:r>
            <a:endParaRPr sz="1200">
              <a:solidFill>
                <a:schemeClr val="dk2"/>
              </a:solidFill>
              <a:highlight>
                <a:srgbClr val="FFFFFF"/>
              </a:highlight>
            </a:endParaRPr>
          </a:p>
          <a:p>
            <a:pPr indent="-304800" lvl="0" marL="457200" rtl="0" algn="l">
              <a:spcBef>
                <a:spcPts val="0"/>
              </a:spcBef>
              <a:spcAft>
                <a:spcPts val="0"/>
              </a:spcAft>
              <a:buClr>
                <a:schemeClr val="dk2"/>
              </a:buClr>
              <a:buSzPts val="1200"/>
              <a:buChar char="●"/>
            </a:pPr>
            <a:r>
              <a:rPr lang="en" sz="1200">
                <a:solidFill>
                  <a:schemeClr val="dk2"/>
                </a:solidFill>
                <a:highlight>
                  <a:srgbClr val="FFFFFF"/>
                </a:highlight>
              </a:rPr>
              <a:t>Instructor’s handbook</a:t>
            </a:r>
            <a:endParaRPr sz="1200">
              <a:solidFill>
                <a:schemeClr val="dk2"/>
              </a:solidFill>
              <a:highlight>
                <a:srgbClr val="FFFFFF"/>
              </a:highlight>
            </a:endParaRPr>
          </a:p>
          <a:p>
            <a:pPr indent="-304800" lvl="1" marL="914400" rtl="0" algn="l">
              <a:spcBef>
                <a:spcPts val="0"/>
              </a:spcBef>
              <a:spcAft>
                <a:spcPts val="0"/>
              </a:spcAft>
              <a:buClr>
                <a:schemeClr val="dk2"/>
              </a:buClr>
              <a:buSzPts val="1200"/>
              <a:buChar char="○"/>
            </a:pPr>
            <a:r>
              <a:rPr i="1" lang="en" sz="1200">
                <a:solidFill>
                  <a:schemeClr val="dk2"/>
                </a:solidFill>
                <a:highlight>
                  <a:srgbClr val="FFFFFF"/>
                </a:highlight>
              </a:rPr>
              <a:t>What else? </a:t>
            </a:r>
            <a:endParaRPr i="1" sz="1200">
              <a:solidFill>
                <a:schemeClr val="dk2"/>
              </a:solidFill>
              <a:highlight>
                <a:srgbClr val="FFFFFF"/>
              </a:highlight>
            </a:endParaRPr>
          </a:p>
          <a:p>
            <a:pPr indent="0" lvl="0" marL="0" rtl="0" algn="l">
              <a:spcBef>
                <a:spcPts val="2100"/>
              </a:spcBef>
              <a:spcAft>
                <a:spcPts val="0"/>
              </a:spcAft>
              <a:buNone/>
            </a:pPr>
            <a:r>
              <a:t/>
            </a:r>
            <a:endParaRPr sz="700">
              <a:solidFill>
                <a:schemeClr val="dk2"/>
              </a:solidFill>
            </a:endParaRPr>
          </a:p>
          <a:p>
            <a:pPr indent="0" lvl="0" marL="0" rtl="0" algn="l">
              <a:spcBef>
                <a:spcPts val="1200"/>
              </a:spcBef>
              <a:spcAft>
                <a:spcPts val="1200"/>
              </a:spcAft>
              <a:buNone/>
            </a:pPr>
            <a:r>
              <a:t/>
            </a:r>
            <a:endParaRPr sz="7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500"/>
              <a:t>What are the difference</a:t>
            </a:r>
            <a:r>
              <a:rPr b="1" lang="en" sz="3500"/>
              <a:t>s between metadata and documentation?</a:t>
            </a:r>
            <a:endParaRPr sz="3500"/>
          </a:p>
        </p:txBody>
      </p:sp>
      <p:sp>
        <p:nvSpPr>
          <p:cNvPr id="334" name="Google Shape;334;p47"/>
          <p:cNvSpPr txBox="1"/>
          <p:nvPr>
            <p:ph idx="1" type="body"/>
          </p:nvPr>
        </p:nvSpPr>
        <p:spPr>
          <a:xfrm>
            <a:off x="471900" y="1919075"/>
            <a:ext cx="8222100" cy="2710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Activity: </a:t>
            </a:r>
            <a:r>
              <a:rPr lang="en"/>
              <a:t>Take two minutes to discuss with the person beside you</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970"/>
              <a:t>What are the differences between </a:t>
            </a:r>
            <a:endParaRPr b="1" sz="2970"/>
          </a:p>
          <a:p>
            <a:pPr indent="0" lvl="0" marL="0" rtl="0" algn="l">
              <a:spcBef>
                <a:spcPts val="0"/>
              </a:spcBef>
              <a:spcAft>
                <a:spcPts val="0"/>
              </a:spcAft>
              <a:buSzPts val="990"/>
              <a:buNone/>
            </a:pPr>
            <a:r>
              <a:rPr b="1" lang="en" sz="2970"/>
              <a:t>metadata and documentation?</a:t>
            </a:r>
            <a:endParaRPr sz="2420"/>
          </a:p>
        </p:txBody>
      </p:sp>
      <p:sp>
        <p:nvSpPr>
          <p:cNvPr id="340" name="Google Shape;340;p4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will likely be some overlap, so take some time at the start of the project to decide on what information can and should be repeated </a:t>
            </a:r>
            <a:endParaRPr/>
          </a:p>
          <a:p>
            <a:pPr indent="-342900" lvl="0" marL="457200" rtl="0" algn="l">
              <a:spcBef>
                <a:spcPts val="1200"/>
              </a:spcBef>
              <a:spcAft>
                <a:spcPts val="0"/>
              </a:spcAft>
              <a:buSzPts val="1800"/>
              <a:buChar char="●"/>
            </a:pPr>
            <a:r>
              <a:rPr lang="en"/>
              <a:t>This can be very helpful for </a:t>
            </a:r>
            <a:r>
              <a:rPr lang="en"/>
              <a:t>synchronizing</a:t>
            </a:r>
            <a:r>
              <a:rPr lang="en"/>
              <a:t> your Learning Outcomes with your metadata</a:t>
            </a:r>
            <a:endParaRPr/>
          </a:p>
          <a:p>
            <a:pPr indent="-342900" lvl="0" marL="457200" rtl="0" algn="l">
              <a:spcBef>
                <a:spcPts val="0"/>
              </a:spcBef>
              <a:spcAft>
                <a:spcPts val="0"/>
              </a:spcAft>
              <a:buSzPts val="1800"/>
              <a:buChar char="●"/>
            </a:pPr>
            <a:r>
              <a:rPr lang="en"/>
              <a:t>Can think of metadata as tagging system for your training to be found amongst other trainings, whereas documentation refers to the textual context that describes the training</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References </a:t>
            </a:r>
            <a:endParaRPr b="1"/>
          </a:p>
        </p:txBody>
      </p:sp>
      <p:sp>
        <p:nvSpPr>
          <p:cNvPr id="346" name="Google Shape;346;p4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152400" rtl="0" algn="l">
              <a:spcBef>
                <a:spcPts val="0"/>
              </a:spcBef>
              <a:spcAft>
                <a:spcPts val="0"/>
              </a:spcAft>
              <a:buNone/>
            </a:pPr>
            <a:r>
              <a:rPr b="1" lang="en" sz="1200">
                <a:solidFill>
                  <a:srgbClr val="222222"/>
                </a:solidFill>
                <a:highlight>
                  <a:srgbClr val="FFFFFF"/>
                </a:highlight>
              </a:rPr>
              <a:t>The FAIR Guiding Principles for scientific data management and stewardship</a:t>
            </a:r>
            <a:endParaRPr b="1" sz="1200">
              <a:solidFill>
                <a:srgbClr val="222222"/>
              </a:solidFill>
              <a:highlight>
                <a:srgbClr val="FFFFFF"/>
              </a:highlight>
            </a:endParaRPr>
          </a:p>
          <a:p>
            <a:pPr indent="0" lvl="0" marL="0" marR="152400" rtl="0" algn="l">
              <a:spcBef>
                <a:spcPts val="0"/>
              </a:spcBef>
              <a:spcAft>
                <a:spcPts val="0"/>
              </a:spcAft>
              <a:buNone/>
            </a:pPr>
            <a:r>
              <a:rPr lang="en" sz="1000">
                <a:solidFill>
                  <a:srgbClr val="222222"/>
                </a:solidFill>
                <a:highlight>
                  <a:srgbClr val="FFFFFF"/>
                </a:highlight>
              </a:rPr>
              <a:t>Wilkinson, M. D., Dumontier, M., Aalbersberg, I. J., Appleton, G., Axton, M., Baak, A., ... &amp; Mons, B. (2016). The FAIR Guiding Principles for scientific data management and stewardship. </a:t>
            </a:r>
            <a:r>
              <a:rPr i="1" lang="en" sz="1000">
                <a:solidFill>
                  <a:srgbClr val="222222"/>
                </a:solidFill>
                <a:highlight>
                  <a:srgbClr val="FFFFFF"/>
                </a:highlight>
              </a:rPr>
              <a:t>Scientific data</a:t>
            </a:r>
            <a:r>
              <a:rPr lang="en" sz="1000">
                <a:solidFill>
                  <a:srgbClr val="222222"/>
                </a:solidFill>
                <a:highlight>
                  <a:srgbClr val="FFFFFF"/>
                </a:highlight>
              </a:rPr>
              <a:t>, </a:t>
            </a:r>
            <a:r>
              <a:rPr i="1" lang="en" sz="1000">
                <a:solidFill>
                  <a:srgbClr val="222222"/>
                </a:solidFill>
                <a:highlight>
                  <a:srgbClr val="FFFFFF"/>
                </a:highlight>
              </a:rPr>
              <a:t>3</a:t>
            </a:r>
            <a:r>
              <a:rPr lang="en" sz="1000">
                <a:solidFill>
                  <a:srgbClr val="222222"/>
                </a:solidFill>
                <a:highlight>
                  <a:srgbClr val="FFFFFF"/>
                </a:highlight>
              </a:rPr>
              <a:t>(1), 1-9.</a:t>
            </a:r>
            <a:endParaRPr sz="1000">
              <a:solidFill>
                <a:srgbClr val="222222"/>
              </a:solidFill>
              <a:highlight>
                <a:srgbClr val="FFFFFF"/>
              </a:highlight>
            </a:endParaRPr>
          </a:p>
          <a:p>
            <a:pPr indent="0" lvl="0" marL="0" marR="152400" rtl="0" algn="l">
              <a:spcBef>
                <a:spcPts val="0"/>
              </a:spcBef>
              <a:spcAft>
                <a:spcPts val="0"/>
              </a:spcAft>
              <a:buNone/>
            </a:pPr>
            <a:r>
              <a:t/>
            </a:r>
            <a:endParaRPr sz="1000">
              <a:solidFill>
                <a:srgbClr val="222222"/>
              </a:solidFill>
              <a:highlight>
                <a:srgbClr val="FFFFFF"/>
              </a:highlight>
            </a:endParaRPr>
          </a:p>
          <a:p>
            <a:pPr indent="0" lvl="0" marL="0" marR="152400" rtl="0" algn="l">
              <a:spcBef>
                <a:spcPts val="0"/>
              </a:spcBef>
              <a:spcAft>
                <a:spcPts val="0"/>
              </a:spcAft>
              <a:buClr>
                <a:schemeClr val="dk1"/>
              </a:buClr>
              <a:buSzPts val="1100"/>
              <a:buFont typeface="Arial"/>
              <a:buNone/>
            </a:pPr>
            <a:r>
              <a:rPr b="1" lang="en" sz="1200">
                <a:solidFill>
                  <a:srgbClr val="222222"/>
                </a:solidFill>
                <a:highlight>
                  <a:schemeClr val="lt1"/>
                </a:highlight>
              </a:rPr>
              <a:t>Go FAIR</a:t>
            </a:r>
            <a:endParaRPr b="1" sz="1200">
              <a:solidFill>
                <a:srgbClr val="222222"/>
              </a:solidFill>
              <a:highlight>
                <a:schemeClr val="lt1"/>
              </a:highlight>
            </a:endParaRPr>
          </a:p>
          <a:p>
            <a:pPr indent="0" lvl="0" marL="0" marR="152400" rtl="0" algn="l">
              <a:spcBef>
                <a:spcPts val="0"/>
              </a:spcBef>
              <a:spcAft>
                <a:spcPts val="0"/>
              </a:spcAft>
              <a:buNone/>
            </a:pPr>
            <a:r>
              <a:rPr lang="en" sz="1000" u="sng">
                <a:solidFill>
                  <a:schemeClr val="accent5"/>
                </a:solidFill>
                <a:highlight>
                  <a:schemeClr val="lt1"/>
                </a:highlight>
                <a:hlinkClick r:id="rId3">
                  <a:extLst>
                    <a:ext uri="{A12FA001-AC4F-418D-AE19-62706E023703}">
                      <ahyp:hlinkClr val="tx"/>
                    </a:ext>
                  </a:extLst>
                </a:hlinkClick>
              </a:rPr>
              <a:t>https://www.go-fair.org/</a:t>
            </a:r>
            <a:r>
              <a:rPr lang="en" sz="1000">
                <a:solidFill>
                  <a:srgbClr val="222222"/>
                </a:solidFill>
                <a:highlight>
                  <a:schemeClr val="lt1"/>
                </a:highlight>
              </a:rPr>
              <a:t> </a:t>
            </a:r>
            <a:endParaRPr b="1" sz="1200">
              <a:solidFill>
                <a:srgbClr val="222222"/>
              </a:solidFill>
              <a:highlight>
                <a:srgbClr val="FFFFFF"/>
              </a:highlight>
            </a:endParaRPr>
          </a:p>
          <a:p>
            <a:pPr indent="0" lvl="0" marL="0" marR="152400" rtl="0" algn="l">
              <a:spcBef>
                <a:spcPts val="0"/>
              </a:spcBef>
              <a:spcAft>
                <a:spcPts val="0"/>
              </a:spcAft>
              <a:buNone/>
            </a:pPr>
            <a:r>
              <a:t/>
            </a:r>
            <a:endParaRPr b="1" sz="1200">
              <a:solidFill>
                <a:srgbClr val="222222"/>
              </a:solidFill>
              <a:highlight>
                <a:srgbClr val="FFFFFF"/>
              </a:highlight>
            </a:endParaRPr>
          </a:p>
          <a:p>
            <a:pPr indent="0" lvl="0" marL="0" marR="152400" rtl="0" algn="l">
              <a:spcBef>
                <a:spcPts val="0"/>
              </a:spcBef>
              <a:spcAft>
                <a:spcPts val="0"/>
              </a:spcAft>
              <a:buNone/>
            </a:pPr>
            <a:r>
              <a:rPr b="1" lang="en" sz="1200">
                <a:solidFill>
                  <a:srgbClr val="222222"/>
                </a:solidFill>
                <a:highlight>
                  <a:srgbClr val="FFFFFF"/>
                </a:highlight>
              </a:rPr>
              <a:t>How To FAIR</a:t>
            </a:r>
            <a:endParaRPr b="1" sz="1200">
              <a:solidFill>
                <a:srgbClr val="222222"/>
              </a:solidFill>
              <a:highlight>
                <a:srgbClr val="FFFFFF"/>
              </a:highlight>
            </a:endParaRPr>
          </a:p>
          <a:p>
            <a:pPr indent="0" lvl="0" marL="0" marR="152400" rtl="0" algn="l">
              <a:spcBef>
                <a:spcPts val="0"/>
              </a:spcBef>
              <a:spcAft>
                <a:spcPts val="0"/>
              </a:spcAft>
              <a:buNone/>
            </a:pPr>
            <a:r>
              <a:rPr lang="en" sz="1000" u="sng">
                <a:solidFill>
                  <a:schemeClr val="hlink"/>
                </a:solidFill>
                <a:highlight>
                  <a:srgbClr val="FFFFFF"/>
                </a:highlight>
                <a:hlinkClick r:id="rId4"/>
              </a:rPr>
              <a:t>https://howtofair.dk/</a:t>
            </a:r>
            <a:endParaRPr sz="1000">
              <a:solidFill>
                <a:srgbClr val="222222"/>
              </a:solidFill>
              <a:highlight>
                <a:srgbClr val="FFFFFF"/>
              </a:highlight>
            </a:endParaRPr>
          </a:p>
          <a:p>
            <a:pPr indent="0" lvl="0" marL="0" marR="152400" rtl="0" algn="l">
              <a:spcBef>
                <a:spcPts val="0"/>
              </a:spcBef>
              <a:spcAft>
                <a:spcPts val="0"/>
              </a:spcAft>
              <a:buNone/>
            </a:pPr>
            <a:r>
              <a:t/>
            </a:r>
            <a:endParaRPr sz="1000">
              <a:solidFill>
                <a:srgbClr val="222222"/>
              </a:solidFill>
              <a:highlight>
                <a:srgbClr val="FFFFFF"/>
              </a:highlight>
            </a:endParaRPr>
          </a:p>
          <a:p>
            <a:pPr indent="0" lvl="0" marL="0" marR="152400" rtl="0" algn="l">
              <a:spcBef>
                <a:spcPts val="0"/>
              </a:spcBef>
              <a:spcAft>
                <a:spcPts val="0"/>
              </a:spcAft>
              <a:buClr>
                <a:schemeClr val="dk1"/>
              </a:buClr>
              <a:buSzPts val="1100"/>
              <a:buFont typeface="Arial"/>
              <a:buNone/>
            </a:pPr>
            <a:r>
              <a:t/>
            </a:r>
            <a:endParaRPr sz="1000">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Learning Outcomes</a:t>
            </a:r>
            <a:endParaRPr b="1"/>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By the end of this session, learners will be able to:</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Describe pedagogical frameworks and methods that support Learning Outcome development (including Bloom’s Taxonomy and the Smartie Principles)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Create Learning Outcomes relevant to their own training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Understand how Nicholl’s Five Steps and the Training LIfe Cycle relate to FAIR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Describe how documentation pedagogically supports FAIR trainings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Describe methods for and means of documenting trainings documenting in a FAIR way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How to Participate and Session Reflections</a:t>
            </a:r>
            <a:endParaRPr b="1"/>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00">
                <a:solidFill>
                  <a:srgbClr val="595959"/>
                </a:solidFill>
                <a:latin typeface="Arial"/>
                <a:ea typeface="Arial"/>
                <a:cs typeface="Arial"/>
                <a:sym typeface="Arial"/>
              </a:rPr>
              <a:t>Contribute your thoughts!</a:t>
            </a:r>
            <a:endParaRPr b="1" sz="1900">
              <a:solidFill>
                <a:srgbClr val="595959"/>
              </a:solidFill>
              <a:latin typeface="Arial"/>
              <a:ea typeface="Arial"/>
              <a:cs typeface="Arial"/>
              <a:sym typeface="Arial"/>
            </a:endParaRPr>
          </a:p>
          <a:p>
            <a:pPr indent="-328453" lvl="0" marL="457200" rtl="0" algn="l">
              <a:spcBef>
                <a:spcPts val="0"/>
              </a:spcBef>
              <a:spcAft>
                <a:spcPts val="0"/>
              </a:spcAft>
              <a:buClr>
                <a:srgbClr val="595959"/>
              </a:buClr>
              <a:buSzPct val="100000"/>
              <a:buFont typeface="Arial"/>
              <a:buChar char="●"/>
            </a:pPr>
            <a:r>
              <a:rPr lang="en" sz="1850">
                <a:solidFill>
                  <a:srgbClr val="595959"/>
                </a:solidFill>
                <a:latin typeface="Arial"/>
                <a:ea typeface="Arial"/>
                <a:cs typeface="Arial"/>
                <a:sym typeface="Arial"/>
              </a:rPr>
              <a:t>Ask questions as we go along if anything is unclear</a:t>
            </a:r>
            <a:endParaRPr sz="1850">
              <a:solidFill>
                <a:srgbClr val="595959"/>
              </a:solidFill>
              <a:latin typeface="Arial"/>
              <a:ea typeface="Arial"/>
              <a:cs typeface="Arial"/>
              <a:sym typeface="Arial"/>
            </a:endParaRPr>
          </a:p>
          <a:p>
            <a:pPr indent="-328453" lvl="0" marL="457200" rtl="0" algn="l">
              <a:spcBef>
                <a:spcPts val="0"/>
              </a:spcBef>
              <a:spcAft>
                <a:spcPts val="0"/>
              </a:spcAft>
              <a:buClr>
                <a:srgbClr val="595959"/>
              </a:buClr>
              <a:buSzPct val="100000"/>
              <a:buFont typeface="Arial"/>
              <a:buChar char="●"/>
            </a:pPr>
            <a:r>
              <a:rPr lang="en" sz="1850">
                <a:solidFill>
                  <a:srgbClr val="595959"/>
                </a:solidFill>
                <a:latin typeface="Arial"/>
                <a:ea typeface="Arial"/>
                <a:cs typeface="Arial"/>
                <a:sym typeface="Arial"/>
              </a:rPr>
              <a:t>Be curious! Both on the material and on each others experiences</a:t>
            </a:r>
            <a:endParaRPr sz="1850">
              <a:solidFill>
                <a:srgbClr val="595959"/>
              </a:solidFill>
              <a:latin typeface="Arial"/>
              <a:ea typeface="Arial"/>
              <a:cs typeface="Arial"/>
              <a:sym typeface="Arial"/>
            </a:endParaRPr>
          </a:p>
          <a:p>
            <a:pPr indent="-320357" lvl="0" marL="457200" rtl="0" algn="l">
              <a:spcBef>
                <a:spcPts val="0"/>
              </a:spcBef>
              <a:spcAft>
                <a:spcPts val="0"/>
              </a:spcAft>
              <a:buClr>
                <a:srgbClr val="595959"/>
              </a:buClr>
              <a:buSzPct val="100000"/>
              <a:buFont typeface="Arial"/>
              <a:buChar char="●"/>
            </a:pPr>
            <a:r>
              <a:rPr lang="en" sz="1700">
                <a:solidFill>
                  <a:srgbClr val="595959"/>
                </a:solidFill>
                <a:latin typeface="Arial"/>
                <a:ea typeface="Arial"/>
                <a:cs typeface="Arial"/>
                <a:sym typeface="Arial"/>
              </a:rPr>
              <a:t>Write down any “Aha’s” (things you come to think of) throughout the course </a:t>
            </a:r>
            <a:endParaRPr sz="1700">
              <a:solidFill>
                <a:srgbClr val="595959"/>
              </a:solidFill>
              <a:latin typeface="Arial"/>
              <a:ea typeface="Arial"/>
              <a:cs typeface="Arial"/>
              <a:sym typeface="Arial"/>
            </a:endParaRPr>
          </a:p>
          <a:p>
            <a:pPr indent="0" lvl="0" marL="0" rtl="0" algn="l">
              <a:spcBef>
                <a:spcPts val="0"/>
              </a:spcBef>
              <a:spcAft>
                <a:spcPts val="0"/>
              </a:spcAft>
              <a:buNone/>
            </a:pPr>
            <a:r>
              <a:t/>
            </a:r>
            <a:endParaRPr sz="24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rPr b="1" lang="en" sz="1900">
                <a:solidFill>
                  <a:srgbClr val="595959"/>
                </a:solidFill>
                <a:latin typeface="Arial"/>
                <a:ea typeface="Arial"/>
                <a:cs typeface="Arial"/>
                <a:sym typeface="Arial"/>
              </a:rPr>
              <a:t>Code of Conduct</a:t>
            </a:r>
            <a:endParaRPr b="1" sz="1900">
              <a:solidFill>
                <a:srgbClr val="595959"/>
              </a:solidFill>
              <a:latin typeface="Arial"/>
              <a:ea typeface="Arial"/>
              <a:cs typeface="Arial"/>
              <a:sym typeface="Arial"/>
            </a:endParaRPr>
          </a:p>
          <a:p>
            <a:pPr indent="-323056" lvl="0" marL="457200" rtl="0" algn="l">
              <a:lnSpc>
                <a:spcPct val="100000"/>
              </a:lnSpc>
              <a:spcBef>
                <a:spcPts val="0"/>
              </a:spcBef>
              <a:spcAft>
                <a:spcPts val="0"/>
              </a:spcAft>
              <a:buClr>
                <a:srgbClr val="595959"/>
              </a:buClr>
              <a:buSzPct val="100000"/>
              <a:buFont typeface="Arial"/>
              <a:buChar char="●"/>
            </a:pPr>
            <a:r>
              <a:rPr lang="en" sz="1750">
                <a:solidFill>
                  <a:srgbClr val="595959"/>
                </a:solidFill>
                <a:latin typeface="Arial"/>
                <a:ea typeface="Arial"/>
                <a:cs typeface="Arial"/>
                <a:sym typeface="Arial"/>
              </a:rPr>
              <a:t>Be respectful, honest, inclusive, appreciative and open to learning from all present</a:t>
            </a:r>
            <a:endParaRPr sz="1750">
              <a:solidFill>
                <a:srgbClr val="595959"/>
              </a:solidFill>
              <a:latin typeface="Arial"/>
              <a:ea typeface="Arial"/>
              <a:cs typeface="Arial"/>
              <a:sym typeface="Arial"/>
            </a:endParaRPr>
          </a:p>
          <a:p>
            <a:pPr indent="-323056" lvl="0" marL="457200" rtl="0" algn="l">
              <a:lnSpc>
                <a:spcPct val="100000"/>
              </a:lnSpc>
              <a:spcBef>
                <a:spcPts val="0"/>
              </a:spcBef>
              <a:spcAft>
                <a:spcPts val="0"/>
              </a:spcAft>
              <a:buClr>
                <a:srgbClr val="595959"/>
              </a:buClr>
              <a:buSzPct val="100000"/>
              <a:buFont typeface="Arial"/>
              <a:buChar char="●"/>
            </a:pPr>
            <a:r>
              <a:rPr lang="en" sz="1750">
                <a:solidFill>
                  <a:srgbClr val="595959"/>
                </a:solidFill>
                <a:latin typeface="Arial"/>
                <a:ea typeface="Arial"/>
                <a:cs typeface="Arial"/>
                <a:sym typeface="Arial"/>
              </a:rPr>
              <a:t>Do not attack, demean, disrupt others or encourage such behaviours</a:t>
            </a:r>
            <a:endParaRPr sz="175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750">
              <a:solidFill>
                <a:srgbClr val="595959"/>
              </a:solidFill>
              <a:latin typeface="Arial"/>
              <a:ea typeface="Arial"/>
              <a:cs typeface="Arial"/>
              <a:sym typeface="Arial"/>
            </a:endParaRPr>
          </a:p>
          <a:p>
            <a:pPr indent="0" lvl="0" marL="0" rtl="0" algn="l">
              <a:lnSpc>
                <a:spcPct val="100000"/>
              </a:lnSpc>
              <a:spcBef>
                <a:spcPts val="0"/>
              </a:spcBef>
              <a:spcAft>
                <a:spcPts val="0"/>
              </a:spcAft>
              <a:buNone/>
            </a:pPr>
            <a:r>
              <a:rPr b="1" lang="en" sz="1900">
                <a:solidFill>
                  <a:srgbClr val="595959"/>
                </a:solidFill>
                <a:latin typeface="Arial"/>
                <a:ea typeface="Arial"/>
                <a:cs typeface="Arial"/>
                <a:sym typeface="Arial"/>
              </a:rPr>
              <a:t>Reflections</a:t>
            </a:r>
            <a:endParaRPr b="1" sz="1900">
              <a:solidFill>
                <a:srgbClr val="595959"/>
              </a:solidFill>
              <a:latin typeface="Arial"/>
              <a:ea typeface="Arial"/>
              <a:cs typeface="Arial"/>
              <a:sym typeface="Arial"/>
            </a:endParaRPr>
          </a:p>
          <a:p>
            <a:pPr indent="-323056" lvl="0" marL="457200" rtl="0" algn="l">
              <a:lnSpc>
                <a:spcPct val="100000"/>
              </a:lnSpc>
              <a:spcBef>
                <a:spcPts val="0"/>
              </a:spcBef>
              <a:spcAft>
                <a:spcPts val="0"/>
              </a:spcAft>
              <a:buClr>
                <a:srgbClr val="595959"/>
              </a:buClr>
              <a:buSzPct val="100000"/>
              <a:buFont typeface="Arial"/>
              <a:buChar char="●"/>
            </a:pPr>
            <a:r>
              <a:rPr lang="en" sz="1750">
                <a:solidFill>
                  <a:srgbClr val="595959"/>
                </a:solidFill>
                <a:latin typeface="Arial"/>
                <a:ea typeface="Arial"/>
                <a:cs typeface="Arial"/>
                <a:sym typeface="Arial"/>
              </a:rPr>
              <a:t>We will be building in reflections throughout as activities, but we will also be seeking feedback in survey form after the course so that we can continue to improve this training</a:t>
            </a:r>
            <a:endParaRPr sz="1750">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FCFE"/>
        </a:soli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380525" y="0"/>
            <a:ext cx="687365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2.1 </a:t>
            </a:r>
            <a:r>
              <a:rPr b="1" lang="en"/>
              <a:t>Learning Outcomes</a:t>
            </a:r>
            <a:endParaRPr b="1"/>
          </a:p>
        </p:txBody>
      </p:sp>
      <p:sp>
        <p:nvSpPr>
          <p:cNvPr id="112" name="Google Shape;112;p20"/>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Best Practices and their Relationship with FAIR</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621506" y="1258654"/>
            <a:ext cx="8158200" cy="11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Statements expressing which </a:t>
            </a:r>
            <a:r>
              <a:rPr b="1" i="0" lang="en" sz="2400" u="none" cap="none" strike="noStrike">
                <a:solidFill>
                  <a:schemeClr val="dk1"/>
                </a:solidFill>
                <a:latin typeface="Calibri"/>
                <a:ea typeface="Calibri"/>
                <a:cs typeface="Calibri"/>
                <a:sym typeface="Calibri"/>
              </a:rPr>
              <a:t>Knowledge, Skills, and Abilities (KSAs)</a:t>
            </a:r>
            <a:r>
              <a:rPr b="0" i="0" lang="en" sz="2400" u="none" cap="none" strike="noStrike">
                <a:solidFill>
                  <a:schemeClr val="dk1"/>
                </a:solidFill>
                <a:latin typeface="Calibri"/>
                <a:ea typeface="Calibri"/>
                <a:cs typeface="Calibri"/>
                <a:sym typeface="Calibri"/>
              </a:rPr>
              <a:t> learners will be able to </a:t>
            </a:r>
            <a:r>
              <a:rPr b="1" i="0" lang="en" sz="2400" u="none" cap="none" strike="noStrike">
                <a:solidFill>
                  <a:schemeClr val="dk1"/>
                </a:solidFill>
                <a:latin typeface="Calibri"/>
                <a:ea typeface="Calibri"/>
                <a:cs typeface="Calibri"/>
                <a:sym typeface="Calibri"/>
              </a:rPr>
              <a:t>demonstrate</a:t>
            </a:r>
            <a:r>
              <a:rPr b="0" i="0" lang="en" sz="2400" u="none" cap="none" strike="noStrike">
                <a:solidFill>
                  <a:schemeClr val="dk1"/>
                </a:solidFill>
                <a:latin typeface="Calibri"/>
                <a:ea typeface="Calibri"/>
                <a:cs typeface="Calibri"/>
                <a:sym typeface="Calibri"/>
              </a:rPr>
              <a:t> upon completion of a learning experience or a sequence of learning experiences</a:t>
            </a:r>
            <a:endParaRPr b="0" i="0" sz="2400" u="none" cap="none" strike="noStrike">
              <a:solidFill>
                <a:schemeClr val="dk1"/>
              </a:solidFill>
              <a:latin typeface="Calibri"/>
              <a:ea typeface="Calibri"/>
              <a:cs typeface="Calibri"/>
              <a:sym typeface="Calibri"/>
            </a:endParaRPr>
          </a:p>
        </p:txBody>
      </p:sp>
      <p:sp>
        <p:nvSpPr>
          <p:cNvPr id="119" name="Google Shape;119;p21"/>
          <p:cNvSpPr/>
          <p:nvPr/>
        </p:nvSpPr>
        <p:spPr>
          <a:xfrm>
            <a:off x="948730" y="4078969"/>
            <a:ext cx="69810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 sz="1200" u="none" cap="none" strike="noStrike">
                <a:solidFill>
                  <a:srgbClr val="000000"/>
                </a:solidFill>
                <a:latin typeface="Arial"/>
                <a:ea typeface="Arial"/>
                <a:cs typeface="Arial"/>
                <a:sym typeface="Arial"/>
              </a:rPr>
              <a:t>Recommended Reading: </a:t>
            </a:r>
            <a:r>
              <a:rPr b="0" i="0" lang="en" sz="1200" u="sng" cap="none" strike="noStrike">
                <a:solidFill>
                  <a:schemeClr val="dk1"/>
                </a:solidFill>
                <a:latin typeface="Arial"/>
                <a:ea typeface="Arial"/>
                <a:cs typeface="Arial"/>
                <a:sym typeface="Arial"/>
                <a:hlinkClick r:id="rId3">
                  <a:extLst>
                    <a:ext uri="{A12FA001-AC4F-418D-AE19-62706E023703}">
                      <ahyp:hlinkClr val="tx"/>
                    </a:ext>
                  </a:extLst>
                </a:hlinkClick>
              </a:rPr>
              <a:t>https://irds.stanford.edu/sites/g/files/sbiybj10071/f/clo.pdf</a:t>
            </a:r>
            <a:endParaRPr b="0" i="0" sz="1200" u="none" cap="none" strike="noStrike">
              <a:solidFill>
                <a:schemeClr val="dk1"/>
              </a:solidFill>
              <a:latin typeface="Arial"/>
              <a:ea typeface="Arial"/>
              <a:cs typeface="Arial"/>
              <a:sym typeface="Arial"/>
            </a:endParaRPr>
          </a:p>
        </p:txBody>
      </p:sp>
      <p:sp>
        <p:nvSpPr>
          <p:cNvPr id="120" name="Google Shape;120;p21"/>
          <p:cNvSpPr txBox="1"/>
          <p:nvPr>
            <p:ph idx="4294967295" type="body"/>
          </p:nvPr>
        </p:nvSpPr>
        <p:spPr>
          <a:xfrm>
            <a:off x="621506" y="2902294"/>
            <a:ext cx="8158200" cy="1091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2800"/>
              <a:buNone/>
            </a:pPr>
            <a:r>
              <a:rPr b="1" lang="en" sz="2200"/>
              <a:t>What will learners be able to do, at the end of a lesson that, the teacher (you) can evaluate?</a:t>
            </a:r>
            <a:endParaRPr b="1" sz="1300"/>
          </a:p>
        </p:txBody>
      </p:sp>
      <p:sp>
        <p:nvSpPr>
          <p:cNvPr id="121" name="Google Shape;121;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400"/>
              <a:t>What are Learning Outcomes?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919426" y="1394550"/>
            <a:ext cx="6874200" cy="11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1800">
                <a:solidFill>
                  <a:schemeClr val="dk1"/>
                </a:solidFill>
              </a:rPr>
              <a:t>In short…</a:t>
            </a:r>
            <a:endParaRPr b="1" sz="1800">
              <a:solidFill>
                <a:schemeClr val="dk1"/>
              </a:solidFill>
            </a:endParaRPr>
          </a:p>
          <a:p>
            <a:pPr indent="-342900" lvl="0" marL="457200" rtl="0" algn="l">
              <a:spcBef>
                <a:spcPts val="0"/>
              </a:spcBef>
              <a:spcAft>
                <a:spcPts val="0"/>
              </a:spcAft>
              <a:buClr>
                <a:schemeClr val="dk2"/>
              </a:buClr>
              <a:buSzPts val="1800"/>
              <a:buChar char="●"/>
            </a:pPr>
            <a:r>
              <a:rPr lang="en" sz="1800">
                <a:solidFill>
                  <a:schemeClr val="dk1"/>
                </a:solidFill>
              </a:rPr>
              <a:t>St</a:t>
            </a:r>
            <a:r>
              <a:rPr lang="en" sz="1800">
                <a:solidFill>
                  <a:schemeClr val="dk1"/>
                </a:solidFill>
              </a:rPr>
              <a:t>atements expressing the KSAs that can be </a:t>
            </a:r>
            <a:r>
              <a:rPr b="1" lang="en" sz="1800">
                <a:solidFill>
                  <a:srgbClr val="414487"/>
                </a:solidFill>
              </a:rPr>
              <a:t>demonstrated</a:t>
            </a:r>
            <a:r>
              <a:rPr lang="en" sz="1800">
                <a:solidFill>
                  <a:schemeClr val="dk1"/>
                </a:solidFill>
              </a:rPr>
              <a:t> upon LE completion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1"/>
                </a:solidFill>
              </a:rPr>
              <a:t>What learners will learn and the instructor can </a:t>
            </a:r>
            <a:r>
              <a:rPr b="1" lang="en" sz="1800">
                <a:solidFill>
                  <a:srgbClr val="414487"/>
                </a:solidFill>
              </a:rPr>
              <a:t>assess</a:t>
            </a:r>
            <a:endParaRPr b="1" sz="1800">
              <a:solidFill>
                <a:srgbClr val="414487"/>
              </a:solidFill>
            </a:endParaRPr>
          </a:p>
          <a:p>
            <a:pPr indent="0" lvl="0" marL="0" rtl="0" algn="ctr">
              <a:spcBef>
                <a:spcPts val="4100"/>
              </a:spcBef>
              <a:spcAft>
                <a:spcPts val="1800"/>
              </a:spcAft>
              <a:buClr>
                <a:schemeClr val="dk1"/>
              </a:buClr>
              <a:buSzPts val="1400"/>
              <a:buFont typeface="Arial"/>
              <a:buNone/>
            </a:pPr>
            <a:r>
              <a:rPr lang="en" u="sng">
                <a:solidFill>
                  <a:schemeClr val="accent5"/>
                </a:solidFill>
                <a:hlinkClick r:id="rId3">
                  <a:extLst>
                    <a:ext uri="{A12FA001-AC4F-418D-AE19-62706E023703}">
                      <ahyp:hlinkClr val="tx"/>
                    </a:ext>
                  </a:extLst>
                </a:hlinkClick>
              </a:rPr>
              <a:t>https://irds.stanford.edu/assessment/assessment-overview/assessment-tools</a:t>
            </a:r>
            <a:endParaRPr sz="2400">
              <a:solidFill>
                <a:schemeClr val="dk1"/>
              </a:solidFill>
              <a:latin typeface="Calibri"/>
              <a:ea typeface="Calibri"/>
              <a:cs typeface="Calibri"/>
              <a:sym typeface="Calibri"/>
            </a:endParaRPr>
          </a:p>
        </p:txBody>
      </p:sp>
      <p:sp>
        <p:nvSpPr>
          <p:cNvPr id="128" name="Google Shape;128;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400"/>
              <a:t>What are Learning Outcomes? </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