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hunk Five" charset="1" panose="00000500000000000000"/>
      <p:regular r:id="rId10"/>
    </p:embeddedFont>
    <p:embeddedFont>
      <p:font typeface="Neue Machina" charset="1" panose="00000500000000000000"/>
      <p:regular r:id="rId11"/>
    </p:embeddedFont>
    <p:embeddedFont>
      <p:font typeface="Neue Machina Light" charset="1" panose="00000400000000000000"/>
      <p:regular r:id="rId12"/>
    </p:embeddedFont>
    <p:embeddedFont>
      <p:font typeface="Neue Machina Ultra-Bold" charset="1" panose="00000900000000000000"/>
      <p:regular r:id="rId13"/>
    </p:embeddedFont>
    <p:embeddedFont>
      <p:font typeface="Telegraf" charset="1" panose="00000500000000000000"/>
      <p:regular r:id="rId14"/>
    </p:embeddedFont>
    <p:embeddedFont>
      <p:font typeface="Telegraf Bold" charset="1" panose="00000800000000000000"/>
      <p:regular r:id="rId15"/>
    </p:embeddedFont>
    <p:embeddedFont>
      <p:font typeface="Telegraf Extra-Light" charset="1" panose="00000300000000000000"/>
      <p:regular r:id="rId16"/>
    </p:embeddedFont>
    <p:embeddedFont>
      <p:font typeface="Telegraf Medium" charset="1" panose="00000600000000000000"/>
      <p:regular r:id="rId17"/>
    </p:embeddedFont>
    <p:embeddedFont>
      <p:font typeface="Telegraf Ultra-Bold" charset="1" panose="00000900000000000000"/>
      <p:regular r:id="rId18"/>
    </p:embeddedFont>
    <p:embeddedFont>
      <p:font typeface="Telegraf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Relationship Id="rId3" Target="../media/image5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60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53.png" Type="http://schemas.openxmlformats.org/officeDocument/2006/relationships/image"/><Relationship Id="rId13" Target="../media/image54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16" Target="../media/image9.png" Type="http://schemas.openxmlformats.org/officeDocument/2006/relationships/image"/><Relationship Id="rId17" Target="../media/image10.svg" Type="http://schemas.openxmlformats.org/officeDocument/2006/relationships/image"/><Relationship Id="rId18" Target="../media/image31.png" Type="http://schemas.openxmlformats.org/officeDocument/2006/relationships/image"/><Relationship Id="rId19" Target="../media/image32.svg" Type="http://schemas.openxmlformats.org/officeDocument/2006/relationships/image"/><Relationship Id="rId2" Target="../media/image5.png" Type="http://schemas.openxmlformats.org/officeDocument/2006/relationships/image"/><Relationship Id="rId20" Target="../media/image39.png" Type="http://schemas.openxmlformats.org/officeDocument/2006/relationships/image"/><Relationship Id="rId21" Target="../media/image40.svg" Type="http://schemas.openxmlformats.org/officeDocument/2006/relationships/image"/><Relationship Id="rId22" Target="../media/image33.png" Type="http://schemas.openxmlformats.org/officeDocument/2006/relationships/image"/><Relationship Id="rId23" Target="../media/image34.svg" Type="http://schemas.openxmlformats.org/officeDocument/2006/relationships/image"/><Relationship Id="rId24" Target="../media/image11.png" Type="http://schemas.openxmlformats.org/officeDocument/2006/relationships/image"/><Relationship Id="rId25" Target="../media/image12.svg" Type="http://schemas.openxmlformats.org/officeDocument/2006/relationships/image"/><Relationship Id="rId26" Target="../media/image1.png" Type="http://schemas.openxmlformats.org/officeDocument/2006/relationships/image"/><Relationship Id="rId27" Target="../media/image2.svg" Type="http://schemas.openxmlformats.org/officeDocument/2006/relationships/image"/><Relationship Id="rId28" Target="../media/image47.png" Type="http://schemas.openxmlformats.org/officeDocument/2006/relationships/image"/><Relationship Id="rId29" Target="../media/image48.svg" Type="http://schemas.openxmlformats.org/officeDocument/2006/relationships/image"/><Relationship Id="rId3" Target="../media/image6.svg" Type="http://schemas.openxmlformats.org/officeDocument/2006/relationships/image"/><Relationship Id="rId30" Target="../media/image45.png" Type="http://schemas.openxmlformats.org/officeDocument/2006/relationships/image"/><Relationship Id="rId31" Target="../media/image46.svg" Type="http://schemas.openxmlformats.org/officeDocument/2006/relationships/image"/><Relationship Id="rId32" Target="../media/image3.png" Type="http://schemas.openxmlformats.org/officeDocument/2006/relationships/image"/><Relationship Id="rId33" Target="../media/image4.svg" Type="http://schemas.openxmlformats.org/officeDocument/2006/relationships/image"/><Relationship Id="rId34" Target="../media/image55.png" Type="http://schemas.openxmlformats.org/officeDocument/2006/relationships/image"/><Relationship Id="rId35" Target="../media/image56.svg" Type="http://schemas.openxmlformats.org/officeDocument/2006/relationships/image"/><Relationship Id="rId36" Target="../media/image57.png" Type="http://schemas.openxmlformats.org/officeDocument/2006/relationships/image"/><Relationship Id="rId37" Target="../media/image58.svg" Type="http://schemas.openxmlformats.org/officeDocument/2006/relationships/image"/><Relationship Id="rId38" Target="../media/image17.png" Type="http://schemas.openxmlformats.org/officeDocument/2006/relationships/image"/><Relationship Id="rId39" Target="../media/image1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2688" y="-2407372"/>
            <a:ext cx="7992028" cy="13417723"/>
            <a:chOff x="0" y="0"/>
            <a:chExt cx="10656037" cy="178902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703759" y="10570791"/>
              <a:ext cx="3361509" cy="2359168"/>
            </a:xfrm>
            <a:custGeom>
              <a:avLst/>
              <a:gdLst/>
              <a:ahLst/>
              <a:cxnLst/>
              <a:rect r="r" b="b" t="t" l="l"/>
              <a:pathLst>
                <a:path h="2359168" w="3361509">
                  <a:moveTo>
                    <a:pt x="0" y="0"/>
                  </a:moveTo>
                  <a:lnTo>
                    <a:pt x="3361509" y="0"/>
                  </a:lnTo>
                  <a:lnTo>
                    <a:pt x="3361509" y="2359168"/>
                  </a:lnTo>
                  <a:lnTo>
                    <a:pt x="0" y="23591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6737023"/>
              <a:ext cx="4818057" cy="5486400"/>
            </a:xfrm>
            <a:custGeom>
              <a:avLst/>
              <a:gdLst/>
              <a:ahLst/>
              <a:cxnLst/>
              <a:rect r="r" b="b" t="t" l="l"/>
              <a:pathLst>
                <a:path h="5486400" w="4818057">
                  <a:moveTo>
                    <a:pt x="0" y="0"/>
                  </a:moveTo>
                  <a:lnTo>
                    <a:pt x="4818057" y="0"/>
                  </a:lnTo>
                  <a:lnTo>
                    <a:pt x="4818057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999555" y="3873264"/>
              <a:ext cx="3841390" cy="6664873"/>
            </a:xfrm>
            <a:custGeom>
              <a:avLst/>
              <a:gdLst/>
              <a:ahLst/>
              <a:cxnLst/>
              <a:rect r="r" b="b" t="t" l="l"/>
              <a:pathLst>
                <a:path h="6664873" w="3841390">
                  <a:moveTo>
                    <a:pt x="0" y="0"/>
                  </a:moveTo>
                  <a:lnTo>
                    <a:pt x="3841390" y="0"/>
                  </a:lnTo>
                  <a:lnTo>
                    <a:pt x="3841390" y="6664873"/>
                  </a:lnTo>
                  <a:lnTo>
                    <a:pt x="0" y="66648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23854" y="1617532"/>
              <a:ext cx="2930894" cy="5267947"/>
            </a:xfrm>
            <a:custGeom>
              <a:avLst/>
              <a:gdLst/>
              <a:ahLst/>
              <a:cxnLst/>
              <a:rect r="r" b="b" t="t" l="l"/>
              <a:pathLst>
                <a:path h="5267947" w="2930894">
                  <a:moveTo>
                    <a:pt x="0" y="0"/>
                  </a:moveTo>
                  <a:lnTo>
                    <a:pt x="2930894" y="0"/>
                  </a:lnTo>
                  <a:lnTo>
                    <a:pt x="2930894" y="5267946"/>
                  </a:lnTo>
                  <a:lnTo>
                    <a:pt x="0" y="5267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229" y="12403897"/>
              <a:ext cx="3421519" cy="5486400"/>
            </a:xfrm>
            <a:custGeom>
              <a:avLst/>
              <a:gdLst/>
              <a:ahLst/>
              <a:cxnLst/>
              <a:rect r="r" b="b" t="t" l="l"/>
              <a:pathLst>
                <a:path h="5486400" w="3421519">
                  <a:moveTo>
                    <a:pt x="0" y="0"/>
                  </a:moveTo>
                  <a:lnTo>
                    <a:pt x="3421519" y="0"/>
                  </a:lnTo>
                  <a:lnTo>
                    <a:pt x="342151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5302827">
              <a:off x="4807708" y="12456365"/>
              <a:ext cx="2957376" cy="3475549"/>
            </a:xfrm>
            <a:custGeom>
              <a:avLst/>
              <a:gdLst/>
              <a:ahLst/>
              <a:cxnLst/>
              <a:rect r="r" b="b" t="t" l="l"/>
              <a:pathLst>
                <a:path h="3475549" w="2957376">
                  <a:moveTo>
                    <a:pt x="0" y="0"/>
                  </a:moveTo>
                  <a:lnTo>
                    <a:pt x="2957376" y="0"/>
                  </a:lnTo>
                  <a:lnTo>
                    <a:pt x="2957376" y="3475549"/>
                  </a:lnTo>
                  <a:lnTo>
                    <a:pt x="0" y="3475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654748" y="15733141"/>
              <a:ext cx="3449175" cy="1655604"/>
            </a:xfrm>
            <a:custGeom>
              <a:avLst/>
              <a:gdLst/>
              <a:ahLst/>
              <a:cxnLst/>
              <a:rect r="r" b="b" t="t" l="l"/>
              <a:pathLst>
                <a:path h="1655604" w="3449175">
                  <a:moveTo>
                    <a:pt x="0" y="0"/>
                  </a:moveTo>
                  <a:lnTo>
                    <a:pt x="3449175" y="0"/>
                  </a:lnTo>
                  <a:lnTo>
                    <a:pt x="3449175" y="1655604"/>
                  </a:lnTo>
                  <a:lnTo>
                    <a:pt x="0" y="1655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996120" y="11427111"/>
              <a:ext cx="1267902" cy="4126309"/>
            </a:xfrm>
            <a:custGeom>
              <a:avLst/>
              <a:gdLst/>
              <a:ahLst/>
              <a:cxnLst/>
              <a:rect r="r" b="b" t="t" l="l"/>
              <a:pathLst>
                <a:path h="4126309" w="1267902">
                  <a:moveTo>
                    <a:pt x="0" y="0"/>
                  </a:moveTo>
                  <a:lnTo>
                    <a:pt x="1267902" y="0"/>
                  </a:lnTo>
                  <a:lnTo>
                    <a:pt x="1267902" y="4126309"/>
                  </a:lnTo>
                  <a:lnTo>
                    <a:pt x="0" y="41263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7934961">
              <a:off x="6903711" y="3486316"/>
              <a:ext cx="3129834" cy="3067237"/>
            </a:xfrm>
            <a:custGeom>
              <a:avLst/>
              <a:gdLst/>
              <a:ahLst/>
              <a:cxnLst/>
              <a:rect r="r" b="b" t="t" l="l"/>
              <a:pathLst>
                <a:path h="3067237" w="3129834">
                  <a:moveTo>
                    <a:pt x="0" y="0"/>
                  </a:moveTo>
                  <a:lnTo>
                    <a:pt x="3129834" y="0"/>
                  </a:lnTo>
                  <a:lnTo>
                    <a:pt x="3129834" y="3067237"/>
                  </a:lnTo>
                  <a:lnTo>
                    <a:pt x="0" y="3067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464371" y="0"/>
              <a:ext cx="5004257" cy="3873264"/>
            </a:xfrm>
            <a:custGeom>
              <a:avLst/>
              <a:gdLst/>
              <a:ahLst/>
              <a:cxnLst/>
              <a:rect r="r" b="b" t="t" l="l"/>
              <a:pathLst>
                <a:path h="3873264" w="5004257">
                  <a:moveTo>
                    <a:pt x="0" y="0"/>
                  </a:moveTo>
                  <a:lnTo>
                    <a:pt x="5004257" y="0"/>
                  </a:lnTo>
                  <a:lnTo>
                    <a:pt x="5004257" y="3873264"/>
                  </a:lnTo>
                  <a:lnTo>
                    <a:pt x="0" y="38732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540395" y="572426"/>
            <a:ext cx="5091060" cy="912549"/>
          </a:xfrm>
          <a:custGeom>
            <a:avLst/>
            <a:gdLst/>
            <a:ahLst/>
            <a:cxnLst/>
            <a:rect r="r" b="b" t="t" l="l"/>
            <a:pathLst>
              <a:path h="912549" w="5091060">
                <a:moveTo>
                  <a:pt x="0" y="0"/>
                </a:moveTo>
                <a:lnTo>
                  <a:pt x="5091060" y="0"/>
                </a:lnTo>
                <a:lnTo>
                  <a:pt x="5091060" y="912548"/>
                </a:lnTo>
                <a:lnTo>
                  <a:pt x="0" y="912548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-704" t="-232805" r="0" b="-22902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109340" y="773179"/>
            <a:ext cx="4864030" cy="511043"/>
          </a:xfrm>
          <a:custGeom>
            <a:avLst/>
            <a:gdLst/>
            <a:ahLst/>
            <a:cxnLst/>
            <a:rect r="r" b="b" t="t" l="l"/>
            <a:pathLst>
              <a:path h="511043" w="4864030">
                <a:moveTo>
                  <a:pt x="0" y="0"/>
                </a:moveTo>
                <a:lnTo>
                  <a:pt x="4864030" y="0"/>
                </a:lnTo>
                <a:lnTo>
                  <a:pt x="4864030" y="511042"/>
                </a:lnTo>
                <a:lnTo>
                  <a:pt x="0" y="51104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200069" y="4349189"/>
            <a:ext cx="12059231" cy="139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1"/>
              </a:lnSpc>
            </a:pPr>
            <a:r>
              <a:rPr lang="en-US" sz="9411">
                <a:solidFill>
                  <a:srgbClr val="96CF8F"/>
                </a:solidFill>
                <a:latin typeface="Chunk Five"/>
              </a:rPr>
              <a:t>Elixir Wednesday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46631" y="5517581"/>
            <a:ext cx="8566107" cy="133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</a:pPr>
            <a:r>
              <a:rPr lang="en-US" sz="3736">
                <a:solidFill>
                  <a:srgbClr val="F68B9B"/>
                </a:solidFill>
                <a:latin typeface="Telegraf Ultra-Bold"/>
              </a:rPr>
              <a:t>Wednesday, Oct 11th 2023</a:t>
            </a:r>
          </a:p>
          <a:p>
            <a:pPr algn="ctr">
              <a:lnSpc>
                <a:spcPts val="5231"/>
              </a:lnSpc>
              <a:spcBef>
                <a:spcPct val="0"/>
              </a:spcBef>
            </a:pPr>
            <a:r>
              <a:rPr lang="en-US" sz="3736">
                <a:solidFill>
                  <a:srgbClr val="F68B9B"/>
                </a:solidFill>
                <a:ea typeface="Telegraf Ultra-Bold"/>
              </a:rPr>
              <a:t>🍣 🍻 🧪 🍟 🎤 🚀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1953" y="2923709"/>
            <a:ext cx="4042369" cy="2758917"/>
          </a:xfrm>
          <a:custGeom>
            <a:avLst/>
            <a:gdLst/>
            <a:ahLst/>
            <a:cxnLst/>
            <a:rect r="r" b="b" t="t" l="l"/>
            <a:pathLst>
              <a:path h="2758917" w="4042369">
                <a:moveTo>
                  <a:pt x="0" y="0"/>
                </a:moveTo>
                <a:lnTo>
                  <a:pt x="4042368" y="0"/>
                </a:lnTo>
                <a:lnTo>
                  <a:pt x="4042368" y="2758916"/>
                </a:lnTo>
                <a:lnTo>
                  <a:pt x="0" y="275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52244" y="1567825"/>
            <a:ext cx="3359173" cy="4114800"/>
          </a:xfrm>
          <a:custGeom>
            <a:avLst/>
            <a:gdLst/>
            <a:ahLst/>
            <a:cxnLst/>
            <a:rect r="r" b="b" t="t" l="l"/>
            <a:pathLst>
              <a:path h="4114800" w="3359173">
                <a:moveTo>
                  <a:pt x="0" y="0"/>
                </a:moveTo>
                <a:lnTo>
                  <a:pt x="3359173" y="0"/>
                </a:lnTo>
                <a:lnTo>
                  <a:pt x="335917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41167" y="2923709"/>
            <a:ext cx="4042369" cy="2758917"/>
          </a:xfrm>
          <a:custGeom>
            <a:avLst/>
            <a:gdLst/>
            <a:ahLst/>
            <a:cxnLst/>
            <a:rect r="r" b="b" t="t" l="l"/>
            <a:pathLst>
              <a:path h="2758917" w="4042369">
                <a:moveTo>
                  <a:pt x="0" y="0"/>
                </a:moveTo>
                <a:lnTo>
                  <a:pt x="4042369" y="0"/>
                </a:lnTo>
                <a:lnTo>
                  <a:pt x="4042369" y="2758916"/>
                </a:lnTo>
                <a:lnTo>
                  <a:pt x="0" y="275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79282" y="1567825"/>
            <a:ext cx="2566139" cy="4114800"/>
          </a:xfrm>
          <a:custGeom>
            <a:avLst/>
            <a:gdLst/>
            <a:ahLst/>
            <a:cxnLst/>
            <a:rect r="r" b="b" t="t" l="l"/>
            <a:pathLst>
              <a:path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86150" y="5765809"/>
            <a:ext cx="5113974" cy="87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7"/>
              </a:lnSpc>
              <a:spcBef>
                <a:spcPct val="0"/>
              </a:spcBef>
            </a:pPr>
            <a:r>
              <a:rPr lang="en-US" sz="5012">
                <a:solidFill>
                  <a:srgbClr val="F68B9B"/>
                </a:solidFill>
                <a:latin typeface="Neue Machina Ultra-Bold"/>
              </a:rPr>
              <a:t>Bunsen Burner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42626" y="6678582"/>
            <a:ext cx="5001023" cy="204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This equipment fire hazard for it produce open flame and used for heating and sterilization process.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61840" y="6681528"/>
            <a:ext cx="5001023" cy="204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This heating equipment is an alternative when there is natural gas available in the laboratory.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22853" y="5765809"/>
            <a:ext cx="5678996" cy="87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7"/>
              </a:lnSpc>
              <a:spcBef>
                <a:spcPct val="0"/>
              </a:spcBef>
            </a:pPr>
            <a:r>
              <a:rPr lang="en-US" sz="5012">
                <a:solidFill>
                  <a:srgbClr val="F68B9B"/>
                </a:solidFill>
                <a:latin typeface="Neue Machina Ultra-Bold"/>
              </a:rPr>
              <a:t>Alcohol Burner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3225">
            <a:off x="9495924" y="1063637"/>
            <a:ext cx="11475116" cy="8074309"/>
          </a:xfrm>
          <a:custGeom>
            <a:avLst/>
            <a:gdLst/>
            <a:ahLst/>
            <a:cxnLst/>
            <a:rect r="r" b="b" t="t" l="l"/>
            <a:pathLst>
              <a:path h="8074309" w="11475116">
                <a:moveTo>
                  <a:pt x="0" y="0"/>
                </a:moveTo>
                <a:lnTo>
                  <a:pt x="11475116" y="0"/>
                </a:lnTo>
                <a:lnTo>
                  <a:pt x="11475116" y="8074310"/>
                </a:lnTo>
                <a:lnTo>
                  <a:pt x="0" y="8074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0453" y="1606884"/>
            <a:ext cx="7221550" cy="131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42"/>
              </a:lnSpc>
              <a:spcBef>
                <a:spcPct val="0"/>
              </a:spcBef>
            </a:pPr>
            <a:r>
              <a:rPr lang="en-US" sz="7673">
                <a:solidFill>
                  <a:srgbClr val="F68B9B"/>
                </a:solidFill>
                <a:latin typeface="Neue Machina Ultra-Bold"/>
              </a:rPr>
              <a:t>Wrap Up!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6861" y="3439736"/>
            <a:ext cx="7748734" cy="103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A laboratory equipment is used to conduct and perform scientific experiments.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6861" y="4923094"/>
            <a:ext cx="7748734" cy="15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These pieces of equipment vary from simple to complex depending on the type of experiment done in the laboratory.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6861" y="6883532"/>
            <a:ext cx="7748734" cy="15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These pieces of equipment should handle with care and under professional supervision inside laboratory.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41791" y="514350"/>
            <a:ext cx="7768678" cy="9091006"/>
          </a:xfrm>
          <a:custGeom>
            <a:avLst/>
            <a:gdLst/>
            <a:ahLst/>
            <a:cxnLst/>
            <a:rect r="r" b="b" t="t" l="l"/>
            <a:pathLst>
              <a:path h="9091006" w="7768678">
                <a:moveTo>
                  <a:pt x="0" y="0"/>
                </a:moveTo>
                <a:lnTo>
                  <a:pt x="7768678" y="0"/>
                </a:lnTo>
                <a:lnTo>
                  <a:pt x="7768678" y="9091006"/>
                </a:lnTo>
                <a:lnTo>
                  <a:pt x="0" y="9091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4908" y="3952558"/>
            <a:ext cx="10408039" cy="230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1"/>
              </a:lnSpc>
            </a:pPr>
            <a:r>
              <a:rPr lang="en-US" sz="8375">
                <a:solidFill>
                  <a:srgbClr val="F68B9B"/>
                </a:solidFill>
                <a:latin typeface="Neue Machina Ultra-Bold"/>
              </a:rPr>
              <a:t>Thank you for being attentive!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04722" y="1732547"/>
            <a:ext cx="8872205" cy="7630097"/>
          </a:xfrm>
          <a:custGeom>
            <a:avLst/>
            <a:gdLst/>
            <a:ahLst/>
            <a:cxnLst/>
            <a:rect r="r" b="b" t="t" l="l"/>
            <a:pathLst>
              <a:path h="7630097" w="8872205">
                <a:moveTo>
                  <a:pt x="0" y="0"/>
                </a:moveTo>
                <a:lnTo>
                  <a:pt x="8872206" y="0"/>
                </a:lnTo>
                <a:lnTo>
                  <a:pt x="8872206" y="7630097"/>
                </a:lnTo>
                <a:lnTo>
                  <a:pt x="0" y="7630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18669"/>
            <a:ext cx="9536124" cy="131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42"/>
              </a:lnSpc>
              <a:spcBef>
                <a:spcPct val="0"/>
              </a:spcBef>
            </a:pPr>
            <a:r>
              <a:rPr lang="en-US" sz="7673">
                <a:solidFill>
                  <a:srgbClr val="F68B9B"/>
                </a:solidFill>
                <a:latin typeface="Neue Machina Ultra-Bold"/>
              </a:rPr>
              <a:t>References: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22395" y="4241194"/>
            <a:ext cx="7748734" cy="52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Ultra-Bold"/>
              </a:rPr>
              <a:t>Ketut Susilo (2017)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22395" y="5582214"/>
            <a:ext cx="7748734" cy="52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Ultra-Bold"/>
              </a:rPr>
              <a:t>Rosa Maria Aguado (2019)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22395" y="6950305"/>
            <a:ext cx="7748734" cy="52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Ultra-Bold"/>
              </a:rPr>
              <a:t>Yanis Petros (2022)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0925" y="3324174"/>
            <a:ext cx="1053693" cy="1828174"/>
          </a:xfrm>
          <a:custGeom>
            <a:avLst/>
            <a:gdLst/>
            <a:ahLst/>
            <a:cxnLst/>
            <a:rect r="r" b="b" t="t" l="l"/>
            <a:pathLst>
              <a:path h="1828174" w="1053693">
                <a:moveTo>
                  <a:pt x="0" y="0"/>
                </a:moveTo>
                <a:lnTo>
                  <a:pt x="1053693" y="0"/>
                </a:lnTo>
                <a:lnTo>
                  <a:pt x="1053693" y="1828174"/>
                </a:lnTo>
                <a:lnTo>
                  <a:pt x="0" y="1828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78647" y="3324174"/>
            <a:ext cx="561748" cy="1828174"/>
          </a:xfrm>
          <a:custGeom>
            <a:avLst/>
            <a:gdLst/>
            <a:ahLst/>
            <a:cxnLst/>
            <a:rect r="r" b="b" t="t" l="l"/>
            <a:pathLst>
              <a:path h="1828174" w="561748">
                <a:moveTo>
                  <a:pt x="0" y="0"/>
                </a:moveTo>
                <a:lnTo>
                  <a:pt x="561748" y="0"/>
                </a:lnTo>
                <a:lnTo>
                  <a:pt x="561748" y="1828174"/>
                </a:lnTo>
                <a:lnTo>
                  <a:pt x="0" y="1828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36754" y="3324174"/>
            <a:ext cx="1017129" cy="1828174"/>
          </a:xfrm>
          <a:custGeom>
            <a:avLst/>
            <a:gdLst/>
            <a:ahLst/>
            <a:cxnLst/>
            <a:rect r="r" b="b" t="t" l="l"/>
            <a:pathLst>
              <a:path h="1828174" w="1017129">
                <a:moveTo>
                  <a:pt x="0" y="0"/>
                </a:moveTo>
                <a:lnTo>
                  <a:pt x="1017130" y="0"/>
                </a:lnTo>
                <a:lnTo>
                  <a:pt x="1017130" y="1828174"/>
                </a:lnTo>
                <a:lnTo>
                  <a:pt x="0" y="1828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14531" y="3324174"/>
            <a:ext cx="1120172" cy="1828174"/>
          </a:xfrm>
          <a:custGeom>
            <a:avLst/>
            <a:gdLst/>
            <a:ahLst/>
            <a:cxnLst/>
            <a:rect r="r" b="b" t="t" l="l"/>
            <a:pathLst>
              <a:path h="1828174" w="1120172">
                <a:moveTo>
                  <a:pt x="0" y="0"/>
                </a:moveTo>
                <a:lnTo>
                  <a:pt x="1120172" y="0"/>
                </a:lnTo>
                <a:lnTo>
                  <a:pt x="1120172" y="1828174"/>
                </a:lnTo>
                <a:lnTo>
                  <a:pt x="0" y="18281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5767304" y="3821105"/>
            <a:ext cx="1828174" cy="834312"/>
          </a:xfrm>
          <a:custGeom>
            <a:avLst/>
            <a:gdLst/>
            <a:ahLst/>
            <a:cxnLst/>
            <a:rect r="r" b="b" t="t" l="l"/>
            <a:pathLst>
              <a:path h="834312" w="1828174">
                <a:moveTo>
                  <a:pt x="0" y="0"/>
                </a:moveTo>
                <a:lnTo>
                  <a:pt x="1828173" y="0"/>
                </a:lnTo>
                <a:lnTo>
                  <a:pt x="1828173" y="834312"/>
                </a:lnTo>
                <a:lnTo>
                  <a:pt x="0" y="8343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31103" y="3324174"/>
            <a:ext cx="1492455" cy="1828174"/>
          </a:xfrm>
          <a:custGeom>
            <a:avLst/>
            <a:gdLst/>
            <a:ahLst/>
            <a:cxnLst/>
            <a:rect r="r" b="b" t="t" l="l"/>
            <a:pathLst>
              <a:path h="1828174" w="1492455">
                <a:moveTo>
                  <a:pt x="0" y="0"/>
                </a:moveTo>
                <a:lnTo>
                  <a:pt x="1492454" y="0"/>
                </a:lnTo>
                <a:lnTo>
                  <a:pt x="1492454" y="1828174"/>
                </a:lnTo>
                <a:lnTo>
                  <a:pt x="0" y="18281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67442" y="3324174"/>
            <a:ext cx="1130144" cy="1828174"/>
          </a:xfrm>
          <a:custGeom>
            <a:avLst/>
            <a:gdLst/>
            <a:ahLst/>
            <a:cxnLst/>
            <a:rect r="r" b="b" t="t" l="l"/>
            <a:pathLst>
              <a:path h="1828174" w="1130144">
                <a:moveTo>
                  <a:pt x="0" y="0"/>
                </a:moveTo>
                <a:lnTo>
                  <a:pt x="1130144" y="0"/>
                </a:lnTo>
                <a:lnTo>
                  <a:pt x="1130144" y="1828174"/>
                </a:lnTo>
                <a:lnTo>
                  <a:pt x="0" y="182817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42093" y="3324174"/>
            <a:ext cx="1140116" cy="1828174"/>
          </a:xfrm>
          <a:custGeom>
            <a:avLst/>
            <a:gdLst/>
            <a:ahLst/>
            <a:cxnLst/>
            <a:rect r="r" b="b" t="t" l="l"/>
            <a:pathLst>
              <a:path h="1828174" w="1140116">
                <a:moveTo>
                  <a:pt x="0" y="0"/>
                </a:moveTo>
                <a:lnTo>
                  <a:pt x="1140116" y="0"/>
                </a:lnTo>
                <a:lnTo>
                  <a:pt x="1140116" y="1828174"/>
                </a:lnTo>
                <a:lnTo>
                  <a:pt x="0" y="182817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44936" y="3324174"/>
            <a:ext cx="2047853" cy="1828174"/>
          </a:xfrm>
          <a:custGeom>
            <a:avLst/>
            <a:gdLst/>
            <a:ahLst/>
            <a:cxnLst/>
            <a:rect r="r" b="b" t="t" l="l"/>
            <a:pathLst>
              <a:path h="1828174" w="2047853">
                <a:moveTo>
                  <a:pt x="0" y="0"/>
                </a:moveTo>
                <a:lnTo>
                  <a:pt x="2047853" y="0"/>
                </a:lnTo>
                <a:lnTo>
                  <a:pt x="2047853" y="1828174"/>
                </a:lnTo>
                <a:lnTo>
                  <a:pt x="0" y="182817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09288" y="3324174"/>
            <a:ext cx="917411" cy="1828174"/>
          </a:xfrm>
          <a:custGeom>
            <a:avLst/>
            <a:gdLst/>
            <a:ahLst/>
            <a:cxnLst/>
            <a:rect r="r" b="b" t="t" l="l"/>
            <a:pathLst>
              <a:path h="1828174" w="917411">
                <a:moveTo>
                  <a:pt x="0" y="0"/>
                </a:moveTo>
                <a:lnTo>
                  <a:pt x="917411" y="0"/>
                </a:lnTo>
                <a:lnTo>
                  <a:pt x="917411" y="1828174"/>
                </a:lnTo>
                <a:lnTo>
                  <a:pt x="0" y="182817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584182" y="3324174"/>
            <a:ext cx="1352893" cy="1792990"/>
          </a:xfrm>
          <a:custGeom>
            <a:avLst/>
            <a:gdLst/>
            <a:ahLst/>
            <a:cxnLst/>
            <a:rect r="r" b="b" t="t" l="l"/>
            <a:pathLst>
              <a:path h="1792990" w="1352893">
                <a:moveTo>
                  <a:pt x="0" y="0"/>
                </a:moveTo>
                <a:lnTo>
                  <a:pt x="1352893" y="0"/>
                </a:lnTo>
                <a:lnTo>
                  <a:pt x="1352893" y="1792991"/>
                </a:lnTo>
                <a:lnTo>
                  <a:pt x="0" y="179299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6322813"/>
            <a:ext cx="1352893" cy="1792990"/>
          </a:xfrm>
          <a:custGeom>
            <a:avLst/>
            <a:gdLst/>
            <a:ahLst/>
            <a:cxnLst/>
            <a:rect r="r" b="b" t="t" l="l"/>
            <a:pathLst>
              <a:path h="1792990" w="1352893">
                <a:moveTo>
                  <a:pt x="0" y="0"/>
                </a:moveTo>
                <a:lnTo>
                  <a:pt x="1352893" y="0"/>
                </a:lnTo>
                <a:lnTo>
                  <a:pt x="1352893" y="1792991"/>
                </a:lnTo>
                <a:lnTo>
                  <a:pt x="0" y="179299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81593" y="6322813"/>
            <a:ext cx="1525672" cy="1792990"/>
          </a:xfrm>
          <a:custGeom>
            <a:avLst/>
            <a:gdLst/>
            <a:ahLst/>
            <a:cxnLst/>
            <a:rect r="r" b="b" t="t" l="l"/>
            <a:pathLst>
              <a:path h="1792990" w="1525672">
                <a:moveTo>
                  <a:pt x="0" y="0"/>
                </a:moveTo>
                <a:lnTo>
                  <a:pt x="1525671" y="0"/>
                </a:lnTo>
                <a:lnTo>
                  <a:pt x="1525671" y="1792991"/>
                </a:lnTo>
                <a:lnTo>
                  <a:pt x="0" y="179299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72694" y="6322813"/>
            <a:ext cx="2554779" cy="1792990"/>
          </a:xfrm>
          <a:custGeom>
            <a:avLst/>
            <a:gdLst/>
            <a:ahLst/>
            <a:cxnLst/>
            <a:rect r="r" b="b" t="t" l="l"/>
            <a:pathLst>
              <a:path h="1792990" w="2554779">
                <a:moveTo>
                  <a:pt x="0" y="0"/>
                </a:moveTo>
                <a:lnTo>
                  <a:pt x="2554779" y="0"/>
                </a:lnTo>
                <a:lnTo>
                  <a:pt x="2554779" y="1792991"/>
                </a:lnTo>
                <a:lnTo>
                  <a:pt x="0" y="179299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6026154" y="6322813"/>
            <a:ext cx="1799534" cy="1792990"/>
          </a:xfrm>
          <a:custGeom>
            <a:avLst/>
            <a:gdLst/>
            <a:ahLst/>
            <a:cxnLst/>
            <a:rect r="r" b="b" t="t" l="l"/>
            <a:pathLst>
              <a:path h="1792990" w="1799534">
                <a:moveTo>
                  <a:pt x="1799534" y="0"/>
                </a:moveTo>
                <a:lnTo>
                  <a:pt x="0" y="0"/>
                </a:lnTo>
                <a:lnTo>
                  <a:pt x="0" y="1792991"/>
                </a:lnTo>
                <a:lnTo>
                  <a:pt x="1799534" y="1792991"/>
                </a:lnTo>
                <a:lnTo>
                  <a:pt x="1799534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7261328">
            <a:off x="7407259" y="6681457"/>
            <a:ext cx="2083229" cy="1075704"/>
          </a:xfrm>
          <a:custGeom>
            <a:avLst/>
            <a:gdLst/>
            <a:ahLst/>
            <a:cxnLst/>
            <a:rect r="r" b="b" t="t" l="l"/>
            <a:pathLst>
              <a:path h="1075704" w="2083229">
                <a:moveTo>
                  <a:pt x="0" y="0"/>
                </a:moveTo>
                <a:lnTo>
                  <a:pt x="2083229" y="0"/>
                </a:lnTo>
                <a:lnTo>
                  <a:pt x="2083229" y="1075703"/>
                </a:lnTo>
                <a:lnTo>
                  <a:pt x="0" y="107570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46611" y="6322813"/>
            <a:ext cx="1574571" cy="1792990"/>
          </a:xfrm>
          <a:custGeom>
            <a:avLst/>
            <a:gdLst/>
            <a:ahLst/>
            <a:cxnLst/>
            <a:rect r="r" b="b" t="t" l="l"/>
            <a:pathLst>
              <a:path h="1792990" w="1574571">
                <a:moveTo>
                  <a:pt x="0" y="0"/>
                </a:moveTo>
                <a:lnTo>
                  <a:pt x="1574572" y="0"/>
                </a:lnTo>
                <a:lnTo>
                  <a:pt x="1574572" y="1792991"/>
                </a:lnTo>
                <a:lnTo>
                  <a:pt x="0" y="1792991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214026" y="6322813"/>
            <a:ext cx="2548177" cy="1792990"/>
          </a:xfrm>
          <a:custGeom>
            <a:avLst/>
            <a:gdLst/>
            <a:ahLst/>
            <a:cxnLst/>
            <a:rect r="r" b="b" t="t" l="l"/>
            <a:pathLst>
              <a:path h="1792990" w="2548177">
                <a:moveTo>
                  <a:pt x="0" y="0"/>
                </a:moveTo>
                <a:lnTo>
                  <a:pt x="2548177" y="0"/>
                </a:lnTo>
                <a:lnTo>
                  <a:pt x="2548177" y="1792991"/>
                </a:lnTo>
                <a:lnTo>
                  <a:pt x="0" y="1792991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037083" y="6322813"/>
            <a:ext cx="1532192" cy="1792990"/>
          </a:xfrm>
          <a:custGeom>
            <a:avLst/>
            <a:gdLst/>
            <a:ahLst/>
            <a:cxnLst/>
            <a:rect r="r" b="b" t="t" l="l"/>
            <a:pathLst>
              <a:path h="1792990" w="1532192">
                <a:moveTo>
                  <a:pt x="0" y="0"/>
                </a:moveTo>
                <a:lnTo>
                  <a:pt x="1532191" y="0"/>
                </a:lnTo>
                <a:lnTo>
                  <a:pt x="1532191" y="1792991"/>
                </a:lnTo>
                <a:lnTo>
                  <a:pt x="0" y="1792991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429718" y="6322813"/>
            <a:ext cx="1829582" cy="1792990"/>
          </a:xfrm>
          <a:custGeom>
            <a:avLst/>
            <a:gdLst/>
            <a:ahLst/>
            <a:cxnLst/>
            <a:rect r="r" b="b" t="t" l="l"/>
            <a:pathLst>
              <a:path h="1792990" w="1829582">
                <a:moveTo>
                  <a:pt x="0" y="0"/>
                </a:moveTo>
                <a:lnTo>
                  <a:pt x="1829582" y="0"/>
                </a:lnTo>
                <a:lnTo>
                  <a:pt x="1829582" y="1792991"/>
                </a:lnTo>
                <a:lnTo>
                  <a:pt x="0" y="1792991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375938" y="876300"/>
            <a:ext cx="9536124" cy="131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42"/>
              </a:lnSpc>
              <a:spcBef>
                <a:spcPct val="0"/>
              </a:spcBef>
            </a:pPr>
            <a:r>
              <a:rPr lang="en-US" sz="7673">
                <a:solidFill>
                  <a:srgbClr val="8BD4AB"/>
                </a:solidFill>
                <a:latin typeface="Neue Machina Ultra-Bold"/>
              </a:rPr>
              <a:t>Resource 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9999" y="181804"/>
            <a:ext cx="7114245" cy="11610786"/>
          </a:xfrm>
          <a:custGeom>
            <a:avLst/>
            <a:gdLst/>
            <a:ahLst/>
            <a:cxnLst/>
            <a:rect r="r" b="b" t="t" l="l"/>
            <a:pathLst>
              <a:path h="11610786" w="7114245">
                <a:moveTo>
                  <a:pt x="0" y="0"/>
                </a:moveTo>
                <a:lnTo>
                  <a:pt x="7114246" y="0"/>
                </a:lnTo>
                <a:lnTo>
                  <a:pt x="7114246" y="11610786"/>
                </a:lnTo>
                <a:lnTo>
                  <a:pt x="0" y="11610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17236" y="2689120"/>
            <a:ext cx="9874148" cy="165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113"/>
              </a:lnSpc>
              <a:spcBef>
                <a:spcPct val="0"/>
              </a:spcBef>
            </a:pPr>
            <a:r>
              <a:rPr lang="en-US" sz="8652">
                <a:solidFill>
                  <a:srgbClr val="F68B9B"/>
                </a:solidFill>
                <a:latin typeface="Chunk Five"/>
              </a:rPr>
              <a:t>Today's Agenda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097660" y="4662718"/>
            <a:ext cx="785061" cy="785061"/>
          </a:xfrm>
          <a:custGeom>
            <a:avLst/>
            <a:gdLst/>
            <a:ahLst/>
            <a:cxnLst/>
            <a:rect r="r" b="b" t="t" l="l"/>
            <a:pathLst>
              <a:path h="785061" w="785061">
                <a:moveTo>
                  <a:pt x="0" y="0"/>
                </a:moveTo>
                <a:lnTo>
                  <a:pt x="785061" y="0"/>
                </a:lnTo>
                <a:lnTo>
                  <a:pt x="785061" y="785060"/>
                </a:lnTo>
                <a:lnTo>
                  <a:pt x="0" y="785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072323" y="4705933"/>
            <a:ext cx="8981469" cy="593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42"/>
              </a:lnSpc>
              <a:spcBef>
                <a:spcPct val="0"/>
              </a:spcBef>
            </a:pPr>
            <a:r>
              <a:rPr lang="en-US" sz="3244">
                <a:solidFill>
                  <a:srgbClr val="96CF8F"/>
                </a:solidFill>
                <a:latin typeface="Telegraf Ultra-Bold"/>
              </a:rPr>
              <a:t>Definition of laboratory equipment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72323" y="5637881"/>
            <a:ext cx="8981469" cy="593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42"/>
              </a:lnSpc>
              <a:spcBef>
                <a:spcPct val="0"/>
              </a:spcBef>
            </a:pPr>
            <a:r>
              <a:rPr lang="en-US" sz="3244">
                <a:solidFill>
                  <a:srgbClr val="96CF8F"/>
                </a:solidFill>
                <a:latin typeface="Telegraf Ultra-Bold"/>
              </a:rPr>
              <a:t>Common laboratory equipment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097660" y="5594666"/>
            <a:ext cx="785061" cy="785061"/>
          </a:xfrm>
          <a:custGeom>
            <a:avLst/>
            <a:gdLst/>
            <a:ahLst/>
            <a:cxnLst/>
            <a:rect r="r" b="b" t="t" l="l"/>
            <a:pathLst>
              <a:path h="785061" w="785061">
                <a:moveTo>
                  <a:pt x="0" y="0"/>
                </a:moveTo>
                <a:lnTo>
                  <a:pt x="785061" y="0"/>
                </a:lnTo>
                <a:lnTo>
                  <a:pt x="785061" y="785061"/>
                </a:lnTo>
                <a:lnTo>
                  <a:pt x="0" y="785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072323" y="6607883"/>
            <a:ext cx="8981469" cy="593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42"/>
              </a:lnSpc>
              <a:spcBef>
                <a:spcPct val="0"/>
              </a:spcBef>
            </a:pPr>
            <a:r>
              <a:rPr lang="en-US" sz="3244">
                <a:solidFill>
                  <a:srgbClr val="96CF8F"/>
                </a:solidFill>
                <a:latin typeface="Telegraf Ultra-Bold"/>
              </a:rPr>
              <a:t>Purpose of different laboratory equipment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097660" y="6564668"/>
            <a:ext cx="785061" cy="785061"/>
          </a:xfrm>
          <a:custGeom>
            <a:avLst/>
            <a:gdLst/>
            <a:ahLst/>
            <a:cxnLst/>
            <a:rect r="r" b="b" t="t" l="l"/>
            <a:pathLst>
              <a:path h="785061" w="785061">
                <a:moveTo>
                  <a:pt x="0" y="0"/>
                </a:moveTo>
                <a:lnTo>
                  <a:pt x="785061" y="0"/>
                </a:lnTo>
                <a:lnTo>
                  <a:pt x="785061" y="785061"/>
                </a:lnTo>
                <a:lnTo>
                  <a:pt x="0" y="785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rot="0">
            <a:off x="13450955" y="7601425"/>
            <a:ext cx="9674089" cy="0"/>
          </a:xfrm>
          <a:prstGeom prst="line">
            <a:avLst/>
          </a:prstGeom>
          <a:ln cap="rnd" w="390525">
            <a:solidFill>
              <a:srgbClr val="30526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933" y="3767377"/>
            <a:ext cx="1040625" cy="1149285"/>
          </a:xfrm>
          <a:custGeom>
            <a:avLst/>
            <a:gdLst/>
            <a:ahLst/>
            <a:cxnLst/>
            <a:rect r="r" b="b" t="t" l="l"/>
            <a:pathLst>
              <a:path h="1149285" w="1040625">
                <a:moveTo>
                  <a:pt x="0" y="0"/>
                </a:moveTo>
                <a:lnTo>
                  <a:pt x="1040626" y="0"/>
                </a:lnTo>
                <a:lnTo>
                  <a:pt x="1040626" y="1149286"/>
                </a:lnTo>
                <a:lnTo>
                  <a:pt x="0" y="1149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29627" y="3706893"/>
            <a:ext cx="9354553" cy="116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96CF8F"/>
                </a:solidFill>
                <a:latin typeface="Telegraf Ultra-Bold"/>
              </a:rPr>
              <a:t>Identify the common laboratory equipment used in a laboratory.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29627" y="5492310"/>
            <a:ext cx="9354553" cy="116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96CF8F"/>
                </a:solidFill>
                <a:latin typeface="Telegraf Ultra-Bold"/>
              </a:rPr>
              <a:t>Enumerate common pieces of laboratory equipment and their usage.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05933" y="5552795"/>
            <a:ext cx="1040625" cy="1149285"/>
          </a:xfrm>
          <a:custGeom>
            <a:avLst/>
            <a:gdLst/>
            <a:ahLst/>
            <a:cxnLst/>
            <a:rect r="r" b="b" t="t" l="l"/>
            <a:pathLst>
              <a:path h="1149285" w="1040625">
                <a:moveTo>
                  <a:pt x="0" y="0"/>
                </a:moveTo>
                <a:lnTo>
                  <a:pt x="1040626" y="0"/>
                </a:lnTo>
                <a:lnTo>
                  <a:pt x="1040626" y="1149285"/>
                </a:lnTo>
                <a:lnTo>
                  <a:pt x="0" y="1149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29627" y="7117046"/>
            <a:ext cx="9354553" cy="116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96CF8F"/>
                </a:solidFill>
                <a:latin typeface="Telegraf Ultra-Bold"/>
              </a:rPr>
              <a:t>Know the importance and proper handling of common laboratory equipment.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05933" y="7177530"/>
            <a:ext cx="1040625" cy="1149285"/>
          </a:xfrm>
          <a:custGeom>
            <a:avLst/>
            <a:gdLst/>
            <a:ahLst/>
            <a:cxnLst/>
            <a:rect r="r" b="b" t="t" l="l"/>
            <a:pathLst>
              <a:path h="1149285" w="1040625">
                <a:moveTo>
                  <a:pt x="0" y="0"/>
                </a:moveTo>
                <a:lnTo>
                  <a:pt x="1040626" y="0"/>
                </a:lnTo>
                <a:lnTo>
                  <a:pt x="1040626" y="1149285"/>
                </a:lnTo>
                <a:lnTo>
                  <a:pt x="0" y="1149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48903" y="248234"/>
            <a:ext cx="5656075" cy="10166147"/>
          </a:xfrm>
          <a:custGeom>
            <a:avLst/>
            <a:gdLst/>
            <a:ahLst/>
            <a:cxnLst/>
            <a:rect r="r" b="b" t="t" l="l"/>
            <a:pathLst>
              <a:path h="10166147" w="5656075">
                <a:moveTo>
                  <a:pt x="0" y="0"/>
                </a:moveTo>
                <a:lnTo>
                  <a:pt x="5656074" y="0"/>
                </a:lnTo>
                <a:lnTo>
                  <a:pt x="5656074" y="10166147"/>
                </a:lnTo>
                <a:lnTo>
                  <a:pt x="0" y="10166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05933" y="1617285"/>
            <a:ext cx="8174939" cy="1656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109"/>
              </a:lnSpc>
              <a:spcBef>
                <a:spcPct val="0"/>
              </a:spcBef>
            </a:pPr>
            <a:r>
              <a:rPr lang="en-US" sz="8649" spc="302">
                <a:solidFill>
                  <a:srgbClr val="F68B9B"/>
                </a:solidFill>
                <a:latin typeface="Chunk Five"/>
              </a:rPr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84768" y="351924"/>
            <a:ext cx="6972905" cy="11181042"/>
          </a:xfrm>
          <a:custGeom>
            <a:avLst/>
            <a:gdLst/>
            <a:ahLst/>
            <a:cxnLst/>
            <a:rect r="r" b="b" t="t" l="l"/>
            <a:pathLst>
              <a:path h="11181042" w="6972905">
                <a:moveTo>
                  <a:pt x="0" y="0"/>
                </a:moveTo>
                <a:lnTo>
                  <a:pt x="6972905" y="0"/>
                </a:lnTo>
                <a:lnTo>
                  <a:pt x="6972905" y="11181042"/>
                </a:lnTo>
                <a:lnTo>
                  <a:pt x="0" y="11181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3358" y="3873667"/>
            <a:ext cx="9849902" cy="2715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45"/>
              </a:lnSpc>
            </a:pPr>
            <a:r>
              <a:rPr lang="en-US" sz="9855">
                <a:solidFill>
                  <a:srgbClr val="96CF8F"/>
                </a:solidFill>
                <a:latin typeface="Neue Machina Ultra-Bold"/>
              </a:rPr>
              <a:t>Laboratory</a:t>
            </a:r>
          </a:p>
          <a:p>
            <a:pPr algn="ctr">
              <a:lnSpc>
                <a:spcPts val="10545"/>
              </a:lnSpc>
            </a:pPr>
            <a:r>
              <a:rPr lang="en-US" sz="9855">
                <a:solidFill>
                  <a:srgbClr val="96CF8F"/>
                </a:solidFill>
                <a:latin typeface="Neue Machina Ultra-Bold"/>
              </a:rPr>
              <a:t>Equipment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82252" y="1028700"/>
            <a:ext cx="9144000" cy="8163098"/>
          </a:xfrm>
          <a:custGeom>
            <a:avLst/>
            <a:gdLst/>
            <a:ahLst/>
            <a:cxnLst/>
            <a:rect r="r" b="b" t="t" l="l"/>
            <a:pathLst>
              <a:path h="8163098" w="9144000">
                <a:moveTo>
                  <a:pt x="0" y="0"/>
                </a:moveTo>
                <a:lnTo>
                  <a:pt x="9144000" y="0"/>
                </a:lnTo>
                <a:lnTo>
                  <a:pt x="9144000" y="8163098"/>
                </a:lnTo>
                <a:lnTo>
                  <a:pt x="0" y="8163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71313" y="2260003"/>
            <a:ext cx="8251002" cy="2390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55"/>
              </a:lnSpc>
            </a:pPr>
            <a:r>
              <a:rPr lang="en-US" sz="8649">
                <a:solidFill>
                  <a:srgbClr val="F68B9B"/>
                </a:solidFill>
                <a:latin typeface="Neue Machina Ultra-Bold"/>
              </a:rPr>
              <a:t>Laboratory Equipment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41786" y="5171268"/>
            <a:ext cx="8276620" cy="103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A laboratory equipment is used to conduct and perform scientific experiments.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41786" y="6586347"/>
            <a:ext cx="8417565" cy="15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These pieces of equipment vary from simple to complex depending on the type of experiment done in the laboratory.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5203" y="7084065"/>
            <a:ext cx="4592165" cy="6086001"/>
          </a:xfrm>
          <a:custGeom>
            <a:avLst/>
            <a:gdLst/>
            <a:ahLst/>
            <a:cxnLst/>
            <a:rect r="r" b="b" t="t" l="l"/>
            <a:pathLst>
              <a:path h="6086001" w="4592165">
                <a:moveTo>
                  <a:pt x="0" y="0"/>
                </a:moveTo>
                <a:lnTo>
                  <a:pt x="4592164" y="0"/>
                </a:lnTo>
                <a:lnTo>
                  <a:pt x="4592164" y="6086002"/>
                </a:lnTo>
                <a:lnTo>
                  <a:pt x="0" y="6086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02806" y="7084065"/>
            <a:ext cx="5316322" cy="4114800"/>
          </a:xfrm>
          <a:custGeom>
            <a:avLst/>
            <a:gdLst/>
            <a:ahLst/>
            <a:cxnLst/>
            <a:rect r="r" b="b" t="t" l="l"/>
            <a:pathLst>
              <a:path h="4114800" w="5316322">
                <a:moveTo>
                  <a:pt x="0" y="0"/>
                </a:moveTo>
                <a:lnTo>
                  <a:pt x="5316321" y="0"/>
                </a:lnTo>
                <a:lnTo>
                  <a:pt x="53163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78991" y="3330324"/>
            <a:ext cx="4918376" cy="776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5"/>
              </a:lnSpc>
            </a:pPr>
            <a:r>
              <a:rPr lang="en-US" sz="5500">
                <a:solidFill>
                  <a:srgbClr val="F9D291"/>
                </a:solidFill>
                <a:latin typeface="Neue Machina Ultra-Bold"/>
              </a:rPr>
              <a:t>Importance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74402" y="3330324"/>
            <a:ext cx="4233793" cy="776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5499">
                <a:solidFill>
                  <a:srgbClr val="F9D291"/>
                </a:solidFill>
                <a:latin typeface="Neue Machina Ultra-Bold"/>
              </a:rPr>
              <a:t>Purpose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1688" y="1123950"/>
            <a:ext cx="14964623" cy="1219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5"/>
              </a:lnSpc>
            </a:pPr>
            <a:r>
              <a:rPr lang="en-US" sz="8649">
                <a:solidFill>
                  <a:srgbClr val="F68B9B"/>
                </a:solidFill>
                <a:latin typeface="Neue Machina Ultra-Bold"/>
              </a:rPr>
              <a:t>Laboratory Equipment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2105" y="4431381"/>
            <a:ext cx="6192149" cy="204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Lab equipment aids students to experience first-hand experiments rather than just reading the processes and execution.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95224" y="4431381"/>
            <a:ext cx="6192149" cy="204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Lab equipment allows students to use their scientific thinking and apply theoretical experiments in real life.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9743" y="2828653"/>
            <a:ext cx="4042369" cy="2758917"/>
          </a:xfrm>
          <a:custGeom>
            <a:avLst/>
            <a:gdLst/>
            <a:ahLst/>
            <a:cxnLst/>
            <a:rect r="r" b="b" t="t" l="l"/>
            <a:pathLst>
              <a:path h="2758917" w="4042369">
                <a:moveTo>
                  <a:pt x="0" y="0"/>
                </a:moveTo>
                <a:lnTo>
                  <a:pt x="4042368" y="0"/>
                </a:lnTo>
                <a:lnTo>
                  <a:pt x="4042368" y="2758917"/>
                </a:lnTo>
                <a:lnTo>
                  <a:pt x="0" y="2758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63748" y="1860365"/>
            <a:ext cx="2130927" cy="3447088"/>
          </a:xfrm>
          <a:custGeom>
            <a:avLst/>
            <a:gdLst/>
            <a:ahLst/>
            <a:cxnLst/>
            <a:rect r="r" b="b" t="t" l="l"/>
            <a:pathLst>
              <a:path h="3447088" w="2130927">
                <a:moveTo>
                  <a:pt x="0" y="0"/>
                </a:moveTo>
                <a:lnTo>
                  <a:pt x="2130927" y="0"/>
                </a:lnTo>
                <a:lnTo>
                  <a:pt x="2130927" y="3447088"/>
                </a:lnTo>
                <a:lnTo>
                  <a:pt x="0" y="3447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22816" y="2828653"/>
            <a:ext cx="4042369" cy="2758917"/>
          </a:xfrm>
          <a:custGeom>
            <a:avLst/>
            <a:gdLst/>
            <a:ahLst/>
            <a:cxnLst/>
            <a:rect r="r" b="b" t="t" l="l"/>
            <a:pathLst>
              <a:path h="2758917" w="4042369">
                <a:moveTo>
                  <a:pt x="0" y="0"/>
                </a:moveTo>
                <a:lnTo>
                  <a:pt x="4042368" y="0"/>
                </a:lnTo>
                <a:lnTo>
                  <a:pt x="4042368" y="2758917"/>
                </a:lnTo>
                <a:lnTo>
                  <a:pt x="0" y="2758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85083" y="1860365"/>
            <a:ext cx="1917835" cy="3447088"/>
          </a:xfrm>
          <a:custGeom>
            <a:avLst/>
            <a:gdLst/>
            <a:ahLst/>
            <a:cxnLst/>
            <a:rect r="r" b="b" t="t" l="l"/>
            <a:pathLst>
              <a:path h="3447088" w="1917835">
                <a:moveTo>
                  <a:pt x="0" y="0"/>
                </a:moveTo>
                <a:lnTo>
                  <a:pt x="1917834" y="0"/>
                </a:lnTo>
                <a:lnTo>
                  <a:pt x="1917834" y="3447088"/>
                </a:lnTo>
                <a:lnTo>
                  <a:pt x="0" y="3447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37604" y="2937209"/>
            <a:ext cx="4042369" cy="2758917"/>
          </a:xfrm>
          <a:custGeom>
            <a:avLst/>
            <a:gdLst/>
            <a:ahLst/>
            <a:cxnLst/>
            <a:rect r="r" b="b" t="t" l="l"/>
            <a:pathLst>
              <a:path h="2758917" w="4042369">
                <a:moveTo>
                  <a:pt x="0" y="0"/>
                </a:moveTo>
                <a:lnTo>
                  <a:pt x="4042369" y="0"/>
                </a:lnTo>
                <a:lnTo>
                  <a:pt x="4042369" y="2758917"/>
                </a:lnTo>
                <a:lnTo>
                  <a:pt x="0" y="2758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93883" y="1860365"/>
            <a:ext cx="1729812" cy="3447088"/>
          </a:xfrm>
          <a:custGeom>
            <a:avLst/>
            <a:gdLst/>
            <a:ahLst/>
            <a:cxnLst/>
            <a:rect r="r" b="b" t="t" l="l"/>
            <a:pathLst>
              <a:path h="3447088" w="1729812">
                <a:moveTo>
                  <a:pt x="0" y="0"/>
                </a:moveTo>
                <a:lnTo>
                  <a:pt x="1729811" y="0"/>
                </a:lnTo>
                <a:lnTo>
                  <a:pt x="1729811" y="3447088"/>
                </a:lnTo>
                <a:lnTo>
                  <a:pt x="0" y="344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17814" y="5473270"/>
            <a:ext cx="3406226" cy="87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7"/>
              </a:lnSpc>
              <a:spcBef>
                <a:spcPct val="0"/>
              </a:spcBef>
            </a:pPr>
            <a:r>
              <a:rPr lang="en-US" sz="5012">
                <a:solidFill>
                  <a:srgbClr val="F68B9B"/>
                </a:solidFill>
                <a:latin typeface="Neue Machina Ultra-Bold"/>
              </a:rPr>
              <a:t>Test tube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383097"/>
            <a:ext cx="5001023" cy="15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These are used to store, mix and observe small amount of solid or liquid samples.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43489" y="6386043"/>
            <a:ext cx="5001023" cy="15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This equipment allows the collection and transfer of liquid samples.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31789" y="5470324"/>
            <a:ext cx="4624423" cy="87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7"/>
              </a:lnSpc>
              <a:spcBef>
                <a:spcPct val="0"/>
              </a:spcBef>
            </a:pPr>
            <a:r>
              <a:rPr lang="en-US" sz="5012">
                <a:solidFill>
                  <a:srgbClr val="F68B9B"/>
                </a:solidFill>
                <a:latin typeface="Neue Machina Ultra-Bold"/>
              </a:rPr>
              <a:t>Pipette Bulb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58277" y="6386043"/>
            <a:ext cx="5001023" cy="15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This collects gas when large amount of gas is produced during an experiment.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1430" y="5473270"/>
            <a:ext cx="3974718" cy="87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7"/>
              </a:lnSpc>
              <a:spcBef>
                <a:spcPct val="0"/>
              </a:spcBef>
            </a:pPr>
            <a:r>
              <a:rPr lang="en-US" sz="5012">
                <a:solidFill>
                  <a:srgbClr val="F68B9B"/>
                </a:solidFill>
                <a:latin typeface="Neue Machina Ultra-Bold"/>
              </a:rPr>
              <a:t>Gas Bottle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9950" y="2667194"/>
            <a:ext cx="4042369" cy="2758917"/>
          </a:xfrm>
          <a:custGeom>
            <a:avLst/>
            <a:gdLst/>
            <a:ahLst/>
            <a:cxnLst/>
            <a:rect r="r" b="b" t="t" l="l"/>
            <a:pathLst>
              <a:path h="2758917" w="4042369">
                <a:moveTo>
                  <a:pt x="0" y="0"/>
                </a:moveTo>
                <a:lnTo>
                  <a:pt x="4042369" y="0"/>
                </a:lnTo>
                <a:lnTo>
                  <a:pt x="4042369" y="2758917"/>
                </a:lnTo>
                <a:lnTo>
                  <a:pt x="0" y="2758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15891">
            <a:off x="945665" y="2971219"/>
            <a:ext cx="3935389" cy="1795968"/>
          </a:xfrm>
          <a:custGeom>
            <a:avLst/>
            <a:gdLst/>
            <a:ahLst/>
            <a:cxnLst/>
            <a:rect r="r" b="b" t="t" l="l"/>
            <a:pathLst>
              <a:path h="1795968" w="3935389">
                <a:moveTo>
                  <a:pt x="0" y="0"/>
                </a:moveTo>
                <a:lnTo>
                  <a:pt x="3935388" y="0"/>
                </a:lnTo>
                <a:lnTo>
                  <a:pt x="3935388" y="1795968"/>
                </a:lnTo>
                <a:lnTo>
                  <a:pt x="0" y="1795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59527" y="2762192"/>
            <a:ext cx="4042369" cy="2758917"/>
          </a:xfrm>
          <a:custGeom>
            <a:avLst/>
            <a:gdLst/>
            <a:ahLst/>
            <a:cxnLst/>
            <a:rect r="r" b="b" t="t" l="l"/>
            <a:pathLst>
              <a:path h="2758917" w="4042369">
                <a:moveTo>
                  <a:pt x="0" y="0"/>
                </a:moveTo>
                <a:lnTo>
                  <a:pt x="4042369" y="0"/>
                </a:lnTo>
                <a:lnTo>
                  <a:pt x="4042369" y="2758916"/>
                </a:lnTo>
                <a:lnTo>
                  <a:pt x="0" y="275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52878" y="2667194"/>
            <a:ext cx="4655668" cy="2404018"/>
          </a:xfrm>
          <a:custGeom>
            <a:avLst/>
            <a:gdLst/>
            <a:ahLst/>
            <a:cxnLst/>
            <a:rect r="r" b="b" t="t" l="l"/>
            <a:pathLst>
              <a:path h="2404018" w="4655668">
                <a:moveTo>
                  <a:pt x="0" y="0"/>
                </a:moveTo>
                <a:lnTo>
                  <a:pt x="4655668" y="0"/>
                </a:lnTo>
                <a:lnTo>
                  <a:pt x="4655668" y="2404018"/>
                </a:lnTo>
                <a:lnTo>
                  <a:pt x="0" y="24040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13014" y="2667194"/>
            <a:ext cx="4042369" cy="2758917"/>
          </a:xfrm>
          <a:custGeom>
            <a:avLst/>
            <a:gdLst/>
            <a:ahLst/>
            <a:cxnLst/>
            <a:rect r="r" b="b" t="t" l="l"/>
            <a:pathLst>
              <a:path h="2758917" w="4042369">
                <a:moveTo>
                  <a:pt x="0" y="0"/>
                </a:moveTo>
                <a:lnTo>
                  <a:pt x="4042369" y="0"/>
                </a:lnTo>
                <a:lnTo>
                  <a:pt x="4042369" y="2758917"/>
                </a:lnTo>
                <a:lnTo>
                  <a:pt x="0" y="2758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89298">
            <a:off x="6901205" y="1998748"/>
            <a:ext cx="3465988" cy="3453384"/>
          </a:xfrm>
          <a:custGeom>
            <a:avLst/>
            <a:gdLst/>
            <a:ahLst/>
            <a:cxnLst/>
            <a:rect r="r" b="b" t="t" l="l"/>
            <a:pathLst>
              <a:path h="3453384" w="3465988">
                <a:moveTo>
                  <a:pt x="0" y="0"/>
                </a:moveTo>
                <a:lnTo>
                  <a:pt x="3465987" y="0"/>
                </a:lnTo>
                <a:lnTo>
                  <a:pt x="3465987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2458" y="5686925"/>
            <a:ext cx="4597352" cy="87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7"/>
              </a:lnSpc>
              <a:spcBef>
                <a:spcPct val="0"/>
              </a:spcBef>
            </a:pPr>
            <a:r>
              <a:rPr lang="en-US" sz="5012">
                <a:solidFill>
                  <a:srgbClr val="F68B9B"/>
                </a:solidFill>
                <a:latin typeface="Neue Machina Ultra-Bold"/>
              </a:rPr>
              <a:t>Pinch Clamp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0623" y="6596752"/>
            <a:ext cx="5001023" cy="15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This equipment is used to stop the flow of liquid in a rubber or plastic tubing.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33687" y="6596752"/>
            <a:ext cx="5001023" cy="15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This equipment allows you to hold hot vessels such as crucibles, flasks and disks.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90367" y="5686925"/>
            <a:ext cx="5287664" cy="87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7"/>
              </a:lnSpc>
              <a:spcBef>
                <a:spcPct val="0"/>
              </a:spcBef>
            </a:pPr>
            <a:r>
              <a:rPr lang="en-US" sz="5012">
                <a:solidFill>
                  <a:srgbClr val="F68B9B"/>
                </a:solidFill>
                <a:latin typeface="Neue Machina Ultra-Bold"/>
              </a:rPr>
              <a:t>Crucible Tong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80200" y="6599698"/>
            <a:ext cx="5001023" cy="15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This equipment is used to indirectly hold test tubes during a heating process.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24046" y="5686925"/>
            <a:ext cx="6113331" cy="87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7"/>
              </a:lnSpc>
              <a:spcBef>
                <a:spcPct val="0"/>
              </a:spcBef>
            </a:pPr>
            <a:r>
              <a:rPr lang="en-US" sz="5012">
                <a:solidFill>
                  <a:srgbClr val="F68B9B"/>
                </a:solidFill>
                <a:latin typeface="Neue Machina Ultra-Bold"/>
              </a:rPr>
              <a:t>Test tube Holder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5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9950" y="2667194"/>
            <a:ext cx="4042369" cy="2758917"/>
          </a:xfrm>
          <a:custGeom>
            <a:avLst/>
            <a:gdLst/>
            <a:ahLst/>
            <a:cxnLst/>
            <a:rect r="r" b="b" t="t" l="l"/>
            <a:pathLst>
              <a:path h="2758917" w="4042369">
                <a:moveTo>
                  <a:pt x="0" y="0"/>
                </a:moveTo>
                <a:lnTo>
                  <a:pt x="4042369" y="0"/>
                </a:lnTo>
                <a:lnTo>
                  <a:pt x="4042369" y="2758917"/>
                </a:lnTo>
                <a:lnTo>
                  <a:pt x="0" y="2758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5445" y="1860365"/>
            <a:ext cx="2933159" cy="3447088"/>
          </a:xfrm>
          <a:custGeom>
            <a:avLst/>
            <a:gdLst/>
            <a:ahLst/>
            <a:cxnLst/>
            <a:rect r="r" b="b" t="t" l="l"/>
            <a:pathLst>
              <a:path h="3447088" w="2933159">
                <a:moveTo>
                  <a:pt x="0" y="0"/>
                </a:moveTo>
                <a:lnTo>
                  <a:pt x="2933159" y="0"/>
                </a:lnTo>
                <a:lnTo>
                  <a:pt x="2933159" y="3447088"/>
                </a:lnTo>
                <a:lnTo>
                  <a:pt x="0" y="3447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26855" y="2667194"/>
            <a:ext cx="4042369" cy="2758917"/>
          </a:xfrm>
          <a:custGeom>
            <a:avLst/>
            <a:gdLst/>
            <a:ahLst/>
            <a:cxnLst/>
            <a:rect r="r" b="b" t="t" l="l"/>
            <a:pathLst>
              <a:path h="2758917" w="4042369">
                <a:moveTo>
                  <a:pt x="0" y="0"/>
                </a:moveTo>
                <a:lnTo>
                  <a:pt x="4042369" y="0"/>
                </a:lnTo>
                <a:lnTo>
                  <a:pt x="4042369" y="2758917"/>
                </a:lnTo>
                <a:lnTo>
                  <a:pt x="0" y="2758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21403" y="1860365"/>
            <a:ext cx="1853273" cy="3215458"/>
          </a:xfrm>
          <a:custGeom>
            <a:avLst/>
            <a:gdLst/>
            <a:ahLst/>
            <a:cxnLst/>
            <a:rect r="r" b="b" t="t" l="l"/>
            <a:pathLst>
              <a:path h="3215458" w="1853273">
                <a:moveTo>
                  <a:pt x="0" y="0"/>
                </a:moveTo>
                <a:lnTo>
                  <a:pt x="1853273" y="0"/>
                </a:lnTo>
                <a:lnTo>
                  <a:pt x="1853273" y="3215457"/>
                </a:lnTo>
                <a:lnTo>
                  <a:pt x="0" y="32154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49640" y="2667194"/>
            <a:ext cx="4042369" cy="2758917"/>
          </a:xfrm>
          <a:custGeom>
            <a:avLst/>
            <a:gdLst/>
            <a:ahLst/>
            <a:cxnLst/>
            <a:rect r="r" b="b" t="t" l="l"/>
            <a:pathLst>
              <a:path h="2758917" w="4042369">
                <a:moveTo>
                  <a:pt x="0" y="0"/>
                </a:moveTo>
                <a:lnTo>
                  <a:pt x="4042369" y="0"/>
                </a:lnTo>
                <a:lnTo>
                  <a:pt x="4042369" y="2758917"/>
                </a:lnTo>
                <a:lnTo>
                  <a:pt x="0" y="2758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53195" y="1928042"/>
            <a:ext cx="4581611" cy="3215458"/>
          </a:xfrm>
          <a:custGeom>
            <a:avLst/>
            <a:gdLst/>
            <a:ahLst/>
            <a:cxnLst/>
            <a:rect r="r" b="b" t="t" l="l"/>
            <a:pathLst>
              <a:path h="3215458" w="4581611">
                <a:moveTo>
                  <a:pt x="0" y="0"/>
                </a:moveTo>
                <a:lnTo>
                  <a:pt x="4581610" y="0"/>
                </a:lnTo>
                <a:lnTo>
                  <a:pt x="4581610" y="3215458"/>
                </a:lnTo>
                <a:lnTo>
                  <a:pt x="0" y="32154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1475" y="5470324"/>
            <a:ext cx="5113974" cy="87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7"/>
              </a:lnSpc>
              <a:spcBef>
                <a:spcPct val="0"/>
              </a:spcBef>
            </a:pPr>
            <a:r>
              <a:rPr lang="en-US" sz="5012">
                <a:solidFill>
                  <a:srgbClr val="F68B9B"/>
                </a:solidFill>
                <a:latin typeface="Neue Machina Ultra-Bold"/>
              </a:rPr>
              <a:t>Florence Flask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7951" y="6383097"/>
            <a:ext cx="5001023" cy="15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This flask is useful in observing chemicals and heating solutions.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0313" y="6386043"/>
            <a:ext cx="5001023" cy="15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This flask is used for the purpose of distillation process.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58613" y="5470324"/>
            <a:ext cx="4624423" cy="87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7"/>
              </a:lnSpc>
              <a:spcBef>
                <a:spcPct val="0"/>
              </a:spcBef>
            </a:pPr>
            <a:r>
              <a:rPr lang="en-US" sz="5012">
                <a:solidFill>
                  <a:srgbClr val="F68B9B"/>
                </a:solidFill>
                <a:latin typeface="Neue Machina Ultra-Bold"/>
              </a:rPr>
              <a:t>Retort Flask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47528" y="6386043"/>
            <a:ext cx="5001023" cy="204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  <a:spcBef>
                <a:spcPct val="0"/>
              </a:spcBef>
            </a:pPr>
            <a:r>
              <a:rPr lang="en-US" sz="2890">
                <a:solidFill>
                  <a:srgbClr val="96CF8F"/>
                </a:solidFill>
                <a:latin typeface="Telegraf Medium"/>
              </a:rPr>
              <a:t>This flask is useful in titration process and also useful in mixing because there is a low chance of spill.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69555" y="5470324"/>
            <a:ext cx="6356970" cy="87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7"/>
              </a:lnSpc>
              <a:spcBef>
                <a:spcPct val="0"/>
              </a:spcBef>
            </a:pPr>
            <a:r>
              <a:rPr lang="en-US" sz="5012">
                <a:solidFill>
                  <a:srgbClr val="F68B9B"/>
                </a:solidFill>
                <a:latin typeface="Neue Machina Ultra-Bold"/>
              </a:rPr>
              <a:t>Erlenmeyer Flask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DAFw71R2oys</dc:identifier>
  <dcterms:modified xsi:type="dcterms:W3CDTF">2011-08-01T06:04:30Z</dcterms:modified>
  <cp:revision>1</cp:revision>
  <dc:title>Elixir Wednesday</dc:title>
</cp:coreProperties>
</file>