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3" r:id="rId3"/>
    <p:sldId id="270" r:id="rId4"/>
    <p:sldId id="271" r:id="rId5"/>
    <p:sldId id="269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 Math" panose="02040503050406030204" pitchFamily="18" charset="0"/>
      <p:regular r:id="rId11"/>
    </p:embeddedFont>
    <p:embeddedFont>
      <p:font typeface="FangSong" panose="02010609060101010101" pitchFamily="49" charset="-122"/>
      <p:regular r:id="rId12"/>
    </p:embeddedFont>
    <p:embeddedFont>
      <p:font typeface="Muli Regular" panose="020B0600000101010101" charset="0"/>
      <p:regular r:id="rId13"/>
    </p:embeddedFont>
    <p:embeddedFont>
      <p:font typeface="Muli Regular Bold" panose="020B0600000101010101" charset="0"/>
      <p:regular r:id="rId14"/>
    </p:embeddedFont>
    <p:embeddedFont>
      <p:font typeface="Playfair Display Bold" panose="020B0600000101010101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5340200" y="2480848"/>
            <a:ext cx="7956700" cy="286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深度学习技术与应用</a:t>
            </a:r>
            <a:endParaRPr lang="en-US" altLang="zh-CN" sz="3200" b="1" dirty="0">
              <a:solidFill>
                <a:srgbClr val="0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平时作业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Playfair Display Bold"/>
              </a:rPr>
              <a:t>）</a:t>
            </a:r>
            <a:endParaRPr lang="en-US" altLang="zh-CN" sz="3200" dirty="0">
              <a:solidFill>
                <a:srgbClr val="000000"/>
              </a:solidFill>
              <a:latin typeface="Playfair Display Bold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Playfair Display Bold"/>
              </a:rPr>
              <a:t>Street View House Number Recognition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Playfair Display Bold"/>
              </a:rPr>
              <a:t> 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938847" y="-5577476"/>
            <a:ext cx="9279264" cy="9262392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6187549" y="7481501"/>
            <a:ext cx="9279264" cy="92623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A9072B-0EB4-4F82-8F06-DB86715386BD}"/>
              </a:ext>
            </a:extLst>
          </p:cNvPr>
          <p:cNvSpPr txBox="1"/>
          <p:nvPr/>
        </p:nvSpPr>
        <p:spPr>
          <a:xfrm>
            <a:off x="5965750" y="4943445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b="1" dirty="0">
              <a:solidFill>
                <a:srgbClr val="000000"/>
              </a:solidFill>
              <a:latin typeface="Muli Regular"/>
            </a:endParaRPr>
          </a:p>
          <a:p>
            <a:pPr algn="ctr"/>
            <a:r>
              <a:rPr lang="en-US" altLang="zh-CN" sz="2400" b="1" dirty="0" err="1">
                <a:solidFill>
                  <a:srgbClr val="000000"/>
                </a:solidFill>
                <a:latin typeface="Muli Regular"/>
              </a:rPr>
              <a:t>Sanwoo</a:t>
            </a:r>
            <a:r>
              <a:rPr lang="en-US" altLang="zh-CN" sz="2400" b="1" dirty="0">
                <a:solidFill>
                  <a:srgbClr val="000000"/>
                </a:solidFill>
                <a:latin typeface="Muli Regular"/>
              </a:rPr>
              <a:t> Lee (</a:t>
            </a:r>
            <a:r>
              <a:rPr lang="zh-CN" altLang="en-US" sz="2400" b="1" dirty="0">
                <a:solidFill>
                  <a:srgbClr val="000000"/>
                </a:solidFill>
                <a:latin typeface="Muli Regular"/>
              </a:rPr>
              <a:t>李山雨</a:t>
            </a:r>
            <a:r>
              <a:rPr lang="en-US" altLang="zh-CN" sz="2400" b="1" dirty="0">
                <a:solidFill>
                  <a:srgbClr val="000000"/>
                </a:solidFill>
                <a:latin typeface="Muli Regular"/>
              </a:rPr>
              <a:t>)   2201213112</a:t>
            </a:r>
            <a:endParaRPr lang="ko-KR" altLang="en-US" sz="2400" b="1" dirty="0">
              <a:solidFill>
                <a:srgbClr val="000000"/>
              </a:solidFill>
              <a:latin typeface="Muli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3369DE-D850-4736-B2A0-FED3F7872F67}"/>
              </a:ext>
            </a:extLst>
          </p:cNvPr>
          <p:cNvSpPr txBox="1"/>
          <p:nvPr/>
        </p:nvSpPr>
        <p:spPr>
          <a:xfrm>
            <a:off x="6785447" y="6926189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Muli Regular"/>
              </a:rPr>
              <a:t>School of Computer Science, Peking University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E4697D-7ADB-4FBF-924E-7F01930C76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326" y="6772301"/>
            <a:ext cx="707886" cy="707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 txBox="1"/>
          <p:nvPr/>
        </p:nvSpPr>
        <p:spPr>
          <a:xfrm>
            <a:off x="12945829" y="3970421"/>
            <a:ext cx="798645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dirty="0">
                <a:solidFill>
                  <a:srgbClr val="FFFFFF"/>
                </a:solidFill>
                <a:latin typeface="Muli Regular Bold"/>
              </a:rPr>
              <a:t>3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C63A02-064F-4CE6-AACA-B0116E40B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778" y="9334500"/>
            <a:ext cx="845640" cy="8456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76AF38A-33F5-466D-82CD-730ADD37D131}"/>
              </a:ext>
            </a:extLst>
          </p:cNvPr>
          <p:cNvSpPr txBox="1"/>
          <p:nvPr/>
        </p:nvSpPr>
        <p:spPr>
          <a:xfrm>
            <a:off x="973375" y="266698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1.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网络的结构和超参数信息</a:t>
            </a:r>
            <a:endParaRPr lang="ko-KR" altLang="en-US" sz="3600" dirty="0">
              <a:solidFill>
                <a:srgbClr val="000000"/>
              </a:solidFill>
              <a:latin typeface="FangSong" panose="02010609060101010101" pitchFamily="49" charset="-122"/>
            </a:endParaRPr>
          </a:p>
        </p:txBody>
      </p:sp>
      <p:pic>
        <p:nvPicPr>
          <p:cNvPr id="44" name="Picture 55">
            <a:extLst>
              <a:ext uri="{FF2B5EF4-FFF2-40B4-BE49-F238E27FC236}">
                <a16:creationId xmlns:a16="http://schemas.microsoft.com/office/drawing/2014/main" id="{96DCE58F-0314-4D1D-8EA5-C2B538FA9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04800" y="321742"/>
            <a:ext cx="660554" cy="6593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812E145-280E-4A55-82CF-310E0FE6F601}"/>
              </a:ext>
            </a:extLst>
          </p:cNvPr>
          <p:cNvGrpSpPr/>
          <p:nvPr/>
        </p:nvGrpSpPr>
        <p:grpSpPr>
          <a:xfrm>
            <a:off x="6096000" y="6096001"/>
            <a:ext cx="3505200" cy="2438402"/>
            <a:chOff x="6705600" y="7581900"/>
            <a:chExt cx="3505200" cy="24384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52E017-A2A4-4FF6-8076-3A3C4E1165DC}"/>
                </a:ext>
              </a:extLst>
            </p:cNvPr>
            <p:cNvSpPr/>
            <p:nvPr/>
          </p:nvSpPr>
          <p:spPr>
            <a:xfrm>
              <a:off x="6705600" y="7581900"/>
              <a:ext cx="3505200" cy="243840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CDA375E-5153-4B00-A40E-4C0C0D159D07}"/>
                </a:ext>
              </a:extLst>
            </p:cNvPr>
            <p:cNvSpPr/>
            <p:nvPr/>
          </p:nvSpPr>
          <p:spPr>
            <a:xfrm>
              <a:off x="6934200" y="7775825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Dropout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0F1CEB7-AE96-4DAD-974E-66FCF72BD59F}"/>
                </a:ext>
              </a:extLst>
            </p:cNvPr>
            <p:cNvSpPr/>
            <p:nvPr/>
          </p:nvSpPr>
          <p:spPr>
            <a:xfrm>
              <a:off x="6934200" y="8212904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MaxPool2d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8944FB-DC51-48BA-BA37-750797BDA3FE}"/>
                </a:ext>
              </a:extLst>
            </p:cNvPr>
            <p:cNvSpPr/>
            <p:nvPr/>
          </p:nvSpPr>
          <p:spPr>
            <a:xfrm>
              <a:off x="6934200" y="8649983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ReLU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8A24AE8-132E-4A03-B4D1-DFAEA6AA5A0E}"/>
                </a:ext>
              </a:extLst>
            </p:cNvPr>
            <p:cNvSpPr/>
            <p:nvPr/>
          </p:nvSpPr>
          <p:spPr>
            <a:xfrm>
              <a:off x="6934200" y="9068441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BatchNorm2d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8D440C1-6165-4CB8-BFB7-6C8F720904AC}"/>
                </a:ext>
              </a:extLst>
            </p:cNvPr>
            <p:cNvSpPr/>
            <p:nvPr/>
          </p:nvSpPr>
          <p:spPr>
            <a:xfrm>
              <a:off x="6934200" y="9500811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Conv2d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E2E51E-5607-4F5B-8BED-1271712D7F01}"/>
              </a:ext>
            </a:extLst>
          </p:cNvPr>
          <p:cNvSpPr/>
          <p:nvPr/>
        </p:nvSpPr>
        <p:spPr>
          <a:xfrm>
            <a:off x="6096000" y="9105900"/>
            <a:ext cx="35052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image (3 x 64 x 96)</a:t>
            </a:r>
            <a:endParaRPr lang="ko-KR" alt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92EA12-4A51-459C-B90D-BAFC42C21673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7848600" y="8534403"/>
            <a:ext cx="0" cy="571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5CB1D5-924C-4403-9264-E18AE7CDA848}"/>
                  </a:ext>
                </a:extLst>
              </p:cNvPr>
              <p:cNvSpPr txBox="1"/>
              <p:nvPr/>
            </p:nvSpPr>
            <p:spPr>
              <a:xfrm>
                <a:off x="9828842" y="6936341"/>
                <a:ext cx="2209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sz="2800" dirty="0"/>
                  <a:t> 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5CB1D5-924C-4403-9264-E18AE7CDA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842" y="6936341"/>
                <a:ext cx="2209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A2D43-7CF6-4868-B19A-66A41A065ADB}"/>
              </a:ext>
            </a:extLst>
          </p:cNvPr>
          <p:cNvCxnSpPr/>
          <p:nvPr/>
        </p:nvCxnSpPr>
        <p:spPr>
          <a:xfrm flipV="1">
            <a:off x="7788666" y="5524504"/>
            <a:ext cx="0" cy="571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B3C412-2D55-4A06-8254-4F51F759524B}"/>
              </a:ext>
            </a:extLst>
          </p:cNvPr>
          <p:cNvGrpSpPr/>
          <p:nvPr/>
        </p:nvGrpSpPr>
        <p:grpSpPr>
          <a:xfrm>
            <a:off x="6096000" y="4309112"/>
            <a:ext cx="3505198" cy="1139580"/>
            <a:chOff x="6096002" y="4190999"/>
            <a:chExt cx="3505198" cy="11395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74FEF9-2CF9-4115-B8B9-619B26158C52}"/>
                </a:ext>
              </a:extLst>
            </p:cNvPr>
            <p:cNvSpPr/>
            <p:nvPr/>
          </p:nvSpPr>
          <p:spPr>
            <a:xfrm>
              <a:off x="6096002" y="4190999"/>
              <a:ext cx="3505198" cy="113958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F842AC-1006-48A3-BAF3-350E59910009}"/>
                </a:ext>
              </a:extLst>
            </p:cNvPr>
            <p:cNvSpPr/>
            <p:nvPr/>
          </p:nvSpPr>
          <p:spPr>
            <a:xfrm>
              <a:off x="6324600" y="4812590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Flatten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44A06F2-EF9C-4530-9B17-5E38D64DD45E}"/>
                </a:ext>
              </a:extLst>
            </p:cNvPr>
            <p:cNvSpPr/>
            <p:nvPr/>
          </p:nvSpPr>
          <p:spPr>
            <a:xfrm>
              <a:off x="6324600" y="4329713"/>
              <a:ext cx="3048000" cy="38100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FeedForward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8AFCAA-4912-4633-9178-AFB88167C801}"/>
              </a:ext>
            </a:extLst>
          </p:cNvPr>
          <p:cNvSpPr txBox="1"/>
          <p:nvPr/>
        </p:nvSpPr>
        <p:spPr>
          <a:xfrm>
            <a:off x="9601198" y="7509464"/>
            <a:ext cx="37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in_channel</a:t>
            </a:r>
            <a:r>
              <a:rPr lang="en-US" altLang="ko-KR" dirty="0"/>
              <a:t>=48, </a:t>
            </a:r>
            <a:r>
              <a:rPr lang="en-US" altLang="ko-KR" dirty="0" err="1"/>
              <a:t>out_channel</a:t>
            </a:r>
            <a:r>
              <a:rPr lang="en-US" altLang="ko-KR" dirty="0"/>
              <a:t>=64</a:t>
            </a:r>
          </a:p>
          <a:p>
            <a:r>
              <a:rPr lang="en-US" altLang="ko-KR" dirty="0" err="1"/>
              <a:t>in_channel</a:t>
            </a:r>
            <a:r>
              <a:rPr lang="en-US" altLang="ko-KR" dirty="0"/>
              <a:t>=24, </a:t>
            </a:r>
            <a:r>
              <a:rPr lang="en-US" altLang="ko-KR" dirty="0" err="1"/>
              <a:t>out_channel</a:t>
            </a:r>
            <a:r>
              <a:rPr lang="en-US" altLang="ko-KR" dirty="0"/>
              <a:t>=48</a:t>
            </a:r>
          </a:p>
          <a:p>
            <a:r>
              <a:rPr lang="en-US" altLang="ko-KR" dirty="0" err="1"/>
              <a:t>in_channel</a:t>
            </a:r>
            <a:r>
              <a:rPr lang="en-US" altLang="ko-KR" dirty="0"/>
              <a:t>=3, </a:t>
            </a:r>
            <a:r>
              <a:rPr lang="en-US" altLang="ko-KR" dirty="0" err="1"/>
              <a:t>out_channel</a:t>
            </a:r>
            <a:r>
              <a:rPr lang="en-US" altLang="ko-KR" dirty="0"/>
              <a:t>=24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2B0DA-B48F-41FD-B676-F847091ACE42}"/>
              </a:ext>
            </a:extLst>
          </p:cNvPr>
          <p:cNvSpPr txBox="1"/>
          <p:nvPr/>
        </p:nvSpPr>
        <p:spPr>
          <a:xfrm>
            <a:off x="9576382" y="4278737"/>
            <a:ext cx="373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Linear(1024, 1024)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Linear(7488, 1024)</a:t>
            </a:r>
            <a:endParaRPr lang="ko-KR" alt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B8DCD-8479-426F-A887-E8E6D884DAC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396439" y="3210270"/>
            <a:ext cx="5452160" cy="10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8A0733-EDFE-4825-A24A-14E3DA7B0401}"/>
              </a:ext>
            </a:extLst>
          </p:cNvPr>
          <p:cNvGrpSpPr/>
          <p:nvPr/>
        </p:nvGrpSpPr>
        <p:grpSpPr>
          <a:xfrm>
            <a:off x="982793" y="2127660"/>
            <a:ext cx="2641523" cy="980731"/>
            <a:chOff x="982793" y="2127660"/>
            <a:chExt cx="2641523" cy="9807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4BD8D2-237C-45D3-8C99-AA53F7FE7BB3}"/>
                </a:ext>
              </a:extLst>
            </p:cNvPr>
            <p:cNvSpPr/>
            <p:nvPr/>
          </p:nvSpPr>
          <p:spPr>
            <a:xfrm>
              <a:off x="982793" y="2127660"/>
              <a:ext cx="2641523" cy="9807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length classifier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8833B33-23FF-4A84-A684-D776F83EF96C}"/>
                </a:ext>
              </a:extLst>
            </p:cNvPr>
            <p:cNvSpPr/>
            <p:nvPr/>
          </p:nvSpPr>
          <p:spPr>
            <a:xfrm>
              <a:off x="1088584" y="2618025"/>
              <a:ext cx="2429940" cy="33993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Linear(1024,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E2BDF-1A69-4070-9135-A69CFDC48806}"/>
              </a:ext>
            </a:extLst>
          </p:cNvPr>
          <p:cNvSpPr/>
          <p:nvPr/>
        </p:nvSpPr>
        <p:spPr>
          <a:xfrm>
            <a:off x="4114800" y="2135688"/>
            <a:ext cx="2641523" cy="980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first</a:t>
            </a:r>
            <a:r>
              <a:rPr lang="en-US" altLang="ko-KR" dirty="0">
                <a:solidFill>
                  <a:schemeClr val="tx1"/>
                </a:solidFill>
              </a:rPr>
              <a:t> digit classifier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CE9D8C3-26E2-464F-8ABE-F2929CA645FD}"/>
              </a:ext>
            </a:extLst>
          </p:cNvPr>
          <p:cNvSpPr/>
          <p:nvPr/>
        </p:nvSpPr>
        <p:spPr>
          <a:xfrm>
            <a:off x="4220591" y="2626053"/>
            <a:ext cx="2429940" cy="33993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Linear(1024, 11)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8A4A0-56A9-44D3-AD3C-EF9A2CDC304B}"/>
              </a:ext>
            </a:extLst>
          </p:cNvPr>
          <p:cNvSpPr/>
          <p:nvPr/>
        </p:nvSpPr>
        <p:spPr>
          <a:xfrm>
            <a:off x="8671086" y="2114835"/>
            <a:ext cx="2641523" cy="980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fifth</a:t>
            </a:r>
            <a:r>
              <a:rPr lang="en-US" altLang="ko-KR" dirty="0">
                <a:solidFill>
                  <a:schemeClr val="tx1"/>
                </a:solidFill>
              </a:rPr>
              <a:t> digit classifier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7A64081-6DDA-42D9-8674-70A429A639A6}"/>
              </a:ext>
            </a:extLst>
          </p:cNvPr>
          <p:cNvSpPr/>
          <p:nvPr/>
        </p:nvSpPr>
        <p:spPr>
          <a:xfrm>
            <a:off x="8776877" y="2605200"/>
            <a:ext cx="2429940" cy="339930"/>
          </a:xfrm>
          <a:prstGeom prst="round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Linear(1024, 11)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BD2F52-6743-4038-82A6-B8F42BF5B456}"/>
              </a:ext>
            </a:extLst>
          </p:cNvPr>
          <p:cNvCxnSpPr>
            <a:cxnSpLocks/>
          </p:cNvCxnSpPr>
          <p:nvPr/>
        </p:nvCxnSpPr>
        <p:spPr>
          <a:xfrm flipV="1">
            <a:off x="7848598" y="3429300"/>
            <a:ext cx="0" cy="8798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3BE149-9261-4AA7-BB04-674CB4A764AA}"/>
              </a:ext>
            </a:extLst>
          </p:cNvPr>
          <p:cNvSpPr txBox="1"/>
          <p:nvPr/>
        </p:nvSpPr>
        <p:spPr>
          <a:xfrm>
            <a:off x="7010400" y="24003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078C3A-8C12-493F-8D22-B9835E9B2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848599" y="3270321"/>
            <a:ext cx="7315201" cy="1038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7405150-274C-42DF-84B9-245FC1BD10FF}"/>
              </a:ext>
            </a:extLst>
          </p:cNvPr>
          <p:cNvGrpSpPr/>
          <p:nvPr/>
        </p:nvGrpSpPr>
        <p:grpSpPr>
          <a:xfrm>
            <a:off x="12038642" y="2135688"/>
            <a:ext cx="2641523" cy="980731"/>
            <a:chOff x="12038642" y="1964399"/>
            <a:chExt cx="2641523" cy="9807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376199C-54C9-48C0-8349-0413FC096AD1}"/>
                </a:ext>
              </a:extLst>
            </p:cNvPr>
            <p:cNvSpPr/>
            <p:nvPr/>
          </p:nvSpPr>
          <p:spPr>
            <a:xfrm>
              <a:off x="12038642" y="1964399"/>
              <a:ext cx="2641523" cy="9807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first</a:t>
              </a:r>
              <a:r>
                <a:rPr lang="en-US" altLang="ko-KR" dirty="0">
                  <a:solidFill>
                    <a:schemeClr val="tx1"/>
                  </a:solidFill>
                </a:rPr>
                <a:t> digit </a:t>
              </a:r>
              <a:r>
                <a:rPr lang="en-US" altLang="ko-KR" dirty="0" err="1">
                  <a:solidFill>
                    <a:schemeClr val="tx1"/>
                  </a:solidFill>
                </a:rPr>
                <a:t>bbox</a:t>
              </a:r>
              <a:r>
                <a:rPr lang="en-US" altLang="ko-KR" dirty="0">
                  <a:solidFill>
                    <a:schemeClr val="tx1"/>
                  </a:solidFill>
                </a:rPr>
                <a:t> regressor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6F6763A-0698-479D-A292-33B1472AFD55}"/>
                </a:ext>
              </a:extLst>
            </p:cNvPr>
            <p:cNvSpPr/>
            <p:nvPr/>
          </p:nvSpPr>
          <p:spPr>
            <a:xfrm>
              <a:off x="12144433" y="2454764"/>
              <a:ext cx="2429940" cy="33993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Linear(1024,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EFA42FC-4739-4DEE-8B11-23CC1D76E1EC}"/>
              </a:ext>
            </a:extLst>
          </p:cNvPr>
          <p:cNvGrpSpPr/>
          <p:nvPr/>
        </p:nvGrpSpPr>
        <p:grpSpPr>
          <a:xfrm>
            <a:off x="15546895" y="2127659"/>
            <a:ext cx="2641523" cy="980731"/>
            <a:chOff x="12038642" y="1964399"/>
            <a:chExt cx="2641523" cy="98073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2EA936-3D10-4150-BEE2-A0DFB2346665}"/>
                </a:ext>
              </a:extLst>
            </p:cNvPr>
            <p:cNvSpPr/>
            <p:nvPr/>
          </p:nvSpPr>
          <p:spPr>
            <a:xfrm>
              <a:off x="12038642" y="1964399"/>
              <a:ext cx="2641523" cy="9807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fifth</a:t>
              </a:r>
              <a:r>
                <a:rPr lang="en-US" altLang="ko-KR" dirty="0">
                  <a:solidFill>
                    <a:schemeClr val="tx1"/>
                  </a:solidFill>
                </a:rPr>
                <a:t> digit </a:t>
              </a:r>
              <a:r>
                <a:rPr lang="en-US" altLang="ko-KR" dirty="0" err="1">
                  <a:solidFill>
                    <a:schemeClr val="tx1"/>
                  </a:solidFill>
                </a:rPr>
                <a:t>bbox</a:t>
              </a:r>
              <a:r>
                <a:rPr lang="en-US" altLang="ko-KR" dirty="0">
                  <a:solidFill>
                    <a:schemeClr val="tx1"/>
                  </a:solidFill>
                </a:rPr>
                <a:t> regressor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6FAD981-9A8D-413D-B9CC-BA37CC7E0F68}"/>
                </a:ext>
              </a:extLst>
            </p:cNvPr>
            <p:cNvSpPr/>
            <p:nvPr/>
          </p:nvSpPr>
          <p:spPr>
            <a:xfrm>
              <a:off x="12144433" y="2454764"/>
              <a:ext cx="2429940" cy="339930"/>
            </a:xfrm>
            <a:prstGeom prst="round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Linear(1024,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11A727C-0B09-4ACF-AE54-59B68734668B}"/>
              </a:ext>
            </a:extLst>
          </p:cNvPr>
          <p:cNvSpPr txBox="1"/>
          <p:nvPr/>
        </p:nvSpPr>
        <p:spPr>
          <a:xfrm>
            <a:off x="14402063" y="2328899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…</a:t>
            </a:r>
            <a:endParaRPr lang="ko-KR" altLang="en-US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3BFCA1-4B72-42C4-BC98-6EA4FE62353A}"/>
              </a:ext>
            </a:extLst>
          </p:cNvPr>
          <p:cNvSpPr txBox="1"/>
          <p:nvPr/>
        </p:nvSpPr>
        <p:spPr>
          <a:xfrm>
            <a:off x="14099095" y="135010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regressor </a:t>
            </a:r>
            <a:r>
              <a:rPr lang="zh-CN" altLang="en-US" dirty="0"/>
              <a:t>预测 </a:t>
            </a:r>
            <a:r>
              <a:rPr lang="en-US" altLang="zh-CN" dirty="0" err="1"/>
              <a:t>bbox</a:t>
            </a:r>
            <a:r>
              <a:rPr lang="zh-CN" altLang="en-US" dirty="0"/>
              <a:t>的</a:t>
            </a:r>
            <a:r>
              <a:rPr lang="en-US" altLang="zh-CN" dirty="0" err="1"/>
              <a:t>xmin</a:t>
            </a:r>
            <a:r>
              <a:rPr lang="zh-CN" altLang="en-US" dirty="0"/>
              <a:t>、</a:t>
            </a:r>
            <a:r>
              <a:rPr lang="en-US" altLang="zh-CN" dirty="0" err="1"/>
              <a:t>xmax</a:t>
            </a:r>
            <a:r>
              <a:rPr lang="zh-CN" altLang="en-US" dirty="0"/>
              <a:t>、</a:t>
            </a:r>
            <a:r>
              <a:rPr lang="en-US" altLang="zh-CN" dirty="0" err="1"/>
              <a:t>ymin</a:t>
            </a:r>
            <a:r>
              <a:rPr lang="zh-CN" altLang="en-US" dirty="0"/>
              <a:t>、</a:t>
            </a:r>
            <a:r>
              <a:rPr lang="en-US" altLang="zh-CN" dirty="0" err="1"/>
              <a:t>ymax</a:t>
            </a:r>
            <a:r>
              <a:rPr lang="zh-CN" altLang="en-US" dirty="0"/>
              <a:t>坐标值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F919C1-FEB7-4CB7-88AB-1F497441D3F1}"/>
              </a:ext>
            </a:extLst>
          </p:cNvPr>
          <p:cNvSpPr txBox="1"/>
          <p:nvPr/>
        </p:nvSpPr>
        <p:spPr>
          <a:xfrm>
            <a:off x="855754" y="140006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classifier </a:t>
            </a:r>
            <a:r>
              <a:rPr lang="zh-CN" altLang="en-US" dirty="0"/>
              <a:t>预测 数字的个数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C93681-782D-4E52-9682-C8DFECC64299}"/>
              </a:ext>
            </a:extLst>
          </p:cNvPr>
          <p:cNvSpPr txBox="1"/>
          <p:nvPr/>
        </p:nvSpPr>
        <p:spPr>
          <a:xfrm>
            <a:off x="4114800" y="147062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digit classifier </a:t>
            </a:r>
            <a:r>
              <a:rPr lang="zh-CN" altLang="en-US" dirty="0"/>
              <a:t>预测数字的值，其中第</a:t>
            </a:r>
            <a:r>
              <a:rPr lang="en-US" altLang="zh-CN" dirty="0"/>
              <a:t>11</a:t>
            </a:r>
            <a:r>
              <a:rPr lang="zh-CN" altLang="en-US" dirty="0"/>
              <a:t>个类代表占位符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DF731-C5B4-41C8-9ED3-54C478882B46}"/>
              </a:ext>
            </a:extLst>
          </p:cNvPr>
          <p:cNvSpPr txBox="1"/>
          <p:nvPr/>
        </p:nvSpPr>
        <p:spPr>
          <a:xfrm>
            <a:off x="13242159" y="5209626"/>
            <a:ext cx="4976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超参数信息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learning rate = 1e-3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number of epoch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batch size =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dropout =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optimizer =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momentum =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weight_decay</a:t>
            </a:r>
            <a:r>
              <a:rPr lang="en-US" altLang="ko-KR" dirty="0"/>
              <a:t> = 0.0005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FC63A02-064F-4CE6-AACA-B0116E40B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778" y="9334500"/>
            <a:ext cx="845640" cy="8456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76AF38A-33F5-466D-82CD-730ADD37D131}"/>
              </a:ext>
            </a:extLst>
          </p:cNvPr>
          <p:cNvSpPr txBox="1"/>
          <p:nvPr/>
        </p:nvSpPr>
        <p:spPr>
          <a:xfrm>
            <a:off x="973375" y="266698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.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网络的训练方法和优化方法</a:t>
            </a:r>
            <a:endParaRPr lang="ko-KR" altLang="en-US" sz="3600" dirty="0">
              <a:solidFill>
                <a:srgbClr val="000000"/>
              </a:solidFill>
              <a:latin typeface="FangSong" panose="02010609060101010101" pitchFamily="49" charset="-122"/>
            </a:endParaRPr>
          </a:p>
        </p:txBody>
      </p:sp>
      <p:pic>
        <p:nvPicPr>
          <p:cNvPr id="44" name="Picture 55">
            <a:extLst>
              <a:ext uri="{FF2B5EF4-FFF2-40B4-BE49-F238E27FC236}">
                <a16:creationId xmlns:a16="http://schemas.microsoft.com/office/drawing/2014/main" id="{96DCE58F-0314-4D1D-8EA5-C2B538FA9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04800" y="321742"/>
            <a:ext cx="660554" cy="65935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C17DF73-6B03-4E3F-A89C-58504669BC3E}"/>
              </a:ext>
            </a:extLst>
          </p:cNvPr>
          <p:cNvSpPr txBox="1"/>
          <p:nvPr/>
        </p:nvSpPr>
        <p:spPr>
          <a:xfrm>
            <a:off x="635076" y="1485900"/>
            <a:ext cx="15900323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这个网络默认最多有五个数字，每个位置的数字都分别有单独的</a:t>
            </a:r>
            <a:r>
              <a:rPr lang="en-US" altLang="zh-CN" sz="2400" dirty="0"/>
              <a:t>digit</a:t>
            </a:r>
            <a:r>
              <a:rPr lang="zh-CN" altLang="en-US" sz="2400" dirty="0"/>
              <a:t>分类器和</a:t>
            </a:r>
            <a:r>
              <a:rPr lang="en-US" altLang="zh-CN" sz="2400" dirty="0" err="1"/>
              <a:t>bbox</a:t>
            </a:r>
            <a:r>
              <a:rPr lang="zh-CN" altLang="en-US" sz="2400" dirty="0"/>
              <a:t>回归期。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对所有</a:t>
            </a:r>
            <a:r>
              <a:rPr lang="en-US" altLang="zh-CN" sz="2400" dirty="0"/>
              <a:t>classifier</a:t>
            </a:r>
            <a:r>
              <a:rPr lang="zh-CN" altLang="en-US" sz="2400" dirty="0"/>
              <a:t>的</a:t>
            </a:r>
            <a:r>
              <a:rPr lang="en-US" altLang="zh-CN" sz="2400" dirty="0"/>
              <a:t>loss(cross entropy)</a:t>
            </a:r>
            <a:r>
              <a:rPr lang="zh-CN" altLang="en-US" sz="2400" dirty="0"/>
              <a:t>、</a:t>
            </a:r>
            <a:r>
              <a:rPr lang="en-US" altLang="zh-CN" sz="2400" dirty="0"/>
              <a:t>regressor</a:t>
            </a:r>
            <a:r>
              <a:rPr lang="zh-CN" altLang="en-US" sz="2400" dirty="0"/>
              <a:t>的</a:t>
            </a:r>
            <a:r>
              <a:rPr lang="en-US" altLang="zh-CN" sz="2400" dirty="0"/>
              <a:t>loss(</a:t>
            </a:r>
            <a:r>
              <a:rPr lang="en-US" altLang="zh-CN" sz="2400" dirty="0" err="1"/>
              <a:t>mse</a:t>
            </a:r>
            <a:r>
              <a:rPr lang="en-US" altLang="zh-CN" sz="2400" dirty="0"/>
              <a:t> loss)</a:t>
            </a:r>
            <a:r>
              <a:rPr lang="zh-CN" altLang="en-US" sz="2400" dirty="0"/>
              <a:t>进行相加，得到总的</a:t>
            </a:r>
            <a:r>
              <a:rPr lang="en-US" altLang="zh-CN" sz="2400" dirty="0"/>
              <a:t>loss</a:t>
            </a:r>
            <a:r>
              <a:rPr lang="zh-CN" altLang="en-US" sz="2400" dirty="0"/>
              <a:t>进行反向传播，起到多任务联合学习的作用；这样做旨在通过借助预测数字数量和预测</a:t>
            </a:r>
            <a:r>
              <a:rPr lang="en-US" altLang="zh-CN" sz="2400" dirty="0" err="1"/>
              <a:t>bbox</a:t>
            </a:r>
            <a:r>
              <a:rPr lang="zh-CN" altLang="en-US" sz="2400" dirty="0"/>
              <a:t>的任务帮到预测</a:t>
            </a:r>
            <a:r>
              <a:rPr lang="en-US" altLang="zh-CN" sz="2400" dirty="0"/>
              <a:t>digit</a:t>
            </a:r>
            <a:r>
              <a:rPr lang="zh-CN" altLang="en-US" sz="2400" dirty="0"/>
              <a:t>的任务。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网络的优化方法使用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提供的</a:t>
            </a:r>
            <a:r>
              <a:rPr lang="en-US" altLang="zh-CN" sz="2400" dirty="0"/>
              <a:t>SGD</a:t>
            </a:r>
            <a:r>
              <a:rPr lang="zh-CN" altLang="en-US" sz="2400" dirty="0"/>
              <a:t>方法。除了以</a:t>
            </a:r>
            <a:r>
              <a:rPr lang="en-US" altLang="zh-CN" sz="2400" dirty="0"/>
              <a:t>1e-3</a:t>
            </a:r>
            <a:r>
              <a:rPr lang="zh-CN" altLang="en-US" sz="2400" dirty="0"/>
              <a:t>为学习率进行梯度下降以外，对</a:t>
            </a:r>
            <a:r>
              <a:rPr lang="en-US" altLang="zh-CN" sz="2400" dirty="0"/>
              <a:t>SGD</a:t>
            </a:r>
            <a:r>
              <a:rPr lang="zh-CN" altLang="en-US" sz="2400" dirty="0"/>
              <a:t>优化器设置</a:t>
            </a:r>
            <a:r>
              <a:rPr lang="en-US" altLang="zh-CN" sz="2400" dirty="0"/>
              <a:t>momentum=0.9</a:t>
            </a:r>
            <a:r>
              <a:rPr lang="zh-CN" altLang="en-US" sz="2400" dirty="0"/>
              <a:t>，以帮助模型更稳定地收敛，同时设置</a:t>
            </a:r>
            <a:r>
              <a:rPr lang="en-US" altLang="zh-CN" sz="2400" dirty="0" err="1"/>
              <a:t>weight_decay</a:t>
            </a:r>
            <a:r>
              <a:rPr lang="en-US" altLang="zh-CN" sz="2400" dirty="0"/>
              <a:t>=0.0005</a:t>
            </a:r>
            <a:r>
              <a:rPr lang="zh-CN" altLang="en-US" sz="2400" dirty="0"/>
              <a:t>，以进一步防止模型过拟合。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对学习率进行规划，</a:t>
            </a:r>
            <a:r>
              <a:rPr lang="en-US" altLang="zh-CN" sz="2400" dirty="0" err="1"/>
              <a:t>learning_rate</a:t>
            </a:r>
            <a:r>
              <a:rPr lang="en-US" altLang="zh-CN" sz="2400" dirty="0"/>
              <a:t>  </a:t>
            </a:r>
            <a:r>
              <a:rPr lang="zh-CN" altLang="en-US" sz="2400" dirty="0"/>
              <a:t>会乘以</a:t>
            </a:r>
            <a:r>
              <a:rPr lang="en-US" altLang="zh-CN" sz="2400" dirty="0"/>
              <a:t> 0.95 ** epoch</a:t>
            </a:r>
            <a:r>
              <a:rPr lang="zh-CN" altLang="en-US" sz="2400" dirty="0"/>
              <a:t>的系数，其效果是随着</a:t>
            </a:r>
            <a:r>
              <a:rPr lang="en-US" altLang="zh-CN" sz="2400" dirty="0"/>
              <a:t>epoch</a:t>
            </a:r>
            <a:r>
              <a:rPr lang="zh-CN" altLang="en-US" sz="2400" dirty="0"/>
              <a:t>的增加</a:t>
            </a:r>
            <a:r>
              <a:rPr lang="en-US" altLang="zh-CN" sz="2400" dirty="0" err="1"/>
              <a:t>learning_rate</a:t>
            </a:r>
            <a:r>
              <a:rPr lang="zh-CN" altLang="en-US" sz="2400" dirty="0"/>
              <a:t>逐步减少，让模型在训练后期能够以小的更新幅度顺利地找到局部最优点。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采用上述训练和优化方法之后，选取在验证集上</a:t>
            </a:r>
            <a:r>
              <a:rPr lang="en-US" altLang="zh-CN" sz="2400" dirty="0"/>
              <a:t>loss</a:t>
            </a:r>
            <a:r>
              <a:rPr lang="zh-CN" altLang="en-US" sz="2400" dirty="0"/>
              <a:t>最低的</a:t>
            </a:r>
            <a:r>
              <a:rPr lang="en-US" altLang="zh-CN" sz="2400" dirty="0"/>
              <a:t>epoch</a:t>
            </a:r>
            <a:r>
              <a:rPr lang="zh-CN" altLang="en-US" sz="2400" dirty="0"/>
              <a:t>所对应的模型，在测试集上进行测试，汇报模型的准确率。 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136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FC63A02-064F-4CE6-AACA-B0116E40B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778" y="9334500"/>
            <a:ext cx="845640" cy="8456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76AF38A-33F5-466D-82CD-730ADD37D131}"/>
              </a:ext>
            </a:extLst>
          </p:cNvPr>
          <p:cNvSpPr txBox="1"/>
          <p:nvPr/>
        </p:nvSpPr>
        <p:spPr>
          <a:xfrm>
            <a:off x="973375" y="266698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3.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体现训练过程的“训练曲线”</a:t>
            </a:r>
            <a:endParaRPr lang="ko-KR" altLang="en-US" sz="3600" dirty="0">
              <a:solidFill>
                <a:srgbClr val="000000"/>
              </a:solidFill>
              <a:latin typeface="FangSong" panose="02010609060101010101" pitchFamily="49" charset="-122"/>
            </a:endParaRPr>
          </a:p>
        </p:txBody>
      </p:sp>
      <p:pic>
        <p:nvPicPr>
          <p:cNvPr id="44" name="Picture 55">
            <a:extLst>
              <a:ext uri="{FF2B5EF4-FFF2-40B4-BE49-F238E27FC236}">
                <a16:creationId xmlns:a16="http://schemas.microsoft.com/office/drawing/2014/main" id="{96DCE58F-0314-4D1D-8EA5-C2B538FA9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04800" y="321742"/>
            <a:ext cx="660554" cy="659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EA589-6A60-4994-B8FA-E25D0E6A56F6}"/>
              </a:ext>
            </a:extLst>
          </p:cNvPr>
          <p:cNvSpPr txBox="1"/>
          <p:nvPr/>
        </p:nvSpPr>
        <p:spPr>
          <a:xfrm>
            <a:off x="999060" y="73533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.</a:t>
            </a:r>
            <a:r>
              <a:rPr lang="zh-CN" altLang="en-US" sz="36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 识别准确率</a:t>
            </a:r>
            <a:endParaRPr lang="ko-KR" altLang="en-US" sz="3600" dirty="0">
              <a:solidFill>
                <a:srgbClr val="000000"/>
              </a:solidFill>
              <a:latin typeface="FangSong" panose="02010609060101010101" pitchFamily="49" charset="-122"/>
            </a:endParaRPr>
          </a:p>
        </p:txBody>
      </p:sp>
      <p:pic>
        <p:nvPicPr>
          <p:cNvPr id="7" name="Picture 55">
            <a:extLst>
              <a:ext uri="{FF2B5EF4-FFF2-40B4-BE49-F238E27FC236}">
                <a16:creationId xmlns:a16="http://schemas.microsoft.com/office/drawing/2014/main" id="{E83C1AF8-3E20-4CB3-9688-5B9E174ED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30485" y="7408344"/>
            <a:ext cx="660554" cy="659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70F1C-5986-4054-AE95-306895BC4909}"/>
              </a:ext>
            </a:extLst>
          </p:cNvPr>
          <p:cNvSpPr txBox="1"/>
          <p:nvPr/>
        </p:nvSpPr>
        <p:spPr>
          <a:xfrm>
            <a:off x="838200" y="8267700"/>
            <a:ext cx="156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以在验证集上</a:t>
            </a:r>
            <a:r>
              <a:rPr lang="en-US" altLang="zh-CN" dirty="0"/>
              <a:t>loss</a:t>
            </a:r>
            <a:r>
              <a:rPr lang="zh-CN" altLang="en-US" dirty="0"/>
              <a:t>最低的</a:t>
            </a:r>
            <a:r>
              <a:rPr lang="en-US" altLang="zh-CN" dirty="0"/>
              <a:t>epoch</a:t>
            </a:r>
            <a:r>
              <a:rPr lang="zh-CN" altLang="en-US" dirty="0"/>
              <a:t>为例，</a:t>
            </a:r>
            <a:r>
              <a:rPr lang="en-US" altLang="zh-CN" dirty="0"/>
              <a:t>train accuracy=0.687</a:t>
            </a:r>
            <a:r>
              <a:rPr lang="zh-CN" altLang="en-US" dirty="0"/>
              <a:t>， </a:t>
            </a:r>
            <a:r>
              <a:rPr lang="en-US" altLang="zh-CN" dirty="0"/>
              <a:t>validation accuracy=0.611</a:t>
            </a:r>
            <a:r>
              <a:rPr lang="zh-CN" altLang="en-US" dirty="0"/>
              <a:t>，</a:t>
            </a:r>
            <a:r>
              <a:rPr lang="en-US" altLang="zh-CN" dirty="0"/>
              <a:t>test accuracy=0.370</a:t>
            </a:r>
            <a:r>
              <a:rPr lang="zh-CN" altLang="en-US" dirty="0"/>
              <a:t>，可以发现验证集和测试集的准确率差距比较大，可能是两者数据集的特性相异所致的。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0AD4E-B3B4-4B62-9DDF-9DDBADA74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76389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811762" y="5773766"/>
            <a:ext cx="9042909" cy="90264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034743" y="-5525387"/>
            <a:ext cx="9042909" cy="9026468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5266867" y="2943225"/>
            <a:ext cx="775426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altLang="zh-CN" sz="9000" dirty="0">
                <a:solidFill>
                  <a:srgbClr val="000000"/>
                </a:solidFill>
                <a:latin typeface="Playfair Display Bold"/>
              </a:rPr>
              <a:t>Thank you</a:t>
            </a:r>
            <a:endParaRPr lang="en-US" sz="9000" dirty="0">
              <a:solidFill>
                <a:srgbClr val="000000"/>
              </a:solidFill>
              <a:latin typeface="Playfair Display Bold"/>
            </a:endParaRP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432525" y="1409700"/>
            <a:ext cx="1422950" cy="1420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506</Words>
  <Application>Microsoft Office PowerPoint</Application>
  <PresentationFormat>Custom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FangSong</vt:lpstr>
      <vt:lpstr>Times New Roman</vt:lpstr>
      <vt:lpstr>Muli Regular</vt:lpstr>
      <vt:lpstr>Cambria Math</vt:lpstr>
      <vt:lpstr>Muli Regular Bold</vt:lpstr>
      <vt:lpstr>Calibri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Pink Bright Blue White Modular Abstract Business Case Study and Report Business Presentation</dc:title>
  <dc:creator>ASUS</dc:creator>
  <cp:lastModifiedBy>이 산우</cp:lastModifiedBy>
  <cp:revision>23</cp:revision>
  <dcterms:created xsi:type="dcterms:W3CDTF">2006-08-16T00:00:00Z</dcterms:created>
  <dcterms:modified xsi:type="dcterms:W3CDTF">2023-05-19T18:16:27Z</dcterms:modified>
  <dc:identifier>DAFb9LDJY14</dc:identifier>
</cp:coreProperties>
</file>