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Montserrat"/>
      <p:regular r:id="rId29"/>
      <p:bold r:id="rId30"/>
      <p:italic r:id="rId31"/>
      <p:boldItalic r:id="rId32"/>
    </p:embeddedFont>
    <p:embeddedFont>
      <p:font typeface="Montserrat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MontserratMedium-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MontserratMedium-italic.fntdata"/><Relationship Id="rId12" Type="http://schemas.openxmlformats.org/officeDocument/2006/relationships/slide" Target="slides/slide8.xml"/><Relationship Id="rId34" Type="http://schemas.openxmlformats.org/officeDocument/2006/relationships/font" Target="fonts/MontserratMedium-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ontserrat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f655457d1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7f655457d1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f655457d1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7f655457d1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f655457d1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27f655457d1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f655457d1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7f655457d1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f655457d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7f655457d1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f655457d1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7f655457d1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Custom Layout">
  <p:cSld name="35_Custom Layout">
    <p:spTree>
      <p:nvGrpSpPr>
        <p:cNvPr id="17" name="Shape 17"/>
        <p:cNvGrpSpPr/>
        <p:nvPr/>
      </p:nvGrpSpPr>
      <p:grpSpPr>
        <a:xfrm>
          <a:off x="0" y="0"/>
          <a:ext cx="0" cy="0"/>
          <a:chOff x="0" y="0"/>
          <a:chExt cx="0" cy="0"/>
        </a:xfrm>
      </p:grpSpPr>
      <p:sp>
        <p:nvSpPr>
          <p:cNvPr id="18" name="Google Shape;18;p3"/>
          <p:cNvSpPr/>
          <p:nvPr>
            <p:ph idx="2" type="pic"/>
          </p:nvPr>
        </p:nvSpPr>
        <p:spPr>
          <a:xfrm>
            <a:off x="7467958" y="2057400"/>
            <a:ext cx="4115872" cy="2743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Custom Layout">
  <p:cSld name="44_Custom Layout">
    <p:spTree>
      <p:nvGrpSpPr>
        <p:cNvPr id="19" name="Shape 19"/>
        <p:cNvGrpSpPr/>
        <p:nvPr/>
      </p:nvGrpSpPr>
      <p:grpSpPr>
        <a:xfrm>
          <a:off x="0" y="0"/>
          <a:ext cx="0" cy="0"/>
          <a:chOff x="0" y="0"/>
          <a:chExt cx="0" cy="0"/>
        </a:xfrm>
      </p:grpSpPr>
      <p:sp>
        <p:nvSpPr>
          <p:cNvPr id="20" name="Google Shape;20;p4"/>
          <p:cNvSpPr/>
          <p:nvPr>
            <p:ph idx="2" type="pic"/>
          </p:nvPr>
        </p:nvSpPr>
        <p:spPr>
          <a:xfrm>
            <a:off x="0" y="0"/>
            <a:ext cx="12192000" cy="4343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www.codecademy.com/resources/docs/general/metho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ç mekan, yer, bina içeren bir resim&#10;&#10;Açıklama otomatik olarak oluşturuldu" id="88" name="Google Shape;88;p15"/>
          <p:cNvPicPr preferRelativeResize="0"/>
          <p:nvPr/>
        </p:nvPicPr>
        <p:blipFill rotWithShape="1">
          <a:blip r:embed="rId3">
            <a:alphaModFix/>
          </a:blip>
          <a:srcRect b="0" l="0" r="0" t="19"/>
          <a:stretch/>
        </p:blipFill>
        <p:spPr>
          <a:xfrm>
            <a:off x="20" y="1282"/>
            <a:ext cx="12191980" cy="6856718"/>
          </a:xfrm>
          <a:prstGeom prst="rect">
            <a:avLst/>
          </a:prstGeom>
          <a:noFill/>
          <a:ln>
            <a:noFill/>
          </a:ln>
        </p:spPr>
      </p:pic>
      <p:sp>
        <p:nvSpPr>
          <p:cNvPr id="89" name="Google Shape;89;p15"/>
          <p:cNvSpPr/>
          <p:nvPr/>
        </p:nvSpPr>
        <p:spPr>
          <a:xfrm>
            <a:off x="0" y="0"/>
            <a:ext cx="12190500" cy="6858000"/>
          </a:xfrm>
          <a:prstGeom prst="rect">
            <a:avLst/>
          </a:prstGeom>
          <a:solidFill>
            <a:srgbClr val="052F56">
              <a:alpha val="74509"/>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etin içeren bir resim&#10;&#10;Açıklama otomatik olarak oluşturuldu" id="90" name="Google Shape;90;p15"/>
          <p:cNvPicPr preferRelativeResize="0"/>
          <p:nvPr/>
        </p:nvPicPr>
        <p:blipFill rotWithShape="1">
          <a:blip r:embed="rId4">
            <a:alphaModFix/>
          </a:blip>
          <a:srcRect b="0" l="0" r="0" t="0"/>
          <a:stretch/>
        </p:blipFill>
        <p:spPr>
          <a:xfrm>
            <a:off x="4475597" y="2430396"/>
            <a:ext cx="3240806" cy="555056"/>
          </a:xfrm>
          <a:prstGeom prst="rect">
            <a:avLst/>
          </a:prstGeom>
          <a:noFill/>
          <a:ln>
            <a:noFill/>
          </a:ln>
        </p:spPr>
      </p:pic>
      <p:sp>
        <p:nvSpPr>
          <p:cNvPr id="91" name="Google Shape;91;p15"/>
          <p:cNvSpPr txBox="1"/>
          <p:nvPr/>
        </p:nvSpPr>
        <p:spPr>
          <a:xfrm>
            <a:off x="2949304" y="3060935"/>
            <a:ext cx="65751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t/>
            </a:r>
            <a:endParaRPr b="0" i="0" sz="3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rPr b="1" lang="tr-TR" sz="3600">
                <a:solidFill>
                  <a:schemeClr val="lt1"/>
                </a:solidFill>
                <a:latin typeface="Montserrat"/>
                <a:ea typeface="Montserrat"/>
                <a:cs typeface="Montserrat"/>
                <a:sym typeface="Montserrat"/>
              </a:rPr>
              <a:t>İşletim Sistemlerine Giriş</a:t>
            </a:r>
            <a:endParaRPr b="1" i="0" sz="3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185073" y="6313125"/>
            <a:ext cx="553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08</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77" name="Google Shape;177;p24"/>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78" name="Google Shape;178;p24"/>
          <p:cNvSpPr txBox="1"/>
          <p:nvPr/>
        </p:nvSpPr>
        <p:spPr>
          <a:xfrm>
            <a:off x="1068725" y="361750"/>
            <a:ext cx="7241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Multithreading</a:t>
            </a:r>
            <a:endParaRPr b="0" i="0" sz="1400" u="none" cap="none" strike="noStrike">
              <a:solidFill>
                <a:srgbClr val="000000"/>
              </a:solidFill>
              <a:latin typeface="Arial"/>
              <a:ea typeface="Arial"/>
              <a:cs typeface="Arial"/>
              <a:sym typeface="Arial"/>
            </a:endParaRPr>
          </a:p>
        </p:txBody>
      </p:sp>
      <p:sp>
        <p:nvSpPr>
          <p:cNvPr id="179" name="Google Shape;179;p24"/>
          <p:cNvSpPr txBox="1"/>
          <p:nvPr/>
        </p:nvSpPr>
        <p:spPr>
          <a:xfrm>
            <a:off x="1068725" y="992850"/>
            <a:ext cx="10681500" cy="48885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0"/>
              </a:spcBef>
              <a:spcAft>
                <a:spcPts val="0"/>
              </a:spcAft>
              <a:buClr>
                <a:schemeClr val="dk1"/>
              </a:buClr>
              <a:buSzPts val="1100"/>
              <a:buFont typeface="Arial"/>
              <a:buNone/>
            </a:pPr>
            <a:r>
              <a:rPr lang="tr-TR" sz="1300">
                <a:solidFill>
                  <a:srgbClr val="10162F"/>
                </a:solidFill>
                <a:highlight>
                  <a:srgbClr val="FFFFFF"/>
                </a:highlight>
                <a:latin typeface="Roboto"/>
                <a:ea typeface="Roboto"/>
                <a:cs typeface="Roboto"/>
                <a:sym typeface="Roboto"/>
              </a:rPr>
              <a:t>Tipik olarak, tek bir CPU çekirdeği aynı anda yalnızca bir iş parçacığını ve dolayısıyla tek bir işlemi yürütebilir. Engelleme ve bağlam değiştirmenin akıllıca kullanılmasıyla bu sınırlama, işlemlerin neredeyse aynı anda tamamlanmasına olanak tanıyan nanosaniye uzunluğundaki duraklamalar aracılığıyla kullanıcılar tarafından farkedilmeyebilir. Bazı donanım ilerlemeleriyle, tek CPU çekirdekleri artık birden fazla iş parçacığını aynı anda çalıştırabiliyor; bu, </a:t>
            </a:r>
            <a:r>
              <a:rPr i="1" lang="tr-TR" sz="1300">
                <a:solidFill>
                  <a:srgbClr val="10162F"/>
                </a:solidFill>
                <a:highlight>
                  <a:srgbClr val="FFFFFF"/>
                </a:highlight>
                <a:latin typeface="Roboto"/>
                <a:ea typeface="Roboto"/>
                <a:cs typeface="Roboto"/>
                <a:sym typeface="Roboto"/>
              </a:rPr>
              <a:t>çoklu iş parçacığı</a:t>
            </a:r>
            <a:r>
              <a:rPr lang="tr-TR" sz="1300">
                <a:solidFill>
                  <a:srgbClr val="10162F"/>
                </a:solidFill>
                <a:highlight>
                  <a:srgbClr val="FFFFFF"/>
                </a:highlight>
                <a:latin typeface="Roboto"/>
                <a:ea typeface="Roboto"/>
                <a:cs typeface="Roboto"/>
                <a:sym typeface="Roboto"/>
              </a:rPr>
              <a:t> adı verilen bir yetenek .</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tr-TR" sz="1300">
                <a:solidFill>
                  <a:srgbClr val="10162F"/>
                </a:solidFill>
                <a:highlight>
                  <a:srgbClr val="FFFFFF"/>
                </a:highlight>
                <a:latin typeface="Roboto"/>
                <a:ea typeface="Roboto"/>
                <a:cs typeface="Roboto"/>
                <a:sym typeface="Roboto"/>
              </a:rPr>
              <a:t>Paralelleştirilmiş hesaplamaların gelişmiş sistem kullanımı ve sistem yanıt verme hızı gibi çeşitli faydaları vardır. Bunun nedeni, görevlerin birden fazla iş parçacığı arasında daha eşit bir şekilde bölünebilmesi, mevcut tüm bilgi işlem kaynaklarının tüketilmesi ve daha uzun görevlerin, kullanıcı girişinden ayrı olarak arka planda çalıştırılmasına izin vermesidir. </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tr-TR" sz="1300">
                <a:solidFill>
                  <a:srgbClr val="10162F"/>
                </a:solidFill>
                <a:highlight>
                  <a:srgbClr val="FFFFFF"/>
                </a:highlight>
                <a:latin typeface="Roboto"/>
                <a:ea typeface="Roboto"/>
                <a:cs typeface="Roboto"/>
                <a:sym typeface="Roboto"/>
              </a:rPr>
              <a:t>Ancak bu optimizasyonlar, uygulama için gereken ek karmaşıklık nedeniyle dezavantajlara sahiptir. Sıralı olmayan doğaları nedeniyle bu programların yazılması daha zor olmakla kalmıyor, aynı zamanda tamamen yeni hata sınıfları da yaratıyorlar.</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tr-TR" sz="1300">
                <a:solidFill>
                  <a:srgbClr val="10162F"/>
                </a:solidFill>
                <a:highlight>
                  <a:srgbClr val="FFFFFF"/>
                </a:highlight>
                <a:latin typeface="Roboto"/>
                <a:ea typeface="Roboto"/>
                <a:cs typeface="Roboto"/>
                <a:sym typeface="Roboto"/>
              </a:rPr>
              <a:t>En yaygın örneklerden ikisi, birden çok iş parçacığının aynı veri parçasını değiştirmeye çalıştığı veri yarışları ve birden çok iş parçacığının birbirini bekleyip sistemi dondurmaya çalıştığı kilitlenmelerdir. Ayrıca, bu hatalar genellikle CPU etkileşimlerinin sıkı zamanlaması ile ilgili olduğundan, programların deterministik olmadığı ve dolayısıyla test edilemez olduğu düşünülebilir ve bu da sorunu daha da karmaşık hale getirir.</a:t>
            </a:r>
            <a:endParaRPr sz="1300">
              <a:solidFill>
                <a:srgbClr val="10162F"/>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2060"/>
              </a:solidFill>
              <a:latin typeface="Montserrat"/>
              <a:ea typeface="Montserrat"/>
              <a:cs typeface="Montserrat"/>
              <a:sym typeface="Montserrat"/>
            </a:endParaRPr>
          </a:p>
        </p:txBody>
      </p:sp>
      <p:cxnSp>
        <p:nvCxnSpPr>
          <p:cNvPr id="180" name="Google Shape;180;p24"/>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185074" y="6313125"/>
            <a:ext cx="4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14</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86" name="Google Shape;186;p25"/>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cxnSp>
        <p:nvCxnSpPr>
          <p:cNvPr id="187" name="Google Shape;187;p25"/>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id="188" name="Google Shape;188;p25"/>
          <p:cNvPicPr preferRelativeResize="0"/>
          <p:nvPr/>
        </p:nvPicPr>
        <p:blipFill>
          <a:blip r:embed="rId4">
            <a:alphaModFix/>
          </a:blip>
          <a:stretch>
            <a:fillRect/>
          </a:stretch>
        </p:blipFill>
        <p:spPr>
          <a:xfrm>
            <a:off x="808774" y="152400"/>
            <a:ext cx="11124319" cy="655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nvSpPr>
        <p:spPr>
          <a:xfrm>
            <a:off x="185082" y="6313119"/>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15</a:t>
            </a:r>
            <a:endParaRPr b="0" i="0" sz="1400" u="none" cap="none" strike="noStrike">
              <a:solidFill>
                <a:srgbClr val="000000"/>
              </a:solidFill>
              <a:latin typeface="Arial"/>
              <a:ea typeface="Arial"/>
              <a:cs typeface="Arial"/>
              <a:sym typeface="Arial"/>
            </a:endParaRPr>
          </a:p>
        </p:txBody>
      </p:sp>
      <p:sp>
        <p:nvSpPr>
          <p:cNvPr id="194" name="Google Shape;194;p26"/>
          <p:cNvSpPr txBox="1"/>
          <p:nvPr/>
        </p:nvSpPr>
        <p:spPr>
          <a:xfrm>
            <a:off x="1068721" y="361750"/>
            <a:ext cx="7301400" cy="1142700"/>
          </a:xfrm>
          <a:prstGeom prst="rect">
            <a:avLst/>
          </a:prstGeom>
          <a:noFill/>
          <a:ln>
            <a:noFill/>
          </a:ln>
        </p:spPr>
        <p:txBody>
          <a:bodyPr anchorCtr="0" anchor="t" bIns="45700" lIns="91425" spcFirstLastPara="1" rIns="91425" wrap="square" tIns="45700">
            <a:spAutoFit/>
          </a:bodyPr>
          <a:lstStyle/>
          <a:p>
            <a:pPr indent="0" lvl="0" marL="0" rtl="0" algn="l">
              <a:lnSpc>
                <a:spcPct val="130000"/>
              </a:lnSpc>
              <a:spcBef>
                <a:spcPts val="1400"/>
              </a:spcBef>
              <a:spcAft>
                <a:spcPts val="0"/>
              </a:spcAft>
              <a:buClr>
                <a:schemeClr val="dk1"/>
              </a:buClr>
              <a:buSzPts val="1100"/>
              <a:buFont typeface="Arial"/>
              <a:buNone/>
            </a:pPr>
            <a:r>
              <a:rPr b="1" lang="tr-TR" sz="1300">
                <a:solidFill>
                  <a:schemeClr val="dk1"/>
                </a:solidFill>
                <a:highlight>
                  <a:srgbClr val="FFFFFF"/>
                </a:highlight>
                <a:latin typeface="Roboto"/>
                <a:ea typeface="Roboto"/>
                <a:cs typeface="Roboto"/>
                <a:sym typeface="Roboto"/>
              </a:rPr>
              <a:t>Process Scheduling</a:t>
            </a:r>
            <a:endParaRPr b="1" sz="1300">
              <a:solidFill>
                <a:schemeClr val="dk1"/>
              </a:solidFill>
              <a:highlight>
                <a:srgbClr val="FFFFFF"/>
              </a:highlight>
              <a:latin typeface="Roboto"/>
              <a:ea typeface="Roboto"/>
              <a:cs typeface="Roboto"/>
              <a:sym typeface="Roboto"/>
            </a:endParaRPr>
          </a:p>
          <a:p>
            <a:pPr indent="0" lvl="0" marL="0" marR="0" rtl="0" algn="l">
              <a:lnSpc>
                <a:spcPct val="100000"/>
              </a:lnSpc>
              <a:spcBef>
                <a:spcPts val="400"/>
              </a:spcBef>
              <a:spcAft>
                <a:spcPts val="0"/>
              </a:spcAft>
              <a:buClr>
                <a:srgbClr val="000000"/>
              </a:buClr>
              <a:buSzPts val="2400"/>
              <a:buFont typeface="Arial"/>
              <a:buNone/>
            </a:pPr>
            <a:r>
              <a:t/>
            </a:r>
            <a:endParaRPr b="1" sz="2400">
              <a:solidFill>
                <a:srgbClr val="052F56"/>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52F56"/>
              </a:solidFill>
              <a:latin typeface="Montserrat SemiBold"/>
              <a:ea typeface="Montserrat SemiBold"/>
              <a:cs typeface="Montserrat SemiBold"/>
              <a:sym typeface="Montserrat SemiBold"/>
            </a:endParaRPr>
          </a:p>
        </p:txBody>
      </p:sp>
      <p:cxnSp>
        <p:nvCxnSpPr>
          <p:cNvPr id="195" name="Google Shape;195;p26"/>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196" name="Google Shape;196;p26"/>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97" name="Google Shape;197;p26"/>
          <p:cNvSpPr txBox="1"/>
          <p:nvPr/>
        </p:nvSpPr>
        <p:spPr>
          <a:xfrm>
            <a:off x="1200375" y="827299"/>
            <a:ext cx="10680900" cy="3774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Clr>
                <a:schemeClr val="dk1"/>
              </a:buClr>
              <a:buSzPts val="1100"/>
              <a:buFont typeface="Arial"/>
              <a:buNone/>
            </a:pPr>
            <a:r>
              <a:rPr lang="tr-TR" sz="1300">
                <a:highlight>
                  <a:srgbClr val="FFFFFF"/>
                </a:highlight>
                <a:latin typeface="Roboto"/>
                <a:ea typeface="Roboto"/>
                <a:cs typeface="Roboto"/>
                <a:sym typeface="Roboto"/>
              </a:rPr>
              <a:t>Bilgisayarların işlemci</a:t>
            </a:r>
            <a:r>
              <a:rPr lang="tr-TR" sz="1300">
                <a:solidFill>
                  <a:srgbClr val="10162F"/>
                </a:solidFill>
                <a:highlight>
                  <a:srgbClr val="FFFFFF"/>
                </a:highlight>
                <a:latin typeface="Roboto"/>
                <a:ea typeface="Roboto"/>
                <a:cs typeface="Roboto"/>
                <a:sym typeface="Roboto"/>
              </a:rPr>
              <a:t> çekirdekleri, sabit sürücüler veya ağ bağlantıları gibi sınırlı miktarda kaynağı vardır , ancak çalıştırması gerekebilecek görevlerin sayısı sürekli artmaktadır. Bu nedenle sistemin fizibilitesini korumak ve her prosese ihtiyaç duyduğu kaynakları sağlamak için bir tür rasyonelleştirmeye ihtiyaç vardır.</a:t>
            </a:r>
            <a:endParaRPr sz="1300">
              <a:solidFill>
                <a:srgbClr val="10162F"/>
              </a:solidFill>
              <a:highlight>
                <a:srgbClr val="FFFFFF"/>
              </a:highlight>
              <a:latin typeface="Roboto"/>
              <a:ea typeface="Roboto"/>
              <a:cs typeface="Roboto"/>
              <a:sym typeface="Roboto"/>
            </a:endParaRPr>
          </a:p>
          <a:p>
            <a:pPr indent="0" lvl="0" marL="0" rtl="0" algn="l">
              <a:lnSpc>
                <a:spcPct val="160000"/>
              </a:lnSpc>
              <a:spcBef>
                <a:spcPts val="1200"/>
              </a:spcBef>
              <a:spcAft>
                <a:spcPts val="0"/>
              </a:spcAft>
              <a:buClr>
                <a:schemeClr val="dk1"/>
              </a:buClr>
              <a:buSzPts val="1100"/>
              <a:buFont typeface="Arial"/>
              <a:buNone/>
            </a:pPr>
            <a:r>
              <a:rPr lang="tr-TR" sz="1300">
                <a:solidFill>
                  <a:srgbClr val="10162F"/>
                </a:solidFill>
                <a:highlight>
                  <a:srgbClr val="FFFFFF"/>
                </a:highlight>
                <a:latin typeface="Roboto"/>
                <a:ea typeface="Roboto"/>
                <a:cs typeface="Roboto"/>
                <a:sym typeface="Roboto"/>
              </a:rPr>
              <a:t>Bu kaynakları atama yöntemi </a:t>
            </a:r>
            <a:r>
              <a:rPr lang="tr-TR" sz="1300" u="sng">
                <a:solidFill>
                  <a:schemeClr val="hlink"/>
                </a:solidFill>
                <a:highlight>
                  <a:srgbClr val="FFFFFF"/>
                </a:highlight>
                <a:latin typeface="Roboto"/>
                <a:ea typeface="Roboto"/>
                <a:cs typeface="Roboto"/>
                <a:sym typeface="Roboto"/>
                <a:hlinkClick r:id="rId4"/>
              </a:rPr>
              <a:t>,</a:t>
            </a:r>
            <a:r>
              <a:rPr lang="tr-TR" sz="1300">
                <a:solidFill>
                  <a:srgbClr val="10162F"/>
                </a:solidFill>
                <a:highlight>
                  <a:srgbClr val="FFFFFF"/>
                </a:highlight>
                <a:latin typeface="Roboto"/>
                <a:ea typeface="Roboto"/>
                <a:cs typeface="Roboto"/>
                <a:sym typeface="Roboto"/>
              </a:rPr>
              <a:t> amaçlanan hedefe göre büyük ölçüde farklılık gösterebilir:</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1200"/>
              </a:spcBef>
              <a:spcAft>
                <a:spcPts val="0"/>
              </a:spcAft>
              <a:buClr>
                <a:srgbClr val="10162F"/>
              </a:buClr>
              <a:buSzPts val="1300"/>
              <a:buFont typeface="Roboto"/>
              <a:buChar char="●"/>
            </a:pPr>
            <a:r>
              <a:rPr lang="tr-TR" sz="1300">
                <a:solidFill>
                  <a:srgbClr val="10162F"/>
                </a:solidFill>
                <a:highlight>
                  <a:srgbClr val="FFFFFF"/>
                </a:highlight>
                <a:latin typeface="Roboto"/>
                <a:ea typeface="Roboto"/>
                <a:cs typeface="Roboto"/>
                <a:sym typeface="Roboto"/>
              </a:rPr>
              <a:t>Birim zaman veya verim başına tamamlanan toplam işlem miktarının en üst düzeye çıkarılması.</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tr-TR" sz="1300">
                <a:solidFill>
                  <a:srgbClr val="10162F"/>
                </a:solidFill>
                <a:highlight>
                  <a:srgbClr val="FFFFFF"/>
                </a:highlight>
                <a:latin typeface="Roboto"/>
                <a:ea typeface="Roboto"/>
                <a:cs typeface="Roboto"/>
                <a:sym typeface="Roboto"/>
              </a:rPr>
              <a:t>Bilgisayar kaynaklarının dağıtım eşitliğini en üst düzeye çıkarmak.</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tr-TR" sz="1300">
                <a:solidFill>
                  <a:srgbClr val="10162F"/>
                </a:solidFill>
                <a:highlight>
                  <a:srgbClr val="FFFFFF"/>
                </a:highlight>
                <a:latin typeface="Roboto"/>
                <a:ea typeface="Roboto"/>
                <a:cs typeface="Roboto"/>
                <a:sym typeface="Roboto"/>
              </a:rPr>
              <a:t>Bir işlem başlatıldıktan sonra hazır hale gelene kadar geçen sürenin veya bekleme süresinin en aza indirilmesi.</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tr-TR" sz="1300">
                <a:solidFill>
                  <a:srgbClr val="10162F"/>
                </a:solidFill>
                <a:highlight>
                  <a:srgbClr val="FFFFFF"/>
                </a:highlight>
                <a:latin typeface="Roboto"/>
                <a:ea typeface="Roboto"/>
                <a:cs typeface="Roboto"/>
                <a:sym typeface="Roboto"/>
              </a:rPr>
              <a:t>Gecikme veya yanıt süresi olarak da bilinen, bir işlemin hazır olduktan sonra tamamladığı süreyi en aza indirmek.</a:t>
            </a:r>
            <a:endParaRPr sz="1300">
              <a:solidFill>
                <a:srgbClr val="10162F"/>
              </a:solidFill>
              <a:highlight>
                <a:srgbClr val="FFFFFF"/>
              </a:highlight>
              <a:latin typeface="Roboto"/>
              <a:ea typeface="Roboto"/>
              <a:cs typeface="Roboto"/>
              <a:sym typeface="Roboto"/>
            </a:endParaRPr>
          </a:p>
          <a:p>
            <a:pPr indent="-311150" lvl="0" marL="457200" rtl="0" algn="l">
              <a:lnSpc>
                <a:spcPct val="160000"/>
              </a:lnSpc>
              <a:spcBef>
                <a:spcPts val="0"/>
              </a:spcBef>
              <a:spcAft>
                <a:spcPts val="0"/>
              </a:spcAft>
              <a:buClr>
                <a:srgbClr val="10162F"/>
              </a:buClr>
              <a:buSzPts val="1300"/>
              <a:buFont typeface="Roboto"/>
              <a:buChar char="●"/>
            </a:pPr>
            <a:r>
              <a:rPr lang="tr-TR" sz="1300">
                <a:solidFill>
                  <a:srgbClr val="10162F"/>
                </a:solidFill>
                <a:highlight>
                  <a:srgbClr val="FFFFFF"/>
                </a:highlight>
                <a:latin typeface="Roboto"/>
                <a:ea typeface="Roboto"/>
                <a:cs typeface="Roboto"/>
                <a:sym typeface="Roboto"/>
              </a:rPr>
              <a:t>Tüm görevleri belirlenen son tarihten önce tamamlamak.</a:t>
            </a:r>
            <a:endParaRPr sz="1300">
              <a:solidFill>
                <a:srgbClr val="10162F"/>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600"/>
              <a:buFont typeface="Arial"/>
              <a:buNone/>
            </a:pPr>
            <a:r>
              <a:t/>
            </a:r>
            <a:endParaRPr sz="1600">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185082" y="6313119"/>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16</a:t>
            </a:r>
            <a:endParaRPr b="0" i="0" sz="1400" u="none" cap="none" strike="noStrike">
              <a:solidFill>
                <a:srgbClr val="000000"/>
              </a:solidFill>
              <a:latin typeface="Arial"/>
              <a:ea typeface="Arial"/>
              <a:cs typeface="Arial"/>
              <a:sym typeface="Arial"/>
            </a:endParaRPr>
          </a:p>
        </p:txBody>
      </p:sp>
      <p:cxnSp>
        <p:nvCxnSpPr>
          <p:cNvPr id="203" name="Google Shape;203;p27"/>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204" name="Google Shape;204;p27"/>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pic>
        <p:nvPicPr>
          <p:cNvPr id="205" name="Google Shape;205;p27"/>
          <p:cNvPicPr preferRelativeResize="0"/>
          <p:nvPr/>
        </p:nvPicPr>
        <p:blipFill>
          <a:blip r:embed="rId4">
            <a:alphaModFix/>
          </a:blip>
          <a:stretch>
            <a:fillRect/>
          </a:stretch>
        </p:blipFill>
        <p:spPr>
          <a:xfrm>
            <a:off x="950075" y="152400"/>
            <a:ext cx="10874251" cy="627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nvSpPr>
        <p:spPr>
          <a:xfrm>
            <a:off x="185082" y="6313119"/>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16</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212" name="Google Shape;212;p28"/>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pic>
        <p:nvPicPr>
          <p:cNvPr id="213" name="Google Shape;213;p28"/>
          <p:cNvPicPr preferRelativeResize="0"/>
          <p:nvPr/>
        </p:nvPicPr>
        <p:blipFill>
          <a:blip r:embed="rId4">
            <a:alphaModFix/>
          </a:blip>
          <a:stretch>
            <a:fillRect/>
          </a:stretch>
        </p:blipFill>
        <p:spPr>
          <a:xfrm>
            <a:off x="853450" y="152400"/>
            <a:ext cx="11186151" cy="6323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185082" y="6313119"/>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15</a:t>
            </a:r>
            <a:endParaRPr b="0" i="0" sz="1400" u="none" cap="none" strike="noStrike">
              <a:solidFill>
                <a:srgbClr val="000000"/>
              </a:solidFill>
              <a:latin typeface="Arial"/>
              <a:ea typeface="Arial"/>
              <a:cs typeface="Arial"/>
              <a:sym typeface="Arial"/>
            </a:endParaRPr>
          </a:p>
        </p:txBody>
      </p:sp>
      <p:sp>
        <p:nvSpPr>
          <p:cNvPr id="219" name="Google Shape;219;p29"/>
          <p:cNvSpPr txBox="1"/>
          <p:nvPr/>
        </p:nvSpPr>
        <p:spPr>
          <a:xfrm>
            <a:off x="1068721" y="361750"/>
            <a:ext cx="7301400" cy="1142700"/>
          </a:xfrm>
          <a:prstGeom prst="rect">
            <a:avLst/>
          </a:prstGeom>
          <a:noFill/>
          <a:ln>
            <a:noFill/>
          </a:ln>
        </p:spPr>
        <p:txBody>
          <a:bodyPr anchorCtr="0" anchor="t" bIns="45700" lIns="91425" spcFirstLastPara="1" rIns="91425" wrap="square" tIns="45700">
            <a:spAutoFit/>
          </a:bodyPr>
          <a:lstStyle/>
          <a:p>
            <a:pPr indent="0" lvl="0" marL="0" rtl="0" algn="l">
              <a:lnSpc>
                <a:spcPct val="130000"/>
              </a:lnSpc>
              <a:spcBef>
                <a:spcPts val="1400"/>
              </a:spcBef>
              <a:spcAft>
                <a:spcPts val="0"/>
              </a:spcAft>
              <a:buClr>
                <a:schemeClr val="dk1"/>
              </a:buClr>
              <a:buSzPts val="1100"/>
              <a:buFont typeface="Arial"/>
              <a:buNone/>
            </a:pPr>
            <a:r>
              <a:rPr b="1" lang="tr-TR" sz="1300">
                <a:solidFill>
                  <a:schemeClr val="dk1"/>
                </a:solidFill>
                <a:highlight>
                  <a:srgbClr val="FFFFFF"/>
                </a:highlight>
                <a:latin typeface="Roboto"/>
                <a:ea typeface="Roboto"/>
                <a:cs typeface="Roboto"/>
                <a:sym typeface="Roboto"/>
              </a:rPr>
              <a:t>Process Scheduling</a:t>
            </a:r>
            <a:endParaRPr b="1" sz="1300">
              <a:solidFill>
                <a:schemeClr val="dk1"/>
              </a:solidFill>
              <a:highlight>
                <a:srgbClr val="FFFFFF"/>
              </a:highlight>
              <a:latin typeface="Roboto"/>
              <a:ea typeface="Roboto"/>
              <a:cs typeface="Roboto"/>
              <a:sym typeface="Roboto"/>
            </a:endParaRPr>
          </a:p>
          <a:p>
            <a:pPr indent="0" lvl="0" marL="0" marR="0" rtl="0" algn="l">
              <a:lnSpc>
                <a:spcPct val="100000"/>
              </a:lnSpc>
              <a:spcBef>
                <a:spcPts val="400"/>
              </a:spcBef>
              <a:spcAft>
                <a:spcPts val="0"/>
              </a:spcAft>
              <a:buClr>
                <a:srgbClr val="000000"/>
              </a:buClr>
              <a:buSzPts val="2400"/>
              <a:buFont typeface="Arial"/>
              <a:buNone/>
            </a:pPr>
            <a:r>
              <a:t/>
            </a:r>
            <a:endParaRPr b="1" sz="2400">
              <a:solidFill>
                <a:srgbClr val="052F56"/>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52F56"/>
              </a:solidFill>
              <a:latin typeface="Montserrat SemiBold"/>
              <a:ea typeface="Montserrat SemiBold"/>
              <a:cs typeface="Montserrat SemiBold"/>
              <a:sym typeface="Montserrat SemiBold"/>
            </a:endParaRPr>
          </a:p>
        </p:txBody>
      </p:sp>
      <p:cxnSp>
        <p:nvCxnSpPr>
          <p:cNvPr id="220" name="Google Shape;220;p29"/>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221" name="Google Shape;221;p29"/>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222" name="Google Shape;222;p29"/>
          <p:cNvSpPr txBox="1"/>
          <p:nvPr/>
        </p:nvSpPr>
        <p:spPr>
          <a:xfrm>
            <a:off x="1200375" y="827299"/>
            <a:ext cx="10680900" cy="2185800"/>
          </a:xfrm>
          <a:prstGeom prst="rect">
            <a:avLst/>
          </a:prstGeom>
          <a:noFill/>
          <a:ln>
            <a:noFill/>
          </a:ln>
        </p:spPr>
        <p:txBody>
          <a:bodyPr anchorCtr="0" anchor="t" bIns="91425" lIns="91425" spcFirstLastPara="1" rIns="91425" wrap="square" tIns="91425">
            <a:spAutoFit/>
          </a:bodyPr>
          <a:lstStyle/>
          <a:p>
            <a:pPr indent="-311150" lvl="0" marL="457200" rtl="0" algn="l">
              <a:lnSpc>
                <a:spcPct val="160000"/>
              </a:lnSpc>
              <a:spcBef>
                <a:spcPts val="1200"/>
              </a:spcBef>
              <a:spcAft>
                <a:spcPts val="0"/>
              </a:spcAft>
              <a:buClr>
                <a:srgbClr val="10162F"/>
              </a:buClr>
              <a:buSzPts val="1300"/>
              <a:buFont typeface="Roboto"/>
              <a:buChar char="●"/>
            </a:pPr>
            <a:r>
              <a:rPr lang="tr-TR" sz="1300">
                <a:highlight>
                  <a:srgbClr val="FFFFFF"/>
                </a:highlight>
                <a:latin typeface="Roboto"/>
                <a:ea typeface="Roboto"/>
                <a:cs typeface="Roboto"/>
                <a:sym typeface="Roboto"/>
              </a:rPr>
              <a:t>First Come First Served</a:t>
            </a:r>
            <a:endParaRPr sz="1300">
              <a:highlight>
                <a:srgbClr val="FFFFFF"/>
              </a:highlight>
              <a:latin typeface="Roboto"/>
              <a:ea typeface="Roboto"/>
              <a:cs typeface="Roboto"/>
              <a:sym typeface="Roboto"/>
            </a:endParaRPr>
          </a:p>
          <a:p>
            <a:pPr indent="-311150" lvl="0" marL="457200" rtl="0" algn="l">
              <a:lnSpc>
                <a:spcPct val="160000"/>
              </a:lnSpc>
              <a:spcBef>
                <a:spcPts val="0"/>
              </a:spcBef>
              <a:spcAft>
                <a:spcPts val="0"/>
              </a:spcAft>
              <a:buSzPts val="1300"/>
              <a:buFont typeface="Roboto"/>
              <a:buChar char="●"/>
            </a:pPr>
            <a:r>
              <a:rPr lang="tr-TR" sz="1300">
                <a:highlight>
                  <a:srgbClr val="FFFFFF"/>
                </a:highlight>
                <a:latin typeface="Roboto"/>
                <a:ea typeface="Roboto"/>
                <a:cs typeface="Roboto"/>
                <a:sym typeface="Roboto"/>
              </a:rPr>
              <a:t>Priorty Scheduling</a:t>
            </a:r>
            <a:endParaRPr sz="1300">
              <a:highlight>
                <a:srgbClr val="FFFFFF"/>
              </a:highlight>
              <a:latin typeface="Roboto"/>
              <a:ea typeface="Roboto"/>
              <a:cs typeface="Roboto"/>
              <a:sym typeface="Roboto"/>
            </a:endParaRPr>
          </a:p>
          <a:p>
            <a:pPr indent="-311150" lvl="0" marL="457200" rtl="0" algn="l">
              <a:lnSpc>
                <a:spcPct val="160000"/>
              </a:lnSpc>
              <a:spcBef>
                <a:spcPts val="0"/>
              </a:spcBef>
              <a:spcAft>
                <a:spcPts val="0"/>
              </a:spcAft>
              <a:buSzPts val="1300"/>
              <a:buFont typeface="Roboto"/>
              <a:buChar char="●"/>
            </a:pPr>
            <a:r>
              <a:rPr lang="tr-TR" sz="1300">
                <a:highlight>
                  <a:srgbClr val="FFFFFF"/>
                </a:highlight>
                <a:latin typeface="Roboto"/>
                <a:ea typeface="Roboto"/>
                <a:cs typeface="Roboto"/>
                <a:sym typeface="Roboto"/>
              </a:rPr>
              <a:t>Shortest Job First</a:t>
            </a:r>
            <a:endParaRPr sz="1300">
              <a:highlight>
                <a:srgbClr val="FFFFFF"/>
              </a:highlight>
              <a:latin typeface="Roboto"/>
              <a:ea typeface="Roboto"/>
              <a:cs typeface="Roboto"/>
              <a:sym typeface="Roboto"/>
            </a:endParaRPr>
          </a:p>
          <a:p>
            <a:pPr indent="-311150" lvl="0" marL="457200" rtl="0" algn="l">
              <a:lnSpc>
                <a:spcPct val="160000"/>
              </a:lnSpc>
              <a:spcBef>
                <a:spcPts val="0"/>
              </a:spcBef>
              <a:spcAft>
                <a:spcPts val="0"/>
              </a:spcAft>
              <a:buSzPts val="1300"/>
              <a:buFont typeface="Roboto"/>
              <a:buChar char="●"/>
            </a:pPr>
            <a:r>
              <a:rPr lang="tr-TR" sz="1300">
                <a:highlight>
                  <a:srgbClr val="FFFFFF"/>
                </a:highlight>
                <a:latin typeface="Roboto"/>
                <a:ea typeface="Roboto"/>
                <a:cs typeface="Roboto"/>
                <a:sym typeface="Roboto"/>
              </a:rPr>
              <a:t>Round Robin</a:t>
            </a:r>
            <a:endParaRPr sz="1300">
              <a:highlight>
                <a:srgbClr val="FFFFFF"/>
              </a:highlight>
              <a:latin typeface="Roboto"/>
              <a:ea typeface="Roboto"/>
              <a:cs typeface="Roboto"/>
              <a:sym typeface="Roboto"/>
            </a:endParaRPr>
          </a:p>
          <a:p>
            <a:pPr indent="-311150" lvl="0" marL="457200" rtl="0" algn="l">
              <a:lnSpc>
                <a:spcPct val="160000"/>
              </a:lnSpc>
              <a:spcBef>
                <a:spcPts val="0"/>
              </a:spcBef>
              <a:spcAft>
                <a:spcPts val="0"/>
              </a:spcAft>
              <a:buSzPts val="1300"/>
              <a:buFont typeface="Roboto"/>
              <a:buChar char="●"/>
            </a:pPr>
            <a:r>
              <a:rPr lang="tr-TR" sz="1300">
                <a:highlight>
                  <a:srgbClr val="FFFFFF"/>
                </a:highlight>
                <a:latin typeface="Roboto"/>
                <a:ea typeface="Roboto"/>
                <a:cs typeface="Roboto"/>
                <a:sym typeface="Roboto"/>
              </a:rPr>
              <a:t>Multiple Level Queue</a:t>
            </a:r>
            <a:endParaRPr sz="1300">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600"/>
              <a:buFont typeface="Arial"/>
              <a:buNone/>
            </a:pPr>
            <a:r>
              <a:t/>
            </a:r>
            <a:endParaRPr sz="1600">
              <a:latin typeface="Montserrat Medium"/>
              <a:ea typeface="Montserrat Medium"/>
              <a:cs typeface="Montserrat Medium"/>
              <a:sym typeface="Montserrat Medium"/>
            </a:endParaRPr>
          </a:p>
        </p:txBody>
      </p:sp>
      <p:pic>
        <p:nvPicPr>
          <p:cNvPr id="223" name="Google Shape;223;p29"/>
          <p:cNvPicPr preferRelativeResize="0"/>
          <p:nvPr/>
        </p:nvPicPr>
        <p:blipFill>
          <a:blip r:embed="rId4">
            <a:alphaModFix/>
          </a:blip>
          <a:stretch>
            <a:fillRect/>
          </a:stretch>
        </p:blipFill>
        <p:spPr>
          <a:xfrm>
            <a:off x="2567157" y="2452624"/>
            <a:ext cx="7057685" cy="3860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185082" y="6313119"/>
            <a:ext cx="42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15</a:t>
            </a:r>
            <a:endParaRPr b="0" i="0" sz="1400" u="none" cap="none" strike="noStrike">
              <a:solidFill>
                <a:srgbClr val="000000"/>
              </a:solidFill>
              <a:latin typeface="Arial"/>
              <a:ea typeface="Arial"/>
              <a:cs typeface="Arial"/>
              <a:sym typeface="Arial"/>
            </a:endParaRPr>
          </a:p>
        </p:txBody>
      </p:sp>
      <p:sp>
        <p:nvSpPr>
          <p:cNvPr id="229" name="Google Shape;229;p30"/>
          <p:cNvSpPr txBox="1"/>
          <p:nvPr/>
        </p:nvSpPr>
        <p:spPr>
          <a:xfrm>
            <a:off x="1068721" y="361750"/>
            <a:ext cx="7301400" cy="1142700"/>
          </a:xfrm>
          <a:prstGeom prst="rect">
            <a:avLst/>
          </a:prstGeom>
          <a:noFill/>
          <a:ln>
            <a:noFill/>
          </a:ln>
        </p:spPr>
        <p:txBody>
          <a:bodyPr anchorCtr="0" anchor="t" bIns="45700" lIns="91425" spcFirstLastPara="1" rIns="91425" wrap="square" tIns="45700">
            <a:spAutoFit/>
          </a:bodyPr>
          <a:lstStyle/>
          <a:p>
            <a:pPr indent="0" lvl="0" marL="0" rtl="0" algn="l">
              <a:lnSpc>
                <a:spcPct val="130000"/>
              </a:lnSpc>
              <a:spcBef>
                <a:spcPts val="1400"/>
              </a:spcBef>
              <a:spcAft>
                <a:spcPts val="0"/>
              </a:spcAft>
              <a:buClr>
                <a:schemeClr val="dk1"/>
              </a:buClr>
              <a:buSzPts val="1100"/>
              <a:buFont typeface="Arial"/>
              <a:buNone/>
            </a:pPr>
            <a:r>
              <a:rPr b="1" lang="tr-TR" sz="1300">
                <a:solidFill>
                  <a:schemeClr val="dk1"/>
                </a:solidFill>
                <a:highlight>
                  <a:srgbClr val="FFFFFF"/>
                </a:highlight>
                <a:latin typeface="Roboto"/>
                <a:ea typeface="Roboto"/>
                <a:cs typeface="Roboto"/>
                <a:sym typeface="Roboto"/>
              </a:rPr>
              <a:t>Erlang Runtime System ve BEAM - SMP</a:t>
            </a:r>
            <a:endParaRPr b="1" sz="1300">
              <a:solidFill>
                <a:schemeClr val="dk1"/>
              </a:solidFill>
              <a:highlight>
                <a:srgbClr val="FFFFFF"/>
              </a:highlight>
              <a:latin typeface="Roboto"/>
              <a:ea typeface="Roboto"/>
              <a:cs typeface="Roboto"/>
              <a:sym typeface="Roboto"/>
            </a:endParaRPr>
          </a:p>
          <a:p>
            <a:pPr indent="0" lvl="0" marL="0" marR="0" rtl="0" algn="l">
              <a:lnSpc>
                <a:spcPct val="100000"/>
              </a:lnSpc>
              <a:spcBef>
                <a:spcPts val="400"/>
              </a:spcBef>
              <a:spcAft>
                <a:spcPts val="0"/>
              </a:spcAft>
              <a:buClr>
                <a:srgbClr val="000000"/>
              </a:buClr>
              <a:buSzPts val="2400"/>
              <a:buFont typeface="Arial"/>
              <a:buNone/>
            </a:pPr>
            <a:r>
              <a:t/>
            </a:r>
            <a:endParaRPr b="1" sz="2400">
              <a:solidFill>
                <a:srgbClr val="052F56"/>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52F56"/>
              </a:solidFill>
              <a:latin typeface="Montserrat SemiBold"/>
              <a:ea typeface="Montserrat SemiBold"/>
              <a:cs typeface="Montserrat SemiBold"/>
              <a:sym typeface="Montserrat SemiBold"/>
            </a:endParaRPr>
          </a:p>
        </p:txBody>
      </p:sp>
      <p:cxnSp>
        <p:nvCxnSpPr>
          <p:cNvPr id="230" name="Google Shape;230;p30"/>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231" name="Google Shape;231;p30"/>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pic>
        <p:nvPicPr>
          <p:cNvPr id="232" name="Google Shape;232;p30"/>
          <p:cNvPicPr preferRelativeResize="0"/>
          <p:nvPr/>
        </p:nvPicPr>
        <p:blipFill>
          <a:blip r:embed="rId4">
            <a:alphaModFix/>
          </a:blip>
          <a:stretch>
            <a:fillRect/>
          </a:stretch>
        </p:blipFill>
        <p:spPr>
          <a:xfrm>
            <a:off x="3796820" y="1067150"/>
            <a:ext cx="4598357" cy="5048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nvSpPr>
        <p:spPr>
          <a:xfrm>
            <a:off x="185074" y="6313125"/>
            <a:ext cx="5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97" name="Google Shape;97;p16"/>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98" name="Google Shape;98;p16"/>
          <p:cNvSpPr txBox="1"/>
          <p:nvPr/>
        </p:nvSpPr>
        <p:spPr>
          <a:xfrm>
            <a:off x="1068724" y="361750"/>
            <a:ext cx="312020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Donanım</a:t>
            </a:r>
            <a:endParaRPr b="0" i="0" sz="1400" u="none" cap="none" strike="noStrike">
              <a:solidFill>
                <a:srgbClr val="000000"/>
              </a:solidFill>
              <a:latin typeface="Arial"/>
              <a:ea typeface="Arial"/>
              <a:cs typeface="Arial"/>
              <a:sym typeface="Arial"/>
            </a:endParaRPr>
          </a:p>
        </p:txBody>
      </p:sp>
      <p:sp>
        <p:nvSpPr>
          <p:cNvPr id="99" name="Google Shape;99;p16"/>
          <p:cNvSpPr txBox="1"/>
          <p:nvPr/>
        </p:nvSpPr>
        <p:spPr>
          <a:xfrm>
            <a:off x="1068725" y="1000589"/>
            <a:ext cx="50274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tr-TR" sz="1600">
                <a:solidFill>
                  <a:srgbClr val="002060"/>
                </a:solidFill>
                <a:latin typeface="Montserrat"/>
                <a:ea typeface="Montserrat"/>
                <a:cs typeface="Montserrat"/>
                <a:sym typeface="Montserrat"/>
              </a:rPr>
              <a:t>CPU</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tr-TR" sz="1600">
                <a:solidFill>
                  <a:srgbClr val="002060"/>
                </a:solidFill>
                <a:latin typeface="Montserrat"/>
                <a:ea typeface="Montserrat"/>
                <a:cs typeface="Montserrat"/>
                <a:sym typeface="Montserrat"/>
              </a:rPr>
              <a:t>Central </a:t>
            </a:r>
            <a:r>
              <a:rPr lang="tr-TR" sz="1600">
                <a:solidFill>
                  <a:srgbClr val="002060"/>
                </a:solidFill>
                <a:latin typeface="Montserrat"/>
                <a:ea typeface="Montserrat"/>
                <a:cs typeface="Montserrat"/>
                <a:sym typeface="Montserrat"/>
              </a:rPr>
              <a:t>Processing</a:t>
            </a:r>
            <a:r>
              <a:rPr lang="tr-TR" sz="1600">
                <a:solidFill>
                  <a:srgbClr val="002060"/>
                </a:solidFill>
                <a:latin typeface="Montserrat"/>
                <a:ea typeface="Montserrat"/>
                <a:cs typeface="Montserrat"/>
                <a:sym typeface="Montserrat"/>
              </a:rPr>
              <a:t> Unit (CPU) binary data girişine dayalı talimatları yürüten elektronik devredir. 3 bölümden oluşur;</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Control Unit (CU)</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Arithmetic and Logical Unit (ALU)</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Register</a:t>
            </a:r>
            <a:endParaRPr sz="1600">
              <a:solidFill>
                <a:srgbClr val="002060"/>
              </a:solidFill>
              <a:latin typeface="Montserrat"/>
              <a:ea typeface="Montserrat"/>
              <a:cs typeface="Montserrat"/>
              <a:sym typeface="Montserrat"/>
            </a:endParaRPr>
          </a:p>
        </p:txBody>
      </p:sp>
      <p:cxnSp>
        <p:nvCxnSpPr>
          <p:cNvPr id="100" name="Google Shape;100;p16"/>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
        <p:nvSpPr>
          <p:cNvPr id="101" name="Google Shape;101;p16"/>
          <p:cNvSpPr/>
          <p:nvPr/>
        </p:nvSpPr>
        <p:spPr>
          <a:xfrm>
            <a:off x="6357937" y="1089765"/>
            <a:ext cx="5270700" cy="4761000"/>
          </a:xfrm>
          <a:prstGeom prst="roundRect">
            <a:avLst>
              <a:gd fmla="val 2874" name="adj"/>
            </a:avLst>
          </a:prstGeom>
          <a:solidFill>
            <a:schemeClr val="lt1"/>
          </a:solidFill>
          <a:ln cap="flat" cmpd="sng" w="12700">
            <a:solidFill>
              <a:srgbClr val="F2F2F2"/>
            </a:solidFill>
            <a:prstDash val="solid"/>
            <a:miter lim="800000"/>
            <a:headEnd len="sm" w="sm" type="none"/>
            <a:tailEnd len="sm" w="sm" type="none"/>
          </a:ln>
          <a:effectLst>
            <a:outerShdw blurRad="363576" sx="101000" rotWithShape="0" algn="tl" dir="2700000" dist="218373" sy="101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tr-TR" sz="1800" u="none" cap="none" strike="noStrike">
                <a:solidFill>
                  <a:schemeClr val="dk1"/>
                </a:solidFill>
                <a:latin typeface="Calibri"/>
                <a:ea typeface="Calibri"/>
                <a:cs typeface="Calibri"/>
                <a:sym typeface="Calibri"/>
              </a:rPr>
              <a:t>Görsel ya da grafik</a:t>
            </a:r>
            <a:endParaRPr b="0" i="0" sz="1400" u="none" cap="none" strike="noStrike">
              <a:solidFill>
                <a:srgbClr val="000000"/>
              </a:solidFill>
              <a:latin typeface="Arial"/>
              <a:ea typeface="Arial"/>
              <a:cs typeface="Arial"/>
              <a:sym typeface="Arial"/>
            </a:endParaRPr>
          </a:p>
        </p:txBody>
      </p:sp>
      <p:pic>
        <p:nvPicPr>
          <p:cNvPr id="102" name="Google Shape;102;p16"/>
          <p:cNvPicPr preferRelativeResize="0"/>
          <p:nvPr/>
        </p:nvPicPr>
        <p:blipFill>
          <a:blip r:embed="rId4">
            <a:alphaModFix/>
          </a:blip>
          <a:stretch>
            <a:fillRect/>
          </a:stretch>
        </p:blipFill>
        <p:spPr>
          <a:xfrm>
            <a:off x="6542200" y="1496088"/>
            <a:ext cx="5027277" cy="3865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185074" y="6313125"/>
            <a:ext cx="5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02</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08" name="Google Shape;108;p17"/>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09" name="Google Shape;109;p17"/>
          <p:cNvSpPr txBox="1"/>
          <p:nvPr/>
        </p:nvSpPr>
        <p:spPr>
          <a:xfrm>
            <a:off x="1068724" y="361750"/>
            <a:ext cx="3120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Donanım</a:t>
            </a:r>
            <a:endParaRPr b="0" i="0" sz="1400" u="none" cap="none" strike="noStrike">
              <a:solidFill>
                <a:srgbClr val="000000"/>
              </a:solidFill>
              <a:latin typeface="Arial"/>
              <a:ea typeface="Arial"/>
              <a:cs typeface="Arial"/>
              <a:sym typeface="Arial"/>
            </a:endParaRPr>
          </a:p>
        </p:txBody>
      </p:sp>
      <p:sp>
        <p:nvSpPr>
          <p:cNvPr id="110" name="Google Shape;110;p17"/>
          <p:cNvSpPr txBox="1"/>
          <p:nvPr/>
        </p:nvSpPr>
        <p:spPr>
          <a:xfrm>
            <a:off x="1068725" y="1000589"/>
            <a:ext cx="50274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tr-TR" sz="1600">
                <a:solidFill>
                  <a:srgbClr val="002060"/>
                </a:solidFill>
                <a:latin typeface="Montserrat"/>
                <a:ea typeface="Montserrat"/>
                <a:cs typeface="Montserrat"/>
                <a:sym typeface="Montserrat"/>
              </a:rPr>
              <a:t>Memory</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RAM (Random Access Memory) Birincil hafızadır. Yüksek hızda geçici veri alış-verişini CPU ile sağlar. Bilgisayar kapandığında veriler kaybolur.</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Buses : Elektrik sinyallerini cpu ve diğer componentler arasında taşıyan mühendislik terimidir.</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Sabit Diskler</a:t>
            </a:r>
            <a:endParaRPr sz="1600">
              <a:solidFill>
                <a:srgbClr val="002060"/>
              </a:solidFill>
              <a:latin typeface="Montserrat"/>
              <a:ea typeface="Montserrat"/>
              <a:cs typeface="Montserrat"/>
              <a:sym typeface="Montserrat"/>
            </a:endParaRPr>
          </a:p>
        </p:txBody>
      </p:sp>
      <p:cxnSp>
        <p:nvCxnSpPr>
          <p:cNvPr id="111" name="Google Shape;111;p17"/>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
        <p:nvSpPr>
          <p:cNvPr id="112" name="Google Shape;112;p17"/>
          <p:cNvSpPr/>
          <p:nvPr/>
        </p:nvSpPr>
        <p:spPr>
          <a:xfrm>
            <a:off x="6357937" y="1089765"/>
            <a:ext cx="5270700" cy="4761000"/>
          </a:xfrm>
          <a:prstGeom prst="roundRect">
            <a:avLst>
              <a:gd fmla="val 2874" name="adj"/>
            </a:avLst>
          </a:prstGeom>
          <a:solidFill>
            <a:schemeClr val="lt1"/>
          </a:solidFill>
          <a:ln cap="flat" cmpd="sng" w="12700">
            <a:solidFill>
              <a:srgbClr val="F2F2F2"/>
            </a:solidFill>
            <a:prstDash val="solid"/>
            <a:miter lim="800000"/>
            <a:headEnd len="sm" w="sm" type="none"/>
            <a:tailEnd len="sm" w="sm" type="none"/>
          </a:ln>
          <a:effectLst>
            <a:outerShdw blurRad="363576" sx="101000" rotWithShape="0" algn="tl" dir="2700000" dist="218373" sy="101000">
              <a:srgbClr val="000000">
                <a:alpha val="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tr-TR" sz="1800" u="none" cap="none" strike="noStrike">
                <a:solidFill>
                  <a:schemeClr val="dk1"/>
                </a:solidFill>
                <a:latin typeface="Calibri"/>
                <a:ea typeface="Calibri"/>
                <a:cs typeface="Calibri"/>
                <a:sym typeface="Calibri"/>
              </a:rPr>
              <a:t>Görsel ya da grafik</a:t>
            </a:r>
            <a:endParaRPr b="0" i="0" sz="1400" u="none" cap="none" strike="noStrike">
              <a:solidFill>
                <a:srgbClr val="000000"/>
              </a:solidFill>
              <a:latin typeface="Arial"/>
              <a:ea typeface="Arial"/>
              <a:cs typeface="Arial"/>
              <a:sym typeface="Arial"/>
            </a:endParaRPr>
          </a:p>
        </p:txBody>
      </p:sp>
      <p:pic>
        <p:nvPicPr>
          <p:cNvPr id="113" name="Google Shape;113;p17"/>
          <p:cNvPicPr preferRelativeResize="0"/>
          <p:nvPr/>
        </p:nvPicPr>
        <p:blipFill>
          <a:blip r:embed="rId4">
            <a:alphaModFix/>
          </a:blip>
          <a:stretch>
            <a:fillRect/>
          </a:stretch>
        </p:blipFill>
        <p:spPr>
          <a:xfrm>
            <a:off x="6498037" y="1848364"/>
            <a:ext cx="4990477" cy="32438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185074" y="6313125"/>
            <a:ext cx="506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03</a:t>
            </a:r>
            <a:endParaRPr b="0" i="0" sz="1400" u="none" cap="none" strike="noStrike">
              <a:solidFill>
                <a:srgbClr val="000000"/>
              </a:solidFill>
              <a:latin typeface="Arial"/>
              <a:ea typeface="Arial"/>
              <a:cs typeface="Arial"/>
              <a:sym typeface="Arial"/>
            </a:endParaRPr>
          </a:p>
        </p:txBody>
      </p:sp>
      <p:sp>
        <p:nvSpPr>
          <p:cNvPr id="119" name="Google Shape;119;p18"/>
          <p:cNvSpPr txBox="1"/>
          <p:nvPr/>
        </p:nvSpPr>
        <p:spPr>
          <a:xfrm>
            <a:off x="1068726" y="361761"/>
            <a:ext cx="1499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8"/>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descr="metin içeren bir resim&#10;&#10;Açıklama otomatik olarak oluşturuldu" id="121" name="Google Shape;121;p18"/>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22" name="Google Shape;122;p18"/>
          <p:cNvSpPr txBox="1"/>
          <p:nvPr/>
        </p:nvSpPr>
        <p:spPr>
          <a:xfrm>
            <a:off x="853450" y="246250"/>
            <a:ext cx="10797000" cy="481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tr-TR" sz="2300">
                <a:solidFill>
                  <a:srgbClr val="002060"/>
                </a:solidFill>
                <a:latin typeface="Montserrat Medium"/>
                <a:ea typeface="Montserrat Medium"/>
                <a:cs typeface="Montserrat Medium"/>
                <a:sym typeface="Montserrat Medium"/>
              </a:rPr>
              <a:t>İşletim Sistemleri Temel İşlevler</a:t>
            </a:r>
            <a:endParaRPr sz="2300">
              <a:solidFill>
                <a:srgbClr val="002060"/>
              </a:solidFill>
              <a:latin typeface="Montserrat Medium"/>
              <a:ea typeface="Montserrat Medium"/>
              <a:cs typeface="Montserrat Medium"/>
              <a:sym typeface="Montserrat Medium"/>
            </a:endParaRPr>
          </a:p>
          <a:p>
            <a:pPr indent="0" lvl="0" marL="0" rtl="0" algn="l">
              <a:lnSpc>
                <a:spcPct val="170000"/>
              </a:lnSpc>
              <a:spcBef>
                <a:spcPts val="1200"/>
              </a:spcBef>
              <a:spcAft>
                <a:spcPts val="0"/>
              </a:spcAft>
              <a:buNone/>
            </a:pPr>
            <a:r>
              <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120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Süreç Yönetimi (Process Management)</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Bellek Yönetimi (Memory Management)</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Dosya Yönetimi (File Management)</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Giriş Çıkış Yönetimi (IO Management)</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Multitasking</a:t>
            </a:r>
            <a:endParaRPr sz="2300">
              <a:solidFill>
                <a:srgbClr val="002060"/>
              </a:solidFill>
              <a:latin typeface="Montserrat Medium"/>
              <a:ea typeface="Montserrat Medium"/>
              <a:cs typeface="Montserrat Medium"/>
              <a:sym typeface="Montserrat Medium"/>
            </a:endParaRPr>
          </a:p>
          <a:p>
            <a:pPr indent="-374650" lvl="0" marL="457200" rtl="0" algn="l">
              <a:lnSpc>
                <a:spcPct val="170000"/>
              </a:lnSpc>
              <a:spcBef>
                <a:spcPts val="0"/>
              </a:spcBef>
              <a:spcAft>
                <a:spcPts val="0"/>
              </a:spcAft>
              <a:buClr>
                <a:srgbClr val="002060"/>
              </a:buClr>
              <a:buSzPts val="2300"/>
              <a:buFont typeface="Montserrat Medium"/>
              <a:buChar char="●"/>
            </a:pPr>
            <a:r>
              <a:rPr lang="tr-TR" sz="2300">
                <a:solidFill>
                  <a:srgbClr val="002060"/>
                </a:solidFill>
                <a:latin typeface="Montserrat Medium"/>
                <a:ea typeface="Montserrat Medium"/>
                <a:cs typeface="Montserrat Medium"/>
                <a:sym typeface="Montserrat Medium"/>
              </a:rPr>
              <a:t>Networking</a:t>
            </a:r>
            <a:endParaRPr sz="2300">
              <a:solidFill>
                <a:srgbClr val="002060"/>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185073" y="6313125"/>
            <a:ext cx="553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06</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28" name="Google Shape;128;p19"/>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29" name="Google Shape;129;p19"/>
          <p:cNvSpPr txBox="1"/>
          <p:nvPr/>
        </p:nvSpPr>
        <p:spPr>
          <a:xfrm>
            <a:off x="1068725" y="361750"/>
            <a:ext cx="2541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lang="tr-TR" sz="2400">
                <a:solidFill>
                  <a:srgbClr val="052F56"/>
                </a:solidFill>
                <a:latin typeface="Montserrat SemiBold"/>
                <a:ea typeface="Montserrat SemiBold"/>
                <a:cs typeface="Montserrat SemiBold"/>
                <a:sym typeface="Montserrat SemiBold"/>
              </a:rPr>
              <a:t>Processes</a:t>
            </a:r>
            <a:endParaRPr b="1" i="0" sz="2400" u="none" cap="none" strike="noStrike">
              <a:solidFill>
                <a:srgbClr val="052F56"/>
              </a:solidFill>
              <a:latin typeface="Montserrat SemiBold"/>
              <a:ea typeface="Montserrat SemiBold"/>
              <a:cs typeface="Montserrat SemiBold"/>
              <a:sym typeface="Montserrat SemiBold"/>
            </a:endParaRPr>
          </a:p>
        </p:txBody>
      </p:sp>
      <p:sp>
        <p:nvSpPr>
          <p:cNvPr id="130" name="Google Shape;130;p19"/>
          <p:cNvSpPr txBox="1"/>
          <p:nvPr/>
        </p:nvSpPr>
        <p:spPr>
          <a:xfrm>
            <a:off x="1068726" y="1000589"/>
            <a:ext cx="48750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tr-TR" sz="1600">
                <a:solidFill>
                  <a:srgbClr val="002060"/>
                </a:solidFill>
                <a:latin typeface="Montserrat"/>
                <a:ea typeface="Montserrat"/>
                <a:cs typeface="Montserrat"/>
                <a:sym typeface="Montserrat"/>
              </a:rPr>
              <a:t>Bir program, diskte depolanan kodlanmış talimatların statik bir koleksiyonu iken, process programın çalışırken temsil edilen bir soyutlamasıdır. Süreçleri tanımlayan temel faktör bağımsız çalışması ve birbirleri arasında veri paylaşmamasıdır. </a:t>
            </a:r>
            <a:endParaRPr b="0" i="0" sz="16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2060"/>
              </a:solidFill>
              <a:latin typeface="Montserrat"/>
              <a:ea typeface="Montserrat"/>
              <a:cs typeface="Montserrat"/>
              <a:sym typeface="Montserrat"/>
            </a:endParaRPr>
          </a:p>
        </p:txBody>
      </p:sp>
      <p:cxnSp>
        <p:nvCxnSpPr>
          <p:cNvPr id="131" name="Google Shape;131;p19"/>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
        <p:nvSpPr>
          <p:cNvPr id="132" name="Google Shape;132;p19"/>
          <p:cNvSpPr/>
          <p:nvPr/>
        </p:nvSpPr>
        <p:spPr>
          <a:xfrm>
            <a:off x="6357937" y="1089765"/>
            <a:ext cx="5270700" cy="4761000"/>
          </a:xfrm>
          <a:prstGeom prst="roundRect">
            <a:avLst>
              <a:gd fmla="val 2874" name="adj"/>
            </a:avLst>
          </a:prstGeom>
          <a:solidFill>
            <a:schemeClr val="lt1"/>
          </a:solidFill>
          <a:ln cap="flat" cmpd="sng" w="12700">
            <a:solidFill>
              <a:srgbClr val="F2F2F2"/>
            </a:solidFill>
            <a:prstDash val="solid"/>
            <a:miter lim="800000"/>
            <a:headEnd len="sm" w="sm" type="none"/>
            <a:tailEnd len="sm" w="sm" type="none"/>
          </a:ln>
          <a:effectLst>
            <a:outerShdw blurRad="363576" sx="101000" rotWithShape="0" algn="tl" dir="2700000" dist="218373" sy="101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tr-TR" sz="1800" u="none" cap="none" strike="noStrike">
                <a:solidFill>
                  <a:schemeClr val="dk1"/>
                </a:solidFill>
                <a:latin typeface="Calibri"/>
                <a:ea typeface="Calibri"/>
                <a:cs typeface="Calibri"/>
                <a:sym typeface="Calibri"/>
              </a:rPr>
              <a:t>Görsel ya da grafik</a:t>
            </a:r>
            <a:endParaRPr b="0" i="0" sz="1400" u="none" cap="none" strike="noStrike">
              <a:solidFill>
                <a:srgbClr val="000000"/>
              </a:solidFill>
              <a:latin typeface="Arial"/>
              <a:ea typeface="Arial"/>
              <a:cs typeface="Arial"/>
              <a:sym typeface="Arial"/>
            </a:endParaRPr>
          </a:p>
        </p:txBody>
      </p:sp>
      <p:pic>
        <p:nvPicPr>
          <p:cNvPr id="133" name="Google Shape;133;p19"/>
          <p:cNvPicPr preferRelativeResize="0"/>
          <p:nvPr/>
        </p:nvPicPr>
        <p:blipFill>
          <a:blip r:embed="rId4">
            <a:alphaModFix/>
          </a:blip>
          <a:stretch>
            <a:fillRect/>
          </a:stretch>
        </p:blipFill>
        <p:spPr>
          <a:xfrm>
            <a:off x="6357923" y="1221914"/>
            <a:ext cx="5314564" cy="351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185074" y="6313125"/>
            <a:ext cx="5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05</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39" name="Google Shape;139;p20"/>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40" name="Google Shape;140;p20"/>
          <p:cNvSpPr txBox="1"/>
          <p:nvPr/>
        </p:nvSpPr>
        <p:spPr>
          <a:xfrm>
            <a:off x="1068725" y="361750"/>
            <a:ext cx="4620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Süreçlerin Yaşam Döngüsü</a:t>
            </a:r>
            <a:endParaRPr b="0" i="0" sz="1400" u="none" cap="none" strike="noStrike">
              <a:solidFill>
                <a:srgbClr val="000000"/>
              </a:solidFill>
              <a:latin typeface="Arial"/>
              <a:ea typeface="Arial"/>
              <a:cs typeface="Arial"/>
              <a:sym typeface="Arial"/>
            </a:endParaRPr>
          </a:p>
        </p:txBody>
      </p:sp>
      <p:cxnSp>
        <p:nvCxnSpPr>
          <p:cNvPr id="141" name="Google Shape;141;p20"/>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id="142" name="Google Shape;142;p20"/>
          <p:cNvPicPr preferRelativeResize="0"/>
          <p:nvPr/>
        </p:nvPicPr>
        <p:blipFill>
          <a:blip r:embed="rId4">
            <a:alphaModFix/>
          </a:blip>
          <a:stretch>
            <a:fillRect/>
          </a:stretch>
        </p:blipFill>
        <p:spPr>
          <a:xfrm>
            <a:off x="855875" y="1004675"/>
            <a:ext cx="10665125" cy="570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185073" y="6313125"/>
            <a:ext cx="553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08</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48" name="Google Shape;148;p21"/>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49" name="Google Shape;149;p21"/>
          <p:cNvSpPr txBox="1"/>
          <p:nvPr/>
        </p:nvSpPr>
        <p:spPr>
          <a:xfrm>
            <a:off x="1068725" y="361750"/>
            <a:ext cx="7241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Process Layout ve Control Blokları</a:t>
            </a:r>
            <a:endParaRPr b="0" i="0" sz="1400" u="none" cap="none" strike="noStrike">
              <a:solidFill>
                <a:srgbClr val="000000"/>
              </a:solidFill>
              <a:latin typeface="Arial"/>
              <a:ea typeface="Arial"/>
              <a:cs typeface="Arial"/>
              <a:sym typeface="Arial"/>
            </a:endParaRPr>
          </a:p>
        </p:txBody>
      </p:sp>
      <p:sp>
        <p:nvSpPr>
          <p:cNvPr id="150" name="Google Shape;150;p21"/>
          <p:cNvSpPr txBox="1"/>
          <p:nvPr/>
        </p:nvSpPr>
        <p:spPr>
          <a:xfrm>
            <a:off x="1068725" y="992850"/>
            <a:ext cx="106815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tr-TR" sz="1600">
                <a:solidFill>
                  <a:srgbClr val="002060"/>
                </a:solidFill>
                <a:latin typeface="Montserrat"/>
                <a:ea typeface="Montserrat"/>
                <a:cs typeface="Montserrat"/>
                <a:sym typeface="Montserrat"/>
              </a:rPr>
              <a:t>Bir process initialize olduğunda memoryde 4 bölüme ayrılır.</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Compiled Code</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Static data ve variables</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Tanımlanmış fonksiyonlarla birlikte local variablelar Stack</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Dinamik memory tahsisi Heap</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tr-TR" sz="1600">
                <a:solidFill>
                  <a:srgbClr val="002060"/>
                </a:solidFill>
                <a:latin typeface="Montserrat"/>
                <a:ea typeface="Montserrat"/>
                <a:cs typeface="Montserrat"/>
                <a:sym typeface="Montserrat"/>
              </a:rPr>
              <a:t>İşletim Sistemlerinin process’i kontrol edebilmesi için her bir process’e ait bir kontrol bloğu vardır.</a:t>
            </a:r>
            <a:endParaRPr sz="1600">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Benzersiz bir process ID</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Mevcut süreç durumu(state)</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Priorty ve scheduling</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Program Counter</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Memory Management</a:t>
            </a:r>
            <a:endParaRPr sz="1600">
              <a:solidFill>
                <a:srgbClr val="002060"/>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002060"/>
              </a:buClr>
              <a:buSzPts val="1600"/>
              <a:buFont typeface="Montserrat"/>
              <a:buChar char="●"/>
            </a:pPr>
            <a:r>
              <a:rPr lang="tr-TR" sz="1600">
                <a:solidFill>
                  <a:srgbClr val="002060"/>
                </a:solidFill>
                <a:latin typeface="Montserrat"/>
                <a:ea typeface="Montserrat"/>
                <a:cs typeface="Montserrat"/>
                <a:sym typeface="Montserrat"/>
              </a:rPr>
              <a:t>vb</a:t>
            </a:r>
            <a:endParaRPr sz="1600">
              <a:solidFill>
                <a:srgbClr val="00206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2060"/>
              </a:solidFill>
              <a:latin typeface="Montserrat"/>
              <a:ea typeface="Montserrat"/>
              <a:cs typeface="Montserrat"/>
              <a:sym typeface="Montserrat"/>
            </a:endParaRPr>
          </a:p>
        </p:txBody>
      </p:sp>
      <p:cxnSp>
        <p:nvCxnSpPr>
          <p:cNvPr id="151" name="Google Shape;151;p21"/>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nvSpPr>
        <p:spPr>
          <a:xfrm>
            <a:off x="185074" y="6313125"/>
            <a:ext cx="5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05</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57" name="Google Shape;157;p22"/>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58" name="Google Shape;158;p22"/>
          <p:cNvSpPr txBox="1"/>
          <p:nvPr/>
        </p:nvSpPr>
        <p:spPr>
          <a:xfrm>
            <a:off x="1068725" y="361750"/>
            <a:ext cx="71433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400"/>
              <a:buFont typeface="Arial"/>
              <a:buNone/>
            </a:pPr>
            <a:r>
              <a:rPr b="1" lang="tr-TR" sz="2400">
                <a:solidFill>
                  <a:srgbClr val="052F56"/>
                </a:solidFill>
                <a:latin typeface="Montserrat SemiBold"/>
                <a:ea typeface="Montserrat SemiBold"/>
                <a:cs typeface="Montserrat SemiBold"/>
                <a:sym typeface="Montserrat SemiBold"/>
              </a:rPr>
              <a:t>Process Layout ve Control Blokları</a:t>
            </a:r>
            <a:endParaRPr>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52F56"/>
              </a:solidFill>
              <a:latin typeface="Montserrat SemiBold"/>
              <a:ea typeface="Montserrat SemiBold"/>
              <a:cs typeface="Montserrat SemiBold"/>
              <a:sym typeface="Montserrat SemiBold"/>
            </a:endParaRPr>
          </a:p>
        </p:txBody>
      </p:sp>
      <p:cxnSp>
        <p:nvCxnSpPr>
          <p:cNvPr id="159" name="Google Shape;159;p22"/>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pic>
        <p:nvPicPr>
          <p:cNvPr id="160" name="Google Shape;160;p22"/>
          <p:cNvPicPr preferRelativeResize="0"/>
          <p:nvPr/>
        </p:nvPicPr>
        <p:blipFill>
          <a:blip r:embed="rId4">
            <a:alphaModFix/>
          </a:blip>
          <a:stretch>
            <a:fillRect/>
          </a:stretch>
        </p:blipFill>
        <p:spPr>
          <a:xfrm>
            <a:off x="943225" y="952675"/>
            <a:ext cx="10970900" cy="572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nvSpPr>
        <p:spPr>
          <a:xfrm>
            <a:off x="185082" y="6313119"/>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tr-TR" sz="1800" u="none" cap="none" strike="noStrike">
                <a:solidFill>
                  <a:srgbClr val="052F56"/>
                </a:solidFill>
                <a:latin typeface="Montserrat SemiBold"/>
                <a:ea typeface="Montserrat SemiBold"/>
                <a:cs typeface="Montserrat SemiBold"/>
                <a:sym typeface="Montserrat SemiBold"/>
              </a:rPr>
              <a:t>13</a:t>
            </a:r>
            <a:endParaRPr b="0" i="0" sz="1400" u="none" cap="none" strike="noStrike">
              <a:solidFill>
                <a:srgbClr val="000000"/>
              </a:solidFill>
              <a:latin typeface="Arial"/>
              <a:ea typeface="Arial"/>
              <a:cs typeface="Arial"/>
              <a:sym typeface="Arial"/>
            </a:endParaRPr>
          </a:p>
        </p:txBody>
      </p:sp>
      <p:pic>
        <p:nvPicPr>
          <p:cNvPr descr="metin içeren bir resim&#10;&#10;Açıklama otomatik olarak oluşturuldu" id="166" name="Google Shape;166;p23"/>
          <p:cNvPicPr preferRelativeResize="0"/>
          <p:nvPr/>
        </p:nvPicPr>
        <p:blipFill rotWithShape="1">
          <a:blip r:embed="rId3">
            <a:alphaModFix/>
          </a:blip>
          <a:srcRect b="0" l="0" r="0" t="0"/>
          <a:stretch/>
        </p:blipFill>
        <p:spPr>
          <a:xfrm rot="-5400000">
            <a:off x="-227120" y="880847"/>
            <a:ext cx="1252726" cy="214556"/>
          </a:xfrm>
          <a:prstGeom prst="rect">
            <a:avLst/>
          </a:prstGeom>
          <a:noFill/>
          <a:ln>
            <a:noFill/>
          </a:ln>
        </p:spPr>
      </p:pic>
      <p:sp>
        <p:nvSpPr>
          <p:cNvPr id="167" name="Google Shape;167;p23"/>
          <p:cNvSpPr txBox="1"/>
          <p:nvPr/>
        </p:nvSpPr>
        <p:spPr>
          <a:xfrm>
            <a:off x="1068725" y="361750"/>
            <a:ext cx="7325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tr-TR" sz="2400">
                <a:solidFill>
                  <a:srgbClr val="052F56"/>
                </a:solidFill>
                <a:latin typeface="Montserrat SemiBold"/>
                <a:ea typeface="Montserrat SemiBold"/>
                <a:cs typeface="Montserrat SemiBold"/>
                <a:sym typeface="Montserrat SemiBold"/>
              </a:rPr>
              <a:t>Threads</a:t>
            </a:r>
            <a:endParaRPr b="0" i="0" sz="1400" u="none" cap="none" strike="noStrike">
              <a:solidFill>
                <a:srgbClr val="000000"/>
              </a:solidFill>
              <a:latin typeface="Arial"/>
              <a:ea typeface="Arial"/>
              <a:cs typeface="Arial"/>
              <a:sym typeface="Arial"/>
            </a:endParaRPr>
          </a:p>
        </p:txBody>
      </p:sp>
      <p:sp>
        <p:nvSpPr>
          <p:cNvPr id="168" name="Google Shape;168;p23"/>
          <p:cNvSpPr txBox="1"/>
          <p:nvPr/>
        </p:nvSpPr>
        <p:spPr>
          <a:xfrm>
            <a:off x="1048163" y="953154"/>
            <a:ext cx="4875000" cy="5541300"/>
          </a:xfrm>
          <a:prstGeom prst="rect">
            <a:avLst/>
          </a:prstGeom>
          <a:solidFill>
            <a:schemeClr val="lt1"/>
          </a:solid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tr-TR" sz="1200">
                <a:solidFill>
                  <a:schemeClr val="dk1"/>
                </a:solidFill>
                <a:highlight>
                  <a:schemeClr val="lt1"/>
                </a:highlight>
                <a:latin typeface="Montserrat Medium"/>
                <a:ea typeface="Montserrat Medium"/>
                <a:cs typeface="Montserrat Medium"/>
                <a:sym typeface="Montserrat Medium"/>
              </a:rPr>
              <a:t>Bir süreç, bir programı çalıştırmak için gerekli tüm bilgileri temsil eden soyut bir veri yapısı iken, bir iş parçacığı , aktif olarak yürütülen işlemci talimatlarının gerçek sırasını temsil eder .</a:t>
            </a:r>
            <a:endParaRPr sz="1200">
              <a:solidFill>
                <a:schemeClr val="dk1"/>
              </a:solidFill>
              <a:highlight>
                <a:schemeClr val="lt1"/>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highlight>
                <a:schemeClr val="lt1"/>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rPr lang="tr-TR" sz="1200">
                <a:solidFill>
                  <a:schemeClr val="dk1"/>
                </a:solidFill>
                <a:highlight>
                  <a:schemeClr val="lt1"/>
                </a:highlight>
                <a:latin typeface="Montserrat Medium"/>
                <a:ea typeface="Montserrat Medium"/>
                <a:cs typeface="Montserrat Medium"/>
                <a:sym typeface="Montserrat Medium"/>
              </a:rPr>
              <a:t>Her işlem yürütülebilecek en az bir iş parçacığı içerir, ancak CPU tarafından destekleniyorsa eşzamanlı işleme izin vermek için daha fazlası oluşturulabilir . Bu iş parçacıkları süreç içinde yaşar ve sağdaki resimde gösterildiği gibi bellek sayfaları ve etkin dosyalar gibi kendisine sunulan tüm ortak kaynakları paylaşır.</a:t>
            </a:r>
            <a:endParaRPr sz="1200">
              <a:solidFill>
                <a:schemeClr val="dk1"/>
              </a:solidFill>
              <a:highlight>
                <a:schemeClr val="lt1"/>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highlight>
                <a:schemeClr val="lt1"/>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rPr lang="tr-TR" sz="1200">
                <a:solidFill>
                  <a:schemeClr val="dk1"/>
                </a:solidFill>
                <a:highlight>
                  <a:schemeClr val="lt1"/>
                </a:highlight>
                <a:latin typeface="Montserrat Medium"/>
                <a:ea typeface="Montserrat Medium"/>
                <a:cs typeface="Montserrat Medium"/>
                <a:sym typeface="Montserrat Medium"/>
              </a:rPr>
              <a:t>Bu paylaşılan kaynaklar bir iş parçacığının tanımı için kritik öneme sahiptir. Her süreç genellikle bağımsız olsa da, birden çok iş parçacığı genellikle bir süreç bağlamında birlikte çalışır. Verileri doğrudan paylaşarak, iş parçacıkları arasında süreçler için mümkün olandan daha hızlı iletişim ve bağlam geçişi sağlanırken, aynı zamanda daha az sistem kaynağı kullanılır.</a:t>
            </a:r>
            <a:endParaRPr sz="1200">
              <a:solidFill>
                <a:schemeClr val="dk1"/>
              </a:solidFill>
              <a:highlight>
                <a:schemeClr val="lt1"/>
              </a:highlight>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rgbClr val="000000"/>
              </a:buClr>
              <a:buSzPts val="1400"/>
              <a:buFont typeface="Arial"/>
              <a:buNone/>
            </a:pPr>
            <a:r>
              <a:t/>
            </a:r>
            <a:endParaRPr sz="1200">
              <a:solidFill>
                <a:srgbClr val="002060"/>
              </a:solidFill>
              <a:highlight>
                <a:schemeClr val="dk1"/>
              </a:highlight>
              <a:latin typeface="Montserrat Medium"/>
              <a:ea typeface="Montserrat Medium"/>
              <a:cs typeface="Montserrat Medium"/>
              <a:sym typeface="Montserrat Medium"/>
            </a:endParaRPr>
          </a:p>
        </p:txBody>
      </p:sp>
      <p:cxnSp>
        <p:nvCxnSpPr>
          <p:cNvPr id="169" name="Google Shape;169;p23"/>
          <p:cNvCxnSpPr/>
          <p:nvPr/>
        </p:nvCxnSpPr>
        <p:spPr>
          <a:xfrm>
            <a:off x="853440" y="0"/>
            <a:ext cx="0" cy="6858000"/>
          </a:xfrm>
          <a:prstGeom prst="straightConnector1">
            <a:avLst/>
          </a:prstGeom>
          <a:noFill/>
          <a:ln cap="flat" cmpd="sng" w="12700">
            <a:solidFill>
              <a:srgbClr val="0FBAE9"/>
            </a:solidFill>
            <a:prstDash val="solid"/>
            <a:miter lim="800000"/>
            <a:headEnd len="sm" w="sm" type="none"/>
            <a:tailEnd len="sm" w="sm" type="none"/>
          </a:ln>
        </p:spPr>
      </p:cxnSp>
      <p:sp>
        <p:nvSpPr>
          <p:cNvPr id="170" name="Google Shape;170;p23"/>
          <p:cNvSpPr/>
          <p:nvPr/>
        </p:nvSpPr>
        <p:spPr>
          <a:xfrm>
            <a:off x="6357937" y="1089765"/>
            <a:ext cx="5270599" cy="4760966"/>
          </a:xfrm>
          <a:prstGeom prst="roundRect">
            <a:avLst>
              <a:gd fmla="val 2874" name="adj"/>
            </a:avLst>
          </a:prstGeom>
          <a:solidFill>
            <a:schemeClr val="lt1"/>
          </a:solidFill>
          <a:ln cap="flat" cmpd="sng" w="12700">
            <a:solidFill>
              <a:srgbClr val="F2F2F2"/>
            </a:solidFill>
            <a:prstDash val="solid"/>
            <a:miter lim="800000"/>
            <a:headEnd len="sm" w="sm" type="none"/>
            <a:tailEnd len="sm" w="sm" type="none"/>
          </a:ln>
          <a:effectLst>
            <a:outerShdw blurRad="363576" sx="101000" rotWithShape="0" algn="tl" dir="2700000" dist="218373" sy="101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tr-TR" sz="1800" u="none" cap="none" strike="noStrike">
                <a:solidFill>
                  <a:schemeClr val="dk1"/>
                </a:solidFill>
                <a:latin typeface="Calibri"/>
                <a:ea typeface="Calibri"/>
                <a:cs typeface="Calibri"/>
                <a:sym typeface="Calibri"/>
              </a:rPr>
              <a:t>Görsel ya da grafik</a:t>
            </a:r>
            <a:endParaRPr b="0" i="0" sz="1400" u="none" cap="none" strike="noStrike">
              <a:solidFill>
                <a:srgbClr val="000000"/>
              </a:solidFill>
              <a:latin typeface="Arial"/>
              <a:ea typeface="Arial"/>
              <a:cs typeface="Arial"/>
              <a:sym typeface="Arial"/>
            </a:endParaRPr>
          </a:p>
        </p:txBody>
      </p:sp>
      <p:pic>
        <p:nvPicPr>
          <p:cNvPr id="171" name="Google Shape;171;p23"/>
          <p:cNvPicPr preferRelativeResize="0"/>
          <p:nvPr/>
        </p:nvPicPr>
        <p:blipFill>
          <a:blip r:embed="rId4">
            <a:alphaModFix/>
          </a:blip>
          <a:stretch>
            <a:fillRect/>
          </a:stretch>
        </p:blipFill>
        <p:spPr>
          <a:xfrm>
            <a:off x="6315360" y="1165022"/>
            <a:ext cx="5355725" cy="461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