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F61DEA7-F1E6-454B-87DB-58B10850CF9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ADA7C10-A76D-4B4A-86D3-8C67903D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FBCEFB-E272-4D55-8BE2-7A70BFE6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8FC988-ED2A-4F76-99EC-D1642721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CEDB18-8433-466E-90C2-538C2377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46C0A3-B66E-4187-B349-7199F1A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CBE3BF-58A5-4FE4-A10E-133D3DD5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79EAB-FD8B-4D63-A023-CE594DD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A54E9A-32E3-445B-8F62-C451520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BA2459-F781-4054-BAD9-8031E9E3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21543B-210A-4691-9BBD-8611A2D6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AA0E5C-139D-4152-B238-F5F16473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2549540-FF70-45A7-BCC3-EE67472F0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915EDB-C0CE-4BD4-90D3-4B116837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026EC7-3880-43E8-BDEB-052CFAE6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3EA8CA-BF11-443A-B693-4AD1E29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AF70B5-C723-4776-B6C8-8D603ADD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FFD056-36D0-4E1F-AF0D-A59B7F0D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E13FF7-8A5E-4483-944F-CE513F10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D4F7A-087A-4E15-ABF8-029CDA4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178803-40AA-45C0-9F42-7D4F2EB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89003B-C58B-4333-B60D-75B9364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69A25-FA76-4CB1-9531-E4467EF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961320-A283-4314-89E6-508BAD06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52BD65-5D9B-4486-BCAF-F4621ED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7E8FC-2860-4C15-990D-84D06EA0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2FCEF-D778-4854-88E8-EE0A627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18CF95-FFFA-4C54-A05A-370FF9D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CB757-930F-4C70-9CCA-6BB4BEE94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D42FB8-0BA7-422B-993B-013AFB66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6DB086-9CFE-4E4F-AC08-51212E0C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78E8A-0860-4CF5-AC81-5E55454A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377CCE-921A-4F43-80F6-136A2040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B7F0D-C17D-4365-A1DD-DEFE0A2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05AB02-35E5-44D1-9B53-C576EB8A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A484E7-0223-4FEF-BE88-72314FAB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AB570F-6B8A-43F0-8104-E0A05D81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37376-1E01-4932-A92A-FAF06788E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4C76C0-AB28-43B7-972E-8CE299F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B7C6CB0-BD67-4BFD-A70C-CF92D004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76DE35-DBD4-49E0-A547-AC277069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C8033-C019-464D-8C1A-F7CFE859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995F1F-3688-45F3-82BE-4EA33D0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30E697-B4C3-472A-AD75-60402DC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3E4934-6442-437B-9165-A6433FD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A8EBC8-3B21-49D4-AE11-8F16094F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A43C87-7E20-4413-B179-E19E125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A21FDE-D4C0-49CB-836D-C1F05E0E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485B1-6235-431A-9AF6-D891C24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778097-F973-487E-ADE8-B2C097C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E2E701-5DA7-4D11-9B83-01B44881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5CE90-A9E0-4ABD-A03D-82E569F9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E9B40-46E2-47BA-95BC-2868341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4B90A9-B06E-44B4-B1C9-70FFEB8D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5F5CF-AB3C-42FE-824F-DD568F7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9AC2A9-651A-4D4A-B29B-66305213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58C504-C5D7-4BCB-B673-ED8593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DBCCF4-3110-4423-8144-4D22B286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F0303C-CC8A-4D91-AFEC-4067B84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331135-6EFB-45F5-9434-8674B31F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014740-541E-4878-89F2-0DEA4506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DE81E8-3AFB-41D6-89EA-2466079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3B37AC-2D2F-4FD5-9111-A6CE0959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12403-F2EB-4A8B-8F75-362E7A23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4AED28-B2AF-477E-A052-3D1CF67F6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C8387A-60E4-4B43-835B-C2547990F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5027"/>
            <a:ext cx="9144000" cy="1270346"/>
          </a:xfrm>
        </p:spPr>
        <p:txBody>
          <a:bodyPr/>
          <a:lstStyle/>
          <a:p>
            <a:r>
              <a:rPr lang="en-US" dirty="0"/>
              <a:t>The miner’s dilemma</a:t>
            </a:r>
          </a:p>
        </p:txBody>
      </p:sp>
    </p:spTree>
    <p:extLst>
      <p:ext uri="{BB962C8B-B14F-4D97-AF65-F5344CB8AC3E}">
        <p14:creationId xmlns:p14="http://schemas.microsoft.com/office/powerpoint/2010/main" val="10904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38FD50-1CDD-4868-A5D7-7DBF5020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B4348A-7A91-4CBF-969A-8ECB786F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הגדרת משחק הקבוצות(</a:t>
            </a:r>
            <a:r>
              <a:rPr lang="en-US" dirty="0"/>
              <a:t>(pools</a:t>
            </a:r>
            <a:r>
              <a:rPr lang="he-IL" dirty="0"/>
              <a:t> עם מערכת בטיחות של הוכחת עבודה, תוקפים אחת את השנייה בשיטת </a:t>
            </a:r>
            <a:r>
              <a:rPr lang="en-US" dirty="0"/>
              <a:t>block withholding attack</a:t>
            </a:r>
          </a:p>
          <a:p>
            <a:r>
              <a:rPr lang="he-IL" dirty="0"/>
              <a:t>במקרה הכללי, אף התקפה של הקבוצות זה לא אי שיווי משקל נאש.</a:t>
            </a:r>
            <a:endParaRPr lang="en-US" dirty="0"/>
          </a:p>
          <a:p>
            <a:r>
              <a:rPr lang="he-IL" dirty="0"/>
              <a:t>עם 2 קבוצות בלבד שמשתתפות, שיווי משקל נאש נוצר כאשר שתיהן תוקפות וגם שתיהן מרוויחות פחות אם אף אחת לא הייתה תוקפת. (זוהי בעצם דילמת האסיר, עם הבחירה לתקוף או לא)</a:t>
            </a:r>
          </a:p>
          <a:p>
            <a:r>
              <a:rPr lang="he-IL" dirty="0"/>
              <a:t>עם הרבה קבוצות בגודל שווה, יש שיוויון נאש סימטרי כאשר כל הקבוצות מרוויחות פחות מאשר שאף אחת לא תקפה.</a:t>
            </a:r>
          </a:p>
          <a:p>
            <a:r>
              <a:rPr lang="he-IL" dirty="0"/>
              <a:t>לגבי ביטקוין, אי שיוויון לקבוצות פתוחות יעשה טוב, כי ככה יהיו יותר קבוצות קטנות ולכל קבוצה השפעה פחותה יותר. וכך תעבוד מערכת הביזור שעמדה בבסיס הביטקוין.</a:t>
            </a:r>
          </a:p>
        </p:txBody>
      </p:sp>
    </p:spTree>
    <p:extLst>
      <p:ext uri="{BB962C8B-B14F-4D97-AF65-F5344CB8AC3E}">
        <p14:creationId xmlns:p14="http://schemas.microsoft.com/office/powerpoint/2010/main" val="61220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77504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5F096B-8F4E-4254-97A8-83C741C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790863-06C6-4706-98A9-3022AA96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איך זה עובד?</a:t>
            </a:r>
          </a:p>
          <a:p>
            <a:pPr marL="0" indent="0">
              <a:buNone/>
            </a:pPr>
            <a:r>
              <a:rPr lang="he-IL" dirty="0"/>
              <a:t>מנהל מקבוצה 1 נרשם לקבוצה שתיים ומקבל משימות ממנה.</a:t>
            </a:r>
          </a:p>
          <a:p>
            <a:pPr marL="0" indent="0">
              <a:buNone/>
            </a:pPr>
            <a:r>
              <a:rPr lang="he-IL" dirty="0"/>
              <a:t>לאחר מכן הוא מחלק את המשימות האלו לכורים שלו ונותן להם לבצע אותן.</a:t>
            </a:r>
          </a:p>
          <a:p>
            <a:pPr marL="0" indent="0">
              <a:buNone/>
            </a:pPr>
            <a:r>
              <a:rPr lang="he-IL" dirty="0"/>
              <a:t>כאשר הוא מקבל </a:t>
            </a:r>
            <a:r>
              <a:rPr lang="en-US" dirty="0"/>
              <a:t>partial proof of work </a:t>
            </a:r>
            <a:r>
              <a:rPr lang="he-IL" dirty="0"/>
              <a:t> הוא מעביר את זה למנהל הקבוצה שהוא תוקף, אם במקרה הוא הצליח לפתור את הפאזל הוא לא מעביר אותו.</a:t>
            </a:r>
          </a:p>
          <a:p>
            <a:pPr marL="0" indent="0">
              <a:buNone/>
            </a:pPr>
            <a:r>
              <a:rPr lang="he-IL" dirty="0"/>
              <a:t>וכך, כאשר מגיעים הרווחים מקבוצה 2, המנהל מחלק פחות רווחים ליותר אנשים, ובקבוצה אחת מקבלים גם רווחים ממה שהם הצליחו לפתור וגם רווחים מהקבוצה השנייה על </a:t>
            </a:r>
            <a:r>
              <a:rPr lang="en-US" dirty="0"/>
              <a:t>partial proof of work</a:t>
            </a:r>
            <a:r>
              <a:rPr lang="he-I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63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A859A-7DD0-4695-93C5-100244D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9F39D0C-FB22-4511-9F7D-9CED33805996}"/>
              </a:ext>
            </a:extLst>
          </p:cNvPr>
          <p:cNvSpPr/>
          <p:nvPr/>
        </p:nvSpPr>
        <p:spPr>
          <a:xfrm>
            <a:off x="1633329" y="1726043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64D228B4-3808-4A10-AA33-1858D1B36786}"/>
              </a:ext>
            </a:extLst>
          </p:cNvPr>
          <p:cNvSpPr/>
          <p:nvPr/>
        </p:nvSpPr>
        <p:spPr>
          <a:xfrm>
            <a:off x="3061252" y="4755641"/>
            <a:ext cx="6228522" cy="1737234"/>
          </a:xfrm>
          <a:custGeom>
            <a:avLst/>
            <a:gdLst>
              <a:gd name="connsiteX0" fmla="*/ 1563757 w 6228522"/>
              <a:gd name="connsiteY0" fmla="*/ 1669774 h 1737234"/>
              <a:gd name="connsiteX1" fmla="*/ 1033670 w 6228522"/>
              <a:gd name="connsiteY1" fmla="*/ 1643270 h 1737234"/>
              <a:gd name="connsiteX2" fmla="*/ 940905 w 6228522"/>
              <a:gd name="connsiteY2" fmla="*/ 1616766 h 1737234"/>
              <a:gd name="connsiteX3" fmla="*/ 848139 w 6228522"/>
              <a:gd name="connsiteY3" fmla="*/ 1603513 h 1737234"/>
              <a:gd name="connsiteX4" fmla="*/ 755374 w 6228522"/>
              <a:gd name="connsiteY4" fmla="*/ 1577009 h 1737234"/>
              <a:gd name="connsiteX5" fmla="*/ 569844 w 6228522"/>
              <a:gd name="connsiteY5" fmla="*/ 1550505 h 1737234"/>
              <a:gd name="connsiteX6" fmla="*/ 477078 w 6228522"/>
              <a:gd name="connsiteY6" fmla="*/ 1524000 h 1737234"/>
              <a:gd name="connsiteX7" fmla="*/ 410818 w 6228522"/>
              <a:gd name="connsiteY7" fmla="*/ 1510748 h 1737234"/>
              <a:gd name="connsiteX8" fmla="*/ 265044 w 6228522"/>
              <a:gd name="connsiteY8" fmla="*/ 1457739 h 1737234"/>
              <a:gd name="connsiteX9" fmla="*/ 212035 w 6228522"/>
              <a:gd name="connsiteY9" fmla="*/ 1444487 h 1737234"/>
              <a:gd name="connsiteX10" fmla="*/ 119270 w 6228522"/>
              <a:gd name="connsiteY10" fmla="*/ 1378226 h 1737234"/>
              <a:gd name="connsiteX11" fmla="*/ 53009 w 6228522"/>
              <a:gd name="connsiteY11" fmla="*/ 1311966 h 1737234"/>
              <a:gd name="connsiteX12" fmla="*/ 26505 w 6228522"/>
              <a:gd name="connsiteY12" fmla="*/ 1285461 h 1737234"/>
              <a:gd name="connsiteX13" fmla="*/ 0 w 6228522"/>
              <a:gd name="connsiteY13" fmla="*/ 1166192 h 1737234"/>
              <a:gd name="connsiteX14" fmla="*/ 13252 w 6228522"/>
              <a:gd name="connsiteY14" fmla="*/ 861392 h 1737234"/>
              <a:gd name="connsiteX15" fmla="*/ 39757 w 6228522"/>
              <a:gd name="connsiteY15" fmla="*/ 808383 h 1737234"/>
              <a:gd name="connsiteX16" fmla="*/ 185531 w 6228522"/>
              <a:gd name="connsiteY16" fmla="*/ 702366 h 1737234"/>
              <a:gd name="connsiteX17" fmla="*/ 291548 w 6228522"/>
              <a:gd name="connsiteY17" fmla="*/ 662609 h 1737234"/>
              <a:gd name="connsiteX18" fmla="*/ 371061 w 6228522"/>
              <a:gd name="connsiteY18" fmla="*/ 649357 h 1737234"/>
              <a:gd name="connsiteX19" fmla="*/ 437322 w 6228522"/>
              <a:gd name="connsiteY19" fmla="*/ 662609 h 1737234"/>
              <a:gd name="connsiteX20" fmla="*/ 702365 w 6228522"/>
              <a:gd name="connsiteY20" fmla="*/ 609600 h 1737234"/>
              <a:gd name="connsiteX21" fmla="*/ 728870 w 6228522"/>
              <a:gd name="connsiteY21" fmla="*/ 583096 h 1737234"/>
              <a:gd name="connsiteX22" fmla="*/ 795131 w 6228522"/>
              <a:gd name="connsiteY22" fmla="*/ 543339 h 1737234"/>
              <a:gd name="connsiteX23" fmla="*/ 834887 w 6228522"/>
              <a:gd name="connsiteY23" fmla="*/ 490331 h 1737234"/>
              <a:gd name="connsiteX24" fmla="*/ 927652 w 6228522"/>
              <a:gd name="connsiteY24" fmla="*/ 424070 h 1737234"/>
              <a:gd name="connsiteX25" fmla="*/ 993913 w 6228522"/>
              <a:gd name="connsiteY25" fmla="*/ 357809 h 1737234"/>
              <a:gd name="connsiteX26" fmla="*/ 1060174 w 6228522"/>
              <a:gd name="connsiteY26" fmla="*/ 304800 h 1737234"/>
              <a:gd name="connsiteX27" fmla="*/ 1139687 w 6228522"/>
              <a:gd name="connsiteY27" fmla="*/ 278296 h 1737234"/>
              <a:gd name="connsiteX28" fmla="*/ 1192696 w 6228522"/>
              <a:gd name="connsiteY28" fmla="*/ 251792 h 1737234"/>
              <a:gd name="connsiteX29" fmla="*/ 1325218 w 6228522"/>
              <a:gd name="connsiteY29" fmla="*/ 212035 h 1737234"/>
              <a:gd name="connsiteX30" fmla="*/ 1404731 w 6228522"/>
              <a:gd name="connsiteY30" fmla="*/ 198783 h 1737234"/>
              <a:gd name="connsiteX31" fmla="*/ 1470991 w 6228522"/>
              <a:gd name="connsiteY31" fmla="*/ 185531 h 1737234"/>
              <a:gd name="connsiteX32" fmla="*/ 1722783 w 6228522"/>
              <a:gd name="connsiteY32" fmla="*/ 172279 h 1737234"/>
              <a:gd name="connsiteX33" fmla="*/ 2001078 w 6228522"/>
              <a:gd name="connsiteY33" fmla="*/ 185531 h 1737234"/>
              <a:gd name="connsiteX34" fmla="*/ 2040835 w 6228522"/>
              <a:gd name="connsiteY34" fmla="*/ 212035 h 1737234"/>
              <a:gd name="connsiteX35" fmla="*/ 2054087 w 6228522"/>
              <a:gd name="connsiteY35" fmla="*/ 251792 h 1737234"/>
              <a:gd name="connsiteX36" fmla="*/ 2173357 w 6228522"/>
              <a:gd name="connsiteY36" fmla="*/ 318053 h 1737234"/>
              <a:gd name="connsiteX37" fmla="*/ 2809461 w 6228522"/>
              <a:gd name="connsiteY37" fmla="*/ 265044 h 1737234"/>
              <a:gd name="connsiteX38" fmla="*/ 3127513 w 6228522"/>
              <a:gd name="connsiteY38" fmla="*/ 159026 h 1737234"/>
              <a:gd name="connsiteX39" fmla="*/ 3193774 w 6228522"/>
              <a:gd name="connsiteY39" fmla="*/ 132522 h 1737234"/>
              <a:gd name="connsiteX40" fmla="*/ 3273287 w 6228522"/>
              <a:gd name="connsiteY40" fmla="*/ 92766 h 1737234"/>
              <a:gd name="connsiteX41" fmla="*/ 3405809 w 6228522"/>
              <a:gd name="connsiteY41" fmla="*/ 53009 h 1737234"/>
              <a:gd name="connsiteX42" fmla="*/ 3458818 w 6228522"/>
              <a:gd name="connsiteY42" fmla="*/ 26505 h 1737234"/>
              <a:gd name="connsiteX43" fmla="*/ 3644348 w 6228522"/>
              <a:gd name="connsiteY43" fmla="*/ 13253 h 1737234"/>
              <a:gd name="connsiteX44" fmla="*/ 3763618 w 6228522"/>
              <a:gd name="connsiteY44" fmla="*/ 0 h 1737234"/>
              <a:gd name="connsiteX45" fmla="*/ 4479235 w 6228522"/>
              <a:gd name="connsiteY45" fmla="*/ 13253 h 1737234"/>
              <a:gd name="connsiteX46" fmla="*/ 4518991 w 6228522"/>
              <a:gd name="connsiteY46" fmla="*/ 53009 h 1737234"/>
              <a:gd name="connsiteX47" fmla="*/ 4558748 w 6228522"/>
              <a:gd name="connsiteY47" fmla="*/ 66261 h 1737234"/>
              <a:gd name="connsiteX48" fmla="*/ 4651513 w 6228522"/>
              <a:gd name="connsiteY48" fmla="*/ 119270 h 1737234"/>
              <a:gd name="connsiteX49" fmla="*/ 4664765 w 6228522"/>
              <a:gd name="connsiteY49" fmla="*/ 172279 h 1737234"/>
              <a:gd name="connsiteX50" fmla="*/ 4704522 w 6228522"/>
              <a:gd name="connsiteY50" fmla="*/ 198783 h 1737234"/>
              <a:gd name="connsiteX51" fmla="*/ 5473148 w 6228522"/>
              <a:gd name="connsiteY51" fmla="*/ 238539 h 1737234"/>
              <a:gd name="connsiteX52" fmla="*/ 5499652 w 6228522"/>
              <a:gd name="connsiteY52" fmla="*/ 265044 h 1737234"/>
              <a:gd name="connsiteX53" fmla="*/ 5512905 w 6228522"/>
              <a:gd name="connsiteY53" fmla="*/ 304800 h 1737234"/>
              <a:gd name="connsiteX54" fmla="*/ 5539409 w 6228522"/>
              <a:gd name="connsiteY54" fmla="*/ 357809 h 1737234"/>
              <a:gd name="connsiteX55" fmla="*/ 5565913 w 6228522"/>
              <a:gd name="connsiteY55" fmla="*/ 530087 h 1737234"/>
              <a:gd name="connsiteX56" fmla="*/ 5711687 w 6228522"/>
              <a:gd name="connsiteY56" fmla="*/ 622853 h 1737234"/>
              <a:gd name="connsiteX57" fmla="*/ 5923722 w 6228522"/>
              <a:gd name="connsiteY57" fmla="*/ 662609 h 1737234"/>
              <a:gd name="connsiteX58" fmla="*/ 6069496 w 6228522"/>
              <a:gd name="connsiteY58" fmla="*/ 689113 h 1737234"/>
              <a:gd name="connsiteX59" fmla="*/ 6135757 w 6228522"/>
              <a:gd name="connsiteY59" fmla="*/ 715618 h 1737234"/>
              <a:gd name="connsiteX60" fmla="*/ 6202018 w 6228522"/>
              <a:gd name="connsiteY60" fmla="*/ 728870 h 1737234"/>
              <a:gd name="connsiteX61" fmla="*/ 6228522 w 6228522"/>
              <a:gd name="connsiteY61" fmla="*/ 768626 h 1737234"/>
              <a:gd name="connsiteX62" fmla="*/ 6215270 w 6228522"/>
              <a:gd name="connsiteY62" fmla="*/ 861392 h 1737234"/>
              <a:gd name="connsiteX63" fmla="*/ 6122505 w 6228522"/>
              <a:gd name="connsiteY63" fmla="*/ 954157 h 1737234"/>
              <a:gd name="connsiteX64" fmla="*/ 6029739 w 6228522"/>
              <a:gd name="connsiteY64" fmla="*/ 1060174 h 1737234"/>
              <a:gd name="connsiteX65" fmla="*/ 5950226 w 6228522"/>
              <a:gd name="connsiteY65" fmla="*/ 1113183 h 1737234"/>
              <a:gd name="connsiteX66" fmla="*/ 5897218 w 6228522"/>
              <a:gd name="connsiteY66" fmla="*/ 1152939 h 1737234"/>
              <a:gd name="connsiteX67" fmla="*/ 5910470 w 6228522"/>
              <a:gd name="connsiteY67" fmla="*/ 1272209 h 1737234"/>
              <a:gd name="connsiteX68" fmla="*/ 5950226 w 6228522"/>
              <a:gd name="connsiteY68" fmla="*/ 1285461 h 1737234"/>
              <a:gd name="connsiteX69" fmla="*/ 6029739 w 6228522"/>
              <a:gd name="connsiteY69" fmla="*/ 1378226 h 1737234"/>
              <a:gd name="connsiteX70" fmla="*/ 6016487 w 6228522"/>
              <a:gd name="connsiteY70" fmla="*/ 1431235 h 1737234"/>
              <a:gd name="connsiteX71" fmla="*/ 5936974 w 6228522"/>
              <a:gd name="connsiteY71" fmla="*/ 1457739 h 1737234"/>
              <a:gd name="connsiteX72" fmla="*/ 5830957 w 6228522"/>
              <a:gd name="connsiteY72" fmla="*/ 1497496 h 1737234"/>
              <a:gd name="connsiteX73" fmla="*/ 5738191 w 6228522"/>
              <a:gd name="connsiteY73" fmla="*/ 1537253 h 1737234"/>
              <a:gd name="connsiteX74" fmla="*/ 5632174 w 6228522"/>
              <a:gd name="connsiteY74" fmla="*/ 1563757 h 1737234"/>
              <a:gd name="connsiteX75" fmla="*/ 5552661 w 6228522"/>
              <a:gd name="connsiteY75" fmla="*/ 1590261 h 1737234"/>
              <a:gd name="connsiteX76" fmla="*/ 5446644 w 6228522"/>
              <a:gd name="connsiteY76" fmla="*/ 1616766 h 1737234"/>
              <a:gd name="connsiteX77" fmla="*/ 4041913 w 6228522"/>
              <a:gd name="connsiteY77" fmla="*/ 1630018 h 1737234"/>
              <a:gd name="connsiteX78" fmla="*/ 3988905 w 6228522"/>
              <a:gd name="connsiteY78" fmla="*/ 1643270 h 1737234"/>
              <a:gd name="connsiteX79" fmla="*/ 2862470 w 6228522"/>
              <a:gd name="connsiteY79" fmla="*/ 1656522 h 1737234"/>
              <a:gd name="connsiteX80" fmla="*/ 2796209 w 6228522"/>
              <a:gd name="connsiteY80" fmla="*/ 1669774 h 1737234"/>
              <a:gd name="connsiteX81" fmla="*/ 1616765 w 6228522"/>
              <a:gd name="connsiteY81" fmla="*/ 1683026 h 1737234"/>
              <a:gd name="connsiteX82" fmla="*/ 1524000 w 6228522"/>
              <a:gd name="connsiteY82" fmla="*/ 1696279 h 1737234"/>
              <a:gd name="connsiteX83" fmla="*/ 1417983 w 6228522"/>
              <a:gd name="connsiteY83" fmla="*/ 1709531 h 1737234"/>
              <a:gd name="connsiteX84" fmla="*/ 1245705 w 6228522"/>
              <a:gd name="connsiteY84" fmla="*/ 1736035 h 173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228522" h="1737234">
                <a:moveTo>
                  <a:pt x="1563757" y="1669774"/>
                </a:moveTo>
                <a:cubicBezTo>
                  <a:pt x="1525076" y="1668602"/>
                  <a:pt x="1178744" y="1674357"/>
                  <a:pt x="1033670" y="1643270"/>
                </a:cubicBezTo>
                <a:cubicBezTo>
                  <a:pt x="1002225" y="1636532"/>
                  <a:pt x="972350" y="1623504"/>
                  <a:pt x="940905" y="1616766"/>
                </a:cubicBezTo>
                <a:cubicBezTo>
                  <a:pt x="910362" y="1610221"/>
                  <a:pt x="878682" y="1610058"/>
                  <a:pt x="848139" y="1603513"/>
                </a:cubicBezTo>
                <a:cubicBezTo>
                  <a:pt x="816694" y="1596775"/>
                  <a:pt x="786965" y="1583026"/>
                  <a:pt x="755374" y="1577009"/>
                </a:cubicBezTo>
                <a:cubicBezTo>
                  <a:pt x="694006" y="1565320"/>
                  <a:pt x="569844" y="1550505"/>
                  <a:pt x="569844" y="1550505"/>
                </a:cubicBezTo>
                <a:cubicBezTo>
                  <a:pt x="538922" y="1541670"/>
                  <a:pt x="508277" y="1531800"/>
                  <a:pt x="477078" y="1524000"/>
                </a:cubicBezTo>
                <a:cubicBezTo>
                  <a:pt x="455226" y="1518537"/>
                  <a:pt x="432548" y="1516674"/>
                  <a:pt x="410818" y="1510748"/>
                </a:cubicBezTo>
                <a:cubicBezTo>
                  <a:pt x="291692" y="1478259"/>
                  <a:pt x="371758" y="1493311"/>
                  <a:pt x="265044" y="1457739"/>
                </a:cubicBezTo>
                <a:cubicBezTo>
                  <a:pt x="247765" y="1451979"/>
                  <a:pt x="229705" y="1448904"/>
                  <a:pt x="212035" y="1444487"/>
                </a:cubicBezTo>
                <a:cubicBezTo>
                  <a:pt x="183527" y="1425482"/>
                  <a:pt x="143935" y="1400150"/>
                  <a:pt x="119270" y="1378226"/>
                </a:cubicBezTo>
                <a:cubicBezTo>
                  <a:pt x="95924" y="1357474"/>
                  <a:pt x="75096" y="1334053"/>
                  <a:pt x="53009" y="1311966"/>
                </a:cubicBezTo>
                <a:lnTo>
                  <a:pt x="26505" y="1285461"/>
                </a:lnTo>
                <a:cubicBezTo>
                  <a:pt x="21392" y="1265012"/>
                  <a:pt x="0" y="1183022"/>
                  <a:pt x="0" y="1166192"/>
                </a:cubicBezTo>
                <a:cubicBezTo>
                  <a:pt x="0" y="1064496"/>
                  <a:pt x="2021" y="962466"/>
                  <a:pt x="13252" y="861392"/>
                </a:cubicBezTo>
                <a:cubicBezTo>
                  <a:pt x="15434" y="841757"/>
                  <a:pt x="27416" y="823809"/>
                  <a:pt x="39757" y="808383"/>
                </a:cubicBezTo>
                <a:cubicBezTo>
                  <a:pt x="125215" y="701561"/>
                  <a:pt x="91371" y="749447"/>
                  <a:pt x="185531" y="702366"/>
                </a:cubicBezTo>
                <a:cubicBezTo>
                  <a:pt x="271364" y="659449"/>
                  <a:pt x="171010" y="684525"/>
                  <a:pt x="291548" y="662609"/>
                </a:cubicBezTo>
                <a:cubicBezTo>
                  <a:pt x="317985" y="657802"/>
                  <a:pt x="344557" y="653774"/>
                  <a:pt x="371061" y="649357"/>
                </a:cubicBezTo>
                <a:cubicBezTo>
                  <a:pt x="393148" y="653774"/>
                  <a:pt x="414826" y="663734"/>
                  <a:pt x="437322" y="662609"/>
                </a:cubicBezTo>
                <a:cubicBezTo>
                  <a:pt x="606744" y="654138"/>
                  <a:pt x="592878" y="653396"/>
                  <a:pt x="702365" y="609600"/>
                </a:cubicBezTo>
                <a:cubicBezTo>
                  <a:pt x="711200" y="600765"/>
                  <a:pt x="718703" y="590358"/>
                  <a:pt x="728870" y="583096"/>
                </a:cubicBezTo>
                <a:cubicBezTo>
                  <a:pt x="749830" y="568125"/>
                  <a:pt x="775746" y="560301"/>
                  <a:pt x="795131" y="543339"/>
                </a:cubicBezTo>
                <a:cubicBezTo>
                  <a:pt x="811753" y="528795"/>
                  <a:pt x="819269" y="505949"/>
                  <a:pt x="834887" y="490331"/>
                </a:cubicBezTo>
                <a:cubicBezTo>
                  <a:pt x="851326" y="473892"/>
                  <a:pt x="905077" y="439120"/>
                  <a:pt x="927652" y="424070"/>
                </a:cubicBezTo>
                <a:cubicBezTo>
                  <a:pt x="950461" y="355647"/>
                  <a:pt x="923732" y="404596"/>
                  <a:pt x="993913" y="357809"/>
                </a:cubicBezTo>
                <a:cubicBezTo>
                  <a:pt x="1048981" y="321097"/>
                  <a:pt x="987968" y="336892"/>
                  <a:pt x="1060174" y="304800"/>
                </a:cubicBezTo>
                <a:cubicBezTo>
                  <a:pt x="1085704" y="293453"/>
                  <a:pt x="1113747" y="288672"/>
                  <a:pt x="1139687" y="278296"/>
                </a:cubicBezTo>
                <a:cubicBezTo>
                  <a:pt x="1158029" y="270959"/>
                  <a:pt x="1175026" y="260627"/>
                  <a:pt x="1192696" y="251792"/>
                </a:cubicBezTo>
                <a:cubicBezTo>
                  <a:pt x="1245248" y="199238"/>
                  <a:pt x="1204335" y="229304"/>
                  <a:pt x="1325218" y="212035"/>
                </a:cubicBezTo>
                <a:cubicBezTo>
                  <a:pt x="1351818" y="208235"/>
                  <a:pt x="1378294" y="203590"/>
                  <a:pt x="1404731" y="198783"/>
                </a:cubicBezTo>
                <a:cubicBezTo>
                  <a:pt x="1426892" y="194754"/>
                  <a:pt x="1448545" y="187401"/>
                  <a:pt x="1470991" y="185531"/>
                </a:cubicBezTo>
                <a:cubicBezTo>
                  <a:pt x="1554748" y="178551"/>
                  <a:pt x="1638852" y="176696"/>
                  <a:pt x="1722783" y="172279"/>
                </a:cubicBezTo>
                <a:cubicBezTo>
                  <a:pt x="1838419" y="143368"/>
                  <a:pt x="1802239" y="145763"/>
                  <a:pt x="2001078" y="185531"/>
                </a:cubicBezTo>
                <a:cubicBezTo>
                  <a:pt x="2016696" y="188655"/>
                  <a:pt x="2027583" y="203200"/>
                  <a:pt x="2040835" y="212035"/>
                </a:cubicBezTo>
                <a:cubicBezTo>
                  <a:pt x="2045252" y="225287"/>
                  <a:pt x="2044209" y="241914"/>
                  <a:pt x="2054087" y="251792"/>
                </a:cubicBezTo>
                <a:cubicBezTo>
                  <a:pt x="2099653" y="297358"/>
                  <a:pt x="2123365" y="301388"/>
                  <a:pt x="2173357" y="318053"/>
                </a:cubicBezTo>
                <a:cubicBezTo>
                  <a:pt x="2576511" y="296834"/>
                  <a:pt x="2551081" y="322462"/>
                  <a:pt x="2809461" y="265044"/>
                </a:cubicBezTo>
                <a:cubicBezTo>
                  <a:pt x="2952880" y="233173"/>
                  <a:pt x="2955616" y="224510"/>
                  <a:pt x="3127513" y="159026"/>
                </a:cubicBezTo>
                <a:cubicBezTo>
                  <a:pt x="3149743" y="150557"/>
                  <a:pt x="3172497" y="143160"/>
                  <a:pt x="3193774" y="132522"/>
                </a:cubicBezTo>
                <a:cubicBezTo>
                  <a:pt x="3220278" y="119270"/>
                  <a:pt x="3245934" y="104163"/>
                  <a:pt x="3273287" y="92766"/>
                </a:cubicBezTo>
                <a:cubicBezTo>
                  <a:pt x="3545133" y="-20504"/>
                  <a:pt x="3211574" y="125846"/>
                  <a:pt x="3405809" y="53009"/>
                </a:cubicBezTo>
                <a:cubicBezTo>
                  <a:pt x="3424306" y="46073"/>
                  <a:pt x="3439332" y="29753"/>
                  <a:pt x="3458818" y="26505"/>
                </a:cubicBezTo>
                <a:cubicBezTo>
                  <a:pt x="3519975" y="16312"/>
                  <a:pt x="3582580" y="18624"/>
                  <a:pt x="3644348" y="13253"/>
                </a:cubicBezTo>
                <a:cubicBezTo>
                  <a:pt x="3684199" y="9788"/>
                  <a:pt x="3723861" y="4418"/>
                  <a:pt x="3763618" y="0"/>
                </a:cubicBezTo>
                <a:cubicBezTo>
                  <a:pt x="4002157" y="4418"/>
                  <a:pt x="4241240" y="-3448"/>
                  <a:pt x="4479235" y="13253"/>
                </a:cubicBezTo>
                <a:cubicBezTo>
                  <a:pt x="4497930" y="14565"/>
                  <a:pt x="4503397" y="42613"/>
                  <a:pt x="4518991" y="53009"/>
                </a:cubicBezTo>
                <a:cubicBezTo>
                  <a:pt x="4530614" y="60758"/>
                  <a:pt x="4545908" y="60758"/>
                  <a:pt x="4558748" y="66261"/>
                </a:cubicBezTo>
                <a:cubicBezTo>
                  <a:pt x="4605824" y="86436"/>
                  <a:pt x="4611588" y="92653"/>
                  <a:pt x="4651513" y="119270"/>
                </a:cubicBezTo>
                <a:cubicBezTo>
                  <a:pt x="4655930" y="136940"/>
                  <a:pt x="4654662" y="157125"/>
                  <a:pt x="4664765" y="172279"/>
                </a:cubicBezTo>
                <a:cubicBezTo>
                  <a:pt x="4673600" y="185531"/>
                  <a:pt x="4688648" y="197482"/>
                  <a:pt x="4704522" y="198783"/>
                </a:cubicBezTo>
                <a:cubicBezTo>
                  <a:pt x="4960216" y="219741"/>
                  <a:pt x="5216939" y="225287"/>
                  <a:pt x="5473148" y="238539"/>
                </a:cubicBezTo>
                <a:cubicBezTo>
                  <a:pt x="5481983" y="247374"/>
                  <a:pt x="5493224" y="254330"/>
                  <a:pt x="5499652" y="265044"/>
                </a:cubicBezTo>
                <a:cubicBezTo>
                  <a:pt x="5506839" y="277022"/>
                  <a:pt x="5507402" y="291961"/>
                  <a:pt x="5512905" y="304800"/>
                </a:cubicBezTo>
                <a:cubicBezTo>
                  <a:pt x="5520687" y="322958"/>
                  <a:pt x="5530574" y="340139"/>
                  <a:pt x="5539409" y="357809"/>
                </a:cubicBezTo>
                <a:cubicBezTo>
                  <a:pt x="5548244" y="415235"/>
                  <a:pt x="5534248" y="481372"/>
                  <a:pt x="5565913" y="530087"/>
                </a:cubicBezTo>
                <a:cubicBezTo>
                  <a:pt x="5597302" y="578378"/>
                  <a:pt x="5655078" y="612239"/>
                  <a:pt x="5711687" y="622853"/>
                </a:cubicBezTo>
                <a:lnTo>
                  <a:pt x="5923722" y="662609"/>
                </a:lnTo>
                <a:cubicBezTo>
                  <a:pt x="6110229" y="696519"/>
                  <a:pt x="5905821" y="656379"/>
                  <a:pt x="6069496" y="689113"/>
                </a:cubicBezTo>
                <a:cubicBezTo>
                  <a:pt x="6091583" y="697948"/>
                  <a:pt x="6112972" y="708782"/>
                  <a:pt x="6135757" y="715618"/>
                </a:cubicBezTo>
                <a:cubicBezTo>
                  <a:pt x="6157331" y="722090"/>
                  <a:pt x="6182461" y="717695"/>
                  <a:pt x="6202018" y="728870"/>
                </a:cubicBezTo>
                <a:cubicBezTo>
                  <a:pt x="6215846" y="736772"/>
                  <a:pt x="6219687" y="755374"/>
                  <a:pt x="6228522" y="768626"/>
                </a:cubicBezTo>
                <a:cubicBezTo>
                  <a:pt x="6224105" y="799548"/>
                  <a:pt x="6230767" y="834272"/>
                  <a:pt x="6215270" y="861392"/>
                </a:cubicBezTo>
                <a:cubicBezTo>
                  <a:pt x="6193574" y="899360"/>
                  <a:pt x="6148743" y="919173"/>
                  <a:pt x="6122505" y="954157"/>
                </a:cubicBezTo>
                <a:cubicBezTo>
                  <a:pt x="6090501" y="996829"/>
                  <a:pt x="6072633" y="1025859"/>
                  <a:pt x="6029739" y="1060174"/>
                </a:cubicBezTo>
                <a:cubicBezTo>
                  <a:pt x="6004865" y="1080073"/>
                  <a:pt x="5975709" y="1094070"/>
                  <a:pt x="5950226" y="1113183"/>
                </a:cubicBezTo>
                <a:lnTo>
                  <a:pt x="5897218" y="1152939"/>
                </a:lnTo>
                <a:cubicBezTo>
                  <a:pt x="5901635" y="1192696"/>
                  <a:pt x="5895614" y="1235069"/>
                  <a:pt x="5910470" y="1272209"/>
                </a:cubicBezTo>
                <a:cubicBezTo>
                  <a:pt x="5915658" y="1285179"/>
                  <a:pt x="5938859" y="1277342"/>
                  <a:pt x="5950226" y="1285461"/>
                </a:cubicBezTo>
                <a:cubicBezTo>
                  <a:pt x="5991126" y="1314675"/>
                  <a:pt x="6004270" y="1340022"/>
                  <a:pt x="6029739" y="1378226"/>
                </a:cubicBezTo>
                <a:cubicBezTo>
                  <a:pt x="6025322" y="1395896"/>
                  <a:pt x="6030316" y="1419382"/>
                  <a:pt x="6016487" y="1431235"/>
                </a:cubicBezTo>
                <a:cubicBezTo>
                  <a:pt x="5995275" y="1449417"/>
                  <a:pt x="5961962" y="1445245"/>
                  <a:pt x="5936974" y="1457739"/>
                </a:cubicBezTo>
                <a:cubicBezTo>
                  <a:pt x="5867675" y="1492389"/>
                  <a:pt x="5903131" y="1479453"/>
                  <a:pt x="5830957" y="1497496"/>
                </a:cubicBezTo>
                <a:cubicBezTo>
                  <a:pt x="5786783" y="1541668"/>
                  <a:pt x="5819843" y="1518410"/>
                  <a:pt x="5738191" y="1537253"/>
                </a:cubicBezTo>
                <a:cubicBezTo>
                  <a:pt x="5702697" y="1545444"/>
                  <a:pt x="5667513" y="1554922"/>
                  <a:pt x="5632174" y="1563757"/>
                </a:cubicBezTo>
                <a:cubicBezTo>
                  <a:pt x="5605070" y="1570533"/>
                  <a:pt x="5579765" y="1583485"/>
                  <a:pt x="5552661" y="1590261"/>
                </a:cubicBezTo>
                <a:cubicBezTo>
                  <a:pt x="5517322" y="1599096"/>
                  <a:pt x="5483069" y="1616422"/>
                  <a:pt x="5446644" y="1616766"/>
                </a:cubicBezTo>
                <a:lnTo>
                  <a:pt x="4041913" y="1630018"/>
                </a:lnTo>
                <a:cubicBezTo>
                  <a:pt x="4024244" y="1634435"/>
                  <a:pt x="4007114" y="1642861"/>
                  <a:pt x="3988905" y="1643270"/>
                </a:cubicBezTo>
                <a:cubicBezTo>
                  <a:pt x="3613495" y="1651706"/>
                  <a:pt x="3237882" y="1648180"/>
                  <a:pt x="2862470" y="1656522"/>
                </a:cubicBezTo>
                <a:cubicBezTo>
                  <a:pt x="2839951" y="1657022"/>
                  <a:pt x="2818728" y="1669295"/>
                  <a:pt x="2796209" y="1669774"/>
                </a:cubicBezTo>
                <a:cubicBezTo>
                  <a:pt x="2403125" y="1678137"/>
                  <a:pt x="2009913" y="1678609"/>
                  <a:pt x="1616765" y="1683026"/>
                </a:cubicBezTo>
                <a:lnTo>
                  <a:pt x="1524000" y="1696279"/>
                </a:lnTo>
                <a:cubicBezTo>
                  <a:pt x="1488698" y="1700986"/>
                  <a:pt x="1452806" y="1702069"/>
                  <a:pt x="1417983" y="1709531"/>
                </a:cubicBezTo>
                <a:cubicBezTo>
                  <a:pt x="1248664" y="1745813"/>
                  <a:pt x="1433337" y="1736035"/>
                  <a:pt x="1245705" y="17360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Bitcoin Network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EEAD121-43CC-4F3A-82F9-D81C37635010}"/>
              </a:ext>
            </a:extLst>
          </p:cNvPr>
          <p:cNvSpPr/>
          <p:nvPr/>
        </p:nvSpPr>
        <p:spPr>
          <a:xfrm>
            <a:off x="4850294" y="1757039"/>
            <a:ext cx="1888435" cy="744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81804D-8156-45FB-AB08-E7DE0CFA4651}"/>
              </a:ext>
            </a:extLst>
          </p:cNvPr>
          <p:cNvSpPr/>
          <p:nvPr/>
        </p:nvSpPr>
        <p:spPr>
          <a:xfrm>
            <a:off x="8362123" y="1753117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7532328B-C42A-4E29-88BF-3E91756FA76C}"/>
              </a:ext>
            </a:extLst>
          </p:cNvPr>
          <p:cNvSpPr/>
          <p:nvPr/>
        </p:nvSpPr>
        <p:spPr>
          <a:xfrm>
            <a:off x="1901688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1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CA090052-CE75-42D9-B33B-B23E3E06DE49}"/>
              </a:ext>
            </a:extLst>
          </p:cNvPr>
          <p:cNvSpPr/>
          <p:nvPr/>
        </p:nvSpPr>
        <p:spPr>
          <a:xfrm>
            <a:off x="485029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2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8718C6D-5AEE-4A1C-B864-4F64E9A92DC5}"/>
              </a:ext>
            </a:extLst>
          </p:cNvPr>
          <p:cNvSpPr/>
          <p:nvPr/>
        </p:nvSpPr>
        <p:spPr>
          <a:xfrm>
            <a:off x="836212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3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644760D-94FF-4805-83C9-C15DC3B254B6}"/>
              </a:ext>
            </a:extLst>
          </p:cNvPr>
          <p:cNvCxnSpPr/>
          <p:nvPr/>
        </p:nvCxnSpPr>
        <p:spPr>
          <a:xfrm>
            <a:off x="2822713" y="2501154"/>
            <a:ext cx="0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0E09919-F00B-4CA1-8E0E-0676AE07C10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794512" y="2501154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0DB0613-CA78-4709-AAFC-6416BE66AE23}"/>
              </a:ext>
            </a:extLst>
          </p:cNvPr>
          <p:cNvCxnSpPr/>
          <p:nvPr/>
        </p:nvCxnSpPr>
        <p:spPr>
          <a:xfrm>
            <a:off x="9402419" y="2501153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352E715C-0F2F-4C64-A3D0-E77435978511}"/>
              </a:ext>
            </a:extLst>
          </p:cNvPr>
          <p:cNvCxnSpPr>
            <a:cxnSpLocks/>
            <a:endCxn id="5" idx="54"/>
          </p:cNvCxnSpPr>
          <p:nvPr/>
        </p:nvCxnSpPr>
        <p:spPr>
          <a:xfrm flipH="1">
            <a:off x="8600661" y="4148260"/>
            <a:ext cx="556591" cy="96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E3609AD-08E1-42F6-81EA-137282242E31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486400" y="4148260"/>
            <a:ext cx="404190" cy="861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C9352B6F-42AC-4BED-9064-6F50800321FA}"/>
              </a:ext>
            </a:extLst>
          </p:cNvPr>
          <p:cNvCxnSpPr>
            <a:cxnSpLocks/>
            <a:endCxn id="5" idx="24"/>
          </p:cNvCxnSpPr>
          <p:nvPr/>
        </p:nvCxnSpPr>
        <p:spPr>
          <a:xfrm>
            <a:off x="3419055" y="4148260"/>
            <a:ext cx="569849" cy="103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5E54FE04-0AD9-4A24-A5B0-0512A86D86D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982279" y="3628397"/>
            <a:ext cx="1000538" cy="29060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/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blipFill>
                <a:blip r:embed="rId2"/>
                <a:stretch>
                  <a:fillRect l="-111111" r="-6444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5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EC5D-0BDF-468E-9BD9-089CA8C8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965AD-B911-4752-A49B-390696D5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הערות:</a:t>
            </a:r>
          </a:p>
          <a:p>
            <a:pPr marL="0" indent="0">
              <a:buNone/>
            </a:pPr>
            <a:r>
              <a:rPr lang="he-IL" dirty="0"/>
              <a:t>כאשר קבוצה תוקפת כוח החישוב שלה יורד עקב הקצאת משאבים לתקיפת הקבוצה השנייה.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אחרי התקופה הראשונה של ההתקפה קושי הפאזלים ירד עקב פתירה מואטת של פאזלים ( </a:t>
            </a:r>
            <a:r>
              <a:rPr lang="he-IL" dirty="0" err="1"/>
              <a:t>כח</a:t>
            </a:r>
            <a:r>
              <a:rPr lang="he-IL" dirty="0"/>
              <a:t> החישוב הכללי יורד).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לא ניתן לזהות את  זהות התוקף  כי אי אפשר להבדיל בין כורים חסרי מזל לכאלה שהם פשוט זדוניים.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5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62EE16-7697-4D72-8162-893CEDC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E15608-81E8-466F-8EC2-FCC4E3EB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92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321</Words>
  <Application>Microsoft Office PowerPoint</Application>
  <PresentationFormat>מסך רחב</PresentationFormat>
  <Paragraphs>41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ערכת נושא Office</vt:lpstr>
      <vt:lpstr>The miner’s dilemma</vt:lpstr>
      <vt:lpstr>הצגה</vt:lpstr>
      <vt:lpstr>שיווי משקל נאש</vt:lpstr>
      <vt:lpstr>Block withholding attack</vt:lpstr>
      <vt:lpstr>Block withholding attack</vt:lpstr>
      <vt:lpstr>Block withholding attack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miner’s dilemma</dc:title>
  <dc:creator>eliyahu levi</dc:creator>
  <cp:lastModifiedBy>eliyahu levi</cp:lastModifiedBy>
  <cp:revision>16</cp:revision>
  <dcterms:created xsi:type="dcterms:W3CDTF">2018-12-18T12:07:55Z</dcterms:created>
  <dcterms:modified xsi:type="dcterms:W3CDTF">2018-12-19T13:42:22Z</dcterms:modified>
</cp:coreProperties>
</file>