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8288000" cy="10287000"/>
  <p:notesSz cx="6858000" cy="9144000"/>
  <p:embeddedFontLst>
    <p:embeddedFont>
      <p:font typeface="Raleway" pitchFamily="2" charset="0"/>
      <p:regular r:id="rId14"/>
    </p:embeddedFont>
    <p:embeddedFont>
      <p:font typeface="Raleway Bold" panose="020B0604020202020204" charset="0"/>
      <p:regular r:id="rId15"/>
    </p:embeddedFont>
    <p:embeddedFont>
      <p:font typeface="Raleway Heavy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12" Type="http://schemas.openxmlformats.org/officeDocument/2006/relationships/image" Target="../media/image1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14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svg"/><Relationship Id="rId7" Type="http://schemas.openxmlformats.org/officeDocument/2006/relationships/image" Target="../media/image28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485779">
            <a:off x="6770194" y="4412067"/>
            <a:ext cx="4747613" cy="4654076"/>
          </a:xfrm>
          <a:custGeom>
            <a:avLst/>
            <a:gdLst/>
            <a:ahLst/>
            <a:cxnLst/>
            <a:rect l="l" t="t" r="r" b="b"/>
            <a:pathLst>
              <a:path w="4747613" h="4654076">
                <a:moveTo>
                  <a:pt x="0" y="0"/>
                </a:moveTo>
                <a:lnTo>
                  <a:pt x="4747612" y="0"/>
                </a:lnTo>
                <a:lnTo>
                  <a:pt x="4747612" y="4654076"/>
                </a:lnTo>
                <a:lnTo>
                  <a:pt x="0" y="465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73005" y="4751730"/>
            <a:ext cx="14341990" cy="1682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09"/>
              </a:lnSpc>
            </a:pPr>
            <a:r>
              <a:rPr lang="en-US" sz="12103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System of Systems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62802" y="3709695"/>
            <a:ext cx="7562396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4899" b="1" spc="367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88264" y="615909"/>
            <a:ext cx="1890599" cy="701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6"/>
              </a:lnSpc>
            </a:pPr>
            <a:r>
              <a:rPr lang="en-US" sz="3831" b="1" spc="287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2024</a:t>
            </a:r>
          </a:p>
        </p:txBody>
      </p:sp>
      <p:sp>
        <p:nvSpPr>
          <p:cNvPr id="6" name="Freeform 6"/>
          <p:cNvSpPr/>
          <p:nvPr/>
        </p:nvSpPr>
        <p:spPr>
          <a:xfrm flipV="1">
            <a:off x="1028700" y="854034"/>
            <a:ext cx="822721" cy="820274"/>
          </a:xfrm>
          <a:custGeom>
            <a:avLst/>
            <a:gdLst/>
            <a:ahLst/>
            <a:cxnLst/>
            <a:rect l="l" t="t" r="r" b="b"/>
            <a:pathLst>
              <a:path w="822721" h="820274">
                <a:moveTo>
                  <a:pt x="0" y="820274"/>
                </a:moveTo>
                <a:lnTo>
                  <a:pt x="822721" y="820274"/>
                </a:lnTo>
                <a:lnTo>
                  <a:pt x="822721" y="0"/>
                </a:lnTo>
                <a:lnTo>
                  <a:pt x="0" y="0"/>
                </a:lnTo>
                <a:lnTo>
                  <a:pt x="0" y="820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769594" r="-767007"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6569929" y="8679851"/>
            <a:ext cx="822721" cy="820274"/>
          </a:xfrm>
          <a:custGeom>
            <a:avLst/>
            <a:gdLst/>
            <a:ahLst/>
            <a:cxnLst/>
            <a:rect l="l" t="t" r="r" b="b"/>
            <a:pathLst>
              <a:path w="822721" h="820274">
                <a:moveTo>
                  <a:pt x="822721" y="0"/>
                </a:moveTo>
                <a:lnTo>
                  <a:pt x="0" y="0"/>
                </a:lnTo>
                <a:lnTo>
                  <a:pt x="0" y="820274"/>
                </a:lnTo>
                <a:lnTo>
                  <a:pt x="822721" y="820274"/>
                </a:lnTo>
                <a:lnTo>
                  <a:pt x="82272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769594" r="-767007"/>
            </a:stretch>
          </a:blipFill>
        </p:spPr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5102" y="4064260"/>
            <a:ext cx="5656683" cy="5260715"/>
          </a:xfrm>
          <a:custGeom>
            <a:avLst/>
            <a:gdLst/>
            <a:ahLst/>
            <a:cxnLst/>
            <a:rect l="l" t="t" r="r" b="b"/>
            <a:pathLst>
              <a:path w="5656683" h="5260715">
                <a:moveTo>
                  <a:pt x="0" y="0"/>
                </a:moveTo>
                <a:lnTo>
                  <a:pt x="5656683" y="0"/>
                </a:lnTo>
                <a:lnTo>
                  <a:pt x="5656683" y="5260715"/>
                </a:lnTo>
                <a:lnTo>
                  <a:pt x="0" y="5260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09230" y="1587907"/>
            <a:ext cx="11069541" cy="105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6"/>
              </a:lnSpc>
            </a:pPr>
            <a:r>
              <a:rPr lang="en-US" sz="7596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Áreas de Importancia</a:t>
            </a:r>
          </a:p>
        </p:txBody>
      </p:sp>
      <p:sp>
        <p:nvSpPr>
          <p:cNvPr id="4" name="Freeform 4"/>
          <p:cNvSpPr/>
          <p:nvPr/>
        </p:nvSpPr>
        <p:spPr>
          <a:xfrm>
            <a:off x="10216215" y="4064260"/>
            <a:ext cx="5656683" cy="5260715"/>
          </a:xfrm>
          <a:custGeom>
            <a:avLst/>
            <a:gdLst/>
            <a:ahLst/>
            <a:cxnLst/>
            <a:rect l="l" t="t" r="r" b="b"/>
            <a:pathLst>
              <a:path w="5656683" h="5260715">
                <a:moveTo>
                  <a:pt x="0" y="0"/>
                </a:moveTo>
                <a:lnTo>
                  <a:pt x="5656683" y="0"/>
                </a:lnTo>
                <a:lnTo>
                  <a:pt x="5656683" y="5260715"/>
                </a:lnTo>
                <a:lnTo>
                  <a:pt x="0" y="5260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099767">
            <a:off x="8089992" y="2377689"/>
            <a:ext cx="1964190" cy="2494773"/>
          </a:xfrm>
          <a:custGeom>
            <a:avLst/>
            <a:gdLst/>
            <a:ahLst/>
            <a:cxnLst/>
            <a:rect l="l" t="t" r="r" b="b"/>
            <a:pathLst>
              <a:path w="1964190" h="2494773">
                <a:moveTo>
                  <a:pt x="0" y="0"/>
                </a:moveTo>
                <a:lnTo>
                  <a:pt x="1964190" y="0"/>
                </a:lnTo>
                <a:lnTo>
                  <a:pt x="1964190" y="2494773"/>
                </a:lnTo>
                <a:lnTo>
                  <a:pt x="0" y="2494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3701" t="-6493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95214" y="4381810"/>
            <a:ext cx="5039310" cy="4606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5815" lvl="1" indent="-257908" algn="l">
              <a:lnSpc>
                <a:spcPts val="3344"/>
              </a:lnSpc>
              <a:buFont typeface="Arial"/>
              <a:buChar char="•"/>
            </a:pPr>
            <a:r>
              <a:rPr lang="en-US" sz="2389" spc="17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Diferenciar entre docentes, alumnos y el coordinador del centro de cómputo en el sistema.</a:t>
            </a:r>
          </a:p>
          <a:p>
            <a:pPr marL="515815" lvl="1" indent="-257908" algn="l">
              <a:lnSpc>
                <a:spcPts val="3344"/>
              </a:lnSpc>
              <a:buFont typeface="Arial"/>
              <a:buChar char="•"/>
            </a:pPr>
            <a:r>
              <a:rPr lang="en-US" sz="2389" spc="17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Cada rol debe tener permisos y acciones específicas: los docentes para reservas, los alumnos para registros, y el coordinador para monitoreo y gestión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31088" y="4613408"/>
            <a:ext cx="4426936" cy="3958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2175" lvl="1" indent="-301087" algn="l">
              <a:lnSpc>
                <a:spcPts val="3904"/>
              </a:lnSpc>
              <a:buFont typeface="Arial"/>
              <a:buChar char="•"/>
            </a:pPr>
            <a:r>
              <a:rPr lang="en-US" sz="2789" spc="20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 sistema sencillo para que los docentes puedan reservar los laboratorios y verificar la disponibilidad en tiempo real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92013" y="2758552"/>
            <a:ext cx="4905087" cy="1296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4"/>
              </a:lnSpc>
            </a:pPr>
            <a:r>
              <a:rPr lang="en-US" sz="3469" spc="26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MÓDULO DE RESERVAS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8708" y="2758552"/>
            <a:ext cx="4463454" cy="1296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4"/>
              </a:lnSpc>
            </a:pPr>
            <a:r>
              <a:rPr lang="en-US" sz="3469" spc="26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USUARIOS Y ROLES</a:t>
            </a: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5102" y="4064260"/>
            <a:ext cx="5656683" cy="5260715"/>
          </a:xfrm>
          <a:custGeom>
            <a:avLst/>
            <a:gdLst/>
            <a:ahLst/>
            <a:cxnLst/>
            <a:rect l="l" t="t" r="r" b="b"/>
            <a:pathLst>
              <a:path w="5656683" h="5260715">
                <a:moveTo>
                  <a:pt x="0" y="0"/>
                </a:moveTo>
                <a:lnTo>
                  <a:pt x="5656683" y="0"/>
                </a:lnTo>
                <a:lnTo>
                  <a:pt x="5656683" y="5260715"/>
                </a:lnTo>
                <a:lnTo>
                  <a:pt x="0" y="5260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09230" y="1587907"/>
            <a:ext cx="11069541" cy="105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6"/>
              </a:lnSpc>
            </a:pPr>
            <a:r>
              <a:rPr lang="en-US" sz="7596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Áreas de Importancia</a:t>
            </a:r>
          </a:p>
        </p:txBody>
      </p:sp>
      <p:sp>
        <p:nvSpPr>
          <p:cNvPr id="4" name="Freeform 4"/>
          <p:cNvSpPr/>
          <p:nvPr/>
        </p:nvSpPr>
        <p:spPr>
          <a:xfrm>
            <a:off x="10216215" y="4064260"/>
            <a:ext cx="5656683" cy="5260715"/>
          </a:xfrm>
          <a:custGeom>
            <a:avLst/>
            <a:gdLst/>
            <a:ahLst/>
            <a:cxnLst/>
            <a:rect l="l" t="t" r="r" b="b"/>
            <a:pathLst>
              <a:path w="5656683" h="5260715">
                <a:moveTo>
                  <a:pt x="0" y="0"/>
                </a:moveTo>
                <a:lnTo>
                  <a:pt x="5656683" y="0"/>
                </a:lnTo>
                <a:lnTo>
                  <a:pt x="5656683" y="5260715"/>
                </a:lnTo>
                <a:lnTo>
                  <a:pt x="0" y="5260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099767">
            <a:off x="8089992" y="2377689"/>
            <a:ext cx="1964190" cy="2494773"/>
          </a:xfrm>
          <a:custGeom>
            <a:avLst/>
            <a:gdLst/>
            <a:ahLst/>
            <a:cxnLst/>
            <a:rect l="l" t="t" r="r" b="b"/>
            <a:pathLst>
              <a:path w="1964190" h="2494773">
                <a:moveTo>
                  <a:pt x="0" y="0"/>
                </a:moveTo>
                <a:lnTo>
                  <a:pt x="1964190" y="0"/>
                </a:lnTo>
                <a:lnTo>
                  <a:pt x="1964190" y="2494773"/>
                </a:lnTo>
                <a:lnTo>
                  <a:pt x="0" y="2494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3701" t="-6493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01401" y="5196514"/>
            <a:ext cx="4426936" cy="2967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2173" lvl="1" indent="-301087" algn="l">
              <a:lnSpc>
                <a:spcPts val="3904"/>
              </a:lnSpc>
              <a:buFont typeface="Arial"/>
              <a:buChar char="•"/>
            </a:pPr>
            <a:r>
              <a:rPr lang="en-US" sz="2789" spc="20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Para que los usuarios puedan registrar de manera fácil sus entradas y salidas del centro de cómputo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42936" y="4613408"/>
            <a:ext cx="5003240" cy="3958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2175" lvl="1" indent="-301087" algn="l">
              <a:lnSpc>
                <a:spcPts val="3904"/>
              </a:lnSpc>
              <a:buFont typeface="Arial"/>
              <a:buChar char="•"/>
            </a:pPr>
            <a:r>
              <a:rPr lang="en-US" sz="2789" spc="20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 módulo que permita generar reportes detallados de uso tanto para los laboratorios como para el centro de cómputo, facilitando la gestión para el coordinador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8708" y="2758552"/>
            <a:ext cx="4463454" cy="1296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4"/>
              </a:lnSpc>
            </a:pPr>
            <a:r>
              <a:rPr lang="en-US" sz="3469" spc="26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MÓDULO DE REGISTRO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16215" y="2758552"/>
            <a:ext cx="5656683" cy="1296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4"/>
              </a:lnSpc>
            </a:pPr>
            <a:r>
              <a:rPr lang="en-US" sz="3469" spc="26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REPORTES Y ESTADÍSTICAS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028700" y="854034"/>
            <a:ext cx="822721" cy="820274"/>
          </a:xfrm>
          <a:custGeom>
            <a:avLst/>
            <a:gdLst/>
            <a:ahLst/>
            <a:cxnLst/>
            <a:rect l="l" t="t" r="r" b="b"/>
            <a:pathLst>
              <a:path w="822721" h="820274">
                <a:moveTo>
                  <a:pt x="0" y="820274"/>
                </a:moveTo>
                <a:lnTo>
                  <a:pt x="822721" y="820274"/>
                </a:lnTo>
                <a:lnTo>
                  <a:pt x="822721" y="0"/>
                </a:lnTo>
                <a:lnTo>
                  <a:pt x="0" y="0"/>
                </a:lnTo>
                <a:lnTo>
                  <a:pt x="0" y="82027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69594" r="-76700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6569929" y="8679851"/>
            <a:ext cx="822721" cy="820274"/>
          </a:xfrm>
          <a:custGeom>
            <a:avLst/>
            <a:gdLst/>
            <a:ahLst/>
            <a:cxnLst/>
            <a:rect l="l" t="t" r="r" b="b"/>
            <a:pathLst>
              <a:path w="822721" h="820274">
                <a:moveTo>
                  <a:pt x="822721" y="0"/>
                </a:moveTo>
                <a:lnTo>
                  <a:pt x="0" y="0"/>
                </a:lnTo>
                <a:lnTo>
                  <a:pt x="0" y="820274"/>
                </a:lnTo>
                <a:lnTo>
                  <a:pt x="822721" y="820274"/>
                </a:lnTo>
                <a:lnTo>
                  <a:pt x="8227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69594" r="-76700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59104" y="2893537"/>
            <a:ext cx="9569791" cy="5359083"/>
          </a:xfrm>
          <a:custGeom>
            <a:avLst/>
            <a:gdLst/>
            <a:ahLst/>
            <a:cxnLst/>
            <a:rect l="l" t="t" r="r" b="b"/>
            <a:pathLst>
              <a:path w="9569791" h="5359083">
                <a:moveTo>
                  <a:pt x="0" y="0"/>
                </a:moveTo>
                <a:lnTo>
                  <a:pt x="9569792" y="0"/>
                </a:lnTo>
                <a:lnTo>
                  <a:pt x="9569792" y="5359083"/>
                </a:lnTo>
                <a:lnTo>
                  <a:pt x="0" y="535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6249" y="1857465"/>
            <a:ext cx="6566871" cy="105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76"/>
              </a:lnSpc>
            </a:pPr>
            <a:r>
              <a:rPr lang="en-US" sz="7596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Introducción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6249" y="2878480"/>
            <a:ext cx="8324680" cy="6579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0"/>
              </a:lnSpc>
            </a:pPr>
            <a:r>
              <a:rPr lang="en-US" sz="3147" spc="23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 Instituto Tecnológico de Altamira cuenta con laboratorios de cómputo y un centro de cómputo de uso general, que son fundamentales para el desarrollo académico de los alumnos y docentes. Actualmente, el proceso para el uso de estos espacios se realiza de manera manual para las reservas de los laboratorios y el control de acceso al centro de cómputo</a:t>
            </a:r>
          </a:p>
        </p:txBody>
      </p:sp>
      <p:sp>
        <p:nvSpPr>
          <p:cNvPr id="4" name="Freeform 4"/>
          <p:cNvSpPr/>
          <p:nvPr/>
        </p:nvSpPr>
        <p:spPr>
          <a:xfrm>
            <a:off x="11406009" y="3184571"/>
            <a:ext cx="4637615" cy="4900404"/>
          </a:xfrm>
          <a:custGeom>
            <a:avLst/>
            <a:gdLst/>
            <a:ahLst/>
            <a:cxnLst/>
            <a:rect l="l" t="t" r="r" b="b"/>
            <a:pathLst>
              <a:path w="4637615" h="4900404">
                <a:moveTo>
                  <a:pt x="0" y="0"/>
                </a:moveTo>
                <a:lnTo>
                  <a:pt x="4637615" y="0"/>
                </a:lnTo>
                <a:lnTo>
                  <a:pt x="4637615" y="4900404"/>
                </a:lnTo>
                <a:lnTo>
                  <a:pt x="0" y="4900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49257" y="3708446"/>
            <a:ext cx="6044638" cy="462364"/>
          </a:xfrm>
          <a:custGeom>
            <a:avLst/>
            <a:gdLst/>
            <a:ahLst/>
            <a:cxnLst/>
            <a:rect l="l" t="t" r="r" b="b"/>
            <a:pathLst>
              <a:path w="6044638" h="462364">
                <a:moveTo>
                  <a:pt x="0" y="462364"/>
                </a:moveTo>
                <a:lnTo>
                  <a:pt x="6044638" y="462364"/>
                </a:lnTo>
                <a:lnTo>
                  <a:pt x="6044638" y="0"/>
                </a:lnTo>
                <a:lnTo>
                  <a:pt x="0" y="0"/>
                </a:lnTo>
                <a:lnTo>
                  <a:pt x="0" y="46236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25825" y="1923194"/>
            <a:ext cx="6733475" cy="7335106"/>
          </a:xfrm>
          <a:custGeom>
            <a:avLst/>
            <a:gdLst/>
            <a:ahLst/>
            <a:cxnLst/>
            <a:rect l="l" t="t" r="r" b="b"/>
            <a:pathLst>
              <a:path w="6733475" h="7335106">
                <a:moveTo>
                  <a:pt x="0" y="0"/>
                </a:moveTo>
                <a:lnTo>
                  <a:pt x="6733475" y="0"/>
                </a:lnTo>
                <a:lnTo>
                  <a:pt x="6733475" y="7335106"/>
                </a:lnTo>
                <a:lnTo>
                  <a:pt x="0" y="73351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986" t="-8431" r="-63560" b="-3069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86249" y="2144505"/>
            <a:ext cx="6566871" cy="105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76"/>
              </a:lnSpc>
            </a:pPr>
            <a:r>
              <a:rPr lang="en-US" sz="7596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Organigrama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86249" y="4608960"/>
            <a:ext cx="9329338" cy="438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3586" lvl="1" indent="-231793" algn="l">
              <a:lnSpc>
                <a:spcPts val="3220"/>
              </a:lnSpc>
              <a:buFont typeface="Arial"/>
              <a:buChar char="•"/>
            </a:pPr>
            <a:r>
              <a:rPr lang="en-US" sz="2147" spc="16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Coordinador del Centro de Cómputo: Responsable de la supervisión general de los laboratorios y el centro de cómputo. Gestiona las reservas y asegura el buen funcionamiento del sistema</a:t>
            </a:r>
          </a:p>
          <a:p>
            <a:pPr marL="463586" lvl="1" indent="-231793" algn="l">
              <a:lnSpc>
                <a:spcPts val="3220"/>
              </a:lnSpc>
              <a:buFont typeface="Arial"/>
              <a:buChar char="•"/>
            </a:pPr>
            <a:r>
              <a:rPr lang="en-US" sz="2147" spc="16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Docentes: Encargados de hacer las reservas de los laboratorios para sus clases y verificar la disponibilidad. </a:t>
            </a:r>
          </a:p>
          <a:p>
            <a:pPr marL="463586" lvl="1" indent="-231793" algn="l">
              <a:lnSpc>
                <a:spcPts val="3220"/>
              </a:lnSpc>
              <a:buFont typeface="Arial"/>
              <a:buChar char="•"/>
            </a:pPr>
            <a:r>
              <a:rPr lang="en-US" sz="2147" spc="16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Alumnos: Usan los laboratorios bajo la supervisión de un docente cuando se han reservado para una clase. Pueden acceder al centro de cómputo de manera independiente, registrando sus horas de entrada y salida</a:t>
            </a:r>
          </a:p>
          <a:p>
            <a:pPr algn="l">
              <a:lnSpc>
                <a:spcPts val="3220"/>
              </a:lnSpc>
            </a:pPr>
            <a:endParaRPr lang="en-US" sz="2147" spc="16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1861" y="4511439"/>
            <a:ext cx="4286785" cy="3141856"/>
          </a:xfrm>
          <a:custGeom>
            <a:avLst/>
            <a:gdLst/>
            <a:ahLst/>
            <a:cxnLst/>
            <a:rect l="l" t="t" r="r" b="b"/>
            <a:pathLst>
              <a:path w="4286785" h="3141856">
                <a:moveTo>
                  <a:pt x="0" y="0"/>
                </a:moveTo>
                <a:lnTo>
                  <a:pt x="4286785" y="0"/>
                </a:lnTo>
                <a:lnTo>
                  <a:pt x="4286785" y="3141856"/>
                </a:lnTo>
                <a:lnTo>
                  <a:pt x="0" y="3141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99168" y="1999032"/>
            <a:ext cx="12186200" cy="7576657"/>
          </a:xfrm>
          <a:custGeom>
            <a:avLst/>
            <a:gdLst/>
            <a:ahLst/>
            <a:cxnLst/>
            <a:rect l="l" t="t" r="r" b="b"/>
            <a:pathLst>
              <a:path w="12186200" h="7576657">
                <a:moveTo>
                  <a:pt x="0" y="0"/>
                </a:moveTo>
                <a:lnTo>
                  <a:pt x="12186199" y="0"/>
                </a:lnTo>
                <a:lnTo>
                  <a:pt x="12186199" y="7576657"/>
                </a:lnTo>
                <a:lnTo>
                  <a:pt x="0" y="7576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13" t="-9653" r="-2625" b="-14781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034907" y="1882451"/>
            <a:ext cx="6044638" cy="462364"/>
          </a:xfrm>
          <a:custGeom>
            <a:avLst/>
            <a:gdLst/>
            <a:ahLst/>
            <a:cxnLst/>
            <a:rect l="l" t="t" r="r" b="b"/>
            <a:pathLst>
              <a:path w="6044638" h="462364">
                <a:moveTo>
                  <a:pt x="0" y="462364"/>
                </a:moveTo>
                <a:lnTo>
                  <a:pt x="6044638" y="462364"/>
                </a:lnTo>
                <a:lnTo>
                  <a:pt x="6044638" y="0"/>
                </a:lnTo>
                <a:lnTo>
                  <a:pt x="0" y="0"/>
                </a:lnTo>
                <a:lnTo>
                  <a:pt x="0" y="4623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34907" y="781050"/>
            <a:ext cx="13929166" cy="105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76"/>
              </a:lnSpc>
            </a:pPr>
            <a:r>
              <a:rPr lang="en-US" sz="7596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Dinámica organizacional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65054" y="2626438"/>
            <a:ext cx="5692965" cy="5580803"/>
          </a:xfrm>
          <a:custGeom>
            <a:avLst/>
            <a:gdLst/>
            <a:ahLst/>
            <a:cxnLst/>
            <a:rect l="l" t="t" r="r" b="b"/>
            <a:pathLst>
              <a:path w="5692965" h="5580803">
                <a:moveTo>
                  <a:pt x="0" y="0"/>
                </a:moveTo>
                <a:lnTo>
                  <a:pt x="5692964" y="0"/>
                </a:lnTo>
                <a:lnTo>
                  <a:pt x="5692964" y="5580803"/>
                </a:lnTo>
                <a:lnTo>
                  <a:pt x="0" y="5580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82875" y="2867117"/>
            <a:ext cx="4637615" cy="4900404"/>
          </a:xfrm>
          <a:custGeom>
            <a:avLst/>
            <a:gdLst/>
            <a:ahLst/>
            <a:cxnLst/>
            <a:rect l="l" t="t" r="r" b="b"/>
            <a:pathLst>
              <a:path w="4637615" h="4900404">
                <a:moveTo>
                  <a:pt x="0" y="0"/>
                </a:moveTo>
                <a:lnTo>
                  <a:pt x="4637614" y="0"/>
                </a:lnTo>
                <a:lnTo>
                  <a:pt x="4637614" y="4900404"/>
                </a:lnTo>
                <a:lnTo>
                  <a:pt x="0" y="4900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858240" y="1168768"/>
            <a:ext cx="1313725" cy="1457670"/>
          </a:xfrm>
          <a:custGeom>
            <a:avLst/>
            <a:gdLst/>
            <a:ahLst/>
            <a:cxnLst/>
            <a:rect l="l" t="t" r="r" b="b"/>
            <a:pathLst>
              <a:path w="1313725" h="1457670">
                <a:moveTo>
                  <a:pt x="0" y="0"/>
                </a:moveTo>
                <a:lnTo>
                  <a:pt x="1313725" y="0"/>
                </a:lnTo>
                <a:lnTo>
                  <a:pt x="1313725" y="1457670"/>
                </a:lnTo>
                <a:lnTo>
                  <a:pt x="0" y="14576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86249" y="2144505"/>
            <a:ext cx="7171991" cy="105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76"/>
              </a:lnSpc>
            </a:pPr>
            <a:r>
              <a:rPr lang="en-US" sz="7596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Observaciones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86249" y="4772073"/>
            <a:ext cx="8324680" cy="33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47" spc="26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Este método es propenso a errores, ineficiencias, y dificulta la generación de reportes y el seguimiento del uso de los recursos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43229" y="3545585"/>
            <a:ext cx="5251226" cy="5368354"/>
          </a:xfrm>
          <a:custGeom>
            <a:avLst/>
            <a:gdLst/>
            <a:ahLst/>
            <a:cxnLst/>
            <a:rect l="l" t="t" r="r" b="b"/>
            <a:pathLst>
              <a:path w="5251226" h="5368354">
                <a:moveTo>
                  <a:pt x="0" y="0"/>
                </a:moveTo>
                <a:lnTo>
                  <a:pt x="5251226" y="0"/>
                </a:lnTo>
                <a:lnTo>
                  <a:pt x="5251226" y="5368354"/>
                </a:lnTo>
                <a:lnTo>
                  <a:pt x="0" y="5368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24499" y="1905201"/>
            <a:ext cx="7951140" cy="105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76"/>
              </a:lnSpc>
            </a:pPr>
            <a:r>
              <a:rPr lang="en-US" sz="7596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Propuesta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632806"/>
            <a:ext cx="8466932" cy="2982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0"/>
              </a:lnSpc>
            </a:pPr>
            <a:r>
              <a:rPr lang="en-US" sz="3147" spc="23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Para mejorar este proceso, se propone la creación de un sistema digital de gestión, que automatizará y optimizará el registro de uso de los laboratorios y el centro de cómputo. </a:t>
            </a:r>
          </a:p>
        </p:txBody>
      </p:sp>
      <p:sp>
        <p:nvSpPr>
          <p:cNvPr id="5" name="Freeform 5"/>
          <p:cNvSpPr/>
          <p:nvPr/>
        </p:nvSpPr>
        <p:spPr>
          <a:xfrm rot="-4645369">
            <a:off x="9960416" y="-406860"/>
            <a:ext cx="929828" cy="5746129"/>
          </a:xfrm>
          <a:custGeom>
            <a:avLst/>
            <a:gdLst/>
            <a:ahLst/>
            <a:cxnLst/>
            <a:rect l="l" t="t" r="r" b="b"/>
            <a:pathLst>
              <a:path w="929828" h="5746129">
                <a:moveTo>
                  <a:pt x="0" y="0"/>
                </a:moveTo>
                <a:lnTo>
                  <a:pt x="929828" y="0"/>
                </a:lnTo>
                <a:lnTo>
                  <a:pt x="929828" y="5746129"/>
                </a:lnTo>
                <a:lnTo>
                  <a:pt x="0" y="57461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43229" y="3545585"/>
            <a:ext cx="5251226" cy="5368354"/>
          </a:xfrm>
          <a:custGeom>
            <a:avLst/>
            <a:gdLst/>
            <a:ahLst/>
            <a:cxnLst/>
            <a:rect l="l" t="t" r="r" b="b"/>
            <a:pathLst>
              <a:path w="5251226" h="5368354">
                <a:moveTo>
                  <a:pt x="0" y="0"/>
                </a:moveTo>
                <a:lnTo>
                  <a:pt x="5251226" y="0"/>
                </a:lnTo>
                <a:lnTo>
                  <a:pt x="5251226" y="5368354"/>
                </a:lnTo>
                <a:lnTo>
                  <a:pt x="0" y="5368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187224"/>
            <a:ext cx="8466932" cy="5980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0"/>
              </a:lnSpc>
            </a:pPr>
            <a:r>
              <a:rPr lang="en-US" sz="3147" spc="23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Este sistema permitirá a los docentes reservar laboratorios de manera eficiente para sus clases, y a los alumnos y docentes registrar de forma digital sus horas de entrada y salida del centro de cómputo. Además, el coordinador del centro de cómputo podrá monitorear en tiempo real el uso de estos espacios y generar reportes precisos.</a:t>
            </a:r>
          </a:p>
        </p:txBody>
      </p:sp>
      <p:sp>
        <p:nvSpPr>
          <p:cNvPr id="4" name="Freeform 4"/>
          <p:cNvSpPr/>
          <p:nvPr/>
        </p:nvSpPr>
        <p:spPr>
          <a:xfrm rot="-4645369">
            <a:off x="9960416" y="-406860"/>
            <a:ext cx="929828" cy="5746129"/>
          </a:xfrm>
          <a:custGeom>
            <a:avLst/>
            <a:gdLst/>
            <a:ahLst/>
            <a:cxnLst/>
            <a:rect l="l" t="t" r="r" b="b"/>
            <a:pathLst>
              <a:path w="929828" h="5746129">
                <a:moveTo>
                  <a:pt x="0" y="0"/>
                </a:moveTo>
                <a:lnTo>
                  <a:pt x="929828" y="0"/>
                </a:lnTo>
                <a:lnTo>
                  <a:pt x="929828" y="5746129"/>
                </a:lnTo>
                <a:lnTo>
                  <a:pt x="0" y="57461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24499" y="1905201"/>
            <a:ext cx="7951140" cy="105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76"/>
              </a:lnSpc>
            </a:pPr>
            <a:r>
              <a:rPr lang="en-US" sz="7596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Propuesta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5056" y="3592488"/>
            <a:ext cx="11253998" cy="5947407"/>
            <a:chOff x="0" y="0"/>
            <a:chExt cx="6349873" cy="3355721"/>
          </a:xfrm>
        </p:grpSpPr>
        <p:sp>
          <p:nvSpPr>
            <p:cNvPr id="3" name="Freeform 3"/>
            <p:cNvSpPr/>
            <p:nvPr/>
          </p:nvSpPr>
          <p:spPr>
            <a:xfrm>
              <a:off x="80137" y="80137"/>
              <a:ext cx="6189599" cy="3195447"/>
            </a:xfrm>
            <a:custGeom>
              <a:avLst/>
              <a:gdLst/>
              <a:ahLst/>
              <a:cxnLst/>
              <a:rect l="l" t="t" r="r" b="b"/>
              <a:pathLst>
                <a:path w="6189599" h="3195447">
                  <a:moveTo>
                    <a:pt x="6189599" y="3195447"/>
                  </a:moveTo>
                  <a:lnTo>
                    <a:pt x="0" y="3195447"/>
                  </a:lnTo>
                  <a:lnTo>
                    <a:pt x="0" y="0"/>
                  </a:lnTo>
                  <a:lnTo>
                    <a:pt x="6189599" y="0"/>
                  </a:lnTo>
                  <a:lnTo>
                    <a:pt x="6189599" y="3195447"/>
                  </a:lnTo>
                  <a:close/>
                </a:path>
              </a:pathLst>
            </a:custGeom>
            <a:solidFill>
              <a:srgbClr val="F8F7F7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73787" y="73787"/>
              <a:ext cx="6202299" cy="3208147"/>
            </a:xfrm>
            <a:custGeom>
              <a:avLst/>
              <a:gdLst/>
              <a:ahLst/>
              <a:cxnLst/>
              <a:rect l="l" t="t" r="r" b="b"/>
              <a:pathLst>
                <a:path w="6202299" h="3208147">
                  <a:moveTo>
                    <a:pt x="6202299" y="3208147"/>
                  </a:moveTo>
                  <a:lnTo>
                    <a:pt x="0" y="3208147"/>
                  </a:lnTo>
                  <a:lnTo>
                    <a:pt x="0" y="0"/>
                  </a:lnTo>
                  <a:lnTo>
                    <a:pt x="6202299" y="0"/>
                  </a:lnTo>
                  <a:lnTo>
                    <a:pt x="6202299" y="3208147"/>
                  </a:lnTo>
                  <a:close/>
                  <a:moveTo>
                    <a:pt x="12700" y="3195447"/>
                  </a:moveTo>
                  <a:lnTo>
                    <a:pt x="6189599" y="3195447"/>
                  </a:lnTo>
                  <a:lnTo>
                    <a:pt x="6189599" y="12700"/>
                  </a:lnTo>
                  <a:lnTo>
                    <a:pt x="12700" y="12700"/>
                  </a:lnTo>
                  <a:lnTo>
                    <a:pt x="12700" y="3195447"/>
                  </a:lnTo>
                  <a:close/>
                </a:path>
              </a:pathLst>
            </a:custGeom>
            <a:solidFill>
              <a:srgbClr val="FF57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" y="6223"/>
              <a:ext cx="6337173" cy="3343275"/>
            </a:xfrm>
            <a:custGeom>
              <a:avLst/>
              <a:gdLst/>
              <a:ahLst/>
              <a:cxnLst/>
              <a:rect l="l" t="t" r="r" b="b"/>
              <a:pathLst>
                <a:path w="6337173" h="3343275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3195701"/>
                  </a:moveTo>
                  <a:cubicBezTo>
                    <a:pt x="33020" y="3195701"/>
                    <a:pt x="0" y="3228721"/>
                    <a:pt x="0" y="3269488"/>
                  </a:cubicBezTo>
                  <a:cubicBezTo>
                    <a:pt x="0" y="3310255"/>
                    <a:pt x="33020" y="3343275"/>
                    <a:pt x="73787" y="3343275"/>
                  </a:cubicBezTo>
                  <a:cubicBezTo>
                    <a:pt x="114554" y="3343275"/>
                    <a:pt x="147574" y="3310255"/>
                    <a:pt x="147574" y="3269488"/>
                  </a:cubicBezTo>
                  <a:cubicBezTo>
                    <a:pt x="147574" y="3228721"/>
                    <a:pt x="114427" y="3195701"/>
                    <a:pt x="73787" y="3195701"/>
                  </a:cubicBezTo>
                  <a:close/>
                  <a:moveTo>
                    <a:pt x="6263386" y="147574"/>
                  </a:moveTo>
                  <a:cubicBezTo>
                    <a:pt x="6304153" y="147574"/>
                    <a:pt x="6337173" y="114554"/>
                    <a:pt x="6337173" y="73787"/>
                  </a:cubicBezTo>
                  <a:cubicBezTo>
                    <a:pt x="6337173" y="33020"/>
                    <a:pt x="6304153" y="0"/>
                    <a:pt x="6263386" y="0"/>
                  </a:cubicBezTo>
                  <a:cubicBezTo>
                    <a:pt x="6222619" y="0"/>
                    <a:pt x="6189599" y="33020"/>
                    <a:pt x="6189599" y="73787"/>
                  </a:cubicBezTo>
                  <a:cubicBezTo>
                    <a:pt x="6189599" y="114554"/>
                    <a:pt x="6222619" y="147574"/>
                    <a:pt x="6263386" y="147574"/>
                  </a:cubicBezTo>
                  <a:close/>
                  <a:moveTo>
                    <a:pt x="6263386" y="3195701"/>
                  </a:moveTo>
                  <a:cubicBezTo>
                    <a:pt x="6222619" y="3195701"/>
                    <a:pt x="6189599" y="3228721"/>
                    <a:pt x="6189599" y="3269488"/>
                  </a:cubicBezTo>
                  <a:cubicBezTo>
                    <a:pt x="6189599" y="3310255"/>
                    <a:pt x="6222619" y="3343275"/>
                    <a:pt x="6263386" y="3343275"/>
                  </a:cubicBezTo>
                  <a:cubicBezTo>
                    <a:pt x="6304153" y="3343275"/>
                    <a:pt x="6337173" y="3310255"/>
                    <a:pt x="6337173" y="3269488"/>
                  </a:cubicBezTo>
                  <a:cubicBezTo>
                    <a:pt x="6337173" y="3228721"/>
                    <a:pt x="6304153" y="3195701"/>
                    <a:pt x="6263386" y="319570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6349873" cy="3355848"/>
            </a:xfrm>
            <a:custGeom>
              <a:avLst/>
              <a:gdLst/>
              <a:ahLst/>
              <a:cxnLst/>
              <a:rect l="l" t="t" r="r" b="b"/>
              <a:pathLst>
                <a:path w="6349873" h="3355848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3195574"/>
                  </a:moveTo>
                  <a:cubicBezTo>
                    <a:pt x="35941" y="3195574"/>
                    <a:pt x="0" y="3231515"/>
                    <a:pt x="0" y="3275711"/>
                  </a:cubicBezTo>
                  <a:cubicBezTo>
                    <a:pt x="0" y="3319907"/>
                    <a:pt x="35941" y="3355848"/>
                    <a:pt x="80137" y="3355848"/>
                  </a:cubicBezTo>
                  <a:cubicBezTo>
                    <a:pt x="124333" y="3355848"/>
                    <a:pt x="160274" y="3319907"/>
                    <a:pt x="160274" y="3275711"/>
                  </a:cubicBezTo>
                  <a:cubicBezTo>
                    <a:pt x="160147" y="3231515"/>
                    <a:pt x="124206" y="3195574"/>
                    <a:pt x="80137" y="3195574"/>
                  </a:cubicBezTo>
                  <a:close/>
                  <a:moveTo>
                    <a:pt x="80137" y="3343021"/>
                  </a:moveTo>
                  <a:cubicBezTo>
                    <a:pt x="42926" y="3343021"/>
                    <a:pt x="12700" y="3312795"/>
                    <a:pt x="12700" y="3275584"/>
                  </a:cubicBezTo>
                  <a:cubicBezTo>
                    <a:pt x="12700" y="3238373"/>
                    <a:pt x="42926" y="3208147"/>
                    <a:pt x="80137" y="3208147"/>
                  </a:cubicBezTo>
                  <a:cubicBezTo>
                    <a:pt x="117348" y="3208147"/>
                    <a:pt x="147574" y="3238373"/>
                    <a:pt x="147574" y="3275584"/>
                  </a:cubicBezTo>
                  <a:cubicBezTo>
                    <a:pt x="147574" y="3312795"/>
                    <a:pt x="117221" y="3343021"/>
                    <a:pt x="80137" y="3343021"/>
                  </a:cubicBezTo>
                  <a:close/>
                  <a:moveTo>
                    <a:pt x="6269736" y="160147"/>
                  </a:moveTo>
                  <a:cubicBezTo>
                    <a:pt x="6313932" y="160147"/>
                    <a:pt x="6349873" y="124206"/>
                    <a:pt x="6349873" y="80010"/>
                  </a:cubicBezTo>
                  <a:cubicBezTo>
                    <a:pt x="6349873" y="35814"/>
                    <a:pt x="6313932" y="0"/>
                    <a:pt x="6269736" y="0"/>
                  </a:cubicBezTo>
                  <a:cubicBezTo>
                    <a:pt x="6225540" y="0"/>
                    <a:pt x="6189599" y="35941"/>
                    <a:pt x="6189599" y="80137"/>
                  </a:cubicBezTo>
                  <a:cubicBezTo>
                    <a:pt x="6189599" y="124333"/>
                    <a:pt x="6225540" y="160147"/>
                    <a:pt x="6269736" y="160147"/>
                  </a:cubicBezTo>
                  <a:close/>
                  <a:moveTo>
                    <a:pt x="6269736" y="12700"/>
                  </a:moveTo>
                  <a:cubicBezTo>
                    <a:pt x="6306947" y="12700"/>
                    <a:pt x="6337173" y="42926"/>
                    <a:pt x="6337173" y="80137"/>
                  </a:cubicBezTo>
                  <a:cubicBezTo>
                    <a:pt x="6337173" y="117348"/>
                    <a:pt x="6306947" y="147574"/>
                    <a:pt x="6269736" y="147574"/>
                  </a:cubicBezTo>
                  <a:cubicBezTo>
                    <a:pt x="6232525" y="147574"/>
                    <a:pt x="6202299" y="117348"/>
                    <a:pt x="6202299" y="80137"/>
                  </a:cubicBezTo>
                  <a:cubicBezTo>
                    <a:pt x="6202299" y="42926"/>
                    <a:pt x="6232525" y="12700"/>
                    <a:pt x="6269736" y="12700"/>
                  </a:cubicBezTo>
                  <a:close/>
                  <a:moveTo>
                    <a:pt x="6269736" y="3195574"/>
                  </a:moveTo>
                  <a:cubicBezTo>
                    <a:pt x="6225540" y="3195574"/>
                    <a:pt x="6189599" y="3231515"/>
                    <a:pt x="6189599" y="3275711"/>
                  </a:cubicBezTo>
                  <a:cubicBezTo>
                    <a:pt x="6189599" y="3319907"/>
                    <a:pt x="6225540" y="3355848"/>
                    <a:pt x="6269736" y="3355848"/>
                  </a:cubicBezTo>
                  <a:cubicBezTo>
                    <a:pt x="6313932" y="3355848"/>
                    <a:pt x="6349873" y="3319907"/>
                    <a:pt x="6349873" y="3275711"/>
                  </a:cubicBezTo>
                  <a:cubicBezTo>
                    <a:pt x="6349873" y="3231515"/>
                    <a:pt x="6313932" y="3195574"/>
                    <a:pt x="6269736" y="3195574"/>
                  </a:cubicBezTo>
                  <a:close/>
                  <a:moveTo>
                    <a:pt x="6269736" y="3343021"/>
                  </a:moveTo>
                  <a:cubicBezTo>
                    <a:pt x="6232525" y="3343021"/>
                    <a:pt x="6202299" y="3312795"/>
                    <a:pt x="6202299" y="3275584"/>
                  </a:cubicBezTo>
                  <a:cubicBezTo>
                    <a:pt x="6202299" y="3238373"/>
                    <a:pt x="6232525" y="3208147"/>
                    <a:pt x="6269736" y="3208147"/>
                  </a:cubicBezTo>
                  <a:cubicBezTo>
                    <a:pt x="6306947" y="3208147"/>
                    <a:pt x="6337173" y="3238373"/>
                    <a:pt x="6337173" y="3275584"/>
                  </a:cubicBezTo>
                  <a:cubicBezTo>
                    <a:pt x="6337173" y="3312795"/>
                    <a:pt x="6306947" y="3343021"/>
                    <a:pt x="6269736" y="334302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7" name="Freeform 7"/>
          <p:cNvSpPr/>
          <p:nvPr/>
        </p:nvSpPr>
        <p:spPr>
          <a:xfrm rot="2637409">
            <a:off x="12657545" y="1702680"/>
            <a:ext cx="4782385" cy="4373709"/>
          </a:xfrm>
          <a:custGeom>
            <a:avLst/>
            <a:gdLst/>
            <a:ahLst/>
            <a:cxnLst/>
            <a:rect l="l" t="t" r="r" b="b"/>
            <a:pathLst>
              <a:path w="4782385" h="4373709">
                <a:moveTo>
                  <a:pt x="0" y="0"/>
                </a:moveTo>
                <a:lnTo>
                  <a:pt x="4782386" y="0"/>
                </a:lnTo>
                <a:lnTo>
                  <a:pt x="4782386" y="4373709"/>
                </a:lnTo>
                <a:lnTo>
                  <a:pt x="0" y="43737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844359" y="3929680"/>
            <a:ext cx="9515392" cy="5328620"/>
          </a:xfrm>
          <a:custGeom>
            <a:avLst/>
            <a:gdLst/>
            <a:ahLst/>
            <a:cxnLst/>
            <a:rect l="l" t="t" r="r" b="b"/>
            <a:pathLst>
              <a:path w="9515392" h="5328620">
                <a:moveTo>
                  <a:pt x="0" y="0"/>
                </a:moveTo>
                <a:lnTo>
                  <a:pt x="9515392" y="0"/>
                </a:lnTo>
                <a:lnTo>
                  <a:pt x="9515392" y="5328620"/>
                </a:lnTo>
                <a:lnTo>
                  <a:pt x="0" y="5328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2870284">
            <a:off x="6421064" y="4332897"/>
            <a:ext cx="2251115" cy="2271492"/>
          </a:xfrm>
          <a:custGeom>
            <a:avLst/>
            <a:gdLst/>
            <a:ahLst/>
            <a:cxnLst/>
            <a:rect l="l" t="t" r="r" b="b"/>
            <a:pathLst>
              <a:path w="2251115" h="2271492">
                <a:moveTo>
                  <a:pt x="0" y="0"/>
                </a:moveTo>
                <a:lnTo>
                  <a:pt x="2251115" y="0"/>
                </a:lnTo>
                <a:lnTo>
                  <a:pt x="2251115" y="2271492"/>
                </a:lnTo>
                <a:lnTo>
                  <a:pt x="0" y="22714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442820" y="5481837"/>
            <a:ext cx="2984390" cy="2995282"/>
          </a:xfrm>
          <a:custGeom>
            <a:avLst/>
            <a:gdLst/>
            <a:ahLst/>
            <a:cxnLst/>
            <a:rect l="l" t="t" r="r" b="b"/>
            <a:pathLst>
              <a:path w="2984390" h="2995282">
                <a:moveTo>
                  <a:pt x="0" y="0"/>
                </a:moveTo>
                <a:lnTo>
                  <a:pt x="2984390" y="0"/>
                </a:lnTo>
                <a:lnTo>
                  <a:pt x="2984390" y="2995282"/>
                </a:lnTo>
                <a:lnTo>
                  <a:pt x="0" y="29952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4056542">
            <a:off x="13600795" y="-1155632"/>
            <a:ext cx="5447477" cy="4748120"/>
          </a:xfrm>
          <a:custGeom>
            <a:avLst/>
            <a:gdLst/>
            <a:ahLst/>
            <a:cxnLst/>
            <a:rect l="l" t="t" r="r" b="b"/>
            <a:pathLst>
              <a:path w="5447477" h="4748120">
                <a:moveTo>
                  <a:pt x="0" y="0"/>
                </a:moveTo>
                <a:lnTo>
                  <a:pt x="5447477" y="0"/>
                </a:lnTo>
                <a:lnTo>
                  <a:pt x="5447477" y="4748120"/>
                </a:lnTo>
                <a:lnTo>
                  <a:pt x="0" y="47481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65315" y="-1028427"/>
            <a:ext cx="4637615" cy="4900404"/>
          </a:xfrm>
          <a:custGeom>
            <a:avLst/>
            <a:gdLst/>
            <a:ahLst/>
            <a:cxnLst/>
            <a:rect l="l" t="t" r="r" b="b"/>
            <a:pathLst>
              <a:path w="4637615" h="4900404">
                <a:moveTo>
                  <a:pt x="0" y="0"/>
                </a:moveTo>
                <a:lnTo>
                  <a:pt x="4637614" y="0"/>
                </a:lnTo>
                <a:lnTo>
                  <a:pt x="4637614" y="4900405"/>
                </a:lnTo>
                <a:lnTo>
                  <a:pt x="0" y="49004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602055" y="1797752"/>
            <a:ext cx="5083890" cy="105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6"/>
              </a:lnSpc>
            </a:pPr>
            <a:r>
              <a:rPr lang="en-US" sz="7596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Objetivo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71806" y="2854301"/>
            <a:ext cx="4187494" cy="2219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</a:pPr>
            <a:r>
              <a:rPr lang="en-US" sz="3983" spc="29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DIGITALIZAR Y MODERNIZAR EL PROCESO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65016" y="5511303"/>
            <a:ext cx="4537134" cy="402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80"/>
              </a:lnSpc>
            </a:pPr>
            <a:r>
              <a:rPr lang="en-US" sz="2653" spc="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Eliminando el uso de papel y proporcionando una solución que facilite la gestión, optimice el uso de los recursos, y brinde mayor control sobre el acceso a los espacios de cómputo.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09738" y="6354323"/>
            <a:ext cx="2488653" cy="141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0"/>
              </a:lnSpc>
            </a:pPr>
            <a:r>
              <a:rPr lang="en-US" sz="2507" spc="18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 sistema para los de sistemas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3419" y="3449633"/>
            <a:ext cx="5351319" cy="5351319"/>
          </a:xfrm>
          <a:custGeom>
            <a:avLst/>
            <a:gdLst/>
            <a:ahLst/>
            <a:cxnLst/>
            <a:rect l="l" t="t" r="r" b="b"/>
            <a:pathLst>
              <a:path w="5351319" h="5351319">
                <a:moveTo>
                  <a:pt x="0" y="0"/>
                </a:moveTo>
                <a:lnTo>
                  <a:pt x="5351319" y="0"/>
                </a:lnTo>
                <a:lnTo>
                  <a:pt x="5351319" y="5351319"/>
                </a:lnTo>
                <a:lnTo>
                  <a:pt x="0" y="5351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388733" y="2703395"/>
            <a:ext cx="2580692" cy="1068145"/>
            <a:chOff x="0" y="0"/>
            <a:chExt cx="743305" cy="3076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3305" cy="307653"/>
            </a:xfrm>
            <a:custGeom>
              <a:avLst/>
              <a:gdLst/>
              <a:ahLst/>
              <a:cxnLst/>
              <a:rect l="l" t="t" r="r" b="b"/>
              <a:pathLst>
                <a:path w="743305" h="307653">
                  <a:moveTo>
                    <a:pt x="0" y="0"/>
                  </a:moveTo>
                  <a:lnTo>
                    <a:pt x="743305" y="0"/>
                  </a:lnTo>
                  <a:lnTo>
                    <a:pt x="743305" y="307653"/>
                  </a:lnTo>
                  <a:lnTo>
                    <a:pt x="0" y="307653"/>
                  </a:lnTo>
                  <a:close/>
                </a:path>
              </a:pathLst>
            </a:custGeom>
            <a:solidFill>
              <a:srgbClr val="FF57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743305" cy="36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635778" y="1621388"/>
            <a:ext cx="4640094" cy="793034"/>
          </a:xfrm>
          <a:custGeom>
            <a:avLst/>
            <a:gdLst/>
            <a:ahLst/>
            <a:cxnLst/>
            <a:rect l="l" t="t" r="r" b="b"/>
            <a:pathLst>
              <a:path w="4640094" h="793034">
                <a:moveTo>
                  <a:pt x="0" y="0"/>
                </a:moveTo>
                <a:lnTo>
                  <a:pt x="4640093" y="0"/>
                </a:lnTo>
                <a:lnTo>
                  <a:pt x="4640093" y="793034"/>
                </a:lnTo>
                <a:lnTo>
                  <a:pt x="0" y="793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86249" y="634630"/>
            <a:ext cx="8748097" cy="206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76"/>
              </a:lnSpc>
            </a:pPr>
            <a:r>
              <a:rPr lang="en-US" sz="7596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Procesos del Negocio</a:t>
            </a:r>
          </a:p>
        </p:txBody>
      </p:sp>
      <p:sp>
        <p:nvSpPr>
          <p:cNvPr id="8" name="Freeform 8"/>
          <p:cNvSpPr/>
          <p:nvPr/>
        </p:nvSpPr>
        <p:spPr>
          <a:xfrm>
            <a:off x="6468341" y="3449633"/>
            <a:ext cx="5351319" cy="5351319"/>
          </a:xfrm>
          <a:custGeom>
            <a:avLst/>
            <a:gdLst/>
            <a:ahLst/>
            <a:cxnLst/>
            <a:rect l="l" t="t" r="r" b="b"/>
            <a:pathLst>
              <a:path w="5351319" h="5351319">
                <a:moveTo>
                  <a:pt x="0" y="0"/>
                </a:moveTo>
                <a:lnTo>
                  <a:pt x="5351318" y="0"/>
                </a:lnTo>
                <a:lnTo>
                  <a:pt x="5351318" y="5351319"/>
                </a:lnTo>
                <a:lnTo>
                  <a:pt x="0" y="5351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853654" y="2703395"/>
            <a:ext cx="2580692" cy="1068145"/>
            <a:chOff x="0" y="0"/>
            <a:chExt cx="743305" cy="30765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3305" cy="307653"/>
            </a:xfrm>
            <a:custGeom>
              <a:avLst/>
              <a:gdLst/>
              <a:ahLst/>
              <a:cxnLst/>
              <a:rect l="l" t="t" r="r" b="b"/>
              <a:pathLst>
                <a:path w="743305" h="307653">
                  <a:moveTo>
                    <a:pt x="0" y="0"/>
                  </a:moveTo>
                  <a:lnTo>
                    <a:pt x="743305" y="0"/>
                  </a:lnTo>
                  <a:lnTo>
                    <a:pt x="743305" y="307653"/>
                  </a:lnTo>
                  <a:lnTo>
                    <a:pt x="0" y="307653"/>
                  </a:lnTo>
                  <a:close/>
                </a:path>
              </a:pathLst>
            </a:custGeom>
            <a:solidFill>
              <a:srgbClr val="FF57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743305" cy="36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4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172084" y="3449633"/>
            <a:ext cx="5326038" cy="5298311"/>
            <a:chOff x="0" y="0"/>
            <a:chExt cx="1089094" cy="108342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9094" cy="1083424"/>
            </a:xfrm>
            <a:custGeom>
              <a:avLst/>
              <a:gdLst/>
              <a:ahLst/>
              <a:cxnLst/>
              <a:rect l="l" t="t" r="r" b="b"/>
              <a:pathLst>
                <a:path w="1089094" h="1083424">
                  <a:moveTo>
                    <a:pt x="0" y="0"/>
                  </a:moveTo>
                  <a:lnTo>
                    <a:pt x="1089094" y="0"/>
                  </a:lnTo>
                  <a:lnTo>
                    <a:pt x="1089094" y="1083424"/>
                  </a:lnTo>
                  <a:lnTo>
                    <a:pt x="0" y="1083424"/>
                  </a:lnTo>
                  <a:close/>
                </a:path>
              </a:pathLst>
            </a:custGeom>
            <a:solidFill>
              <a:srgbClr val="F8F7F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089094" cy="1140574"/>
            </a:xfrm>
            <a:prstGeom prst="rect">
              <a:avLst/>
            </a:prstGeom>
          </p:spPr>
          <p:txBody>
            <a:bodyPr lIns="55234" tIns="55234" rIns="55234" bIns="55234" rtlCol="0" anchor="ctr"/>
            <a:lstStyle/>
            <a:p>
              <a:pPr algn="ctr">
                <a:lnSpc>
                  <a:spcPts val="3204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544757" y="2722494"/>
            <a:ext cx="2580692" cy="1068145"/>
            <a:chOff x="0" y="0"/>
            <a:chExt cx="743305" cy="30765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43305" cy="307653"/>
            </a:xfrm>
            <a:custGeom>
              <a:avLst/>
              <a:gdLst/>
              <a:ahLst/>
              <a:cxnLst/>
              <a:rect l="l" t="t" r="r" b="b"/>
              <a:pathLst>
                <a:path w="743305" h="307653">
                  <a:moveTo>
                    <a:pt x="0" y="0"/>
                  </a:moveTo>
                  <a:lnTo>
                    <a:pt x="743305" y="0"/>
                  </a:lnTo>
                  <a:lnTo>
                    <a:pt x="743305" y="307653"/>
                  </a:lnTo>
                  <a:lnTo>
                    <a:pt x="0" y="307653"/>
                  </a:lnTo>
                  <a:close/>
                </a:path>
              </a:pathLst>
            </a:custGeom>
            <a:solidFill>
              <a:srgbClr val="FF57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743305" cy="36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4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flipH="1" flipV="1">
            <a:off x="12315308" y="3603650"/>
            <a:ext cx="5039591" cy="5057983"/>
          </a:xfrm>
          <a:custGeom>
            <a:avLst/>
            <a:gdLst/>
            <a:ahLst/>
            <a:cxnLst/>
            <a:rect l="l" t="t" r="r" b="b"/>
            <a:pathLst>
              <a:path w="5039591" h="5057983">
                <a:moveTo>
                  <a:pt x="5039591" y="5057983"/>
                </a:moveTo>
                <a:lnTo>
                  <a:pt x="0" y="5057983"/>
                </a:lnTo>
                <a:lnTo>
                  <a:pt x="0" y="0"/>
                </a:lnTo>
                <a:lnTo>
                  <a:pt x="5039591" y="0"/>
                </a:lnTo>
                <a:lnTo>
                  <a:pt x="5039591" y="505798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393215" y="6541060"/>
            <a:ext cx="5116201" cy="4114800"/>
          </a:xfrm>
          <a:custGeom>
            <a:avLst/>
            <a:gdLst/>
            <a:ahLst/>
            <a:cxnLst/>
            <a:rect l="l" t="t" r="r" b="b"/>
            <a:pathLst>
              <a:path w="5116201" h="4114800">
                <a:moveTo>
                  <a:pt x="0" y="0"/>
                </a:moveTo>
                <a:lnTo>
                  <a:pt x="5116201" y="0"/>
                </a:lnTo>
                <a:lnTo>
                  <a:pt x="51162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1580377">
            <a:off x="-1726598" y="7894416"/>
            <a:ext cx="7315200" cy="1813071"/>
          </a:xfrm>
          <a:custGeom>
            <a:avLst/>
            <a:gdLst/>
            <a:ahLst/>
            <a:cxnLst/>
            <a:rect l="l" t="t" r="r" b="b"/>
            <a:pathLst>
              <a:path w="7315200" h="1813071">
                <a:moveTo>
                  <a:pt x="0" y="0"/>
                </a:moveTo>
                <a:lnTo>
                  <a:pt x="7315200" y="0"/>
                </a:lnTo>
                <a:lnTo>
                  <a:pt x="7315200" y="1813072"/>
                </a:lnTo>
                <a:lnTo>
                  <a:pt x="0" y="1813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245226" y="3855004"/>
            <a:ext cx="4822963" cy="448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2601" lvl="1" indent="-236300" algn="l">
              <a:lnSpc>
                <a:spcPts val="3283"/>
              </a:lnSpc>
              <a:buFont typeface="Arial"/>
              <a:buChar char="•"/>
            </a:pPr>
            <a:r>
              <a:rPr lang="en-US" sz="2188" spc="1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 docente accede al sistema y consulta la disponibilidad de los laboratorios.</a:t>
            </a:r>
          </a:p>
          <a:p>
            <a:pPr marL="472601" lvl="1" indent="-236300" algn="l">
              <a:lnSpc>
                <a:spcPts val="3283"/>
              </a:lnSpc>
              <a:buFont typeface="Arial"/>
              <a:buChar char="•"/>
            </a:pPr>
            <a:r>
              <a:rPr lang="en-US" sz="2188" spc="1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Selecciona una fecha y hora para hacer la reserva, y la asigna a su clase.</a:t>
            </a:r>
          </a:p>
          <a:p>
            <a:pPr marL="472601" lvl="1" indent="-236300" algn="l">
              <a:lnSpc>
                <a:spcPts val="3283"/>
              </a:lnSpc>
              <a:buFont typeface="Arial"/>
              <a:buChar char="•"/>
            </a:pPr>
            <a:r>
              <a:rPr lang="en-US" sz="2188" spc="1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 sistema confirma la reserva y notifica al coordinador del centro de cómputo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88733" y="2808407"/>
            <a:ext cx="2580692" cy="96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7"/>
              </a:lnSpc>
            </a:pPr>
            <a:r>
              <a:rPr lang="en-US" sz="3021" spc="22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Reservación de Laboratorios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710147" y="3855004"/>
            <a:ext cx="4822963" cy="448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2601" lvl="1" indent="-236300" algn="l">
              <a:lnSpc>
                <a:spcPts val="3283"/>
              </a:lnSpc>
              <a:buFont typeface="Arial"/>
              <a:buChar char="•"/>
            </a:pPr>
            <a:r>
              <a:rPr lang="en-US" sz="2188" spc="1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 ingresar al centro de cómputo, el usuario (alumno o docente) accede al sistema.</a:t>
            </a:r>
          </a:p>
          <a:p>
            <a:pPr marL="472601" lvl="1" indent="-236300" algn="l">
              <a:lnSpc>
                <a:spcPts val="3283"/>
              </a:lnSpc>
              <a:buFont typeface="Arial"/>
              <a:buChar char="•"/>
            </a:pPr>
            <a:r>
              <a:rPr lang="en-US" sz="2188" spc="1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 usuario registra su hora de entrada.</a:t>
            </a:r>
          </a:p>
          <a:p>
            <a:pPr marL="472601" lvl="1" indent="-236300" algn="l">
              <a:lnSpc>
                <a:spcPts val="3283"/>
              </a:lnSpc>
              <a:buFont typeface="Arial"/>
              <a:buChar char="•"/>
            </a:pPr>
            <a:r>
              <a:rPr lang="en-US" sz="2188" spc="1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 finalizar, registra su hora de salida.</a:t>
            </a:r>
          </a:p>
          <a:p>
            <a:pPr marL="472601" lvl="1" indent="-236300" algn="l">
              <a:lnSpc>
                <a:spcPts val="3283"/>
              </a:lnSpc>
              <a:buFont typeface="Arial"/>
              <a:buChar char="•"/>
            </a:pPr>
            <a:r>
              <a:rPr lang="en-US" sz="2188" spc="1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 sistema almacena estos datos y puede generar reportes de uso.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853654" y="2789308"/>
            <a:ext cx="2580692" cy="96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7"/>
              </a:lnSpc>
            </a:pPr>
            <a:r>
              <a:rPr lang="en-US" sz="3021" spc="22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Registro de Entrada y Salida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544757" y="2970332"/>
            <a:ext cx="2580692" cy="658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7"/>
              </a:lnSpc>
            </a:pPr>
            <a:r>
              <a:rPr lang="en-US" sz="3021" spc="22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Monitoreo y Reportes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675755" y="4059792"/>
            <a:ext cx="4318696" cy="407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2601" lvl="1" indent="-236300" algn="l">
              <a:lnSpc>
                <a:spcPts val="3283"/>
              </a:lnSpc>
              <a:buFont typeface="Arial"/>
              <a:buChar char="•"/>
            </a:pPr>
            <a:r>
              <a:rPr lang="en-US" sz="2188" spc="1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 coordinador del centro de cómputo tiene acceso a reportes sobre el uso de los laboratorios y el centro de cómputo.</a:t>
            </a:r>
          </a:p>
          <a:p>
            <a:pPr marL="472601" lvl="1" indent="-236300" algn="l">
              <a:lnSpc>
                <a:spcPts val="3283"/>
              </a:lnSpc>
              <a:buFont typeface="Arial"/>
              <a:buChar char="•"/>
            </a:pPr>
            <a:r>
              <a:rPr lang="en-US" sz="2188" spc="1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Puede ver estadísticas de horas ocupadas, disponibilidad, e incluso identificar patrones de uso.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582</Words>
  <Application>Microsoft Office PowerPoint</Application>
  <PresentationFormat>Personalizado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Raleway</vt:lpstr>
      <vt:lpstr>Calibri</vt:lpstr>
      <vt:lpstr>Raleway Bold</vt:lpstr>
      <vt:lpstr>Arial</vt:lpstr>
      <vt:lpstr>Raleway Heavy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SOS</dc:title>
  <cp:lastModifiedBy>Lizeth Hernández Jiménez</cp:lastModifiedBy>
  <cp:revision>2</cp:revision>
  <dcterms:created xsi:type="dcterms:W3CDTF">2006-08-16T00:00:00Z</dcterms:created>
  <dcterms:modified xsi:type="dcterms:W3CDTF">2024-10-08T16:43:48Z</dcterms:modified>
  <dc:identifier>DAGSFGHw0u0</dc:identifier>
</cp:coreProperties>
</file>