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0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2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9519AD-8476-4DB6-AE0D-55E88FE5B0A7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92A22-7060-4415-A704-EBA8F868E0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1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tudio.com/connect/user/param-rmarkdown.html" TargetMode="External"/><Relationship Id="rId2" Type="http://schemas.openxmlformats.org/officeDocument/2006/relationships/hyperlink" Target="https://bookdown.org/yihui/rmarkdown/parameterized-report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3133165"/>
            <a:ext cx="10061172" cy="11919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Parameterizing R Markdown Reports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87980"/>
          </a:xfrm>
        </p:spPr>
        <p:txBody>
          <a:bodyPr/>
          <a:lstStyle/>
          <a:p>
            <a:r>
              <a:rPr lang="en-US" dirty="0" smtClean="0"/>
              <a:t>Elizabeth Mauer, MS</a:t>
            </a:r>
          </a:p>
          <a:p>
            <a:r>
              <a:rPr lang="en-US" dirty="0" smtClean="0"/>
              <a:t>Research Biostatistician III, Weill Cornell Medicine</a:t>
            </a:r>
          </a:p>
          <a:p>
            <a:r>
              <a:rPr lang="en-US" dirty="0" smtClean="0"/>
              <a:t>@LIZ_MAUER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0246081">
            <a:off x="1401307" y="706018"/>
            <a:ext cx="78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000"/>
                </a:solidFill>
                <a:sym typeface="Symbol" panose="05050102010706020507" pitchFamily="18" charset="2"/>
              </a:rPr>
              <a:t></a:t>
            </a:r>
            <a:endParaRPr lang="en-US" sz="9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99537">
            <a:off x="3950972" y="1679532"/>
            <a:ext cx="155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232960">
            <a:off x="7732059" y="827860"/>
            <a:ext cx="1358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  <a:sym typeface="Symbol" panose="05050102010706020507" pitchFamily="18" charset="2"/>
              </a:rPr>
              <a:t></a:t>
            </a:r>
            <a:endParaRPr lang="en-US" sz="66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760325">
            <a:off x="9001339" y="1826650"/>
            <a:ext cx="88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280723">
            <a:off x="3299084" y="801711"/>
            <a:ext cx="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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3813" y="2043508"/>
            <a:ext cx="14253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sz="8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020018">
            <a:off x="5878718" y="920845"/>
            <a:ext cx="887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7030A0"/>
                </a:solidFill>
                <a:sym typeface="Symbol" panose="05050102010706020507" pitchFamily="18" charset="2"/>
              </a:rPr>
              <a:t></a:t>
            </a:r>
            <a:endParaRPr lang="en-US" sz="6600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9885918">
            <a:off x="10211185" y="913553"/>
            <a:ext cx="59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2060"/>
                </a:solidFill>
                <a:sym typeface="Symbol" panose="05050102010706020507" pitchFamily="18" charset="2"/>
              </a:rPr>
              <a:t>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760835">
            <a:off x="2248741" y="2277290"/>
            <a:ext cx="13581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sym typeface="Symbol" panose="05050102010706020507" pitchFamily="18" charset="2"/>
              </a:rPr>
              <a:t>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18" name="Picture 17" descr="File:Twitter bird logo.png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511" y="5510083"/>
            <a:ext cx="387408" cy="3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Parameters are specified in the YAML and can be accessed in the source code with ‘params$’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72" y="3238036"/>
            <a:ext cx="9084317" cy="342373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949824" y="4034118"/>
            <a:ext cx="2003611" cy="3630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79146" y="5869094"/>
            <a:ext cx="2017059" cy="423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05941" y="4229897"/>
            <a:ext cx="1546411" cy="410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50976" y="5869094"/>
            <a:ext cx="1801906" cy="49056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56858" y="4529683"/>
            <a:ext cx="2389541" cy="311848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56858" y="4775388"/>
            <a:ext cx="2790264" cy="349034"/>
          </a:xfrm>
          <a:prstGeom prst="ellipse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71117" y="5593976"/>
            <a:ext cx="2366682" cy="383492"/>
          </a:xfrm>
          <a:prstGeom prst="ellipse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28418" y="5848278"/>
            <a:ext cx="1710465" cy="383887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Knitting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Using the ‘Knit’ button in </a:t>
            </a:r>
            <a:r>
              <a:rPr lang="en-US" sz="2800" b="1" dirty="0" err="1" smtClean="0"/>
              <a:t>Rstudio</a:t>
            </a: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Using ‘</a:t>
            </a:r>
            <a:r>
              <a:rPr lang="en-US" sz="2800" b="1" dirty="0" err="1" smtClean="0"/>
              <a:t>rmarkdown</a:t>
            </a:r>
            <a:r>
              <a:rPr lang="en-US" sz="2800" b="1" dirty="0" smtClean="0"/>
              <a:t>::render()’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5712"/>
            <a:ext cx="8940888" cy="139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162" y="2642066"/>
            <a:ext cx="1250429" cy="6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Using </a:t>
            </a:r>
            <a:r>
              <a:rPr lang="en-US" sz="2800" b="1" dirty="0"/>
              <a:t>an </a:t>
            </a:r>
            <a:r>
              <a:rPr lang="en-US" sz="2800" b="1" dirty="0" smtClean="0"/>
              <a:t>interactive UI </a:t>
            </a:r>
            <a:r>
              <a:rPr lang="en-US" sz="2800" b="1" dirty="0"/>
              <a:t>for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input </a:t>
            </a:r>
            <a:r>
              <a:rPr lang="en-US" sz="2800" b="1" dirty="0"/>
              <a:t>of parameter values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Knitting with </a:t>
            </a:r>
            <a:br>
              <a:rPr lang="en-US" dirty="0" smtClean="0"/>
            </a:br>
            <a:r>
              <a:rPr lang="en-US" dirty="0" smtClean="0"/>
              <a:t>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98" y="190581"/>
            <a:ext cx="6071832" cy="64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 The </a:t>
            </a:r>
            <a:r>
              <a:rPr lang="en-US" sz="2800" b="1" dirty="0"/>
              <a:t>graphical user interface is based on Shiny. It's used to interactively select inputs for the report. </a:t>
            </a:r>
          </a:p>
          <a:p>
            <a:endParaRPr lang="en-US" dirty="0"/>
          </a:p>
          <a:p>
            <a:r>
              <a:rPr lang="en-US" sz="2800" b="1" u="sng" dirty="0"/>
              <a:t>C</a:t>
            </a:r>
            <a:r>
              <a:rPr lang="en-US" sz="2800" b="1" u="sng" dirty="0" smtClean="0"/>
              <a:t>an </a:t>
            </a:r>
            <a:r>
              <a:rPr lang="en-US" sz="2800" b="1" u="sng" dirty="0"/>
              <a:t>be accessed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sz="2400" b="1" dirty="0" smtClean="0"/>
              <a:t>'Knit</a:t>
            </a:r>
            <a:r>
              <a:rPr lang="en-US" sz="2400" b="1" dirty="0"/>
              <a:t>' dropdown &gt; 'Knit with Parameters' </a:t>
            </a:r>
            <a:r>
              <a:rPr lang="en-US" sz="2400" b="1" dirty="0" smtClean="0"/>
              <a:t>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 smtClean="0"/>
              <a:t>rmarkdown</a:t>
            </a:r>
            <a:r>
              <a:rPr lang="en-US" sz="2400" b="1" dirty="0"/>
              <a:t>::render("</a:t>
            </a:r>
            <a:r>
              <a:rPr lang="en-US" sz="2400" b="1" dirty="0" err="1"/>
              <a:t>My_Parameter_Document.Rmd</a:t>
            </a:r>
            <a:r>
              <a:rPr lang="en-US" sz="2400" b="1" dirty="0"/>
              <a:t>", params="ask")</a:t>
            </a:r>
          </a:p>
        </p:txBody>
      </p:sp>
    </p:spTree>
    <p:extLst>
      <p:ext uri="{BB962C8B-B14F-4D97-AF65-F5344CB8AC3E}">
        <p14:creationId xmlns:p14="http://schemas.microsoft.com/office/powerpoint/2010/main" val="40601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i="1" dirty="0" smtClean="0"/>
          </a:p>
          <a:p>
            <a:pPr algn="ctr"/>
            <a:r>
              <a:rPr lang="en-US" sz="3600" b="1" i="1" dirty="0" smtClean="0"/>
              <a:t>What </a:t>
            </a:r>
            <a:r>
              <a:rPr lang="en-US" sz="3600" b="1" i="1" dirty="0"/>
              <a:t>if we wished to constrain 'year' to a certain range, or we wished to display discrete options for 'surgery</a:t>
            </a:r>
            <a:r>
              <a:rPr lang="en-US" sz="3600" b="1" i="1" dirty="0" smtClean="0"/>
              <a:t>'?</a:t>
            </a:r>
          </a:p>
          <a:p>
            <a:pPr algn="ctr"/>
            <a:endParaRPr lang="en-US" sz="2400" b="1" i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251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Inputs </a:t>
            </a:r>
            <a:r>
              <a:rPr lang="en-US" sz="2800" dirty="0"/>
              <a:t>for parameters can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be </a:t>
            </a:r>
            <a:r>
              <a:rPr lang="en-US" sz="2800" dirty="0"/>
              <a:t>controlled by additional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arguments </a:t>
            </a:r>
            <a:r>
              <a:rPr lang="en-US" sz="2800" dirty="0"/>
              <a:t>in the YAML. 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81" y="1001598"/>
            <a:ext cx="5157760" cy="54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400" b="1" dirty="0" smtClean="0"/>
              <a:t>Different inputs currently supported: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Parameter 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4452"/>
            <a:ext cx="8248426" cy="438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graphical UI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has </a:t>
            </a:r>
            <a:r>
              <a:rPr lang="en-US" sz="2800" dirty="0"/>
              <a:t>the ability to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provide </a:t>
            </a:r>
            <a:r>
              <a:rPr lang="en-US" sz="2800" dirty="0"/>
              <a:t>different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features </a:t>
            </a:r>
            <a:r>
              <a:rPr lang="en-US" sz="2800" dirty="0"/>
              <a:t>for input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selections </a:t>
            </a:r>
            <a:r>
              <a:rPr lang="en-US" sz="2800" dirty="0"/>
              <a:t>such as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sliders</a:t>
            </a:r>
            <a:r>
              <a:rPr lang="en-US" sz="2800" dirty="0"/>
              <a:t>, check boxes, </a:t>
            </a:r>
            <a:endParaRPr lang="en-US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text </a:t>
            </a:r>
            <a:r>
              <a:rPr lang="en-US" sz="2800" dirty="0"/>
              <a:t>boxes.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78" y="1815165"/>
            <a:ext cx="7843993" cy="40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bookdown.org/yihui/rmarkdown/parameterized-reports.html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docs.rstudio.com/connect/user/param-rmarkdown.html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61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8216" y="3149528"/>
            <a:ext cx="1815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DATA</a:t>
            </a:r>
            <a:endParaRPr lang="en-US" sz="4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27" y="2663359"/>
            <a:ext cx="2433925" cy="2164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72563" y="1963905"/>
            <a:ext cx="2752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SOURCE CODE</a:t>
            </a:r>
          </a:p>
          <a:p>
            <a:pPr algn="ctr"/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16" y="2772600"/>
            <a:ext cx="2962292" cy="20395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29996" y="2026550"/>
            <a:ext cx="346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R Markdown Report</a:t>
            </a:r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</p:txBody>
      </p:sp>
      <p:pic>
        <p:nvPicPr>
          <p:cNvPr id="10" name="Picture 9" descr="File:Stub doctors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318" y="2876746"/>
            <a:ext cx="1447235" cy="17373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029009" y="3367907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02188" y="3331103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165652" y="3367907"/>
            <a:ext cx="448994" cy="37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731271" y="2026550"/>
            <a:ext cx="2074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Investigator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332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65" y="1980530"/>
            <a:ext cx="9880429" cy="261181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Curved Down Arrow 8"/>
          <p:cNvSpPr/>
          <p:nvPr/>
        </p:nvSpPr>
        <p:spPr>
          <a:xfrm rot="10800000">
            <a:off x="3943846" y="4592342"/>
            <a:ext cx="6042989" cy="15496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7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Feedback from investigator often results in requests for the same analyses under different circumstances/conditions</a:t>
            </a:r>
          </a:p>
          <a:p>
            <a:pPr marL="0" indent="0">
              <a:buNone/>
            </a:pPr>
            <a:endParaRPr lang="en-US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Different audiences need to see different things (ex. not necessary for physician to see code or details of analyses)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800" b="1" dirty="0" smtClean="0"/>
              <a:t>Changes to source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Copying source code for </a:t>
            </a:r>
          </a:p>
          <a:p>
            <a:pPr marL="0" indent="0">
              <a:buNone/>
            </a:pPr>
            <a:r>
              <a:rPr lang="en-US" sz="2800" b="1" dirty="0" smtClean="0"/>
              <a:t>different reports</a:t>
            </a:r>
            <a:endParaRPr lang="en-US" sz="28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86" y="2270031"/>
            <a:ext cx="5459494" cy="2718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339" y="4570295"/>
            <a:ext cx="62125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Prone to Manual Mistakes</a:t>
            </a:r>
          </a:p>
          <a:p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339" y="5185870"/>
            <a:ext cx="529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Threats to reproducibility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3447" y="3946091"/>
            <a:ext cx="20068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Takes Time</a:t>
            </a:r>
          </a:p>
        </p:txBody>
      </p:sp>
    </p:spTree>
    <p:extLst>
      <p:ext uri="{BB962C8B-B14F-4D97-AF65-F5344CB8AC3E}">
        <p14:creationId xmlns:p14="http://schemas.microsoft.com/office/powerpoint/2010/main" val="1069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387814" cy="405752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R Markdown parameters allow you to keep the same source code while allowing you to render separate reports under different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Essentially, parameters allow you to create ‘</a:t>
            </a:r>
            <a:r>
              <a:rPr lang="en-US" sz="2800" b="1" dirty="0" err="1" smtClean="0"/>
              <a:t>templatized</a:t>
            </a:r>
            <a:r>
              <a:rPr lang="en-US" sz="2800" b="1" dirty="0" smtClean="0"/>
              <a:t>’ reports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 descr="Free vector graphic: Notes, Office, Pages, Papers, Prin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94" y="2169459"/>
            <a:ext cx="3058666" cy="31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Different selections of data (ex. year ranges, different diagnoses)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Different assumptions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Changing the behavior of knitr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Different audiences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280723">
            <a:off x="8002208" y="3014056"/>
            <a:ext cx="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</a:t>
            </a:r>
            <a:endParaRPr lang="en-US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99537">
            <a:off x="8577047" y="3738246"/>
            <a:ext cx="155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0246081">
            <a:off x="6724970" y="3738247"/>
            <a:ext cx="78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C000"/>
                </a:solidFill>
                <a:sym typeface="Symbol" panose="05050102010706020507" pitchFamily="18" charset="2"/>
              </a:rPr>
              <a:t></a:t>
            </a:r>
            <a:endParaRPr lang="en-US" sz="96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0760325">
            <a:off x="10222070" y="2906335"/>
            <a:ext cx="88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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Parameters are incorporated into the YAML section of the R Markdown document in the ‘params:’ field.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05" y="3326933"/>
            <a:ext cx="6445521" cy="275113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35624" y="4007223"/>
            <a:ext cx="3617259" cy="167361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5357308" cy="4339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R types that can be parsed by yaml::yaml.load() can be included as parameters (character, numeric, integer, logical)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800" b="1" dirty="0" smtClean="0"/>
              <a:t>R objects can be included with ‘!r’ before the R expression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3" y="2525686"/>
            <a:ext cx="4892064" cy="26634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05918" y="4316506"/>
            <a:ext cx="3442448" cy="43030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415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Retrospect</vt:lpstr>
      <vt:lpstr>Parameterizing R Markdown Reports</vt:lpstr>
      <vt:lpstr>Motivation</vt:lpstr>
      <vt:lpstr>Motivation</vt:lpstr>
      <vt:lpstr>Motivation</vt:lpstr>
      <vt:lpstr>Typical Solution</vt:lpstr>
      <vt:lpstr>Parameterized Solution</vt:lpstr>
      <vt:lpstr>Applications</vt:lpstr>
      <vt:lpstr>Implementation of Parameters</vt:lpstr>
      <vt:lpstr>Implementation of Parameters</vt:lpstr>
      <vt:lpstr>Implementation of Parameters</vt:lpstr>
      <vt:lpstr>Knitting with Parameters</vt:lpstr>
      <vt:lpstr>Knitting with  Parameters</vt:lpstr>
      <vt:lpstr>The UI</vt:lpstr>
      <vt:lpstr>Parameter Attributes</vt:lpstr>
      <vt:lpstr>Parameter Attributes</vt:lpstr>
      <vt:lpstr>Parameter Attributes</vt:lpstr>
      <vt:lpstr>Parameter Attributes</vt:lpstr>
      <vt:lpstr>Additional Resources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Parameterizing R Markdown Reports</dc:title>
  <dc:creator>Elizabeth Mauer</dc:creator>
  <cp:lastModifiedBy>Elizabeth Mauer</cp:lastModifiedBy>
  <cp:revision>22</cp:revision>
  <dcterms:created xsi:type="dcterms:W3CDTF">2019-09-09T19:57:53Z</dcterms:created>
  <dcterms:modified xsi:type="dcterms:W3CDTF">2019-09-10T19:26:52Z</dcterms:modified>
</cp:coreProperties>
</file>