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256" r:id="rId2"/>
    <p:sldId id="257" r:id="rId3"/>
    <p:sldId id="258" r:id="rId4"/>
    <p:sldId id="262"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2E670-09C5-42BA-A650-0B6A563991B3}" type="datetimeFigureOut">
              <a:rPr lang="en-US" smtClean="0"/>
              <a:t>12/11/2017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8446B-36AD-4CFF-9F6E-E41E690D8215}" type="slidenum">
              <a:rPr lang="en-US" smtClean="0"/>
              <a:t>‹#›</a:t>
            </a:fld>
            <a:endParaRPr lang="en-US"/>
          </a:p>
        </p:txBody>
      </p:sp>
    </p:spTree>
    <p:extLst>
      <p:ext uri="{BB962C8B-B14F-4D97-AF65-F5344CB8AC3E}">
        <p14:creationId xmlns:p14="http://schemas.microsoft.com/office/powerpoint/2010/main" val="222782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BB591A7-B60E-475F-A1FF-286956FAAACC}" type="datetime1">
              <a:rPr lang="en-US" smtClean="0"/>
              <a:t>12/11/2017</a:t>
            </a:fld>
            <a:endParaRPr lang="en-US"/>
          </a:p>
        </p:txBody>
      </p:sp>
      <p:sp>
        <p:nvSpPr>
          <p:cNvPr id="5" name="Footer Placeholder 4"/>
          <p:cNvSpPr>
            <a:spLocks noGrp="1"/>
          </p:cNvSpPr>
          <p:nvPr>
            <p:ph type="ftr" sz="quarter" idx="11"/>
          </p:nvPr>
        </p:nvSpPr>
        <p:spPr/>
        <p:txBody>
          <a:bodyPr/>
          <a:lstStyle/>
          <a:p>
            <a:r>
              <a:rPr lang="en-US"/>
              <a:t>Erica Liz IS 362 Fall 2017</a:t>
            </a:r>
          </a:p>
        </p:txBody>
      </p:sp>
      <p:sp>
        <p:nvSpPr>
          <p:cNvPr id="6" name="Slide Number Placeholder 5"/>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327143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C79A2C-E53D-4134-8BB4-3A50167EBD39}" type="datetime1">
              <a:rPr lang="en-US" smtClean="0"/>
              <a:t>12/11/2017</a:t>
            </a:fld>
            <a:endParaRPr lang="en-US"/>
          </a:p>
        </p:txBody>
      </p:sp>
      <p:sp>
        <p:nvSpPr>
          <p:cNvPr id="5" name="Footer Placeholder 4"/>
          <p:cNvSpPr>
            <a:spLocks noGrp="1"/>
          </p:cNvSpPr>
          <p:nvPr>
            <p:ph type="ftr" sz="quarter" idx="11"/>
          </p:nvPr>
        </p:nvSpPr>
        <p:spPr/>
        <p:txBody>
          <a:bodyPr/>
          <a:lstStyle/>
          <a:p>
            <a:r>
              <a:rPr lang="en-US"/>
              <a:t>Erica Liz IS 362 Fall 2017</a:t>
            </a:r>
          </a:p>
        </p:txBody>
      </p:sp>
      <p:sp>
        <p:nvSpPr>
          <p:cNvPr id="6" name="Slide Number Placeholder 5"/>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101545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A9B074-5D51-446E-B268-5859E5EE5282}" type="datetime1">
              <a:rPr lang="en-US" smtClean="0"/>
              <a:t>12/11/2017</a:t>
            </a:fld>
            <a:endParaRPr lang="en-US"/>
          </a:p>
        </p:txBody>
      </p:sp>
      <p:sp>
        <p:nvSpPr>
          <p:cNvPr id="5" name="Footer Placeholder 4"/>
          <p:cNvSpPr>
            <a:spLocks noGrp="1"/>
          </p:cNvSpPr>
          <p:nvPr>
            <p:ph type="ftr" sz="quarter" idx="11"/>
          </p:nvPr>
        </p:nvSpPr>
        <p:spPr/>
        <p:txBody>
          <a:bodyPr/>
          <a:lstStyle/>
          <a:p>
            <a:r>
              <a:rPr lang="en-US"/>
              <a:t>Erica Liz IS 362 Fall 2017</a:t>
            </a:r>
          </a:p>
        </p:txBody>
      </p:sp>
      <p:sp>
        <p:nvSpPr>
          <p:cNvPr id="6" name="Slide Number Placeholder 5"/>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347072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BDE599-62DD-4F5E-B7EB-9DB1C1FB676A}" type="datetime1">
              <a:rPr lang="en-US" smtClean="0"/>
              <a:t>12/11/2017</a:t>
            </a:fld>
            <a:endParaRPr lang="en-US"/>
          </a:p>
        </p:txBody>
      </p:sp>
      <p:sp>
        <p:nvSpPr>
          <p:cNvPr id="5" name="Footer Placeholder 4"/>
          <p:cNvSpPr>
            <a:spLocks noGrp="1"/>
          </p:cNvSpPr>
          <p:nvPr>
            <p:ph type="ftr" sz="quarter" idx="11"/>
          </p:nvPr>
        </p:nvSpPr>
        <p:spPr/>
        <p:txBody>
          <a:bodyPr/>
          <a:lstStyle/>
          <a:p>
            <a:r>
              <a:rPr lang="en-US"/>
              <a:t>Erica Liz IS 362 Fall 2017</a:t>
            </a:r>
          </a:p>
        </p:txBody>
      </p:sp>
      <p:sp>
        <p:nvSpPr>
          <p:cNvPr id="6" name="Slide Number Placeholder 5"/>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34333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CE165B-81AA-434F-9E2A-22CC7EA735ED}" type="datetime1">
              <a:rPr lang="en-US" smtClean="0"/>
              <a:t>12/11/2017</a:t>
            </a:fld>
            <a:endParaRPr lang="en-US"/>
          </a:p>
        </p:txBody>
      </p:sp>
      <p:sp>
        <p:nvSpPr>
          <p:cNvPr id="5" name="Footer Placeholder 4"/>
          <p:cNvSpPr>
            <a:spLocks noGrp="1"/>
          </p:cNvSpPr>
          <p:nvPr>
            <p:ph type="ftr" sz="quarter" idx="11"/>
          </p:nvPr>
        </p:nvSpPr>
        <p:spPr/>
        <p:txBody>
          <a:bodyPr/>
          <a:lstStyle/>
          <a:p>
            <a:r>
              <a:rPr lang="en-US"/>
              <a:t>Erica Liz IS 362 Fall 2017</a:t>
            </a:r>
          </a:p>
        </p:txBody>
      </p:sp>
      <p:sp>
        <p:nvSpPr>
          <p:cNvPr id="6" name="Slide Number Placeholder 5"/>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146790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520470-3721-469C-BF9A-F1453D4FB2AF}" type="datetime1">
              <a:rPr lang="en-US" smtClean="0"/>
              <a:t>12/11/2017</a:t>
            </a:fld>
            <a:endParaRPr lang="en-US"/>
          </a:p>
        </p:txBody>
      </p:sp>
      <p:sp>
        <p:nvSpPr>
          <p:cNvPr id="6" name="Footer Placeholder 5"/>
          <p:cNvSpPr>
            <a:spLocks noGrp="1"/>
          </p:cNvSpPr>
          <p:nvPr>
            <p:ph type="ftr" sz="quarter" idx="11"/>
          </p:nvPr>
        </p:nvSpPr>
        <p:spPr/>
        <p:txBody>
          <a:bodyPr/>
          <a:lstStyle/>
          <a:p>
            <a:r>
              <a:rPr lang="en-US"/>
              <a:t>Erica Liz IS 362 Fall 2017</a:t>
            </a:r>
          </a:p>
        </p:txBody>
      </p:sp>
      <p:sp>
        <p:nvSpPr>
          <p:cNvPr id="7" name="Slide Number Placeholder 6"/>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299974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70DB3B-A55A-4AF7-894E-2756C8445BE4}" type="datetime1">
              <a:rPr lang="en-US" smtClean="0"/>
              <a:t>12/11/2017</a:t>
            </a:fld>
            <a:endParaRPr lang="en-US"/>
          </a:p>
        </p:txBody>
      </p:sp>
      <p:sp>
        <p:nvSpPr>
          <p:cNvPr id="8" name="Footer Placeholder 7"/>
          <p:cNvSpPr>
            <a:spLocks noGrp="1"/>
          </p:cNvSpPr>
          <p:nvPr>
            <p:ph type="ftr" sz="quarter" idx="11"/>
          </p:nvPr>
        </p:nvSpPr>
        <p:spPr/>
        <p:txBody>
          <a:bodyPr/>
          <a:lstStyle/>
          <a:p>
            <a:r>
              <a:rPr lang="en-US"/>
              <a:t>Erica Liz IS 362 Fall 2017</a:t>
            </a:r>
          </a:p>
        </p:txBody>
      </p:sp>
      <p:sp>
        <p:nvSpPr>
          <p:cNvPr id="9" name="Slide Number Placeholder 8"/>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573735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20A398-A3B3-4B95-9BB0-636BDAD70D45}" type="datetime1">
              <a:rPr lang="en-US" smtClean="0"/>
              <a:t>12/11/2017</a:t>
            </a:fld>
            <a:endParaRPr lang="en-US"/>
          </a:p>
        </p:txBody>
      </p:sp>
      <p:sp>
        <p:nvSpPr>
          <p:cNvPr id="4" name="Footer Placeholder 3"/>
          <p:cNvSpPr>
            <a:spLocks noGrp="1"/>
          </p:cNvSpPr>
          <p:nvPr>
            <p:ph type="ftr" sz="quarter" idx="11"/>
          </p:nvPr>
        </p:nvSpPr>
        <p:spPr/>
        <p:txBody>
          <a:bodyPr/>
          <a:lstStyle/>
          <a:p>
            <a:r>
              <a:rPr lang="en-US"/>
              <a:t>Erica Liz IS 362 Fall 2017</a:t>
            </a:r>
          </a:p>
        </p:txBody>
      </p:sp>
      <p:sp>
        <p:nvSpPr>
          <p:cNvPr id="5" name="Slide Number Placeholder 4"/>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148467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2F2DA-0BC4-482C-8002-828624310ECC}" type="datetime1">
              <a:rPr lang="en-US" smtClean="0"/>
              <a:t>12/11/2017</a:t>
            </a:fld>
            <a:endParaRPr lang="en-US"/>
          </a:p>
        </p:txBody>
      </p:sp>
      <p:sp>
        <p:nvSpPr>
          <p:cNvPr id="3" name="Footer Placeholder 2"/>
          <p:cNvSpPr>
            <a:spLocks noGrp="1"/>
          </p:cNvSpPr>
          <p:nvPr>
            <p:ph type="ftr" sz="quarter" idx="11"/>
          </p:nvPr>
        </p:nvSpPr>
        <p:spPr/>
        <p:txBody>
          <a:bodyPr/>
          <a:lstStyle/>
          <a:p>
            <a:r>
              <a:rPr lang="en-US"/>
              <a:t>Erica Liz IS 362 Fall 2017</a:t>
            </a:r>
          </a:p>
        </p:txBody>
      </p:sp>
      <p:sp>
        <p:nvSpPr>
          <p:cNvPr id="4" name="Slide Number Placeholder 3"/>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423724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C57359-E37D-4A7D-A342-5ED85ABEDCFA}" type="datetime1">
              <a:rPr lang="en-US" smtClean="0"/>
              <a:t>12/11/2017</a:t>
            </a:fld>
            <a:endParaRPr lang="en-US"/>
          </a:p>
        </p:txBody>
      </p:sp>
      <p:sp>
        <p:nvSpPr>
          <p:cNvPr id="6" name="Footer Placeholder 5"/>
          <p:cNvSpPr>
            <a:spLocks noGrp="1"/>
          </p:cNvSpPr>
          <p:nvPr>
            <p:ph type="ftr" sz="quarter" idx="11"/>
          </p:nvPr>
        </p:nvSpPr>
        <p:spPr/>
        <p:txBody>
          <a:bodyPr/>
          <a:lstStyle/>
          <a:p>
            <a:r>
              <a:rPr lang="en-US"/>
              <a:t>Erica Liz IS 362 Fall 2017</a:t>
            </a:r>
          </a:p>
        </p:txBody>
      </p:sp>
      <p:sp>
        <p:nvSpPr>
          <p:cNvPr id="7" name="Slide Number Placeholder 6"/>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142775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683481-EA66-4668-BCFE-39E3D3DC0615}" type="datetime1">
              <a:rPr lang="en-US" smtClean="0"/>
              <a:t>12/11/2017</a:t>
            </a:fld>
            <a:endParaRPr lang="en-US"/>
          </a:p>
        </p:txBody>
      </p:sp>
      <p:sp>
        <p:nvSpPr>
          <p:cNvPr id="6" name="Footer Placeholder 5"/>
          <p:cNvSpPr>
            <a:spLocks noGrp="1"/>
          </p:cNvSpPr>
          <p:nvPr>
            <p:ph type="ftr" sz="quarter" idx="11"/>
          </p:nvPr>
        </p:nvSpPr>
        <p:spPr/>
        <p:txBody>
          <a:bodyPr/>
          <a:lstStyle/>
          <a:p>
            <a:r>
              <a:rPr lang="en-US"/>
              <a:t>Erica Liz IS 362 Fall 2017</a:t>
            </a:r>
          </a:p>
        </p:txBody>
      </p:sp>
      <p:sp>
        <p:nvSpPr>
          <p:cNvPr id="7" name="Slide Number Placeholder 6"/>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30700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C8560-4A9D-41FC-9E93-116B44D9C760}" type="datetime1">
              <a:rPr lang="en-US" smtClean="0"/>
              <a:t>12/11/2017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Erica Liz IS 362 Fall 2017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C99C2-27E0-4CF6-B650-09E633507D00}" type="slidenum">
              <a:rPr lang="en-US" smtClean="0"/>
              <a:t>‹#›</a:t>
            </a:fld>
            <a:endParaRPr lang="en-US"/>
          </a:p>
        </p:txBody>
      </p:sp>
    </p:spTree>
    <p:extLst>
      <p:ext uri="{BB962C8B-B14F-4D97-AF65-F5344CB8AC3E}">
        <p14:creationId xmlns:p14="http://schemas.microsoft.com/office/powerpoint/2010/main" val="612229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hyperlink" Target="https://data.cityofnewyork.us/browse?Dataset-Information_Agency=311&amp;provenance=official&amp;tags=311+service+requests" TargetMode="External"/><Relationship Id="rId2" Type="http://schemas.openxmlformats.org/officeDocument/2006/relationships/hyperlink" Target="https://opendata.cityofnewyork.us/" TargetMode="Externa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xlD8FIM5bi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44939" y="453549"/>
            <a:ext cx="8218261" cy="2708434"/>
          </a:xfrm>
          <a:prstGeom prst="rect">
            <a:avLst/>
          </a:prstGeom>
          <a:noFill/>
        </p:spPr>
        <p:txBody>
          <a:bodyPr wrap="square" rtlCol="0">
            <a:spAutoFit/>
          </a:bodyPr>
          <a:lstStyle/>
          <a:p>
            <a:pPr algn="ctr"/>
            <a:r>
              <a:rPr lang="en-US" sz="5800" b="1" dirty="0">
                <a:latin typeface="Agency FB" panose="020B0503020202020204" pitchFamily="34" charset="0"/>
                <a:ea typeface="Averta Semibold" charset="0"/>
                <a:cs typeface="Averta Semibold" charset="0"/>
              </a:rPr>
              <a:t>NYC311 Service Requests</a:t>
            </a:r>
          </a:p>
          <a:p>
            <a:pPr algn="ctr"/>
            <a:r>
              <a:rPr lang="en-US" sz="5800" b="1" dirty="0">
                <a:latin typeface="Agency FB" panose="020B0503020202020204" pitchFamily="34" charset="0"/>
                <a:ea typeface="Averta Semibold" charset="0"/>
                <a:cs typeface="Averta Semibold" charset="0"/>
              </a:rPr>
              <a:t>2015</a:t>
            </a:r>
          </a:p>
          <a:p>
            <a:pPr algn="ctr"/>
            <a:endParaRPr lang="en-US" sz="5400" b="1" dirty="0">
              <a:latin typeface="Averta Semibold" charset="0"/>
              <a:ea typeface="Averta Semibold" charset="0"/>
              <a:cs typeface="Averta Semibold" charset="0"/>
            </a:endParaRPr>
          </a:p>
        </p:txBody>
      </p:sp>
      <p:sp>
        <p:nvSpPr>
          <p:cNvPr id="12" name="TextBox 11"/>
          <p:cNvSpPr txBox="1"/>
          <p:nvPr/>
        </p:nvSpPr>
        <p:spPr>
          <a:xfrm>
            <a:off x="7626378" y="5472597"/>
            <a:ext cx="3571232" cy="1015663"/>
          </a:xfrm>
          <a:prstGeom prst="rect">
            <a:avLst/>
          </a:prstGeom>
          <a:noFill/>
        </p:spPr>
        <p:txBody>
          <a:bodyPr wrap="square" rtlCol="0">
            <a:spAutoFit/>
          </a:bodyPr>
          <a:lstStyle/>
          <a:p>
            <a:r>
              <a:rPr lang="en-US" sz="2000" b="1" dirty="0">
                <a:latin typeface="Arial Rounded MT Bold" panose="020F0704030504030204" pitchFamily="34" charset="0"/>
              </a:rPr>
              <a:t>Erica Liz</a:t>
            </a:r>
          </a:p>
          <a:p>
            <a:r>
              <a:rPr lang="en-US" sz="2000" b="1" dirty="0">
                <a:latin typeface="Arial Rounded MT Bold" panose="020F0704030504030204" pitchFamily="34" charset="0"/>
              </a:rPr>
              <a:t>IS 362 – Fall 2017</a:t>
            </a:r>
          </a:p>
          <a:p>
            <a:r>
              <a:rPr lang="en-US" sz="2000" b="1" dirty="0">
                <a:latin typeface="Arial Rounded MT Bold" panose="020F0704030504030204" pitchFamily="34" charset="0"/>
              </a:rPr>
              <a:t>Professor: Dr. Charles Pak </a:t>
            </a:r>
          </a:p>
        </p:txBody>
      </p:sp>
      <p:pic>
        <p:nvPicPr>
          <p:cNvPr id="1030" name="Picture 6" descr="Image result for Database"/>
          <p:cNvPicPr>
            <a:picLocks noChangeAspect="1" noChangeArrowheads="1"/>
          </p:cNvPicPr>
          <p:nvPr/>
        </p:nvPicPr>
        <p:blipFill rotWithShape="1">
          <a:blip r:embed="rId2">
            <a:extLst>
              <a:ext uri="{28A0092B-C50C-407E-A947-70E740481C1C}">
                <a14:useLocalDpi xmlns:a14="http://schemas.microsoft.com/office/drawing/2010/main" val="0"/>
              </a:ext>
            </a:extLst>
          </a:blip>
          <a:srcRect r="64527"/>
          <a:stretch/>
        </p:blipFill>
        <p:spPr bwMode="auto">
          <a:xfrm rot="1262975">
            <a:off x="9026254" y="3380575"/>
            <a:ext cx="1554256"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big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446" y="2161024"/>
            <a:ext cx="2489819" cy="21252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pandas python tutorial"/>
          <p:cNvPicPr>
            <a:picLocks noChangeAspect="1" noChangeArrowheads="1"/>
          </p:cNvPicPr>
          <p:nvPr/>
        </p:nvPicPr>
        <p:blipFill rotWithShape="1">
          <a:blip r:embed="rId4">
            <a:extLst>
              <a:ext uri="{28A0092B-C50C-407E-A947-70E740481C1C}">
                <a14:useLocalDpi xmlns:a14="http://schemas.microsoft.com/office/drawing/2010/main" val="0"/>
              </a:ext>
            </a:extLst>
          </a:blip>
          <a:srcRect l="1452" t="8212" r="57415" b="35318"/>
          <a:stretch/>
        </p:blipFill>
        <p:spPr bwMode="auto">
          <a:xfrm rot="20293784">
            <a:off x="3435882" y="4701825"/>
            <a:ext cx="2407304" cy="688536"/>
          </a:xfrm>
          <a:prstGeom prst="rect">
            <a:avLst/>
          </a:prstGeom>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pic>
      <p:pic>
        <p:nvPicPr>
          <p:cNvPr id="1038" name="Picture 14" descr="Image result for pandas python tutori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66340">
            <a:off x="8563510" y="1708428"/>
            <a:ext cx="2193063" cy="114930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pandas python tutoria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754965">
            <a:off x="667748" y="4224947"/>
            <a:ext cx="2594972" cy="16422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jupyter noteboo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0649" y="2316650"/>
            <a:ext cx="1809188" cy="180918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python"/>
          <p:cNvPicPr>
            <a:picLocks noChangeAspect="1" noChangeArrowheads="1"/>
          </p:cNvPicPr>
          <p:nvPr/>
        </p:nvPicPr>
        <p:blipFill rotWithShape="1">
          <a:blip r:embed="rId8">
            <a:extLst>
              <a:ext uri="{28A0092B-C50C-407E-A947-70E740481C1C}">
                <a14:useLocalDpi xmlns:a14="http://schemas.microsoft.com/office/drawing/2010/main" val="0"/>
              </a:ext>
            </a:extLst>
          </a:blip>
          <a:srcRect t="11825" b="16413"/>
          <a:stretch/>
        </p:blipFill>
        <p:spPr bwMode="auto">
          <a:xfrm rot="19826380">
            <a:off x="5376574" y="4794693"/>
            <a:ext cx="2484902" cy="77342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B69A44AB-0E8A-4835-86AB-38E0BA7FF3C4}"/>
              </a:ext>
            </a:extLst>
          </p:cNvPr>
          <p:cNvSpPr/>
          <p:nvPr/>
        </p:nvSpPr>
        <p:spPr>
          <a:xfrm>
            <a:off x="280484" y="265043"/>
            <a:ext cx="11631032" cy="6493566"/>
          </a:xfrm>
          <a:prstGeom prst="roundRect">
            <a:avLst/>
          </a:prstGeom>
          <a:noFill/>
          <a:ln w="762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5D1F315-7D3A-4535-9DCB-FA306015D428}"/>
              </a:ext>
            </a:extLst>
          </p:cNvPr>
          <p:cNvPicPr>
            <a:picLocks noChangeAspect="1"/>
          </p:cNvPicPr>
          <p:nvPr/>
        </p:nvPicPr>
        <p:blipFill>
          <a:blip r:embed="rId9"/>
          <a:stretch>
            <a:fillRect/>
          </a:stretch>
        </p:blipFill>
        <p:spPr>
          <a:xfrm rot="19345723">
            <a:off x="573324" y="1959016"/>
            <a:ext cx="2963910" cy="1225949"/>
          </a:xfrm>
          <a:prstGeom prst="rect">
            <a:avLst/>
          </a:prstGeom>
        </p:spPr>
      </p:pic>
    </p:spTree>
    <p:extLst>
      <p:ext uri="{BB962C8B-B14F-4D97-AF65-F5344CB8AC3E}">
        <p14:creationId xmlns:p14="http://schemas.microsoft.com/office/powerpoint/2010/main" val="2806340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329" y="458787"/>
            <a:ext cx="9099342" cy="1060450"/>
          </a:xfrm>
        </p:spPr>
        <p:txBody>
          <a:bodyPr>
            <a:noAutofit/>
          </a:bodyPr>
          <a:lstStyle/>
          <a:p>
            <a:pPr algn="ctr"/>
            <a:r>
              <a:rPr lang="en-US" sz="6000" b="1" dirty="0">
                <a:latin typeface="Agency FB" panose="020B0503020202020204" pitchFamily="34" charset="0"/>
              </a:rPr>
              <a:t>NYC Open Data - Data Source</a:t>
            </a:r>
          </a:p>
        </p:txBody>
      </p:sp>
      <p:sp>
        <p:nvSpPr>
          <p:cNvPr id="4" name="Text Placeholder 3">
            <a:extLst>
              <a:ext uri="{FF2B5EF4-FFF2-40B4-BE49-F238E27FC236}">
                <a16:creationId xmlns:a16="http://schemas.microsoft.com/office/drawing/2014/main" id="{BB01D127-DF13-49A2-AA54-F06DB295E55D}"/>
              </a:ext>
            </a:extLst>
          </p:cNvPr>
          <p:cNvSpPr>
            <a:spLocks noGrp="1"/>
          </p:cNvSpPr>
          <p:nvPr>
            <p:ph type="body" sz="half" idx="2"/>
          </p:nvPr>
        </p:nvSpPr>
        <p:spPr>
          <a:xfrm>
            <a:off x="1051823" y="1519237"/>
            <a:ext cx="5044177" cy="5014085"/>
          </a:xfrm>
        </p:spPr>
        <p:txBody>
          <a:bodyPr>
            <a:noAutofit/>
          </a:bodyPr>
          <a:lstStyle/>
          <a:p>
            <a:pPr>
              <a:lnSpc>
                <a:spcPct val="150000"/>
              </a:lnSpc>
              <a:spcBef>
                <a:spcPts val="0"/>
              </a:spcBef>
            </a:pPr>
            <a:r>
              <a:rPr lang="en-US" sz="1650" dirty="0">
                <a:latin typeface="DokChampa" panose="020B0604020202020204" pitchFamily="34" charset="-34"/>
                <a:ea typeface="BatangChe" panose="02030609000101010101" pitchFamily="49" charset="-127"/>
                <a:cs typeface="DokChampa" panose="020B0604020202020204" pitchFamily="34" charset="-34"/>
              </a:rPr>
              <a:t>The data is obtained from </a:t>
            </a:r>
            <a:r>
              <a:rPr lang="en-US" sz="1650" u="sng" dirty="0">
                <a:latin typeface="DokChampa" panose="020B0604020202020204" pitchFamily="34" charset="-34"/>
                <a:ea typeface="BatangChe" panose="02030609000101010101" pitchFamily="49" charset="-127"/>
                <a:cs typeface="DokChampa" panose="020B0604020202020204" pitchFamily="34" charset="-34"/>
                <a:hlinkClick r:id="rId2"/>
              </a:rPr>
              <a:t>NYC </a:t>
            </a:r>
            <a:r>
              <a:rPr lang="en-US" sz="1650" u="sng" dirty="0" err="1">
                <a:latin typeface="DokChampa" panose="020B0604020202020204" pitchFamily="34" charset="-34"/>
                <a:ea typeface="BatangChe" panose="02030609000101010101" pitchFamily="49" charset="-127"/>
                <a:cs typeface="DokChampa" panose="020B0604020202020204" pitchFamily="34" charset="-34"/>
                <a:hlinkClick r:id="rId2"/>
              </a:rPr>
              <a:t>OpenData</a:t>
            </a:r>
            <a:r>
              <a:rPr lang="en-US" sz="1650" dirty="0">
                <a:latin typeface="DokChampa" panose="020B0604020202020204" pitchFamily="34" charset="-34"/>
                <a:ea typeface="BatangChe" panose="02030609000101010101" pitchFamily="49" charset="-127"/>
                <a:cs typeface="DokChampa" panose="020B0604020202020204" pitchFamily="34" charset="-34"/>
              </a:rPr>
              <a:t>. Some tweaks were made to the data and customized to fit my needs for the project. I focused on </a:t>
            </a:r>
            <a:r>
              <a:rPr lang="en-US" sz="1650" u="sng" dirty="0">
                <a:latin typeface="DokChampa" panose="020B0604020202020204" pitchFamily="34" charset="-34"/>
                <a:ea typeface="BatangChe" panose="02030609000101010101" pitchFamily="49" charset="-127"/>
                <a:cs typeface="DokChampa" panose="020B0604020202020204" pitchFamily="34" charset="-34"/>
                <a:hlinkClick r:id="rId3"/>
              </a:rPr>
              <a:t>311 Service Requests for 2015</a:t>
            </a:r>
            <a:r>
              <a:rPr lang="en-US" sz="1650" dirty="0">
                <a:latin typeface="DokChampa" panose="020B0604020202020204" pitchFamily="34" charset="-34"/>
                <a:ea typeface="BatangChe" panose="02030609000101010101" pitchFamily="49" charset="-127"/>
                <a:cs typeface="DokChampa" panose="020B0604020202020204" pitchFamily="34" charset="-34"/>
              </a:rPr>
              <a:t>. I planned to use some charts to display results and some images (</a:t>
            </a:r>
            <a:r>
              <a:rPr lang="en-US" sz="1650" i="1" dirty="0">
                <a:latin typeface="DokChampa" panose="020B0604020202020204" pitchFamily="34" charset="-34"/>
                <a:ea typeface="BatangChe" panose="02030609000101010101" pitchFamily="49" charset="-127"/>
                <a:cs typeface="DokChampa" panose="020B0604020202020204" pitchFamily="34" charset="-34"/>
              </a:rPr>
              <a:t>if I can figure out how</a:t>
            </a:r>
            <a:r>
              <a:rPr lang="en-US" sz="1650" dirty="0">
                <a:latin typeface="DokChampa" panose="020B0604020202020204" pitchFamily="34" charset="-34"/>
                <a:ea typeface="BatangChe" panose="02030609000101010101" pitchFamily="49" charset="-127"/>
                <a:cs typeface="DokChampa" panose="020B0604020202020204" pitchFamily="34" charset="-34"/>
              </a:rPr>
              <a:t>).  I would use the data to analyze the following:</a:t>
            </a:r>
          </a:p>
          <a:p>
            <a:pPr>
              <a:lnSpc>
                <a:spcPct val="150000"/>
              </a:lnSpc>
              <a:spcBef>
                <a:spcPts val="0"/>
              </a:spcBef>
            </a:pPr>
            <a:r>
              <a:rPr lang="en-US" sz="1650" dirty="0">
                <a:latin typeface="DokChampa" panose="020B0604020202020204" pitchFamily="34" charset="-34"/>
                <a:ea typeface="BatangChe" panose="02030609000101010101" pitchFamily="49" charset="-127"/>
                <a:cs typeface="DokChampa" panose="020B0604020202020204" pitchFamily="34" charset="-34"/>
              </a:rPr>
              <a:t> </a:t>
            </a:r>
          </a:p>
          <a:p>
            <a:pPr marL="398462" indent="-285750">
              <a:lnSpc>
                <a:spcPct val="150000"/>
              </a:lnSpc>
              <a:spcBef>
                <a:spcPts val="0"/>
              </a:spcBef>
              <a:buFont typeface="Wingdings" panose="05000000000000000000" pitchFamily="2" charset="2"/>
              <a:buChar char="q"/>
            </a:pPr>
            <a:r>
              <a:rPr lang="en-US" sz="1650" dirty="0">
                <a:latin typeface="DokChampa" panose="020B0604020202020204" pitchFamily="34" charset="-34"/>
                <a:ea typeface="BatangChe" panose="02030609000101010101" pitchFamily="49" charset="-127"/>
                <a:cs typeface="DokChampa" panose="020B0604020202020204" pitchFamily="34" charset="-34"/>
              </a:rPr>
              <a:t>The top service request in 2015</a:t>
            </a:r>
          </a:p>
          <a:p>
            <a:pPr marL="398462" indent="-285750">
              <a:lnSpc>
                <a:spcPct val="150000"/>
              </a:lnSpc>
              <a:spcBef>
                <a:spcPts val="0"/>
              </a:spcBef>
              <a:buFont typeface="Wingdings" panose="05000000000000000000" pitchFamily="2" charset="2"/>
              <a:buChar char="q"/>
            </a:pPr>
            <a:r>
              <a:rPr lang="en-US" sz="1650" dirty="0">
                <a:latin typeface="DokChampa" panose="020B0604020202020204" pitchFamily="34" charset="-34"/>
                <a:ea typeface="BatangChe" panose="02030609000101010101" pitchFamily="49" charset="-127"/>
                <a:cs typeface="DokChampa" panose="020B0604020202020204" pitchFamily="34" charset="-34"/>
              </a:rPr>
              <a:t>The season with the most service requests</a:t>
            </a:r>
          </a:p>
          <a:p>
            <a:pPr marL="398462" indent="-285750">
              <a:lnSpc>
                <a:spcPct val="150000"/>
              </a:lnSpc>
              <a:spcBef>
                <a:spcPts val="0"/>
              </a:spcBef>
              <a:buFont typeface="Wingdings" panose="05000000000000000000" pitchFamily="2" charset="2"/>
              <a:buChar char="q"/>
            </a:pPr>
            <a:r>
              <a:rPr lang="en-US" sz="1650" dirty="0">
                <a:latin typeface="DokChampa" panose="020B0604020202020204" pitchFamily="34" charset="-34"/>
                <a:ea typeface="BatangChe" panose="02030609000101010101" pitchFamily="49" charset="-127"/>
                <a:cs typeface="DokChampa" panose="020B0604020202020204" pitchFamily="34" charset="-34"/>
              </a:rPr>
              <a:t>The borough with most service request</a:t>
            </a:r>
          </a:p>
          <a:p>
            <a:pPr marL="398462" indent="-285750">
              <a:lnSpc>
                <a:spcPct val="150000"/>
              </a:lnSpc>
              <a:spcBef>
                <a:spcPts val="0"/>
              </a:spcBef>
              <a:buFont typeface="Wingdings" panose="05000000000000000000" pitchFamily="2" charset="2"/>
              <a:buChar char="q"/>
            </a:pPr>
            <a:r>
              <a:rPr lang="en-US" sz="1650" dirty="0">
                <a:latin typeface="DokChampa" panose="020B0604020202020204" pitchFamily="34" charset="-34"/>
                <a:ea typeface="BatangChe" panose="02030609000101010101" pitchFamily="49" charset="-127"/>
                <a:cs typeface="DokChampa" panose="020B0604020202020204" pitchFamily="34" charset="-34"/>
              </a:rPr>
              <a:t>The total of service requests in 2015. How many remain open? How many have been closed?</a:t>
            </a:r>
          </a:p>
        </p:txBody>
      </p:sp>
      <p:pic>
        <p:nvPicPr>
          <p:cNvPr id="5" name="Content Placeholder 4">
            <a:extLst>
              <a:ext uri="{FF2B5EF4-FFF2-40B4-BE49-F238E27FC236}">
                <a16:creationId xmlns:a16="http://schemas.microsoft.com/office/drawing/2014/main" id="{7F3BA1B0-4392-4FAF-8E86-85B88EA40B1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649415" y="2296806"/>
            <a:ext cx="4490762" cy="3192042"/>
          </a:xfrm>
          <a:prstGeom prst="rect">
            <a:avLst/>
          </a:prstGeom>
          <a:ln w="19050">
            <a:solidFill>
              <a:schemeClr val="tx1"/>
            </a:solidFill>
          </a:ln>
        </p:spPr>
      </p:pic>
      <p:sp>
        <p:nvSpPr>
          <p:cNvPr id="6" name="Rectangle: Rounded Corners 5">
            <a:extLst>
              <a:ext uri="{FF2B5EF4-FFF2-40B4-BE49-F238E27FC236}">
                <a16:creationId xmlns:a16="http://schemas.microsoft.com/office/drawing/2014/main" id="{6CE91200-77E1-403A-8B55-4AE41760BFAE}"/>
              </a:ext>
            </a:extLst>
          </p:cNvPr>
          <p:cNvSpPr/>
          <p:nvPr/>
        </p:nvSpPr>
        <p:spPr>
          <a:xfrm>
            <a:off x="280484" y="265043"/>
            <a:ext cx="11631032" cy="6493566"/>
          </a:xfrm>
          <a:prstGeom prst="roundRect">
            <a:avLst/>
          </a:prstGeom>
          <a:noFill/>
          <a:ln w="762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0680972A-34C1-47DC-827E-324E304752B1}"/>
              </a:ext>
            </a:extLst>
          </p:cNvPr>
          <p:cNvSpPr>
            <a:spLocks noGrp="1"/>
          </p:cNvSpPr>
          <p:nvPr>
            <p:ph type="ftr" sz="quarter" idx="11"/>
          </p:nvPr>
        </p:nvSpPr>
        <p:spPr/>
        <p:txBody>
          <a:bodyPr/>
          <a:lstStyle/>
          <a:p>
            <a:r>
              <a:rPr lang="en-US"/>
              <a:t>Erica Liz IS 362 Fall 2017</a:t>
            </a:r>
          </a:p>
        </p:txBody>
      </p:sp>
    </p:spTree>
    <p:extLst>
      <p:ext uri="{BB962C8B-B14F-4D97-AF65-F5344CB8AC3E}">
        <p14:creationId xmlns:p14="http://schemas.microsoft.com/office/powerpoint/2010/main" val="699636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1979" y="267287"/>
            <a:ext cx="7628963" cy="1227406"/>
          </a:xfrm>
        </p:spPr>
        <p:txBody>
          <a:bodyPr>
            <a:normAutofit/>
          </a:bodyPr>
          <a:lstStyle/>
          <a:p>
            <a:pPr algn="ctr"/>
            <a:r>
              <a:rPr lang="en-US" sz="7200" b="1" dirty="0">
                <a:latin typeface="Agency FB" panose="020B0503020202020204" pitchFamily="34" charset="0"/>
              </a:rPr>
              <a:t>Clean up &amp; Transform</a:t>
            </a:r>
          </a:p>
        </p:txBody>
      </p:sp>
      <p:sp>
        <p:nvSpPr>
          <p:cNvPr id="3" name="Content Placeholder 2"/>
          <p:cNvSpPr>
            <a:spLocks noGrp="1"/>
          </p:cNvSpPr>
          <p:nvPr>
            <p:ph idx="1"/>
          </p:nvPr>
        </p:nvSpPr>
        <p:spPr>
          <a:xfrm>
            <a:off x="5092353" y="1747911"/>
            <a:ext cx="6172200" cy="4441874"/>
          </a:xfrm>
        </p:spPr>
        <p:txBody>
          <a:bodyPr>
            <a:noAutofit/>
          </a:bodyPr>
          <a:lstStyle/>
          <a:p>
            <a:r>
              <a:rPr lang="en-US" sz="1700" dirty="0">
                <a:latin typeface="DokChampa" panose="020B0604020202020204" pitchFamily="34" charset="-34"/>
                <a:ea typeface="BatangChe" panose="02030609000101010101" pitchFamily="49" charset="-127"/>
                <a:cs typeface="DokChampa" panose="020B0604020202020204" pitchFamily="34" charset="-34"/>
              </a:rPr>
              <a:t>The data was large &amp; so I filtered out only 200 for the results. This would reduce the wait time for running the code. </a:t>
            </a:r>
          </a:p>
          <a:p>
            <a:r>
              <a:rPr lang="en-US" sz="1700" dirty="0">
                <a:latin typeface="DokChampa" panose="020B0604020202020204" pitchFamily="34" charset="-34"/>
                <a:ea typeface="BatangChe" panose="02030609000101010101" pitchFamily="49" charset="-127"/>
                <a:cs typeface="DokChampa" panose="020B0604020202020204" pitchFamily="34" charset="-34"/>
              </a:rPr>
              <a:t>I began by removing all the ‘</a:t>
            </a:r>
            <a:r>
              <a:rPr lang="en-US" sz="1700" i="1" dirty="0" err="1">
                <a:latin typeface="DokChampa" panose="020B0604020202020204" pitchFamily="34" charset="-34"/>
                <a:ea typeface="BatangChe" panose="02030609000101010101" pitchFamily="49" charset="-127"/>
                <a:cs typeface="DokChampa" panose="020B0604020202020204" pitchFamily="34" charset="-34"/>
              </a:rPr>
              <a:t>NaN</a:t>
            </a:r>
            <a:r>
              <a:rPr lang="en-US" sz="1700" dirty="0">
                <a:latin typeface="DokChampa" panose="020B0604020202020204" pitchFamily="34" charset="-34"/>
                <a:ea typeface="BatangChe" panose="02030609000101010101" pitchFamily="49" charset="-127"/>
                <a:cs typeface="DokChampa" panose="020B0604020202020204" pitchFamily="34" charset="-34"/>
              </a:rPr>
              <a:t>’ values and replaced them with “0”. </a:t>
            </a:r>
          </a:p>
          <a:p>
            <a:r>
              <a:rPr lang="en-US" sz="1700" dirty="0">
                <a:latin typeface="DokChampa" panose="020B0604020202020204" pitchFamily="34" charset="-34"/>
                <a:ea typeface="BatangChe" panose="02030609000101010101" pitchFamily="49" charset="-127"/>
                <a:cs typeface="DokChampa" panose="020B0604020202020204" pitchFamily="34" charset="-34"/>
              </a:rPr>
              <a:t>I proceeded to learn what data types I was working with to make it easier or so I thought.  </a:t>
            </a:r>
          </a:p>
          <a:p>
            <a:r>
              <a:rPr lang="en-US" sz="1700" dirty="0">
                <a:latin typeface="DokChampa" panose="020B0604020202020204" pitchFamily="34" charset="-34"/>
                <a:ea typeface="BatangChe" panose="02030609000101010101" pitchFamily="49" charset="-127"/>
                <a:cs typeface="DokChampa" panose="020B0604020202020204" pitchFamily="34" charset="-34"/>
              </a:rPr>
              <a:t>I encountered a problem when it came to working with “</a:t>
            </a:r>
            <a:r>
              <a:rPr lang="en-US" sz="1700" i="1" dirty="0">
                <a:latin typeface="DokChampa" panose="020B0604020202020204" pitchFamily="34" charset="-34"/>
                <a:ea typeface="BatangChe" panose="02030609000101010101" pitchFamily="49" charset="-127"/>
                <a:cs typeface="DokChampa" panose="020B0604020202020204" pitchFamily="34" charset="-34"/>
              </a:rPr>
              <a:t>Date &amp;Time</a:t>
            </a:r>
            <a:r>
              <a:rPr lang="en-US" sz="1700" dirty="0">
                <a:latin typeface="DokChampa" panose="020B0604020202020204" pitchFamily="34" charset="-34"/>
                <a:ea typeface="BatangChe" panose="02030609000101010101" pitchFamily="49" charset="-127"/>
                <a:cs typeface="DokChampa" panose="020B0604020202020204" pitchFamily="34" charset="-34"/>
              </a:rPr>
              <a:t>” datatypes; so I decided to proceed with what I knew I could do first.</a:t>
            </a:r>
          </a:p>
          <a:p>
            <a:r>
              <a:rPr lang="en-US" sz="1700" dirty="0">
                <a:latin typeface="DokChampa" panose="020B0604020202020204" pitchFamily="34" charset="-34"/>
                <a:ea typeface="BatangChe" panose="02030609000101010101" pitchFamily="49" charset="-127"/>
                <a:cs typeface="DokChampa" panose="020B0604020202020204" pitchFamily="34" charset="-34"/>
              </a:rPr>
              <a:t>I began with answering my first question. To do so I used  ‘</a:t>
            </a:r>
            <a:r>
              <a:rPr lang="en-US" sz="1700" i="1" dirty="0" err="1">
                <a:latin typeface="DokChampa" panose="020B0604020202020204" pitchFamily="34" charset="-34"/>
                <a:ea typeface="BatangChe" panose="02030609000101010101" pitchFamily="49" charset="-127"/>
                <a:cs typeface="DokChampa" panose="020B0604020202020204" pitchFamily="34" charset="-34"/>
              </a:rPr>
              <a:t>value_counts</a:t>
            </a:r>
            <a:r>
              <a:rPr lang="en-US" sz="1700" dirty="0">
                <a:latin typeface="DokChampa" panose="020B0604020202020204" pitchFamily="34" charset="-34"/>
                <a:ea typeface="BatangChe" panose="02030609000101010101" pitchFamily="49" charset="-127"/>
                <a:cs typeface="DokChampa" panose="020B0604020202020204" pitchFamily="34" charset="-34"/>
              </a:rPr>
              <a:t>’ and created a chart to display using Tableau. (</a:t>
            </a:r>
            <a:r>
              <a:rPr lang="en-US" sz="1700" i="1" dirty="0">
                <a:latin typeface="DokChampa" panose="020B0604020202020204" pitchFamily="34" charset="-34"/>
                <a:ea typeface="BatangChe" panose="02030609000101010101" pitchFamily="49" charset="-127"/>
                <a:cs typeface="DokChampa" panose="020B0604020202020204" pitchFamily="34" charset="-34"/>
              </a:rPr>
              <a:t>a software for data visualization</a:t>
            </a:r>
            <a:r>
              <a:rPr lang="en-US" sz="1700" dirty="0">
                <a:latin typeface="DokChampa" panose="020B0604020202020204" pitchFamily="34" charset="-34"/>
                <a:ea typeface="BatangChe" panose="02030609000101010101" pitchFamily="49" charset="-127"/>
                <a:cs typeface="DokChampa" panose="020B0604020202020204" pitchFamily="34" charset="-34"/>
              </a:rPr>
              <a:t>). </a:t>
            </a:r>
          </a:p>
          <a:p>
            <a:r>
              <a:rPr lang="en-US" sz="1700" dirty="0">
                <a:latin typeface="DokChampa" panose="020B0604020202020204" pitchFamily="34" charset="-34"/>
                <a:ea typeface="BatangChe" panose="02030609000101010101" pitchFamily="49" charset="-127"/>
                <a:cs typeface="DokChampa" panose="020B0604020202020204" pitchFamily="34" charset="-34"/>
              </a:rPr>
              <a:t>I continued unto my third &amp; fourth questions in a similar matter. </a:t>
            </a:r>
            <a:endParaRPr lang="en-US" sz="1700" dirty="0"/>
          </a:p>
        </p:txBody>
      </p:sp>
      <p:sp>
        <p:nvSpPr>
          <p:cNvPr id="11" name="Rectangle: Rounded Corners 10">
            <a:extLst>
              <a:ext uri="{FF2B5EF4-FFF2-40B4-BE49-F238E27FC236}">
                <a16:creationId xmlns:a16="http://schemas.microsoft.com/office/drawing/2014/main" id="{347A80DB-C346-4D9E-BB92-A1900611D117}"/>
              </a:ext>
            </a:extLst>
          </p:cNvPr>
          <p:cNvSpPr/>
          <p:nvPr/>
        </p:nvSpPr>
        <p:spPr>
          <a:xfrm>
            <a:off x="280484" y="265043"/>
            <a:ext cx="11631032" cy="6493566"/>
          </a:xfrm>
          <a:prstGeom prst="roundRect">
            <a:avLst/>
          </a:prstGeom>
          <a:noFill/>
          <a:ln w="762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Complaint Types.PNG">
            <a:extLst>
              <a:ext uri="{FF2B5EF4-FFF2-40B4-BE49-F238E27FC236}">
                <a16:creationId xmlns:a16="http://schemas.microsoft.com/office/drawing/2014/main" id="{47728BF9-412F-4021-BF1B-F095F6979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432" y="1634015"/>
            <a:ext cx="3895318" cy="4191363"/>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13">
            <a:extLst>
              <a:ext uri="{FF2B5EF4-FFF2-40B4-BE49-F238E27FC236}">
                <a16:creationId xmlns:a16="http://schemas.microsoft.com/office/drawing/2014/main" id="{73C692FD-B206-4610-9A30-11178620B73A}"/>
              </a:ext>
            </a:extLst>
          </p:cNvPr>
          <p:cNvSpPr>
            <a:spLocks noGrp="1"/>
          </p:cNvSpPr>
          <p:nvPr>
            <p:ph type="ftr" sz="quarter" idx="11"/>
          </p:nvPr>
        </p:nvSpPr>
        <p:spPr/>
        <p:txBody>
          <a:bodyPr/>
          <a:lstStyle/>
          <a:p>
            <a:r>
              <a:rPr lang="en-US"/>
              <a:t>Erica Liz IS 362 Fall 2017</a:t>
            </a:r>
          </a:p>
        </p:txBody>
      </p:sp>
    </p:spTree>
    <p:extLst>
      <p:ext uri="{BB962C8B-B14F-4D97-AF65-F5344CB8AC3E}">
        <p14:creationId xmlns:p14="http://schemas.microsoft.com/office/powerpoint/2010/main" val="140548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7200" b="1" dirty="0">
                <a:latin typeface="Agency FB" panose="020B0503020202020204" pitchFamily="34" charset="0"/>
              </a:rPr>
              <a:t>Some more graphs….</a:t>
            </a:r>
          </a:p>
        </p:txBody>
      </p:sp>
      <p:pic>
        <p:nvPicPr>
          <p:cNvPr id="2050" name="Picture 2" descr="Complaint Typ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7943" y="1690688"/>
            <a:ext cx="2781506" cy="25767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2015 - Total Service Requests Chart.PNG"/>
          <p:cNvPicPr>
            <a:picLocks noChangeAspect="1" noChangeArrowheads="1"/>
          </p:cNvPicPr>
          <p:nvPr/>
        </p:nvPicPr>
        <p:blipFill rotWithShape="1">
          <a:blip r:embed="rId3">
            <a:extLst>
              <a:ext uri="{28A0092B-C50C-407E-A947-70E740481C1C}">
                <a14:useLocalDpi xmlns:a14="http://schemas.microsoft.com/office/drawing/2010/main" val="0"/>
              </a:ext>
            </a:extLst>
          </a:blip>
          <a:srcRect r="51117"/>
          <a:stretch/>
        </p:blipFill>
        <p:spPr bwMode="auto">
          <a:xfrm>
            <a:off x="4878209" y="1674401"/>
            <a:ext cx="2781506" cy="226871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orough Service Request Cha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85" y="2099055"/>
            <a:ext cx="2781507" cy="392598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eason's Cha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1878" y="3943116"/>
            <a:ext cx="2781506" cy="244839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5E9BE91D-3A90-4C9C-BAF2-FA759E32633A}"/>
              </a:ext>
            </a:extLst>
          </p:cNvPr>
          <p:cNvSpPr/>
          <p:nvPr/>
        </p:nvSpPr>
        <p:spPr>
          <a:xfrm>
            <a:off x="280484" y="265043"/>
            <a:ext cx="11631032" cy="6493566"/>
          </a:xfrm>
          <a:prstGeom prst="roundRect">
            <a:avLst/>
          </a:prstGeom>
          <a:noFill/>
          <a:ln w="762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63FDC4B-3BAC-4CBD-ABAF-78673DC5186B}"/>
              </a:ext>
            </a:extLst>
          </p:cNvPr>
          <p:cNvSpPr>
            <a:spLocks noGrp="1"/>
          </p:cNvSpPr>
          <p:nvPr>
            <p:ph type="ftr" sz="quarter" idx="11"/>
          </p:nvPr>
        </p:nvSpPr>
        <p:spPr/>
        <p:txBody>
          <a:bodyPr/>
          <a:lstStyle/>
          <a:p>
            <a:r>
              <a:rPr lang="en-US"/>
              <a:t>Erica Liz IS 362 Fall 2017</a:t>
            </a:r>
          </a:p>
        </p:txBody>
      </p:sp>
    </p:spTree>
    <p:extLst>
      <p:ext uri="{BB962C8B-B14F-4D97-AF65-F5344CB8AC3E}">
        <p14:creationId xmlns:p14="http://schemas.microsoft.com/office/powerpoint/2010/main" val="424713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24524"/>
          </a:xfrm>
        </p:spPr>
        <p:txBody>
          <a:bodyPr/>
          <a:lstStyle/>
          <a:p>
            <a:pPr algn="ctr"/>
            <a:r>
              <a:rPr lang="en-US" sz="7200" b="1" dirty="0">
                <a:latin typeface="Agency FB" panose="020B0503020202020204" pitchFamily="34" charset="0"/>
              </a:rPr>
              <a:t>Conclusion</a:t>
            </a:r>
          </a:p>
        </p:txBody>
      </p:sp>
      <p:sp>
        <p:nvSpPr>
          <p:cNvPr id="3" name="Content Placeholder 2"/>
          <p:cNvSpPr>
            <a:spLocks noGrp="1"/>
          </p:cNvSpPr>
          <p:nvPr>
            <p:ph idx="1"/>
          </p:nvPr>
        </p:nvSpPr>
        <p:spPr>
          <a:xfrm>
            <a:off x="838199" y="1423400"/>
            <a:ext cx="10711375" cy="4822653"/>
          </a:xfrm>
        </p:spPr>
        <p:txBody>
          <a:bodyPr>
            <a:normAutofit/>
          </a:bodyPr>
          <a:lstStyle/>
          <a:p>
            <a:pPr>
              <a:lnSpc>
                <a:spcPct val="150000"/>
              </a:lnSpc>
              <a:spcBef>
                <a:spcPts val="0"/>
              </a:spcBef>
            </a:pPr>
            <a:r>
              <a:rPr lang="en-US" sz="1700" dirty="0">
                <a:latin typeface="DokChampa" panose="020B0604020202020204" pitchFamily="34" charset="-34"/>
                <a:ea typeface="BatangChe" panose="02030609000101010101" pitchFamily="49" charset="-127"/>
                <a:cs typeface="DokChampa" panose="020B0604020202020204" pitchFamily="34" charset="-34"/>
              </a:rPr>
              <a:t>My biggest challenge was working with date and time </a:t>
            </a:r>
            <a:r>
              <a:rPr lang="en-US" sz="1700" dirty="0" err="1">
                <a:latin typeface="DokChampa" panose="020B0604020202020204" pitchFamily="34" charset="-34"/>
                <a:ea typeface="BatangChe" panose="02030609000101010101" pitchFamily="49" charset="-127"/>
                <a:cs typeface="DokChampa" panose="020B0604020202020204" pitchFamily="34" charset="-34"/>
              </a:rPr>
              <a:t>dataframe</a:t>
            </a:r>
            <a:r>
              <a:rPr lang="en-US" sz="1700" dirty="0">
                <a:latin typeface="DokChampa" panose="020B0604020202020204" pitchFamily="34" charset="-34"/>
                <a:ea typeface="BatangChe" panose="02030609000101010101" pitchFamily="49" charset="-127"/>
                <a:cs typeface="DokChampa" panose="020B0604020202020204" pitchFamily="34" charset="-34"/>
              </a:rPr>
              <a:t>. I needed to know which season received the most service requests; but my column for date &amp; time were together. I tried sorting by dates but that didn’t work. I then tried separating the date from time and neither was successful. My last option was grouping which finally worked. By using the value counts algorithm I was able to find the amount of incidents for each day which gave me the result I was looking for from my data. </a:t>
            </a:r>
          </a:p>
          <a:p>
            <a:pPr>
              <a:lnSpc>
                <a:spcPct val="150000"/>
              </a:lnSpc>
              <a:spcBef>
                <a:spcPts val="0"/>
              </a:spcBef>
            </a:pPr>
            <a:r>
              <a:rPr lang="en-US" sz="1700" dirty="0">
                <a:latin typeface="DokChampa" panose="020B0604020202020204" pitchFamily="34" charset="-34"/>
                <a:ea typeface="BatangChe" panose="02030609000101010101" pitchFamily="49" charset="-127"/>
                <a:cs typeface="DokChampa" panose="020B0604020202020204" pitchFamily="34" charset="-34"/>
              </a:rPr>
              <a:t>Another challenge was adding an image to my project. I was able to read a few topics on adding images using Jupyter Notebook and it finally worked. I used a video I found on </a:t>
            </a:r>
            <a:r>
              <a:rPr lang="en-US" sz="1700" dirty="0">
                <a:latin typeface="DokChampa" panose="020B0604020202020204" pitchFamily="34" charset="-34"/>
                <a:ea typeface="BatangChe" panose="02030609000101010101" pitchFamily="49" charset="-127"/>
                <a:cs typeface="DokChampa" panose="020B0604020202020204" pitchFamily="34" charset="-34"/>
                <a:hlinkClick r:id="rId2"/>
              </a:rPr>
              <a:t>YouTube</a:t>
            </a:r>
            <a:r>
              <a:rPr lang="en-US" sz="1700" dirty="0">
                <a:latin typeface="DokChampa" panose="020B0604020202020204" pitchFamily="34" charset="-34"/>
                <a:ea typeface="BatangChe" panose="02030609000101010101" pitchFamily="49" charset="-127"/>
                <a:cs typeface="DokChampa" panose="020B0604020202020204" pitchFamily="34" charset="-34"/>
              </a:rPr>
              <a:t>. This was exciting for me as I attempted in other projects and wasn’t able to do so. </a:t>
            </a:r>
          </a:p>
          <a:p>
            <a:pPr>
              <a:lnSpc>
                <a:spcPct val="150000"/>
              </a:lnSpc>
              <a:spcBef>
                <a:spcPts val="0"/>
              </a:spcBef>
            </a:pPr>
            <a:r>
              <a:rPr lang="en-US" sz="1700" dirty="0">
                <a:latin typeface="DokChampa" panose="020B0604020202020204" pitchFamily="34" charset="-34"/>
                <a:ea typeface="BatangChe" panose="02030609000101010101" pitchFamily="49" charset="-127"/>
                <a:cs typeface="DokChampa" panose="020B0604020202020204" pitchFamily="34" charset="-34"/>
              </a:rPr>
              <a:t>The problem encountered with the created date field could had been less challenging if the data would allow one to filter out by dates only. But unfortunately the data was for the entire year. </a:t>
            </a:r>
          </a:p>
        </p:txBody>
      </p:sp>
      <p:sp>
        <p:nvSpPr>
          <p:cNvPr id="5" name="Rectangle: Rounded Corners 4">
            <a:extLst>
              <a:ext uri="{FF2B5EF4-FFF2-40B4-BE49-F238E27FC236}">
                <a16:creationId xmlns:a16="http://schemas.microsoft.com/office/drawing/2014/main" id="{67CB8116-DE90-4E4E-8A62-1CD49ECC9825}"/>
              </a:ext>
            </a:extLst>
          </p:cNvPr>
          <p:cNvSpPr/>
          <p:nvPr/>
        </p:nvSpPr>
        <p:spPr>
          <a:xfrm>
            <a:off x="280484" y="265043"/>
            <a:ext cx="11631032" cy="6493566"/>
          </a:xfrm>
          <a:prstGeom prst="roundRect">
            <a:avLst/>
          </a:prstGeom>
          <a:noFill/>
          <a:ln w="762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NYC311.PNG">
            <a:extLst>
              <a:ext uri="{FF2B5EF4-FFF2-40B4-BE49-F238E27FC236}">
                <a16:creationId xmlns:a16="http://schemas.microsoft.com/office/drawing/2014/main" id="{490BC7A1-0CA3-4628-86A8-CCD693F34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5004" y="4956634"/>
            <a:ext cx="1802184" cy="1622255"/>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86912A21-0F9C-4FA7-A8DE-1ED9CF8BA1F0}"/>
              </a:ext>
            </a:extLst>
          </p:cNvPr>
          <p:cNvSpPr>
            <a:spLocks noGrp="1"/>
          </p:cNvSpPr>
          <p:nvPr>
            <p:ph type="ftr" sz="quarter" idx="11"/>
          </p:nvPr>
        </p:nvSpPr>
        <p:spPr/>
        <p:txBody>
          <a:bodyPr/>
          <a:lstStyle/>
          <a:p>
            <a:r>
              <a:rPr lang="en-US"/>
              <a:t>Erica Liz IS 362 Fall 2017</a:t>
            </a:r>
          </a:p>
        </p:txBody>
      </p:sp>
    </p:spTree>
    <p:extLst>
      <p:ext uri="{BB962C8B-B14F-4D97-AF65-F5344CB8AC3E}">
        <p14:creationId xmlns:p14="http://schemas.microsoft.com/office/powerpoint/2010/main" val="3081025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488</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BatangChe</vt:lpstr>
      <vt:lpstr>Agency FB</vt:lpstr>
      <vt:lpstr>Arial</vt:lpstr>
      <vt:lpstr>Arial Rounded MT Bold</vt:lpstr>
      <vt:lpstr>Averta Semibold</vt:lpstr>
      <vt:lpstr>Calibri</vt:lpstr>
      <vt:lpstr>Calibri Light</vt:lpstr>
      <vt:lpstr>DokChampa</vt:lpstr>
      <vt:lpstr>Wingdings</vt:lpstr>
      <vt:lpstr>Office Theme</vt:lpstr>
      <vt:lpstr>PowerPoint Presentation</vt:lpstr>
      <vt:lpstr>NYC Open Data - Data Source</vt:lpstr>
      <vt:lpstr>Clean up &amp; Transform</vt:lpstr>
      <vt:lpstr>Some more graphs….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Liz</dc:creator>
  <cp:lastModifiedBy>erica.liz@spsmail.cuny.edu</cp:lastModifiedBy>
  <cp:revision>57</cp:revision>
  <dcterms:created xsi:type="dcterms:W3CDTF">2017-12-11T19:14:07Z</dcterms:created>
  <dcterms:modified xsi:type="dcterms:W3CDTF">2017-12-12T02:28:51Z</dcterms:modified>
</cp:coreProperties>
</file>