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1"/>
  </p:notesMasterIdLst>
  <p:sldIdLst>
    <p:sldId id="256" r:id="rId2"/>
    <p:sldId id="260" r:id="rId3"/>
    <p:sldId id="261" r:id="rId4"/>
    <p:sldId id="265" r:id="rId5"/>
    <p:sldId id="266" r:id="rId6"/>
    <p:sldId id="267" r:id="rId7"/>
    <p:sldId id="268" r:id="rId8"/>
    <p:sldId id="26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227BC-2EBA-284B-8361-900FA3149BB5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C0492-2404-EA4D-B5B9-E368FCB93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3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2FF8F-C3AB-29DA-6FF3-79C37293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187C4C6-F497-71AC-686A-39FDE36DA1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333C8-7DE1-A705-8FEA-73240AB10E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671789-E5CE-ADE1-F6E9-C92F4780A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00F21F9-3FE6-7666-ADCD-749FCFC75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D99C0-1733-12A5-E226-CAE266ACF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DD6CD-055D-C84B-E92B-6047264C2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7409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E997F-D437-2C10-A8F0-2B1F6FE8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854C04-7217-3F9E-E521-830A76C022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46B1E-5ACB-20B3-AF5B-04656D900B1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A806D1E-A18C-2AA2-80D2-612B5E06A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E48E0D4-A7BD-83ED-3A68-1C797339E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623F5-E467-7D49-158F-B4452A33F6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BBF64-79C5-F020-D3E7-9D17DE23B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3168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8C0B-9C5A-ED06-E095-53836A6D8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FCF61E-EF7E-DA20-5E22-49B8208912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D992F5-3F17-CD1D-0B8C-C037C5A465F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A4A2DC-458D-E6A3-1A2D-EE970A8DC4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5F0C29-2228-9E25-67BC-E59416F77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CF22-61D8-A68E-8B96-2E396CAF6D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70520-2AC9-7C0F-CB73-2E5582289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8752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B6F9-60AB-5B3D-3256-15F4AFE2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95FF7E-9458-4467-FB38-2B8B9808F0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66704-3265-676E-E50C-8DBE02D5CC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92ECEE-5A80-77C1-73D3-6592EFB53A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8093FE-A7A3-00B2-D481-8628BC0D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0C88-837C-DB77-B7CE-25E399AF5B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63FC-F42A-2D98-B20F-95C4F0DB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04522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6252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04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6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63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5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8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3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D13B0-A9AF-C547-37E2-FADEA0B44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36" r="25764"/>
          <a:stretch/>
        </p:blipFill>
        <p:spPr>
          <a:xfrm>
            <a:off x="4648200" y="10"/>
            <a:ext cx="75438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4" y="934542"/>
            <a:ext cx="10321575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716B4-E1C7-4976-022B-8EE7F4489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541" y="1597225"/>
            <a:ext cx="3729306" cy="1831775"/>
          </a:xfrm>
        </p:spPr>
        <p:txBody>
          <a:bodyPr anchor="ctr">
            <a:normAutofit/>
          </a:bodyPr>
          <a:lstStyle/>
          <a:p>
            <a:r>
              <a:rPr lang="en-US" dirty="0"/>
              <a:t>Ai Engineering</a:t>
            </a:r>
            <a:br>
              <a:rPr lang="en-US" dirty="0"/>
            </a:br>
            <a:r>
              <a:rPr lang="en-US" dirty="0"/>
              <a:t>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F330-A256-9B84-B872-3235E4B29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700" y="4042954"/>
            <a:ext cx="2660037" cy="1384689"/>
          </a:xfrm>
        </p:spPr>
        <p:txBody>
          <a:bodyPr anchor="b">
            <a:normAutofit/>
          </a:bodyPr>
          <a:lstStyle/>
          <a:p>
            <a:r>
              <a:rPr lang="en-US" dirty="0"/>
              <a:t>An overview</a:t>
            </a:r>
          </a:p>
        </p:txBody>
      </p:sp>
    </p:spTree>
    <p:extLst>
      <p:ext uri="{BB962C8B-B14F-4D97-AF65-F5344CB8AC3E}">
        <p14:creationId xmlns:p14="http://schemas.microsoft.com/office/powerpoint/2010/main" val="325374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71882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T" sz="1200"/>
          </a:p>
        </p:txBody>
      </p:sp>
      <p:sp>
        <p:nvSpPr>
          <p:cNvPr id="3" name="TextBox 3"/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SOME DEFINITIONS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760719" y="1592920"/>
            <a:ext cx="8764451" cy="4805784"/>
            <a:chOff x="0" y="0"/>
            <a:chExt cx="17528901" cy="961156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528921" cy="9611614"/>
            </a:xfrm>
            <a:custGeom>
              <a:avLst/>
              <a:gdLst/>
              <a:ahLst/>
              <a:cxnLst/>
              <a:rect l="l" t="t" r="r" b="b"/>
              <a:pathLst>
                <a:path w="17528921" h="9611614">
                  <a:moveTo>
                    <a:pt x="0" y="0"/>
                  </a:moveTo>
                  <a:lnTo>
                    <a:pt x="17528921" y="0"/>
                  </a:lnTo>
                  <a:lnTo>
                    <a:pt x="17528921" y="9611614"/>
                  </a:lnTo>
                  <a:lnTo>
                    <a:pt x="0" y="9611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89" b="-1188"/>
              </a:stretch>
            </a:blipFill>
          </p:spPr>
          <p:txBody>
            <a:bodyPr/>
            <a:lstStyle/>
            <a:p>
              <a:endParaRPr lang="en-PT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95B69B-DCE5-49F0-36C3-68035BBD5332}"/>
              </a:ext>
            </a:extLst>
          </p:cNvPr>
          <p:cNvSpPr/>
          <p:nvPr/>
        </p:nvSpPr>
        <p:spPr>
          <a:xfrm>
            <a:off x="4165600" y="5370919"/>
            <a:ext cx="914400" cy="660400"/>
          </a:xfrm>
          <a:prstGeom prst="ellipse">
            <a:avLst/>
          </a:prstGeom>
          <a:solidFill>
            <a:srgbClr val="8E641F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Modern</a:t>
            </a:r>
          </a:p>
          <a:p>
            <a:pPr algn="ctr"/>
            <a:r>
              <a:rPr lang="en-US" sz="1200" dirty="0">
                <a:latin typeface="Arial Narrow" panose="020B0604020202020204" pitchFamily="34" charset="0"/>
                <a:cs typeface="Arial Narrow" panose="020B0604020202020204" pitchFamily="34" charset="0"/>
              </a:rPr>
              <a:t>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56F6215-FD79-0B73-9694-FBC75C34BB8B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5D6FFF9B-5909-DA37-FD58-C96FF3282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pic>
        <p:nvPicPr>
          <p:cNvPr id="2050" name="Picture 2" descr="The Emergence of Symbolic AI: How Mathematical Logic Paved the Way for  Solving Complex Problems | by HAI_Shakers | MLmedia | Medium">
            <a:extLst>
              <a:ext uri="{FF2B5EF4-FFF2-40B4-BE49-F238E27FC236}">
                <a16:creationId xmlns:a16="http://schemas.microsoft.com/office/drawing/2014/main" id="{092760C1-21CD-5FD3-0AF0-970170E1F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25" y="0"/>
            <a:ext cx="37131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179DD8C-ACD1-54C4-62F5-43C6A104316C}"/>
              </a:ext>
            </a:extLst>
          </p:cNvPr>
          <p:cNvSpPr/>
          <p:nvPr/>
        </p:nvSpPr>
        <p:spPr>
          <a:xfrm>
            <a:off x="1800224" y="2671763"/>
            <a:ext cx="1700213" cy="127158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DBECE-874C-327A-85F8-5A71C163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2FB3283-8AF3-A22B-3666-A359FC0F4B61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9782DF-8BF4-2CB0-D244-50B6FACAD2BD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48F2869-E71D-5CF7-FF05-F6BFEE1A917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4FAFC5C1-E5EF-B5BA-A0C4-6F1772C84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E88E401-DB15-9EE6-982D-2910F62E32BB}"/>
              </a:ext>
            </a:extLst>
          </p:cNvPr>
          <p:cNvSpPr/>
          <p:nvPr/>
        </p:nvSpPr>
        <p:spPr>
          <a:xfrm>
            <a:off x="3229757" y="2528166"/>
            <a:ext cx="1728006" cy="160092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odeling Threshold Logic Neural Networks: McCulloch-Pitts model and Rosenblatt's  Perceptrons">
            <a:extLst>
              <a:ext uri="{FF2B5EF4-FFF2-40B4-BE49-F238E27FC236}">
                <a16:creationId xmlns:a16="http://schemas.microsoft.com/office/drawing/2014/main" id="{9D238026-E0A6-451B-27D1-19323409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13" y="904974"/>
            <a:ext cx="5785559" cy="524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7720233-027D-4DA9-CEDB-73885BB26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76" y="904973"/>
            <a:ext cx="5780796" cy="578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plementing the Perceptron Neural Network with Python - PyImageSearch">
            <a:extLst>
              <a:ext uri="{FF2B5EF4-FFF2-40B4-BE49-F238E27FC236}">
                <a16:creationId xmlns:a16="http://schemas.microsoft.com/office/drawing/2014/main" id="{D6DB281F-EAC9-F523-5F43-C69DDE485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1"/>
          <a:stretch/>
        </p:blipFill>
        <p:spPr bwMode="auto">
          <a:xfrm>
            <a:off x="6196213" y="2292022"/>
            <a:ext cx="5785559" cy="308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6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9F24-7584-B632-F268-315EFCDF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C2D1593-A413-FBE6-BCA8-5DB0FB26FB13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3CA3578-6904-67EA-E57B-E5EE7605766D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C80F5D12-5BFF-2C0A-90BC-4D541666A407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A9281822-6FF1-52F7-95C3-9F6DC4046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BE5D345-ECFD-F457-EE0A-D31554A0A6CE}"/>
              </a:ext>
            </a:extLst>
          </p:cNvPr>
          <p:cNvSpPr/>
          <p:nvPr/>
        </p:nvSpPr>
        <p:spPr>
          <a:xfrm>
            <a:off x="1643061" y="3771900"/>
            <a:ext cx="2000252" cy="137160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74649-6D8B-A331-7DAD-73643F97C64C}"/>
              </a:ext>
            </a:extLst>
          </p:cNvPr>
          <p:cNvSpPr txBox="1"/>
          <p:nvPr/>
        </p:nvSpPr>
        <p:spPr>
          <a:xfrm>
            <a:off x="5700713" y="2527400"/>
            <a:ext cx="628105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Statistical Learning Theory</a:t>
            </a:r>
          </a:p>
          <a:p>
            <a:r>
              <a:rPr lang="en-US" sz="2800" dirty="0"/>
              <a:t> - being right according to reason </a:t>
            </a:r>
          </a:p>
          <a:p>
            <a:r>
              <a:rPr lang="en-US" sz="2800" dirty="0"/>
              <a:t>    -&gt; being right ‘on average’</a:t>
            </a:r>
          </a:p>
          <a:p>
            <a:r>
              <a:rPr lang="en-US" sz="2800" dirty="0"/>
              <a:t> - SVM</a:t>
            </a:r>
            <a:br>
              <a:rPr lang="en-US" sz="4000" dirty="0"/>
            </a:br>
            <a:r>
              <a:rPr lang="en-US" sz="4000" dirty="0"/>
              <a:t>Computational Power</a:t>
            </a:r>
          </a:p>
        </p:txBody>
      </p:sp>
    </p:spTree>
    <p:extLst>
      <p:ext uri="{BB962C8B-B14F-4D97-AF65-F5344CB8AC3E}">
        <p14:creationId xmlns:p14="http://schemas.microsoft.com/office/powerpoint/2010/main" val="262527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83ED0-77A0-0936-DEFC-3C3DDD7D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0AB489D-ABA0-4EFD-E7CB-74C38E95932B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42A2C4A-B960-B1CF-77A3-33725931F0CE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9B25781-6060-EC12-9E4D-9FABA2BCDCA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6815E1BF-1400-E554-4321-5D9763511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63FE826-3F3E-6B44-3626-829E8F2B01EE}"/>
              </a:ext>
            </a:extLst>
          </p:cNvPr>
          <p:cNvSpPr/>
          <p:nvPr/>
        </p:nvSpPr>
        <p:spPr>
          <a:xfrm>
            <a:off x="210228" y="3611656"/>
            <a:ext cx="1990047" cy="15747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59029-F0F6-3EDD-0E33-D194F559854B}"/>
              </a:ext>
            </a:extLst>
          </p:cNvPr>
          <p:cNvSpPr txBox="1"/>
          <p:nvPr/>
        </p:nvSpPr>
        <p:spPr>
          <a:xfrm>
            <a:off x="5829300" y="2414758"/>
            <a:ext cx="54611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AlexNet</a:t>
            </a:r>
            <a:r>
              <a:rPr lang="en-US" sz="2400" dirty="0"/>
              <a:t> winning ImageNet - proved deep CNNs superior for computer vision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GPU computing making training feasible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Large labeled datasets becoming available</a:t>
            </a:r>
          </a:p>
        </p:txBody>
      </p:sp>
    </p:spTree>
    <p:extLst>
      <p:ext uri="{BB962C8B-B14F-4D97-AF65-F5344CB8AC3E}">
        <p14:creationId xmlns:p14="http://schemas.microsoft.com/office/powerpoint/2010/main" val="103319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667B-8717-8719-59E0-8DCACADA3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4AC336A-45E3-69D8-87DB-533FD13D81DB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ED536A7-FBFF-E3C3-5B39-964E597E86AB}"/>
              </a:ext>
            </a:extLst>
          </p:cNvPr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2DC5F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2542EB8-5E8A-2B16-45E0-06F24C6F58A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  <p:pic>
        <p:nvPicPr>
          <p:cNvPr id="7" name="Picture 6" descr="A diagram of a evolution of ai techniques&#10;&#10;Description automatically generated">
            <a:extLst>
              <a:ext uri="{FF2B5EF4-FFF2-40B4-BE49-F238E27FC236}">
                <a16:creationId xmlns:a16="http://schemas.microsoft.com/office/drawing/2014/main" id="{BA9CAA6B-5A2F-5728-E952-3F62628FA7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28" y="1833657"/>
            <a:ext cx="4927600" cy="4927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71ECEEB-AE1A-0F88-30B3-29C42F047770}"/>
              </a:ext>
            </a:extLst>
          </p:cNvPr>
          <p:cNvSpPr/>
          <p:nvPr/>
        </p:nvSpPr>
        <p:spPr>
          <a:xfrm>
            <a:off x="385763" y="4643438"/>
            <a:ext cx="4586286" cy="206824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170" name="Picture 2" descr="AI-generated slop is already clogging the arteries of the web | Simon Owens">
            <a:extLst>
              <a:ext uri="{FF2B5EF4-FFF2-40B4-BE49-F238E27FC236}">
                <a16:creationId xmlns:a16="http://schemas.microsoft.com/office/drawing/2014/main" id="{984D12CB-BC05-1AAB-3779-A5DE8D5D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865" y="1833656"/>
            <a:ext cx="6570135" cy="492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18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667" y="2167303"/>
            <a:ext cx="12192000" cy="4690597"/>
            <a:chOff x="0" y="0"/>
            <a:chExt cx="24384000" cy="10431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0431290"/>
            </a:xfrm>
            <a:custGeom>
              <a:avLst/>
              <a:gdLst/>
              <a:ahLst/>
              <a:cxnLst/>
              <a:rect l="l" t="t" r="r" b="b"/>
              <a:pathLst>
                <a:path w="24384000" h="10431290">
                  <a:moveTo>
                    <a:pt x="0" y="0"/>
                  </a:moveTo>
                  <a:lnTo>
                    <a:pt x="24384000" y="0"/>
                  </a:lnTo>
                  <a:lnTo>
                    <a:pt x="24384000" y="10431290"/>
                  </a:lnTo>
                  <a:lnTo>
                    <a:pt x="0" y="10431290"/>
                  </a:lnTo>
                  <a:close/>
                </a:path>
              </a:pathLst>
            </a:custGeom>
            <a:solidFill>
              <a:srgbClr val="2DC5FA"/>
            </a:solidFill>
          </p:spPr>
          <p:txBody>
            <a:bodyPr/>
            <a:lstStyle/>
            <a:p>
              <a:endParaRPr lang="en-PT"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63600" y="2789042"/>
            <a:ext cx="10253295" cy="3139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Computational power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+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Algorithmic Innovations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=</a:t>
            </a:r>
          </a:p>
          <a:p>
            <a:pPr algn="ctr"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400"/>
              </a:lnSpc>
            </a:pPr>
            <a:r>
              <a:rPr lang="en-US" sz="36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Finally, we can do AI “properly”</a:t>
            </a:r>
          </a:p>
          <a:p>
            <a:pPr>
              <a:lnSpc>
                <a:spcPts val="2400"/>
              </a:lnSpc>
            </a:pP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80605" y="6507525"/>
            <a:ext cx="7501167" cy="204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"/>
              </a:lnSpc>
            </a:pPr>
            <a:r>
              <a:rPr lang="en-US" sz="1200" spc="96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Squad | Intro to AI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85676434-B94B-FA6E-F63C-8F12F42D68DC}"/>
              </a:ext>
            </a:extLst>
          </p:cNvPr>
          <p:cNvSpPr txBox="1"/>
          <p:nvPr/>
        </p:nvSpPr>
        <p:spPr>
          <a:xfrm>
            <a:off x="1016000" y="904975"/>
            <a:ext cx="10253889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4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AI IS NOT NEW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04CB1A2B-0CDB-715A-FE3A-2D5322AB2E9C}"/>
              </a:ext>
            </a:extLst>
          </p:cNvPr>
          <p:cNvSpPr txBox="1"/>
          <p:nvPr/>
        </p:nvSpPr>
        <p:spPr>
          <a:xfrm>
            <a:off x="1036595" y="1314284"/>
            <a:ext cx="10253889" cy="442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2000" dirty="0">
                <a:solidFill>
                  <a:srgbClr val="434343"/>
                </a:solidFill>
                <a:latin typeface="Poppins"/>
                <a:ea typeface="Poppins"/>
                <a:cs typeface="Poppins"/>
                <a:sym typeface="Poppins"/>
              </a:rPr>
              <a:t>THEN WHY IS IT FAMOUS NOW?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7FECF-574B-CCB5-64C0-4CFE2E4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570" y="2771774"/>
            <a:ext cx="3355901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/>
              <a:t>Bash: Command line tools</a:t>
            </a:r>
          </a:p>
        </p:txBody>
      </p:sp>
      <p:pic>
        <p:nvPicPr>
          <p:cNvPr id="4" name="Picture 3" descr="A person and a child talking&#10;&#10;AI-generated content may be incorrect.">
            <a:extLst>
              <a:ext uri="{FF2B5EF4-FFF2-40B4-BE49-F238E27FC236}">
                <a16:creationId xmlns:a16="http://schemas.microsoft.com/office/drawing/2014/main" id="{194ECBD1-3B89-4BE1-1F15-3C8DA3E70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70" y="1885362"/>
            <a:ext cx="5690830" cy="3087275"/>
          </a:xfrm>
          <a:prstGeom prst="rect">
            <a:avLst/>
          </a:prstGeom>
        </p:spPr>
      </p:pic>
      <p:pic>
        <p:nvPicPr>
          <p:cNvPr id="1026" name="Picture 2" descr="Wax On, Wax Off: The Way to Movement Mastery? | Football Beyond The Stats">
            <a:extLst>
              <a:ext uri="{FF2B5EF4-FFF2-40B4-BE49-F238E27FC236}">
                <a16:creationId xmlns:a16="http://schemas.microsoft.com/office/drawing/2014/main" id="{D1709624-9207-2389-13A2-A5DB417DC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228" y="1218608"/>
            <a:ext cx="5995191" cy="441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7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imelight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197</Words>
  <Application>Microsoft Macintosh PowerPoint</Application>
  <PresentationFormat>Widescreen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Arial Narrow</vt:lpstr>
      <vt:lpstr>Poppins</vt:lpstr>
      <vt:lpstr>Quicksand Bold</vt:lpstr>
      <vt:lpstr>Trade Gothic Next Cond</vt:lpstr>
      <vt:lpstr>Trade Gothic Next Light</vt:lpstr>
      <vt:lpstr>LimelightVTI</vt:lpstr>
      <vt:lpstr>Ai Engineering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Bash: Command line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 G</dc:creator>
  <cp:lastModifiedBy>Eliza G</cp:lastModifiedBy>
  <cp:revision>1</cp:revision>
  <dcterms:created xsi:type="dcterms:W3CDTF">2025-02-04T16:23:49Z</dcterms:created>
  <dcterms:modified xsi:type="dcterms:W3CDTF">2025-02-04T17:25:53Z</dcterms:modified>
</cp:coreProperties>
</file>