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30"/>
  </p:notesMasterIdLst>
  <p:handoutMasterIdLst>
    <p:handoutMasterId r:id="rId31"/>
  </p:handoutMasterIdLst>
  <p:sldIdLst>
    <p:sldId id="256" r:id="rId5"/>
    <p:sldId id="293" r:id="rId6"/>
    <p:sldId id="295" r:id="rId7"/>
    <p:sldId id="296" r:id="rId8"/>
    <p:sldId id="297" r:id="rId9"/>
    <p:sldId id="298" r:id="rId10"/>
    <p:sldId id="299" r:id="rId11"/>
    <p:sldId id="300" r:id="rId12"/>
    <p:sldId id="301" r:id="rId13"/>
    <p:sldId id="306" r:id="rId14"/>
    <p:sldId id="323" r:id="rId15"/>
    <p:sldId id="307" r:id="rId16"/>
    <p:sldId id="308" r:id="rId17"/>
    <p:sldId id="309" r:id="rId18"/>
    <p:sldId id="310" r:id="rId19"/>
    <p:sldId id="311" r:id="rId20"/>
    <p:sldId id="312" r:id="rId21"/>
    <p:sldId id="313" r:id="rId22"/>
    <p:sldId id="317" r:id="rId23"/>
    <p:sldId id="318" r:id="rId24"/>
    <p:sldId id="319" r:id="rId25"/>
    <p:sldId id="321" r:id="rId26"/>
    <p:sldId id="325" r:id="rId27"/>
    <p:sldId id="324" r:id="rId28"/>
    <p:sldId id="32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ukh" initials="M" lastIdx="1" clrIdx="0">
    <p:extLst>
      <p:ext uri="{19B8F6BF-5375-455C-9EA6-DF929625EA0E}">
        <p15:presenceInfo xmlns:p15="http://schemas.microsoft.com/office/powerpoint/2012/main" userId="720f79a694cd23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66" d="100"/>
          <a:sy n="66" d="100"/>
        </p:scale>
        <p:origin x="668" y="44"/>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8T22:09:48.947"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7/22/2022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7/22/2022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37127-0FE2-466C-BD5A-835517F2B61B}"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E92625-95C6-41E4-94D6-EA7319AD965C}" type="slidenum">
              <a:rPr lang="en-IN" smtClean="0"/>
              <a:t>‹#›</a:t>
            </a:fld>
            <a:endParaRPr lang="en-IN"/>
          </a:p>
        </p:txBody>
      </p:sp>
    </p:spTree>
    <p:extLst>
      <p:ext uri="{BB962C8B-B14F-4D97-AF65-F5344CB8AC3E}">
        <p14:creationId xmlns:p14="http://schemas.microsoft.com/office/powerpoint/2010/main" val="213947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7/22/2022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420099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7/22/2022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478630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7/22/2022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641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7/22/2022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26318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7/22/2022</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65089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7/22/2022</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20328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7/22/2022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20045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7/22/2022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4688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583DDF-CA54-461A-A486-592D2374C532}" type="datetimeFigureOut">
              <a:rPr lang="en-US" smtClean="0"/>
              <a:t>7/22/2022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50105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7/22/2022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6849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7/22/2022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774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7/22/2022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6509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583DDF-CA54-461A-A486-592D2374C532}" type="datetimeFigureOut">
              <a:rPr lang="en-US" smtClean="0"/>
              <a:t>7/22/2022</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62828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583DDF-CA54-461A-A486-592D2374C532}" type="datetimeFigureOut">
              <a:rPr lang="en-US" smtClean="0"/>
              <a:t>7/22/2022</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71424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583DDF-CA54-461A-A486-592D2374C532}" type="datetimeFigureOut">
              <a:rPr lang="en-US" smtClean="0"/>
              <a:t>7/22/2022</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37124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7/22/2022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66774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583DDF-CA54-461A-A486-592D2374C532}" type="datetimeFigureOut">
              <a:rPr lang="en-US" smtClean="0"/>
              <a:pPr/>
              <a:t>7/22/2022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27028203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6100" y="2762451"/>
            <a:ext cx="8825658" cy="936901"/>
          </a:xfrm>
        </p:spPr>
        <p:txBody>
          <a:bodyPr>
            <a:normAutofit/>
          </a:bodyPr>
          <a:lstStyle/>
          <a:p>
            <a:r>
              <a:rPr lang="en-US" sz="4400" dirty="0">
                <a:solidFill>
                  <a:schemeClr val="tx1">
                    <a:lumMod val="85000"/>
                    <a:lumOff val="15000"/>
                  </a:schemeClr>
                </a:solidFill>
              </a:rPr>
              <a:t>    Car (Used) Price Prediction</a:t>
            </a:r>
          </a:p>
        </p:txBody>
      </p:sp>
      <p:sp>
        <p:nvSpPr>
          <p:cNvPr id="5" name="Subtitle 4"/>
          <p:cNvSpPr>
            <a:spLocks noGrp="1"/>
          </p:cNvSpPr>
          <p:nvPr>
            <p:ph type="subTitle" idx="1"/>
          </p:nvPr>
        </p:nvSpPr>
        <p:spPr>
          <a:xfrm>
            <a:off x="8672362" y="5956720"/>
            <a:ext cx="3031958" cy="405579"/>
          </a:xfrm>
        </p:spPr>
        <p:txBody>
          <a:bodyPr>
            <a:normAutofit/>
          </a:bodyPr>
          <a:lstStyle/>
          <a:p>
            <a:r>
              <a:rPr lang="en-US" sz="1600" dirty="0"/>
              <a:t>Submitted by: ELIZA Sarkar</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394928" y="2052638"/>
            <a:ext cx="8363920" cy="4195762"/>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186085" y="2052638"/>
            <a:ext cx="8781606" cy="4195762"/>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7" name="Content Placeholder 6">
            <a:extLst>
              <a:ext uri="{FF2B5EF4-FFF2-40B4-BE49-F238E27FC236}">
                <a16:creationId xmlns:a16="http://schemas.microsoft.com/office/drawing/2014/main" id="{CAE9BAC5-C86A-B3CE-8C46-55E4C408331E}"/>
              </a:ext>
            </a:extLst>
          </p:cNvPr>
          <p:cNvPicPr>
            <a:picLocks noGrp="1" noChangeAspect="1"/>
          </p:cNvPicPr>
          <p:nvPr>
            <p:ph idx="1"/>
          </p:nvPr>
        </p:nvPicPr>
        <p:blipFill>
          <a:blip r:embed="rId2"/>
          <a:stretch>
            <a:fillRect/>
          </a:stretch>
        </p:blipFill>
        <p:spPr>
          <a:xfrm>
            <a:off x="3582885" y="2169217"/>
            <a:ext cx="3988005" cy="3962604"/>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a:t>
            </a:r>
            <a:br>
              <a:rPr lang="en-US" dirty="0"/>
            </a:br>
            <a:endParaRPr lang="en-IN" dirty="0"/>
          </a:p>
        </p:txBody>
      </p:sp>
      <p:pic>
        <p:nvPicPr>
          <p:cNvPr id="7" name="Content Placeholder 6">
            <a:extLst>
              <a:ext uri="{FF2B5EF4-FFF2-40B4-BE49-F238E27FC236}">
                <a16:creationId xmlns:a16="http://schemas.microsoft.com/office/drawing/2014/main" id="{2DFEFA51-36DC-5F67-ABC5-A488CFADCCC3}"/>
              </a:ext>
            </a:extLst>
          </p:cNvPr>
          <p:cNvPicPr>
            <a:picLocks noGrp="1" noChangeAspect="1"/>
          </p:cNvPicPr>
          <p:nvPr>
            <p:ph idx="1"/>
          </p:nvPr>
        </p:nvPicPr>
        <p:blipFill>
          <a:blip r:embed="rId2"/>
          <a:stretch>
            <a:fillRect/>
          </a:stretch>
        </p:blipFill>
        <p:spPr>
          <a:xfrm>
            <a:off x="2619196" y="2307926"/>
            <a:ext cx="6953607" cy="3492679"/>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405807" y="2052638"/>
            <a:ext cx="8342162" cy="4195762"/>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7" name="Content Placeholder 6">
            <a:extLst>
              <a:ext uri="{FF2B5EF4-FFF2-40B4-BE49-F238E27FC236}">
                <a16:creationId xmlns:a16="http://schemas.microsoft.com/office/drawing/2014/main" id="{B53D8A61-FEE8-594F-9444-D58BB4ACE18B}"/>
              </a:ext>
            </a:extLst>
          </p:cNvPr>
          <p:cNvPicPr>
            <a:picLocks noGrp="1" noChangeAspect="1"/>
          </p:cNvPicPr>
          <p:nvPr>
            <p:ph idx="1"/>
          </p:nvPr>
        </p:nvPicPr>
        <p:blipFill>
          <a:blip r:embed="rId2"/>
          <a:stretch>
            <a:fillRect/>
          </a:stretch>
        </p:blipFill>
        <p:spPr>
          <a:xfrm>
            <a:off x="2261937" y="1540042"/>
            <a:ext cx="7478829" cy="508213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normAutofit fontScale="90000"/>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sp>
        <p:nvSpPr>
          <p:cNvPr id="4" name="Content Placeholder 3">
            <a:extLst>
              <a:ext uri="{FF2B5EF4-FFF2-40B4-BE49-F238E27FC236}">
                <a16:creationId xmlns:a16="http://schemas.microsoft.com/office/drawing/2014/main" id="{91B4F474-0245-3DBF-7030-491010B79D53}"/>
              </a:ext>
            </a:extLst>
          </p:cNvPr>
          <p:cNvSpPr>
            <a:spLocks noGrp="1"/>
          </p:cNvSpPr>
          <p:nvPr>
            <p:ph idx="1"/>
          </p:nvPr>
        </p:nvSpPr>
        <p:spPr/>
        <p:txBody>
          <a:bodyPr/>
          <a:lstStyle/>
          <a:p>
            <a:pPr marL="0" indent="0">
              <a:buNone/>
            </a:pPr>
            <a:r>
              <a:rPr lang="en-IN" dirty="0"/>
              <a:t>We observed, Decision Tree Regressor is giving the best result.</a:t>
            </a:r>
          </a:p>
          <a:p>
            <a:pPr marL="0" indent="0">
              <a:buNone/>
            </a:pPr>
            <a:endParaRPr lang="en-IN" dirty="0"/>
          </a:p>
        </p:txBody>
      </p:sp>
      <p:pic>
        <p:nvPicPr>
          <p:cNvPr id="5" name="Picture 4">
            <a:extLst>
              <a:ext uri="{FF2B5EF4-FFF2-40B4-BE49-F238E27FC236}">
                <a16:creationId xmlns:a16="http://schemas.microsoft.com/office/drawing/2014/main" id="{04EF6F13-E974-0507-DA8D-279FF821D24F}"/>
              </a:ext>
            </a:extLst>
          </p:cNvPr>
          <p:cNvPicPr>
            <a:picLocks noChangeAspect="1"/>
          </p:cNvPicPr>
          <p:nvPr/>
        </p:nvPicPr>
        <p:blipFill>
          <a:blip r:embed="rId2"/>
          <a:stretch>
            <a:fillRect/>
          </a:stretch>
        </p:blipFill>
        <p:spPr>
          <a:xfrm>
            <a:off x="2236815" y="3191479"/>
            <a:ext cx="7718369" cy="2179034"/>
          </a:xfrm>
          <a:prstGeom prst="rect">
            <a:avLst/>
          </a:prstGeo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fontScale="92500"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Decision Tree Regressor Algorithm was performing well according to their r2_score and cross validation scores. Then we performed Hyperparameter Tuning technique using Grid Search CV for getting the best parameters and improving the score. In that Decision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a:xfrm>
            <a:off x="472857" y="212086"/>
            <a:ext cx="9404723" cy="1400530"/>
          </a:xfrm>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1097872" y="185166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29174-9605-8FCA-E511-459545285464}"/>
              </a:ext>
            </a:extLst>
          </p:cNvPr>
          <p:cNvSpPr txBox="1"/>
          <p:nvPr/>
        </p:nvSpPr>
        <p:spPr>
          <a:xfrm>
            <a:off x="4321743" y="3224464"/>
            <a:ext cx="4292868" cy="769441"/>
          </a:xfrm>
          <a:prstGeom prst="rect">
            <a:avLst/>
          </a:prstGeom>
          <a:noFill/>
        </p:spPr>
        <p:txBody>
          <a:bodyPr wrap="square" rtlCol="0">
            <a:spAutoFit/>
          </a:bodyPr>
          <a:lstStyle/>
          <a:p>
            <a:r>
              <a:rPr lang="en-US" sz="4400" dirty="0"/>
              <a:t>Thank You</a:t>
            </a:r>
            <a:endParaRPr lang="en-IN" sz="4400" dirty="0"/>
          </a:p>
        </p:txBody>
      </p:sp>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764285" y="2101917"/>
            <a:ext cx="10663429"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a:xfrm>
            <a:off x="1103312" y="2052918"/>
            <a:ext cx="10264124" cy="4195481"/>
          </a:xfrm>
        </p:spPr>
        <p:txBody>
          <a:bodyPr>
            <a:normAutofit fontScale="925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a:xfrm>
            <a:off x="891556" y="1966291"/>
            <a:ext cx="10668385" cy="4195481"/>
          </a:xfrm>
        </p:spPr>
        <p:txBody>
          <a:bodyPr>
            <a:normAutofit/>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470821" y="1928662"/>
            <a:ext cx="8693457" cy="4152901"/>
          </a:xfrm>
        </p:spPr>
        <p:txBody>
          <a:bodyPr>
            <a:normAutofit/>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056933" y="1967163"/>
            <a:ext cx="10416381" cy="4152901"/>
          </a:xfrm>
        </p:spPr>
        <p:txBody>
          <a:bodyPr>
            <a:normAutofit/>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393639" y="1853248"/>
            <a:ext cx="9404722" cy="4152901"/>
          </a:xfrm>
        </p:spPr>
        <p:txBody>
          <a:bodyPr>
            <a:normAutofit fontScale="92500"/>
          </a:bodyPr>
          <a:lstStyle/>
          <a:p>
            <a:pPr>
              <a:buFont typeface="Wingdings" panose="05000000000000000000" pitchFamily="2" charset="2"/>
              <a:buChar char="Ø"/>
            </a:pPr>
            <a:r>
              <a:rPr lang="en-IN" dirty="0"/>
              <a:t> Hardware technology being used.</a:t>
            </a:r>
          </a:p>
          <a:p>
            <a:pPr marL="45720" indent="0">
              <a:buNone/>
            </a:pPr>
            <a:r>
              <a:rPr lang="en-IN" dirty="0"/>
              <a:t>RAM 	: 4 GB</a:t>
            </a:r>
          </a:p>
          <a:p>
            <a:pPr marL="45720" indent="0">
              <a:buNone/>
            </a:pPr>
            <a:r>
              <a:rPr lang="en-IN" dirty="0"/>
              <a:t>CPU 	: Intel(R) Core(TM) i3-7020U CPU @ 2.30GHz   2.30 GHz</a:t>
            </a:r>
          </a:p>
          <a:p>
            <a:pPr marL="45720" indent="0">
              <a:buNone/>
            </a:pPr>
            <a:r>
              <a:rPr lang="en-IN" dirty="0"/>
              <a:t>GPU 	: Inbuilt Graphics </a:t>
            </a:r>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3.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2262</TotalTime>
  <Words>1246</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vt:lpstr>
      <vt:lpstr>Century Gothic</vt:lpstr>
      <vt:lpstr>Wingdings</vt:lpstr>
      <vt:lpstr>Wingdings 3</vt:lpstr>
      <vt:lpstr>Ion</vt:lpstr>
      <vt:lpstr>    Car (Used) Price Prediction</vt:lpstr>
      <vt:lpstr>ACKNOWLEDGMENT</vt:lpstr>
      <vt:lpstr>PROBLEM STATEMENT</vt:lpstr>
      <vt:lpstr>DATA COLLECTION PHASE</vt:lpstr>
      <vt:lpstr>MODEL BUILDING PHASE</vt:lpstr>
      <vt:lpstr>WEB SCRAPING FOR USED CAR DETAILS</vt:lpstr>
      <vt:lpstr>DATA PREPROCESSING</vt:lpstr>
      <vt:lpstr>DATA PREPROCESSING</vt:lpstr>
      <vt:lpstr>TECHNOLOGY USED</vt:lpstr>
      <vt:lpstr>DESCRIBE DATASET VISUAL ON NUMERIC DATA</vt:lpstr>
      <vt:lpstr>PURCHASE DETAILS OF USED CARS EACH YEAR</vt:lpstr>
      <vt:lpstr>COUNT PLOTS</vt:lpstr>
      <vt:lpstr>BAR PLOTS</vt:lpstr>
      <vt:lpstr>PAIR PLOTS</vt:lpstr>
      <vt:lpstr>OUTLIERS </vt:lpstr>
      <vt:lpstr>SKEWNESS WITH DISTRIBUTION PLOTS</vt:lpstr>
      <vt:lpstr>HISTOGRAM</vt:lpstr>
      <vt:lpstr>HEATMAP</vt:lpstr>
      <vt:lpstr>REGRESSION MACHINE LEARNING MODEL/S USED</vt:lpstr>
      <vt:lpstr>REGRESSION MODEL FUNCTION WITH EVALUATION METRICS</vt:lpstr>
      <vt:lpstr>RESULT OF MULTIPLE REGRESSION MODELS</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Mayukh</cp:lastModifiedBy>
  <cp:revision>20</cp:revision>
  <dcterms:created xsi:type="dcterms:W3CDTF">2021-11-11T17:57:02Z</dcterms:created>
  <dcterms:modified xsi:type="dcterms:W3CDTF">2022-07-22T17:32:07Z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