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98" r:id="rId3"/>
    <p:sldId id="299" r:id="rId4"/>
    <p:sldId id="259" r:id="rId5"/>
    <p:sldId id="260" r:id="rId6"/>
    <p:sldId id="261" r:id="rId7"/>
    <p:sldId id="264" r:id="rId8"/>
    <p:sldId id="265" r:id="rId9"/>
    <p:sldId id="266" r:id="rId10"/>
    <p:sldId id="267" r:id="rId11"/>
    <p:sldId id="268" r:id="rId12"/>
    <p:sldId id="269" r:id="rId13"/>
    <p:sldId id="270" r:id="rId14"/>
    <p:sldId id="271" r:id="rId15"/>
    <p:sldId id="272" r:id="rId16"/>
    <p:sldId id="276" r:id="rId17"/>
    <p:sldId id="275" r:id="rId18"/>
    <p:sldId id="274" r:id="rId19"/>
    <p:sldId id="278" r:id="rId20"/>
    <p:sldId id="280" r:id="rId21"/>
    <p:sldId id="281" r:id="rId22"/>
    <p:sldId id="282" r:id="rId23"/>
    <p:sldId id="283" r:id="rId24"/>
    <p:sldId id="284" r:id="rId25"/>
    <p:sldId id="285" r:id="rId26"/>
    <p:sldId id="286" r:id="rId27"/>
    <p:sldId id="287" r:id="rId28"/>
    <p:sldId id="291" r:id="rId29"/>
    <p:sldId id="288" r:id="rId30"/>
    <p:sldId id="290" r:id="rId31"/>
    <p:sldId id="292" r:id="rId32"/>
    <p:sldId id="29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2634" autoAdjust="0"/>
  </p:normalViewPr>
  <p:slideViewPr>
    <p:cSldViewPr snapToGrid="0">
      <p:cViewPr varScale="1">
        <p:scale>
          <a:sx n="61" d="100"/>
          <a:sy n="61" d="100"/>
        </p:scale>
        <p:origin x="8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03-08-2022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30</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31</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03-08-2022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507912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03-08-2022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4947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03-08-2022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402059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03-08-2022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35081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03-08-2022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280022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3B8124-6683-41B0-AAF9-862FE4D03957}" type="datetimeFigureOut">
              <a:rPr lang="en-IN" smtClean="0"/>
              <a:t>03-08-2022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617851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3B8124-6683-41B0-AAF9-862FE4D03957}" type="datetimeFigureOut">
              <a:rPr lang="en-IN" smtClean="0"/>
              <a:t>03-08-2022</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422799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03-08-2022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787370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03-08-2022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795248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3B8124-6683-41B0-AAF9-862FE4D03957}" type="datetimeFigureOut">
              <a:rPr lang="en-IN" smtClean="0"/>
              <a:t>03-08-2022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02061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03-08-2022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119948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t>03-08-2022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043906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t>03-08-2022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320313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3B8124-6683-41B0-AAF9-862FE4D03957}" type="datetimeFigureOut">
              <a:rPr lang="en-IN" smtClean="0"/>
              <a:t>03-08-2022</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58666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3B8124-6683-41B0-AAF9-862FE4D03957}" type="datetimeFigureOut">
              <a:rPr lang="en-IN" smtClean="0"/>
              <a:t>03-08-2022</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21997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3B8124-6683-41B0-AAF9-862FE4D03957}" type="datetimeFigureOut">
              <a:rPr lang="en-IN" smtClean="0"/>
              <a:t>03-08-2022</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239832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03-08-2022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440859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3B8124-6683-41B0-AAF9-862FE4D03957}" type="datetimeFigureOut">
              <a:rPr lang="en-IN" smtClean="0"/>
              <a:t>03-08-2022</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3999216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963F3A-C6AF-48A9-9A00-592DE82137E6}"/>
              </a:ext>
            </a:extLst>
          </p:cNvPr>
          <p:cNvSpPr txBox="1"/>
          <p:nvPr/>
        </p:nvSpPr>
        <p:spPr>
          <a:xfrm>
            <a:off x="0" y="1705451"/>
            <a:ext cx="12192000" cy="1723549"/>
          </a:xfrm>
          <a:prstGeom prst="rect">
            <a:avLst/>
          </a:prstGeom>
          <a:noFill/>
        </p:spPr>
        <p:txBody>
          <a:bodyPr wrap="square">
            <a:spAutoFit/>
          </a:bodyPr>
          <a:lstStyle/>
          <a:p>
            <a:pPr algn="ctr"/>
            <a:r>
              <a:rPr lang="en-US" sz="4000" b="1" dirty="0">
                <a:ln/>
                <a:latin typeface="Bookman Old Style" panose="02050604050505020204" pitchFamily="18" charset="0"/>
              </a:rPr>
              <a:t>Presentation on</a:t>
            </a:r>
          </a:p>
          <a:p>
            <a:pPr algn="ctr"/>
            <a:r>
              <a:rPr lang="en-US" sz="4800" b="1" u="sng" dirty="0">
                <a:ln/>
                <a:latin typeface="Bookman Old Style" panose="02050604050505020204" pitchFamily="18" charset="0"/>
              </a:rPr>
              <a:t>Flight Price Prediction</a:t>
            </a:r>
            <a:endParaRPr lang="en-IN" sz="4800" b="1" u="sng" dirty="0">
              <a:ln/>
              <a:latin typeface="Bookman Old Style" panose="02050604050505020204" pitchFamily="18" charset="0"/>
            </a:endParaRPr>
          </a:p>
          <a:p>
            <a:pPr algn="ctr"/>
            <a:r>
              <a:rPr lang="en-US" sz="1800" b="1" dirty="0">
                <a:ln/>
                <a:solidFill>
                  <a:srgbClr val="C00000"/>
                </a:solidFill>
                <a:latin typeface="Bookman Old Style" panose="02050604050505020204" pitchFamily="18" charset="0"/>
              </a:rPr>
              <a:t> </a:t>
            </a:r>
          </a:p>
        </p:txBody>
      </p:sp>
      <p:sp>
        <p:nvSpPr>
          <p:cNvPr id="6" name="TextBox 5">
            <a:extLst>
              <a:ext uri="{FF2B5EF4-FFF2-40B4-BE49-F238E27FC236}">
                <a16:creationId xmlns:a16="http://schemas.microsoft.com/office/drawing/2014/main" id="{F4CCC374-E49C-4494-A74A-831F58302C49}"/>
              </a:ext>
            </a:extLst>
          </p:cNvPr>
          <p:cNvSpPr txBox="1"/>
          <p:nvPr/>
        </p:nvSpPr>
        <p:spPr>
          <a:xfrm>
            <a:off x="5019472" y="5428033"/>
            <a:ext cx="6284068" cy="584775"/>
          </a:xfrm>
          <a:prstGeom prst="rect">
            <a:avLst/>
          </a:prstGeom>
          <a:noFill/>
        </p:spPr>
        <p:txBody>
          <a:bodyPr wrap="square" rtlCol="0">
            <a:spAutoFit/>
          </a:bodyPr>
          <a:lstStyle/>
          <a:p>
            <a:r>
              <a:rPr lang="en-US" sz="3200" b="1" dirty="0">
                <a:latin typeface="Bookman Old Style" panose="02050604050505020204" pitchFamily="18" charset="0"/>
              </a:rPr>
              <a:t>Presented By: Eliza Sarkar</a:t>
            </a:r>
            <a:endParaRPr lang="en-IN" sz="3200" b="1" dirty="0">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223740"/>
            <a:ext cx="12191999" cy="553998"/>
          </a:xfrm>
          <a:prstGeom prst="rect">
            <a:avLst/>
          </a:prstGeom>
          <a:noFill/>
        </p:spPr>
        <p:txBody>
          <a:bodyPr wrap="square" rtlCol="0">
            <a:spAutoFit/>
          </a:bodyPr>
          <a:lstStyle/>
          <a:p>
            <a:pPr algn="ctr"/>
            <a:r>
              <a:rPr lang="en-US" sz="3000" u="sng" dirty="0">
                <a:solidFill>
                  <a:schemeClr val="accent1"/>
                </a:solidFill>
                <a:latin typeface="Bookman Old Style" panose="02050604050505020204" pitchFamily="18" charset="0"/>
              </a:rPr>
              <a:t>Univariate Analysis: Visualizing Counts of Categorical Variables</a:t>
            </a:r>
            <a:endParaRPr lang="en-IN" sz="3000" u="sng" dirty="0">
              <a:solidFill>
                <a:schemeClr val="accent1"/>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p>
        </p:txBody>
      </p:sp>
      <p:pic>
        <p:nvPicPr>
          <p:cNvPr id="4" name="Picture 3">
            <a:extLst>
              <a:ext uri="{FF2B5EF4-FFF2-40B4-BE49-F238E27FC236}">
                <a16:creationId xmlns:a16="http://schemas.microsoft.com/office/drawing/2014/main" id="{AB1B238D-8F3A-3DB9-9EC5-EA7726FDADC9}"/>
              </a:ext>
            </a:extLst>
          </p:cNvPr>
          <p:cNvPicPr>
            <a:picLocks noChangeAspect="1"/>
          </p:cNvPicPr>
          <p:nvPr/>
        </p:nvPicPr>
        <p:blipFill>
          <a:blip r:embed="rId2"/>
          <a:stretch>
            <a:fillRect/>
          </a:stretch>
        </p:blipFill>
        <p:spPr>
          <a:xfrm>
            <a:off x="1014962" y="896033"/>
            <a:ext cx="9913263" cy="3930896"/>
          </a:xfrm>
          <a:prstGeom prst="rect">
            <a:avLst/>
          </a:prstGeom>
        </p:spPr>
      </p:pic>
    </p:spTree>
    <p:extLst>
      <p:ext uri="{BB962C8B-B14F-4D97-AF65-F5344CB8AC3E}">
        <p14:creationId xmlns:p14="http://schemas.microsoft.com/office/powerpoint/2010/main" val="348372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id="{F6BDDA2A-6F3E-4B81-A53A-98EC6D810421}"/>
              </a:ext>
            </a:extLst>
          </p:cNvPr>
          <p:cNvSpPr txBox="1"/>
          <p:nvPr/>
        </p:nvSpPr>
        <p:spPr>
          <a:xfrm>
            <a:off x="190500" y="4168444"/>
            <a:ext cx="11630025" cy="2585323"/>
          </a:xfrm>
          <a:prstGeom prst="rect">
            <a:avLst/>
          </a:prstGeom>
          <a:noFill/>
        </p:spPr>
        <p:txBody>
          <a:bodyPr wrap="square">
            <a:spAutoFit/>
          </a:bodyPr>
          <a:lstStyle/>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ü"/>
            </a:pPr>
            <a:r>
              <a:rPr lang="en-US" b="1" i="0" dirty="0">
                <a:effectLst/>
                <a:latin typeface="Century" panose="02040604050505020304" pitchFamily="18" charset="0"/>
              </a:rPr>
              <a:t>Airline vs Price:</a:t>
            </a:r>
            <a:r>
              <a:rPr lang="en-US" b="0" i="0" dirty="0">
                <a:effectLst/>
                <a:latin typeface="Century" panose="02040604050505020304" pitchFamily="18" charset="0"/>
              </a:rPr>
              <a:t> From the bar plot we can notice "Vistara" and "Air India" airlines have highest ticket prices compared to other airlines.</a:t>
            </a:r>
          </a:p>
          <a:p>
            <a:pPr marL="285750" indent="-285750" algn="just">
              <a:buFont typeface="Wingdings" panose="05000000000000000000" pitchFamily="2" charset="2"/>
              <a:buChar char="ü"/>
            </a:pPr>
            <a:r>
              <a:rPr lang="en-US" b="1" i="0" dirty="0" err="1">
                <a:effectLst/>
                <a:latin typeface="Century" panose="02040604050505020304" pitchFamily="18" charset="0"/>
              </a:rPr>
              <a:t>Number_of_stops</a:t>
            </a:r>
            <a:r>
              <a:rPr lang="en-US" b="1" i="0" dirty="0">
                <a:effectLst/>
                <a:latin typeface="Century" panose="02040604050505020304" pitchFamily="18" charset="0"/>
              </a:rPr>
              <a:t> vs Price:</a:t>
            </a:r>
            <a:r>
              <a:rPr lang="en-US" b="0" i="0" dirty="0">
                <a:effectLst/>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a:p>
            <a:pPr marL="285750" indent="-285750" algn="just">
              <a:buFont typeface="Wingdings" panose="05000000000000000000" pitchFamily="2" charset="2"/>
              <a:buChar char="ü"/>
            </a:pPr>
            <a:r>
              <a:rPr lang="en-US" b="1" i="0" dirty="0" err="1">
                <a:effectLst/>
                <a:latin typeface="Century" panose="02040604050505020304" pitchFamily="18" charset="0"/>
              </a:rPr>
              <a:t>Meal_availability</a:t>
            </a:r>
            <a:r>
              <a:rPr lang="en-US" b="1" i="0" dirty="0">
                <a:effectLst/>
                <a:latin typeface="Century" panose="02040604050505020304" pitchFamily="18" charset="0"/>
              </a:rPr>
              <a:t> vs Price:</a:t>
            </a:r>
            <a:r>
              <a:rPr lang="en-US" b="0" i="0" dirty="0">
                <a:effectLst/>
                <a:latin typeface="Century" panose="02040604050505020304" pitchFamily="18" charset="0"/>
              </a:rPr>
              <a:t> The boxplot shows the flights having Free meal facility have high ticket prices.</a:t>
            </a:r>
          </a:p>
        </p:txBody>
      </p:sp>
      <p:pic>
        <p:nvPicPr>
          <p:cNvPr id="6146" name="Picture 2">
            <a:extLst>
              <a:ext uri="{FF2B5EF4-FFF2-40B4-BE49-F238E27FC236}">
                <a16:creationId xmlns:a16="http://schemas.microsoft.com/office/drawing/2014/main" id="{5706C07F-629F-4719-8508-D4057FA78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96593"/>
            <a:ext cx="7886700" cy="351823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4F3E21F-B2FC-4533-BB95-76350109B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6701" y="796593"/>
            <a:ext cx="4305299"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endParaRPr>
          </a:p>
        </p:txBody>
      </p:sp>
      <p:sp>
        <p:nvSpPr>
          <p:cNvPr id="11" name="TextBox 10">
            <a:extLst>
              <a:ext uri="{FF2B5EF4-FFF2-40B4-BE49-F238E27FC236}">
                <a16:creationId xmlns:a16="http://schemas.microsoft.com/office/drawing/2014/main" id="{1AEF5FB7-6BC3-41D2-BD88-7572E3F3216B}"/>
              </a:ext>
            </a:extLst>
          </p:cNvPr>
          <p:cNvSpPr txBox="1"/>
          <p:nvPr/>
        </p:nvSpPr>
        <p:spPr>
          <a:xfrm>
            <a:off x="413657" y="5159428"/>
            <a:ext cx="5682342" cy="1200329"/>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Source vs Price:</a:t>
            </a:r>
            <a:r>
              <a:rPr lang="en-US" b="0" i="0" dirty="0">
                <a:effectLst/>
                <a:latin typeface="Century" panose="02040604050505020304" pitchFamily="18" charset="0"/>
              </a:rPr>
              <a:t> From the box plot we can observe the flights from Kolkata are having somewhat higher prices compared to other sources.</a:t>
            </a:r>
          </a:p>
        </p:txBody>
      </p:sp>
      <p:sp>
        <p:nvSpPr>
          <p:cNvPr id="13" name="TextBox 12">
            <a:extLst>
              <a:ext uri="{FF2B5EF4-FFF2-40B4-BE49-F238E27FC236}">
                <a16:creationId xmlns:a16="http://schemas.microsoft.com/office/drawing/2014/main" id="{348191B9-4F10-4C43-A055-366776070F5E}"/>
              </a:ext>
            </a:extLst>
          </p:cNvPr>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Destination vs Price:</a:t>
            </a:r>
            <a:r>
              <a:rPr lang="en-US" b="0" i="0" dirty="0">
                <a:effectLst/>
                <a:latin typeface="Century" panose="02040604050505020304" pitchFamily="18" charset="0"/>
              </a:rPr>
              <a:t> From the boxen plot we can notice that the flights travelling to Goa have higher flight ticket prices.</a:t>
            </a:r>
          </a:p>
        </p:txBody>
      </p:sp>
      <p:pic>
        <p:nvPicPr>
          <p:cNvPr id="7170" name="Picture 2">
            <a:extLst>
              <a:ext uri="{FF2B5EF4-FFF2-40B4-BE49-F238E27FC236}">
                <a16:creationId xmlns:a16="http://schemas.microsoft.com/office/drawing/2014/main" id="{4CDB2104-335C-4786-8DD0-4F3708F9F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721949"/>
            <a:ext cx="10201275"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079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0" y="94379"/>
            <a:ext cx="12192000" cy="553998"/>
          </a:xfrm>
          <a:prstGeom prst="rect">
            <a:avLst/>
          </a:prstGeom>
          <a:noFill/>
        </p:spPr>
        <p:txBody>
          <a:bodyPr wrap="square">
            <a:spAutoFit/>
          </a:bodyPr>
          <a:lstStyle/>
          <a:p>
            <a:pPr algn="ctr"/>
            <a:r>
              <a:rPr lang="en-US"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endParaRPr>
          </a:p>
        </p:txBody>
      </p:sp>
      <p:pic>
        <p:nvPicPr>
          <p:cNvPr id="8194" name="Picture 2">
            <a:extLst>
              <a:ext uri="{FF2B5EF4-FFF2-40B4-BE49-F238E27FC236}">
                <a16:creationId xmlns:a16="http://schemas.microsoft.com/office/drawing/2014/main" id="{FFD6776B-0691-4281-A216-F36945009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187" y="721948"/>
            <a:ext cx="7897813" cy="61360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091AB1-D012-4717-ADB5-FB1A6C34856A}"/>
              </a:ext>
            </a:extLst>
          </p:cNvPr>
          <p:cNvSpPr txBox="1"/>
          <p:nvPr/>
        </p:nvSpPr>
        <p:spPr>
          <a:xfrm>
            <a:off x="171450" y="1447801"/>
            <a:ext cx="4122737" cy="4247317"/>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Departure_Hour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Departure_Min</a:t>
            </a:r>
            <a:r>
              <a:rPr lang="en-US" b="1" i="0" dirty="0">
                <a:effectLst/>
                <a:latin typeface="Century" panose="02040604050505020304" pitchFamily="18" charset="0"/>
              </a:rPr>
              <a:t> vs Price:</a:t>
            </a:r>
            <a:r>
              <a:rPr lang="en-US" b="0" i="0" dirty="0">
                <a:effectLst/>
                <a:latin typeface="Century" panose="02040604050505020304" pitchFamily="18" charset="0"/>
              </a:rPr>
              <a:t> The boxen plot and line plot gives there is no significant difference between price and departure min.</a:t>
            </a:r>
          </a:p>
        </p:txBody>
      </p:sp>
    </p:spTree>
    <p:extLst>
      <p:ext uri="{BB962C8B-B14F-4D97-AF65-F5344CB8AC3E}">
        <p14:creationId xmlns:p14="http://schemas.microsoft.com/office/powerpoint/2010/main" val="201467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endParaRPr>
          </a:p>
        </p:txBody>
      </p:sp>
      <p:pic>
        <p:nvPicPr>
          <p:cNvPr id="9218" name="Picture 2">
            <a:extLst>
              <a:ext uri="{FF2B5EF4-FFF2-40B4-BE49-F238E27FC236}">
                <a16:creationId xmlns:a16="http://schemas.microsoft.com/office/drawing/2014/main" id="{B3F06DED-3EA8-4F2F-B96B-6983F12DF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975" y="566677"/>
            <a:ext cx="7439025" cy="62786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92D7DB-16D4-48F3-B3EC-B982786A1586}"/>
              </a:ext>
            </a:extLst>
          </p:cNvPr>
          <p:cNvSpPr txBox="1"/>
          <p:nvPr/>
        </p:nvSpPr>
        <p:spPr>
          <a:xfrm>
            <a:off x="228600" y="1447800"/>
            <a:ext cx="4524375" cy="452431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a:t>
            </a:r>
            <a:r>
              <a:rPr lang="en-US" b="0" i="0" dirty="0" err="1">
                <a:effectLst/>
                <a:latin typeface="Century" panose="02040604050505020304" pitchFamily="18" charset="0"/>
              </a:rPr>
              <a:t>conlude</a:t>
            </a:r>
            <a:r>
              <a:rPr lang="en-US" b="0" i="0" dirty="0">
                <a:effectLst/>
                <a:latin typeface="Century" panose="02040604050505020304" pitchFamily="18" charset="0"/>
              </a:rPr>
              <a:t> this column has some positive correlation with price.</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p>
        </p:txBody>
      </p:sp>
    </p:spTree>
    <p:extLst>
      <p:ext uri="{BB962C8B-B14F-4D97-AF65-F5344CB8AC3E}">
        <p14:creationId xmlns:p14="http://schemas.microsoft.com/office/powerpoint/2010/main" val="41479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0" y="1"/>
            <a:ext cx="12192000" cy="553998"/>
          </a:xfrm>
          <a:prstGeom prst="rect">
            <a:avLst/>
          </a:prstGeom>
          <a:noFill/>
        </p:spPr>
        <p:txBody>
          <a:bodyPr wrap="square">
            <a:spAutoFit/>
          </a:bodyPr>
          <a:lstStyle/>
          <a:p>
            <a:pPr algn="ctr"/>
            <a:r>
              <a:rPr lang="en-US"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endParaRPr>
          </a:p>
        </p:txBody>
      </p:sp>
      <p:pic>
        <p:nvPicPr>
          <p:cNvPr id="10242" name="Picture 2">
            <a:extLst>
              <a:ext uri="{FF2B5EF4-FFF2-40B4-BE49-F238E27FC236}">
                <a16:creationId xmlns:a16="http://schemas.microsoft.com/office/drawing/2014/main" id="{709CFC57-DE3A-4495-8262-08F98C219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0673"/>
            <a:ext cx="4419600" cy="33623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C31BC7-502D-4EF4-BF88-7E4DCABF9B1A}"/>
              </a:ext>
            </a:extLst>
          </p:cNvPr>
          <p:cNvSpPr txBox="1"/>
          <p:nvPr/>
        </p:nvSpPr>
        <p:spPr>
          <a:xfrm>
            <a:off x="400050" y="4049672"/>
            <a:ext cx="3905250" cy="203132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Flights having 1-12 hours of duration, they have ticket price of around 15000.</a:t>
            </a:r>
          </a:p>
        </p:txBody>
      </p:sp>
      <p:sp>
        <p:nvSpPr>
          <p:cNvPr id="10" name="TextBox 9">
            <a:extLst>
              <a:ext uri="{FF2B5EF4-FFF2-40B4-BE49-F238E27FC236}">
                <a16:creationId xmlns:a16="http://schemas.microsoft.com/office/drawing/2014/main" id="{E63DAD10-D2AE-46A2-8B21-D37D0F100710}"/>
              </a:ext>
            </a:extLst>
          </p:cNvPr>
          <p:cNvSpPr txBox="1"/>
          <p:nvPr/>
        </p:nvSpPr>
        <p:spPr>
          <a:xfrm>
            <a:off x="5857874" y="4049672"/>
            <a:ext cx="4895851" cy="230832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Air India, Vistara and Indigo flights with higher count.</a:t>
            </a:r>
          </a:p>
        </p:txBody>
      </p:sp>
      <p:pic>
        <p:nvPicPr>
          <p:cNvPr id="4" name="Picture 3">
            <a:extLst>
              <a:ext uri="{FF2B5EF4-FFF2-40B4-BE49-F238E27FC236}">
                <a16:creationId xmlns:a16="http://schemas.microsoft.com/office/drawing/2014/main" id="{F7763BFE-B304-3183-3CC3-0BDA393D0D61}"/>
              </a:ext>
            </a:extLst>
          </p:cNvPr>
          <p:cNvPicPr>
            <a:picLocks noChangeAspect="1"/>
          </p:cNvPicPr>
          <p:nvPr/>
        </p:nvPicPr>
        <p:blipFill>
          <a:blip r:embed="rId3"/>
          <a:stretch>
            <a:fillRect/>
          </a:stretch>
        </p:blipFill>
        <p:spPr>
          <a:xfrm>
            <a:off x="4616290" y="1044686"/>
            <a:ext cx="6982238" cy="2549851"/>
          </a:xfrm>
          <a:prstGeom prst="rect">
            <a:avLst/>
          </a:prstGeom>
        </p:spPr>
      </p:pic>
    </p:spTree>
    <p:extLst>
      <p:ext uri="{BB962C8B-B14F-4D97-AF65-F5344CB8AC3E}">
        <p14:creationId xmlns:p14="http://schemas.microsoft.com/office/powerpoint/2010/main" val="2704518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1"/>
              </a:solidFill>
              <a:effectLst>
                <a:innerShdw blurRad="63500" dist="50800" dir="13500000">
                  <a:srgbClr val="000000">
                    <a:alpha val="50000"/>
                  </a:srgbClr>
                </a:innerShdw>
              </a:effectLst>
              <a:latin typeface="Bookman Old Style" panose="02050604050505020204" pitchFamily="18" charset="0"/>
            </a:endParaRPr>
          </a:p>
        </p:txBody>
      </p:sp>
      <p:pic>
        <p:nvPicPr>
          <p:cNvPr id="11266" name="Picture 2">
            <a:extLst>
              <a:ext uri="{FF2B5EF4-FFF2-40B4-BE49-F238E27FC236}">
                <a16:creationId xmlns:a16="http://schemas.microsoft.com/office/drawing/2014/main" id="{8C688493-8883-40A7-9C4E-400E8BA0B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647304"/>
            <a:ext cx="450532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13DF3DC9-A0F3-414D-A8FA-79BF89987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647304"/>
            <a:ext cx="5772150" cy="3714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797B346-8420-4B25-A6E9-B845F601B80F}"/>
              </a:ext>
            </a:extLst>
          </p:cNvPr>
          <p:cNvSpPr txBox="1"/>
          <p:nvPr/>
        </p:nvSpPr>
        <p:spPr>
          <a:xfrm>
            <a:off x="614363" y="4695825"/>
            <a:ext cx="4291013"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Above plot gives the relation between Airline and Departure hour based on Number of stops. Air India and Air Asia flights are departing in the evening and they have less than 4 stops during the journey.</a:t>
            </a:r>
          </a:p>
        </p:txBody>
      </p:sp>
      <p:sp>
        <p:nvSpPr>
          <p:cNvPr id="10" name="TextBox 9">
            <a:extLst>
              <a:ext uri="{FF2B5EF4-FFF2-40B4-BE49-F238E27FC236}">
                <a16:creationId xmlns:a16="http://schemas.microsoft.com/office/drawing/2014/main" id="{7C477996-17F9-4AE6-9850-EB1285DE403E}"/>
              </a:ext>
            </a:extLst>
          </p:cNvPr>
          <p:cNvSpPr txBox="1"/>
          <p:nvPr/>
        </p:nvSpPr>
        <p:spPr>
          <a:xfrm>
            <a:off x="6591300" y="4695825"/>
            <a:ext cx="4438649"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All the airlines provides free meals during the journey having the duration below 11 hours.</a:t>
            </a:r>
          </a:p>
        </p:txBody>
      </p:sp>
    </p:spTree>
    <p:extLst>
      <p:ext uri="{BB962C8B-B14F-4D97-AF65-F5344CB8AC3E}">
        <p14:creationId xmlns:p14="http://schemas.microsoft.com/office/powerpoint/2010/main" val="2277605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53998"/>
          </a:xfrm>
          <a:prstGeom prst="rect">
            <a:avLst/>
          </a:prstGeom>
          <a:noFill/>
        </p:spPr>
        <p:txBody>
          <a:bodyPr wrap="square">
            <a:spAutoFit/>
          </a:bodyPr>
          <a:lstStyle/>
          <a:p>
            <a:r>
              <a:rPr lang="en-US" sz="3000" u="sng" dirty="0">
                <a:solidFill>
                  <a:schemeClr val="accent1"/>
                </a:solidFill>
                <a:latin typeface="Bookman Old Style" panose="02050604050505020204" pitchFamily="18" charset="0"/>
              </a:rPr>
              <a:t>Identifying the outliers using box plot</a:t>
            </a:r>
            <a:endParaRPr lang="en-IN" sz="3000" u="sng" dirty="0">
              <a:solidFill>
                <a:schemeClr val="accent1"/>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a:t>
            </a:r>
            <a:r>
              <a:rPr lang="en-US" b="0" i="0" dirty="0" err="1">
                <a:effectLst/>
                <a:latin typeface="Century" panose="02040604050505020304" pitchFamily="18" charset="0"/>
              </a:rPr>
              <a:t>Number_of_stops</a:t>
            </a:r>
            <a:r>
              <a:rPr lang="en-US" b="0" i="0" dirty="0">
                <a:effectLst/>
                <a:latin typeface="Century" panose="02040604050505020304" pitchFamily="18" charset="0"/>
              </a:rPr>
              <a:t> is our categorical variable so no need to remove outliers in this columns. Finally there is no need to remove outliers in the dataset.</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12290" name="Picture 2">
            <a:extLst>
              <a:ext uri="{FF2B5EF4-FFF2-40B4-BE49-F238E27FC236}">
                <a16:creationId xmlns:a16="http://schemas.microsoft.com/office/drawing/2014/main" id="{06959852-026F-419F-A164-AF8F34EB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0" y="963851"/>
            <a:ext cx="6096000" cy="579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6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793100" y="0"/>
            <a:ext cx="10935479" cy="553998"/>
          </a:xfrm>
          <a:prstGeom prst="rect">
            <a:avLst/>
          </a:prstGeom>
          <a:noFill/>
        </p:spPr>
        <p:txBody>
          <a:bodyPr wrap="square">
            <a:spAutoFit/>
          </a:bodyPr>
          <a:lstStyle/>
          <a:p>
            <a:pPr algn="ctr"/>
            <a:r>
              <a:rPr lang="en-US" sz="3000" u="sng" dirty="0">
                <a:solidFill>
                  <a:schemeClr val="accent1"/>
                </a:solidFill>
                <a:latin typeface="Bookman Old Style" panose="02050604050505020204" pitchFamily="18" charset="0"/>
              </a:rPr>
              <a:t>Correlation Between Features and Label</a:t>
            </a:r>
            <a:endParaRPr lang="en-IN" sz="3000" u="sng" dirty="0">
              <a:solidFill>
                <a:schemeClr val="accent1"/>
              </a:solidFill>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13314" name="Picture 2">
            <a:extLst>
              <a:ext uri="{FF2B5EF4-FFF2-40B4-BE49-F238E27FC236}">
                <a16:creationId xmlns:a16="http://schemas.microsoft.com/office/drawing/2014/main" id="{5FFF6F25-5AE2-4688-BBB7-8100F5094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650"/>
            <a:ext cx="6624735" cy="441454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BC51D75-30AC-4A71-BDFB-EA80603DA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734" y="990600"/>
            <a:ext cx="556726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16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53998"/>
          </a:xfrm>
          <a:prstGeom prst="rect">
            <a:avLst/>
          </a:prstGeom>
          <a:noFill/>
        </p:spPr>
        <p:txBody>
          <a:bodyPr wrap="square">
            <a:spAutoFit/>
          </a:bodyPr>
          <a:lstStyle/>
          <a:p>
            <a:r>
              <a:rPr lang="en-US" sz="3000" u="sng" dirty="0">
                <a:solidFill>
                  <a:schemeClr val="accent1"/>
                </a:solidFill>
                <a:latin typeface="Century" panose="02040604050505020304" pitchFamily="18" charset="0"/>
              </a:rPr>
              <a:t>Data Analysis Steps done</a:t>
            </a:r>
            <a:endParaRPr lang="en-IN" sz="3000" u="sng" dirty="0">
              <a:solidFill>
                <a:schemeClr val="accent1"/>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1224726" cy="424731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found no outliers in numerical variables.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square root transformation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0D6E3-9FE8-44C3-BD54-88ADC4DD5AAB}"/>
              </a:ext>
            </a:extLst>
          </p:cNvPr>
          <p:cNvSpPr txBox="1"/>
          <p:nvPr/>
        </p:nvSpPr>
        <p:spPr>
          <a:xfrm>
            <a:off x="564204" y="282102"/>
            <a:ext cx="8577363" cy="707886"/>
          </a:xfrm>
          <a:prstGeom prst="rect">
            <a:avLst/>
          </a:prstGeom>
          <a:noFill/>
        </p:spPr>
        <p:txBody>
          <a:bodyPr wrap="square">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5" name="TextBox 4">
            <a:extLst>
              <a:ext uri="{FF2B5EF4-FFF2-40B4-BE49-F238E27FC236}">
                <a16:creationId xmlns:a16="http://schemas.microsoft.com/office/drawing/2014/main" id="{D47C0CD6-8B38-46E3-A68A-0DE8DC0E3678}"/>
              </a:ext>
            </a:extLst>
          </p:cNvPr>
          <p:cNvSpPr txBox="1"/>
          <p:nvPr/>
        </p:nvSpPr>
        <p:spPr>
          <a:xfrm>
            <a:off x="933855" y="1303506"/>
            <a:ext cx="8207712"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a:t>
            </a:r>
            <a:r>
              <a:rPr lang="en-US" sz="2000">
                <a:latin typeface="Century" panose="02040604050505020304" pitchFamily="18" charset="0"/>
                <a:ea typeface="Microsoft Sans Serif" panose="020B0604020202020204" pitchFamily="34" charset="0"/>
                <a:cs typeface="Microsoft Sans Serif" panose="020B0604020202020204" pitchFamily="34" charset="0"/>
              </a:rPr>
              <a:t>Price Prediction</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33323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53998"/>
          </a:xfrm>
          <a:prstGeom prst="rect">
            <a:avLst/>
          </a:prstGeom>
          <a:noFill/>
        </p:spPr>
        <p:txBody>
          <a:bodyPr wrap="square" rtlCol="0">
            <a:spAutoFit/>
          </a:bodyPr>
          <a:lstStyle/>
          <a:p>
            <a:r>
              <a:rPr lang="en-US" sz="3000" u="sng" dirty="0">
                <a:solidFill>
                  <a:schemeClr val="accent1"/>
                </a:solidFill>
                <a:latin typeface="Bookman Old Style" panose="02050604050505020204" pitchFamily="18" charset="0"/>
              </a:rPr>
              <a:t>Assumptions:</a:t>
            </a:r>
            <a:endParaRPr lang="en-IN" sz="3000" u="sng" dirty="0">
              <a:solidFill>
                <a:schemeClr val="accent1"/>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1"/>
                </a:solidFill>
                <a:latin typeface="Bookman Old Style" panose="02050604050505020204" pitchFamily="18" charset="0"/>
              </a:rPr>
              <a:t>Model Building:</a:t>
            </a:r>
            <a:endParaRPr lang="en-IN" sz="3000" u="sng" dirty="0">
              <a:solidFill>
                <a:schemeClr val="accent1"/>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18185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334000"/>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1"/>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pic>
        <p:nvPicPr>
          <p:cNvPr id="4" name="Picture 3">
            <a:extLst>
              <a:ext uri="{FF2B5EF4-FFF2-40B4-BE49-F238E27FC236}">
                <a16:creationId xmlns:a16="http://schemas.microsoft.com/office/drawing/2014/main" id="{496470C0-107F-4655-90BF-70C3876AE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80" y="1345865"/>
            <a:ext cx="7163421" cy="3779848"/>
          </a:xfrm>
          <a:prstGeom prst="rect">
            <a:avLst/>
          </a:prstGeom>
        </p:spPr>
      </p:pic>
      <p:pic>
        <p:nvPicPr>
          <p:cNvPr id="14338" name="Picture 2">
            <a:extLst>
              <a:ext uri="{FF2B5EF4-FFF2-40B4-BE49-F238E27FC236}">
                <a16:creationId xmlns:a16="http://schemas.microsoft.com/office/drawing/2014/main" id="{2BEE2206-D879-4414-A9FE-02DB1BF99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805" y="1912882"/>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475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chemeClr val="accent1"/>
                </a:solidFill>
                <a:latin typeface="Century" panose="02040604050505020304" pitchFamily="18" charset="0"/>
              </a:rPr>
              <a:t> </a:t>
            </a:r>
            <a:r>
              <a:rPr lang="en-US" sz="3000" u="sng" dirty="0">
                <a:solidFill>
                  <a:schemeClr val="accent1"/>
                </a:solidFill>
                <a:latin typeface="Century" panose="02040604050505020304" pitchFamily="18" charset="0"/>
              </a:rPr>
              <a:t>ii. Random Forest Regressor:</a:t>
            </a:r>
          </a:p>
        </p:txBody>
      </p:sp>
      <p:pic>
        <p:nvPicPr>
          <p:cNvPr id="3" name="Picture 2">
            <a:extLst>
              <a:ext uri="{FF2B5EF4-FFF2-40B4-BE49-F238E27FC236}">
                <a16:creationId xmlns:a16="http://schemas.microsoft.com/office/drawing/2014/main" id="{D4C56846-5F37-40EA-A302-375232BAE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268" y="1531455"/>
            <a:ext cx="7224386" cy="3795089"/>
          </a:xfrm>
          <a:prstGeom prst="rect">
            <a:avLst/>
          </a:prstGeom>
        </p:spPr>
      </p:pic>
      <p:pic>
        <p:nvPicPr>
          <p:cNvPr id="15362" name="Picture 2">
            <a:extLst>
              <a:ext uri="{FF2B5EF4-FFF2-40B4-BE49-F238E27FC236}">
                <a16:creationId xmlns:a16="http://schemas.microsoft.com/office/drawing/2014/main" id="{1480C56B-1570-4AF2-8CB5-5646CB6DA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5932" y="2482319"/>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256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61976" y="0"/>
            <a:ext cx="11062578" cy="584775"/>
          </a:xfrm>
          <a:prstGeom prst="rect">
            <a:avLst/>
          </a:prstGeom>
          <a:noFill/>
        </p:spPr>
        <p:txBody>
          <a:bodyPr wrap="square" rtlCol="0">
            <a:spAutoFit/>
          </a:bodyPr>
          <a:lstStyle/>
          <a:p>
            <a:pPr algn="ctr"/>
            <a:r>
              <a:rPr lang="en-US" sz="3200" dirty="0">
                <a:solidFill>
                  <a:schemeClr val="accent1"/>
                </a:solidFill>
                <a:latin typeface="Bookman Old Style" panose="02050604050505020204" pitchFamily="18" charset="0"/>
              </a:rPr>
              <a:t> </a:t>
            </a:r>
            <a:r>
              <a:rPr lang="en-US" sz="3000" u="sng" dirty="0">
                <a:solidFill>
                  <a:schemeClr val="accent1"/>
                </a:solidFill>
                <a:latin typeface="Bookman Old Style" panose="02050604050505020204" pitchFamily="18" charset="0"/>
              </a:rPr>
              <a:t>iii. Extra Trees Regressor: </a:t>
            </a:r>
            <a:endParaRPr lang="en-IN" sz="3000" u="sng" dirty="0">
              <a:solidFill>
                <a:schemeClr val="accent1"/>
              </a:solidFill>
              <a:latin typeface="Bookman Old Style" panose="02050604050505020204" pitchFamily="18" charset="0"/>
            </a:endParaRPr>
          </a:p>
        </p:txBody>
      </p:sp>
      <p:pic>
        <p:nvPicPr>
          <p:cNvPr id="4" name="Picture 3">
            <a:extLst>
              <a:ext uri="{FF2B5EF4-FFF2-40B4-BE49-F238E27FC236}">
                <a16:creationId xmlns:a16="http://schemas.microsoft.com/office/drawing/2014/main" id="{C77C5A4F-2CCE-45D8-A37F-42C820EED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76" y="2014182"/>
            <a:ext cx="7117697" cy="3756986"/>
          </a:xfrm>
          <a:prstGeom prst="rect">
            <a:avLst/>
          </a:prstGeom>
        </p:spPr>
      </p:pic>
      <p:pic>
        <p:nvPicPr>
          <p:cNvPr id="16386" name="Picture 2">
            <a:extLst>
              <a:ext uri="{FF2B5EF4-FFF2-40B4-BE49-F238E27FC236}">
                <a16:creationId xmlns:a16="http://schemas.microsoft.com/office/drawing/2014/main" id="{1271C7FA-589A-4A98-B204-1B1548016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9170" y="2463268"/>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508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933450" y="0"/>
            <a:ext cx="10496550" cy="553998"/>
          </a:xfrm>
          <a:prstGeom prst="rect">
            <a:avLst/>
          </a:prstGeom>
          <a:noFill/>
        </p:spPr>
        <p:txBody>
          <a:bodyPr wrap="square" rtlCol="0">
            <a:spAutoFit/>
          </a:bodyPr>
          <a:lstStyle/>
          <a:p>
            <a:pPr algn="ctr"/>
            <a:r>
              <a:rPr lang="en-US" sz="3000" u="sng" dirty="0">
                <a:solidFill>
                  <a:schemeClr val="accent1"/>
                </a:solidFill>
                <a:latin typeface="Bookman Old Style" panose="02050604050505020204" pitchFamily="18" charset="0"/>
              </a:rPr>
              <a:t>iv. Gradient Boosting Regressor:</a:t>
            </a:r>
            <a:endParaRPr lang="en-IN" sz="3000" u="sng" dirty="0">
              <a:solidFill>
                <a:schemeClr val="accent1"/>
              </a:solidFill>
              <a:latin typeface="Bookman Old Style" panose="02050604050505020204" pitchFamily="18" charset="0"/>
            </a:endParaRPr>
          </a:p>
        </p:txBody>
      </p:sp>
      <p:pic>
        <p:nvPicPr>
          <p:cNvPr id="4" name="Picture 3">
            <a:extLst>
              <a:ext uri="{FF2B5EF4-FFF2-40B4-BE49-F238E27FC236}">
                <a16:creationId xmlns:a16="http://schemas.microsoft.com/office/drawing/2014/main" id="{C6B978A4-4AB4-4913-BF43-8AF0012C9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02" y="1565748"/>
            <a:ext cx="7056732" cy="3726503"/>
          </a:xfrm>
          <a:prstGeom prst="rect">
            <a:avLst/>
          </a:prstGeom>
        </p:spPr>
      </p:pic>
      <p:pic>
        <p:nvPicPr>
          <p:cNvPr id="17410" name="Picture 2">
            <a:extLst>
              <a:ext uri="{FF2B5EF4-FFF2-40B4-BE49-F238E27FC236}">
                <a16:creationId xmlns:a16="http://schemas.microsoft.com/office/drawing/2014/main" id="{C2FFCA25-F251-4064-A33F-BC1E357F4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0533" y="2181225"/>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3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800100" y="0"/>
            <a:ext cx="10561808" cy="553998"/>
          </a:xfrm>
          <a:prstGeom prst="rect">
            <a:avLst/>
          </a:prstGeom>
          <a:noFill/>
        </p:spPr>
        <p:txBody>
          <a:bodyPr wrap="square" rtlCol="0">
            <a:spAutoFit/>
          </a:bodyPr>
          <a:lstStyle/>
          <a:p>
            <a:pPr algn="ctr"/>
            <a:r>
              <a:rPr lang="en-US" sz="3000" u="sng" dirty="0">
                <a:solidFill>
                  <a:schemeClr val="accent1"/>
                </a:solidFill>
                <a:latin typeface="Bookman Old Style" panose="02050604050505020204" pitchFamily="18" charset="0"/>
              </a:rPr>
              <a:t>v. Extreme Gradient Boosting Regressor (XGB):</a:t>
            </a:r>
            <a:endParaRPr lang="en-IN" sz="3000" u="sng" dirty="0">
              <a:solidFill>
                <a:schemeClr val="accent1"/>
              </a:solidFill>
              <a:latin typeface="Bookman Old Style" panose="02050604050505020204" pitchFamily="18" charset="0"/>
            </a:endParaRPr>
          </a:p>
        </p:txBody>
      </p:sp>
      <p:pic>
        <p:nvPicPr>
          <p:cNvPr id="4" name="Picture 3">
            <a:extLst>
              <a:ext uri="{FF2B5EF4-FFF2-40B4-BE49-F238E27FC236}">
                <a16:creationId xmlns:a16="http://schemas.microsoft.com/office/drawing/2014/main" id="{94B55AC5-811A-4C92-BB7A-ED4FB675F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266" y="1466680"/>
            <a:ext cx="7193903" cy="3924640"/>
          </a:xfrm>
          <a:prstGeom prst="rect">
            <a:avLst/>
          </a:prstGeom>
        </p:spPr>
      </p:pic>
      <p:pic>
        <p:nvPicPr>
          <p:cNvPr id="18434" name="Picture 2">
            <a:extLst>
              <a:ext uri="{FF2B5EF4-FFF2-40B4-BE49-F238E27FC236}">
                <a16:creationId xmlns:a16="http://schemas.microsoft.com/office/drawing/2014/main" id="{E51069BA-7EF8-450D-A534-2452DE4AE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3590" y="2076450"/>
            <a:ext cx="3733800" cy="240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47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867383" y="0"/>
            <a:ext cx="10457234" cy="553998"/>
          </a:xfrm>
          <a:prstGeom prst="rect">
            <a:avLst/>
          </a:prstGeom>
          <a:noFill/>
        </p:spPr>
        <p:txBody>
          <a:bodyPr wrap="square" rtlCol="0">
            <a:spAutoFit/>
          </a:bodyPr>
          <a:lstStyle/>
          <a:p>
            <a:pPr algn="ctr"/>
            <a:r>
              <a:rPr lang="en-US" sz="3000" u="sng" dirty="0">
                <a:solidFill>
                  <a:schemeClr val="accent1"/>
                </a:solidFill>
                <a:latin typeface="Bookman Old Style" panose="02050604050505020204" pitchFamily="18" charset="0"/>
              </a:rPr>
              <a:t>vi. Bagging Regressor:</a:t>
            </a:r>
            <a:endParaRPr lang="en-IN" sz="3000" u="sng" dirty="0">
              <a:solidFill>
                <a:schemeClr val="accent1"/>
              </a:solidFill>
              <a:latin typeface="Bookman Old Style" panose="02050604050505020204" pitchFamily="18" charset="0"/>
            </a:endParaRPr>
          </a:p>
        </p:txBody>
      </p:sp>
      <p:pic>
        <p:nvPicPr>
          <p:cNvPr id="4" name="Picture 3">
            <a:extLst>
              <a:ext uri="{FF2B5EF4-FFF2-40B4-BE49-F238E27FC236}">
                <a16:creationId xmlns:a16="http://schemas.microsoft.com/office/drawing/2014/main" id="{96F8A5C8-BDFA-4B34-89BB-DD25616A2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35" y="1442674"/>
            <a:ext cx="7201524" cy="3787468"/>
          </a:xfrm>
          <a:prstGeom prst="rect">
            <a:avLst/>
          </a:prstGeom>
        </p:spPr>
      </p:pic>
      <p:pic>
        <p:nvPicPr>
          <p:cNvPr id="19458" name="Picture 2">
            <a:extLst>
              <a:ext uri="{FF2B5EF4-FFF2-40B4-BE49-F238E27FC236}">
                <a16:creationId xmlns:a16="http://schemas.microsoft.com/office/drawing/2014/main" id="{AD05F7FD-A945-445E-AD53-7248E671C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8959" y="2181225"/>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654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1">
                    <a:lumMod val="75000"/>
                  </a:schemeClr>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3" y="553999"/>
            <a:ext cx="10940376" cy="1990930"/>
          </a:xfrm>
          <a:prstGeom prst="rect">
            <a:avLst/>
          </a:prstGeom>
          <a:noFill/>
        </p:spPr>
        <p:txBody>
          <a:bodyPr wrap="square">
            <a:spAutoFit/>
          </a:bodyPr>
          <a:lstStyle/>
          <a:p>
            <a:pPr algn="just">
              <a:lnSpc>
                <a:spcPct val="107000"/>
              </a:lnSpc>
              <a:spcAft>
                <a:spcPts val="800"/>
              </a:spcAft>
            </a:pPr>
            <a:r>
              <a:rPr lang="en-IN" sz="1800" b="1" dirty="0">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“Extra Trees Regressor” having high R2 score compared to other models. So, we  concluded that “Extra Trees Regressor</a:t>
            </a:r>
            <a:r>
              <a:rPr lang="en-IN" b="1" dirty="0">
                <a:latin typeface="Century" panose="02040604050505020304" pitchFamily="18" charset="0"/>
                <a:ea typeface="Calibri" panose="020F0502020204030204" pitchFamily="34" charset="0"/>
                <a:cs typeface="Calibri" panose="020F0502020204030204" pitchFamily="34" charset="0"/>
              </a:rPr>
              <a:t>”</a:t>
            </a:r>
            <a:r>
              <a:rPr lang="en-IN" sz="1800" b="1" dirty="0">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p>
          <a:p>
            <a:pPr algn="just">
              <a:lnSpc>
                <a:spcPct val="107000"/>
              </a:lnSpc>
              <a:spcAft>
                <a:spcPts val="800"/>
              </a:spcAft>
            </a:pPr>
            <a:r>
              <a:rPr lang="en-IN"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b="1"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Extra Trees Regressor. And used all the obtained best parameters to create the accuracy of final model.</a:t>
            </a:r>
            <a:endParaRPr lang="en-IN"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b="1"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9F822A7-FF24-4716-AE84-41BF657876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86344" y="2439849"/>
            <a:ext cx="5730875" cy="2950845"/>
          </a:xfrm>
          <a:prstGeom prst="rect">
            <a:avLst/>
          </a:prstGeom>
          <a:noFill/>
          <a:ln>
            <a:noFill/>
          </a:ln>
        </p:spPr>
      </p:pic>
      <p:pic>
        <p:nvPicPr>
          <p:cNvPr id="11" name="Picture 10">
            <a:extLst>
              <a:ext uri="{FF2B5EF4-FFF2-40B4-BE49-F238E27FC236}">
                <a16:creationId xmlns:a16="http://schemas.microsoft.com/office/drawing/2014/main" id="{B4D4A1B0-4FF7-4F44-963E-93A7D4E2057E}"/>
              </a:ext>
            </a:extLst>
          </p:cNvPr>
          <p:cNvPicPr>
            <a:picLocks noChangeAspect="1"/>
          </p:cNvPicPr>
          <p:nvPr/>
        </p:nvPicPr>
        <p:blipFill rotWithShape="1">
          <a:blip r:embed="rId3">
            <a:extLst>
              <a:ext uri="{28A0092B-C50C-407E-A947-70E740481C1C}">
                <a14:useLocalDpi xmlns:a14="http://schemas.microsoft.com/office/drawing/2010/main" val="0"/>
              </a:ext>
            </a:extLst>
          </a:blip>
          <a:srcRect b="65926"/>
          <a:stretch/>
        </p:blipFill>
        <p:spPr bwMode="auto">
          <a:xfrm>
            <a:off x="3486344" y="5211328"/>
            <a:ext cx="5731510" cy="1092673"/>
          </a:xfrm>
          <a:prstGeom prst="rect">
            <a:avLst/>
          </a:prstGeom>
          <a:noFill/>
          <a:ln>
            <a:noFill/>
          </a:ln>
        </p:spPr>
      </p:pic>
    </p:spTree>
    <p:extLst>
      <p:ext uri="{BB962C8B-B14F-4D97-AF65-F5344CB8AC3E}">
        <p14:creationId xmlns:p14="http://schemas.microsoft.com/office/powerpoint/2010/main" val="483632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505839" y="0"/>
            <a:ext cx="11021438" cy="553998"/>
          </a:xfrm>
          <a:prstGeom prst="rect">
            <a:avLst/>
          </a:prstGeom>
          <a:noFill/>
        </p:spPr>
        <p:txBody>
          <a:bodyPr wrap="square" rtlCol="0">
            <a:spAutoFit/>
          </a:bodyPr>
          <a:lstStyle/>
          <a:p>
            <a:r>
              <a:rPr lang="en-US" sz="3000" u="sng" dirty="0">
                <a:solidFill>
                  <a:schemeClr val="accent1">
                    <a:lumMod val="75000"/>
                  </a:schemeClr>
                </a:solidFill>
                <a:latin typeface="Bookman Old Style" panose="02050604050505020204" pitchFamily="18" charset="0"/>
              </a:rPr>
              <a:t>Creating Final Model After Tuning:</a:t>
            </a:r>
            <a:endParaRPr lang="en-IN" sz="3000" u="sng" dirty="0">
              <a:solidFill>
                <a:schemeClr val="accent1">
                  <a:lumMod val="75000"/>
                </a:schemeClr>
              </a:solidFill>
              <a:latin typeface="Bookman Old Style" panose="02050604050505020204" pitchFamily="18" charset="0"/>
            </a:endParaRPr>
          </a:p>
        </p:txBody>
      </p:sp>
      <p:pic>
        <p:nvPicPr>
          <p:cNvPr id="8" name="Picture 7">
            <a:extLst>
              <a:ext uri="{FF2B5EF4-FFF2-40B4-BE49-F238E27FC236}">
                <a16:creationId xmlns:a16="http://schemas.microsoft.com/office/drawing/2014/main" id="{AF561BC9-B25F-4B50-B038-03B74EB5C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661" y="1467968"/>
            <a:ext cx="6487428" cy="3620125"/>
          </a:xfrm>
          <a:prstGeom prst="rect">
            <a:avLst/>
          </a:prstGeom>
        </p:spPr>
      </p:pic>
      <p:pic>
        <p:nvPicPr>
          <p:cNvPr id="20482" name="Picture 2">
            <a:extLst>
              <a:ext uri="{FF2B5EF4-FFF2-40B4-BE49-F238E27FC236}">
                <a16:creationId xmlns:a16="http://schemas.microsoft.com/office/drawing/2014/main" id="{187BA9F3-6DAA-4FB8-B402-651E3E2CF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3477" y="2181225"/>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4BA83-CB6B-419E-806A-969942DC0486}"/>
              </a:ext>
            </a:extLst>
          </p:cNvPr>
          <p:cNvSpPr txBox="1"/>
          <p:nvPr/>
        </p:nvSpPr>
        <p:spPr>
          <a:xfrm>
            <a:off x="0" y="184826"/>
            <a:ext cx="12192000" cy="707886"/>
          </a:xfrm>
          <a:prstGeom prst="rect">
            <a:avLst/>
          </a:prstGeom>
          <a:noFill/>
        </p:spPr>
        <p:txBody>
          <a:bodyPr wrap="square">
            <a:spAutoFit/>
          </a:bodyPr>
          <a:lstStyle/>
          <a:p>
            <a:pPr algn="ctr"/>
            <a:r>
              <a:rPr lang="en-US" sz="4000" u="sng" dirty="0">
                <a:solidFill>
                  <a:schemeClr val="accent1">
                    <a:lumMod val="75000"/>
                  </a:schemeClr>
                </a:solidFill>
                <a:latin typeface="Bookman Old Style" panose="02050604050505020204" pitchFamily="18" charset="0"/>
              </a:rPr>
              <a:t>Introduction</a:t>
            </a:r>
            <a:endParaRPr lang="en-IN" sz="4000" u="sng" dirty="0">
              <a:solidFill>
                <a:schemeClr val="accent1">
                  <a:lumMod val="75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56867A6-EC31-4FB1-9E9E-170CCB1E5378}"/>
              </a:ext>
            </a:extLst>
          </p:cNvPr>
          <p:cNvSpPr txBox="1"/>
          <p:nvPr/>
        </p:nvSpPr>
        <p:spPr>
          <a:xfrm>
            <a:off x="367205" y="1734274"/>
            <a:ext cx="11042431" cy="2245166"/>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p:txBody>
      </p:sp>
      <p:sp>
        <p:nvSpPr>
          <p:cNvPr id="7" name="TextBox 6">
            <a:extLst>
              <a:ext uri="{FF2B5EF4-FFF2-40B4-BE49-F238E27FC236}">
                <a16:creationId xmlns:a16="http://schemas.microsoft.com/office/drawing/2014/main" id="{0153DECD-EA2A-4102-BC1B-C8E157781AF5}"/>
              </a:ext>
            </a:extLst>
          </p:cNvPr>
          <p:cNvSpPr txBox="1"/>
          <p:nvPr/>
        </p:nvSpPr>
        <p:spPr>
          <a:xfrm>
            <a:off x="367205" y="4137831"/>
            <a:ext cx="11201400" cy="1549848"/>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294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73532"/>
            <a:ext cx="11935838" cy="553998"/>
          </a:xfrm>
          <a:prstGeom prst="rect">
            <a:avLst/>
          </a:prstGeom>
          <a:noFill/>
        </p:spPr>
        <p:txBody>
          <a:bodyPr wrap="square" rtlCol="0">
            <a:spAutoFit/>
          </a:bodyPr>
          <a:lstStyle/>
          <a:p>
            <a:pPr algn="ctr"/>
            <a:r>
              <a:rPr lang="en-US" sz="3000" u="sng" dirty="0">
                <a:solidFill>
                  <a:schemeClr val="accent1">
                    <a:lumMod val="75000"/>
                  </a:schemeClr>
                </a:solidFill>
                <a:latin typeface="Bookman Old Style" panose="02050604050505020204" pitchFamily="18" charset="0"/>
              </a:rPr>
              <a:t>Saving The Final Model And Predictions From Saved Model</a:t>
            </a:r>
            <a:endParaRPr lang="en-IN" sz="3000" u="sng" dirty="0">
              <a:solidFill>
                <a:schemeClr val="accent1">
                  <a:lumMod val="75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above output we can observe that predicted values are almost near to the actual values. </a:t>
            </a:r>
          </a:p>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p>
        </p:txBody>
      </p:sp>
      <p:pic>
        <p:nvPicPr>
          <p:cNvPr id="9" name="Picture 8">
            <a:extLst>
              <a:ext uri="{FF2B5EF4-FFF2-40B4-BE49-F238E27FC236}">
                <a16:creationId xmlns:a16="http://schemas.microsoft.com/office/drawing/2014/main" id="{02715F94-84DF-40AE-9227-D62DAA821A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064" y="1302549"/>
            <a:ext cx="5731510" cy="3470275"/>
          </a:xfrm>
          <a:prstGeom prst="rect">
            <a:avLst/>
          </a:prstGeom>
          <a:noFill/>
          <a:ln>
            <a:noFill/>
          </a:ln>
        </p:spPr>
      </p:pic>
      <p:pic>
        <p:nvPicPr>
          <p:cNvPr id="10" name="Picture 9">
            <a:extLst>
              <a:ext uri="{FF2B5EF4-FFF2-40B4-BE49-F238E27FC236}">
                <a16:creationId xmlns:a16="http://schemas.microsoft.com/office/drawing/2014/main" id="{97BA5A6B-541B-4298-BF0A-AEF742B9F9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064" y="4772824"/>
            <a:ext cx="5731510" cy="1415415"/>
          </a:xfrm>
          <a:prstGeom prst="rect">
            <a:avLst/>
          </a:prstGeom>
          <a:noFill/>
          <a:ln>
            <a:noFill/>
          </a:ln>
        </p:spPr>
      </p:pic>
      <p:pic>
        <p:nvPicPr>
          <p:cNvPr id="11" name="Picture 10">
            <a:extLst>
              <a:ext uri="{FF2B5EF4-FFF2-40B4-BE49-F238E27FC236}">
                <a16:creationId xmlns:a16="http://schemas.microsoft.com/office/drawing/2014/main" id="{83E7125D-07D8-4E7B-99AF-B827E48904E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73327" y="1025525"/>
            <a:ext cx="5031105" cy="2403475"/>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53998"/>
          </a:xfrm>
          <a:prstGeom prst="rect">
            <a:avLst/>
          </a:prstGeom>
          <a:noFill/>
        </p:spPr>
        <p:txBody>
          <a:bodyPr wrap="square" rtlCol="0">
            <a:spAutoFit/>
          </a:bodyPr>
          <a:lstStyle/>
          <a:p>
            <a:pPr algn="ctr"/>
            <a:r>
              <a:rPr lang="en-US" sz="3000" u="sng" dirty="0">
                <a:solidFill>
                  <a:schemeClr val="accent1">
                    <a:lumMod val="75000"/>
                  </a:schemeClr>
                </a:solidFill>
                <a:latin typeface="Bookman Old Style" panose="02050604050505020204" pitchFamily="18" charset="0"/>
              </a:rPr>
              <a:t>Conclusion:</a:t>
            </a:r>
            <a:endParaRPr lang="en-IN" sz="3000" u="sng" dirty="0">
              <a:solidFill>
                <a:schemeClr val="accent1">
                  <a:lumMod val="75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effectLst/>
                <a:latin typeface="Century" panose="02040604050505020304" pitchFamily="18" charset="0"/>
              </a:rPr>
              <a:t>Then we loaded the dataset and have done data cleaning, EDA process and pre-processing techniques like checking outliers, skewness, correlation, scaling data etc</a:t>
            </a:r>
            <a:r>
              <a:rPr lang="en-US" dirty="0">
                <a:latin typeface="Century" panose="02040604050505020304" pitchFamily="18" charset="0"/>
              </a:rPr>
              <a:t>.</a:t>
            </a:r>
            <a:r>
              <a:rPr lang="en-US" b="0" i="0" dirty="0">
                <a:effectLst/>
                <a:latin typeface="Century" panose="02040604050505020304" pitchFamily="18" charset="0"/>
              </a:rPr>
              <a:t> </a:t>
            </a:r>
            <a:r>
              <a:rPr lang="en-US" dirty="0">
                <a:latin typeface="Century" panose="02040604050505020304" pitchFamily="18" charset="0"/>
              </a:rPr>
              <a:t>A</a:t>
            </a:r>
            <a:r>
              <a:rPr lang="en-US" b="0" i="0" dirty="0">
                <a:effectLst/>
                <a:latin typeface="Century" panose="02040604050505020304" pitchFamily="18" charset="0"/>
              </a:rPr>
              <a:t>nd got better insights from data visualization.</a:t>
            </a:r>
          </a:p>
          <a:p>
            <a:pPr marL="285750" indent="-285750" algn="just">
              <a:buFont typeface="Wingdings" panose="05000000000000000000" pitchFamily="2" charset="2"/>
              <a:buChar char="Ø"/>
            </a:pPr>
            <a:r>
              <a:rPr lang="en-US" b="0" i="0" dirty="0">
                <a:effectLst/>
                <a:latin typeface="Century" panose="02040604050505020304" pitchFamily="18" charset="0"/>
              </a:rPr>
              <a:t>From the visualizations we got to know that flight ticket prices change during morning and evening time of the day. 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b="0" i="0" dirty="0" err="1">
                <a:effectLst/>
                <a:latin typeface="Century" panose="02040604050505020304" pitchFamily="18" charset="0"/>
              </a:rPr>
              <a:t>Spicejet</a:t>
            </a:r>
            <a:r>
              <a:rPr lang="en-US"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b="0" i="0" dirty="0">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a:latin typeface="Century" panose="02040604050505020304" pitchFamily="18" charset="0"/>
              </a:rPr>
              <a:t>Extra Trees </a:t>
            </a:r>
            <a:r>
              <a:rPr lang="en-US" b="0" i="0" dirty="0">
                <a:effectLst/>
                <a:latin typeface="Century" panose="02040604050505020304" pitchFamily="18" charset="0"/>
              </a:rPr>
              <a:t>Regressor as the best model among all the models. On this basis we performed the Hyperparameter tuning to find out the best parameter and improving the scores. The R2 score increased after tuning </a:t>
            </a:r>
            <a:r>
              <a:rPr lang="en-US" dirty="0">
                <a:latin typeface="Century" panose="02040604050505020304" pitchFamily="18" charset="0"/>
              </a:rPr>
              <a:t>s</a:t>
            </a:r>
            <a:r>
              <a:rPr lang="en-US" b="0" i="0" dirty="0">
                <a:effectLst/>
                <a:latin typeface="Century" panose="02040604050505020304" pitchFamily="18" charset="0"/>
              </a:rPr>
              <a:t>o, we concluded that Extra Trees Regressor as the best model as it was giving high R2 score after tuning.</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729574" y="116732"/>
            <a:ext cx="10952353" cy="707886"/>
          </a:xfrm>
          <a:prstGeom prst="rect">
            <a:avLst/>
          </a:prstGeom>
          <a:noFill/>
        </p:spPr>
        <p:txBody>
          <a:bodyPr wrap="square" rtlCol="0">
            <a:spAutoFit/>
          </a:bodyPr>
          <a:lstStyle/>
          <a:p>
            <a:pPr algn="ctr"/>
            <a:r>
              <a:rPr lang="en-US" sz="4000" u="sng" dirty="0">
                <a:solidFill>
                  <a:schemeClr val="accent1">
                    <a:lumMod val="75000"/>
                  </a:schemeClr>
                </a:solidFill>
                <a:latin typeface="Bookman Old Style" panose="02050604050505020204" pitchFamily="18" charset="0"/>
              </a:rPr>
              <a:t>Problem Statement</a:t>
            </a:r>
            <a:endParaRPr lang="en-IN" sz="4000" u="sng" dirty="0">
              <a:solidFill>
                <a:schemeClr val="accent1">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171450" y="1360644"/>
            <a:ext cx="11652689" cy="3274417"/>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endParaRPr lang="en-US" sz="1800" dirty="0"/>
          </a:p>
        </p:txBody>
      </p:sp>
      <p:sp>
        <p:nvSpPr>
          <p:cNvPr id="7" name="TextBox 6">
            <a:extLst>
              <a:ext uri="{FF2B5EF4-FFF2-40B4-BE49-F238E27FC236}">
                <a16:creationId xmlns:a16="http://schemas.microsoft.com/office/drawing/2014/main" id="{890DF3B1-9751-462E-B552-064982E0D292}"/>
              </a:ext>
            </a:extLst>
          </p:cNvPr>
          <p:cNvSpPr txBox="1"/>
          <p:nvPr/>
        </p:nvSpPr>
        <p:spPr>
          <a:xfrm>
            <a:off x="171450" y="5095797"/>
            <a:ext cx="11423919" cy="957121"/>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using this information, build a system that can help buyers whether to buy a ticket or no</a:t>
            </a:r>
            <a:r>
              <a:rPr lang="en-IN" sz="1800" spc="-5" dirty="0">
                <a:solidFill>
                  <a:srgbClr val="000000"/>
                </a:solidFill>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1">
                    <a:lumMod val="75000"/>
                  </a:schemeClr>
                </a:solidFill>
                <a:latin typeface="Bookman Old Style" panose="02050604050505020204" pitchFamily="18" charset="0"/>
              </a:rPr>
              <a:t>Problem Understanding</a:t>
            </a:r>
            <a:endParaRPr lang="en-IN" sz="4000" u="sng" dirty="0">
              <a:solidFill>
                <a:schemeClr val="accent1">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252917" y="1713280"/>
            <a:ext cx="11363691" cy="1846211"/>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63BC0877-542E-443E-8AE7-A89D57BF039E}"/>
              </a:ext>
            </a:extLst>
          </p:cNvPr>
          <p:cNvSpPr txBox="1"/>
          <p:nvPr/>
        </p:nvSpPr>
        <p:spPr>
          <a:xfrm>
            <a:off x="252917" y="3882436"/>
            <a:ext cx="11363692" cy="923330"/>
          </a:xfrm>
          <a:prstGeom prst="rect">
            <a:avLst/>
          </a:prstGeom>
          <a:noFill/>
        </p:spPr>
        <p:txBody>
          <a:bodyPr wrap="square">
            <a:spAutoFit/>
          </a:bodyPr>
          <a:lstStyle/>
          <a:p>
            <a:pPr algn="just"/>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p:txBody>
      </p:sp>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53998"/>
          </a:xfrm>
          <a:prstGeom prst="rect">
            <a:avLst/>
          </a:prstGeom>
          <a:noFill/>
        </p:spPr>
        <p:txBody>
          <a:bodyPr wrap="square" rtlCol="0">
            <a:spAutoFit/>
          </a:bodyPr>
          <a:lstStyle/>
          <a:p>
            <a:r>
              <a:rPr lang="en-US" sz="3000" u="sng" dirty="0">
                <a:solidFill>
                  <a:schemeClr val="accent1">
                    <a:lumMod val="75000"/>
                  </a:schemeClr>
                </a:solidFill>
                <a:latin typeface="Bookman Old Style" panose="02050604050505020204" pitchFamily="18" charset="0"/>
              </a:rPr>
              <a:t>Benefits of Flight Price Prediction </a:t>
            </a:r>
            <a:endParaRPr lang="en-IN" sz="3000" u="sng" dirty="0">
              <a:solidFill>
                <a:schemeClr val="accent1">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250824" y="1732426"/>
            <a:ext cx="11688763" cy="2585323"/>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individuals to know and understand the future price of the flight tickets.</a:t>
            </a:r>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endParaRPr lang="en-US"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6" name="TextBox 15">
            <a:extLst>
              <a:ext uri="{FF2B5EF4-FFF2-40B4-BE49-F238E27FC236}">
                <a16:creationId xmlns:a16="http://schemas.microsoft.com/office/drawing/2014/main" id="{E4AC79D0-932D-4B74-962B-E3AFC7C3BFA0}"/>
              </a:ext>
            </a:extLst>
          </p:cNvPr>
          <p:cNvSpPr txBox="1"/>
          <p:nvPr/>
        </p:nvSpPr>
        <p:spPr>
          <a:xfrm>
            <a:off x="250824" y="4482131"/>
            <a:ext cx="11537950" cy="923330"/>
          </a:xfrm>
          <a:prstGeom prst="rect">
            <a:avLst/>
          </a:prstGeom>
          <a:noFill/>
        </p:spPr>
        <p:txBody>
          <a:bodyPr wrap="square">
            <a:spAutoFit/>
          </a:bodyPr>
          <a:lstStyle/>
          <a:p>
            <a:pPr algn="just"/>
            <a:r>
              <a:rPr lang="en-US" b="0" i="0" dirty="0">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606490" y="83976"/>
            <a:ext cx="11066106" cy="553998"/>
          </a:xfrm>
          <a:prstGeom prst="rect">
            <a:avLst/>
          </a:prstGeom>
          <a:noFill/>
        </p:spPr>
        <p:txBody>
          <a:bodyPr wrap="square" rtlCol="0">
            <a:spAutoFit/>
          </a:bodyPr>
          <a:lstStyle/>
          <a:p>
            <a:r>
              <a:rPr lang="en-US" sz="3000" u="sng" dirty="0">
                <a:solidFill>
                  <a:schemeClr val="accent1">
                    <a:lumMod val="75000"/>
                  </a:schemeClr>
                </a:solidFill>
                <a:latin typeface="Bookman Old Style" panose="02050604050505020204" pitchFamily="18" charset="0"/>
              </a:rPr>
              <a:t>Exploratory Data Analysis (EDA) Steps</a:t>
            </a:r>
            <a:endParaRPr lang="en-IN" sz="3000" u="sng" dirty="0">
              <a:solidFill>
                <a:schemeClr val="accent1">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209550" y="637974"/>
            <a:ext cx="11725275" cy="70250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sz="1800" dirty="0" err="1">
                <a:effectLst/>
                <a:latin typeface="Century" panose="02040604050505020304" pitchFamily="18" charset="0"/>
                <a:ea typeface="Calibri" panose="020F0502020204030204" pitchFamily="34" charset="0"/>
              </a:rPr>
              <a:t>time.</a:t>
            </a:r>
            <a:r>
              <a:rPr lang="en-IN" sz="1800" dirty="0" err="1">
                <a:effectLst/>
                <a:latin typeface="Century" panose="02040604050505020304" pitchFamily="18" charset="0"/>
                <a:ea typeface="Calibri" panose="020F0502020204030204" pitchFamily="34" charset="0"/>
                <a:cs typeface="Calibri" panose="020F0502020204030204" pitchFamily="34" charset="0"/>
              </a:rPr>
              <a:t>Extracted</a:t>
            </a:r>
            <a:r>
              <a:rPr lang="en-IN" sz="1800" dirty="0">
                <a:effectLst/>
                <a:latin typeface="Century" panose="02040604050505020304" pitchFamily="18" charset="0"/>
                <a:ea typeface="Calibri" panose="020F0502020204030204" pitchFamily="34" charset="0"/>
                <a:cs typeface="Calibri" panose="020F0502020204030204" pitchFamily="34" charset="0"/>
              </a:rPr>
              <a:t> </a:t>
            </a:r>
            <a:r>
              <a:rPr lang="en-IN" sz="1800" dirty="0" err="1">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effectLst/>
                <a:latin typeface="Century" panose="02040604050505020304" pitchFamily="18" charset="0"/>
                <a:ea typeface="Calibri" panose="020F0502020204030204" pitchFamily="34" charset="0"/>
                <a:cs typeface="Calibri" panose="020F0502020204030204" pitchFamily="34" charset="0"/>
              </a:rPr>
              <a:t>, </a:t>
            </a:r>
            <a:r>
              <a:rPr lang="en-IN" sz="1800" dirty="0" err="1">
                <a:effectLst/>
                <a:latin typeface="Century" panose="02040604050505020304" pitchFamily="18" charset="0"/>
                <a:ea typeface="Calibri" panose="020F0502020204030204" pitchFamily="34" charset="0"/>
                <a:cs typeface="Calibri" panose="020F0502020204030204" pitchFamily="34" charset="0"/>
              </a:rPr>
              <a:t>Deparutre_Min</a:t>
            </a:r>
            <a:r>
              <a:rPr lang="en-IN" sz="1800" dirty="0">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effectLst/>
                <a:latin typeface="Century" panose="02040604050505020304" pitchFamily="18" charset="0"/>
                <a:ea typeface="Calibri" panose="020F0502020204030204" pitchFamily="34" charset="0"/>
                <a:cs typeface="Calibri" panose="020F0502020204030204" pitchFamily="34" charset="0"/>
              </a:rPr>
              <a:t>, </a:t>
            </a:r>
            <a:r>
              <a:rPr lang="en-IN" sz="1800" dirty="0" err="1">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effectLst/>
                <a:latin typeface="Century" panose="02040604050505020304" pitchFamily="18" charset="0"/>
                <a:ea typeface="Calibri" panose="020F0502020204030204" pitchFamily="34" charset="0"/>
                <a:cs typeface="Calibri" panose="020F0502020204030204" pitchFamily="34" charset="0"/>
              </a:rPr>
              <a:t>Me</a:t>
            </a:r>
            <a:r>
              <a:rPr lang="en-IN" dirty="0" err="1">
                <a:latin typeface="Century" panose="02040604050505020304" pitchFamily="18" charset="0"/>
                <a:ea typeface="Calibri" panose="020F0502020204030204" pitchFamily="34" charset="0"/>
                <a:cs typeface="Calibri" panose="020F0502020204030204" pitchFamily="34" charset="0"/>
              </a:rPr>
              <a:t>al_availability</a:t>
            </a:r>
            <a:r>
              <a:rPr lang="en-IN" dirty="0">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latin typeface="Century" panose="02040604050505020304" pitchFamily="18" charset="0"/>
                <a:ea typeface="Calibri" panose="020F0502020204030204" pitchFamily="34" charset="0"/>
                <a:cs typeface="Calibri" panose="020F0502020204030204" pitchFamily="34" charset="0"/>
              </a:rPr>
              <a:t>Number_of_stops</a:t>
            </a:r>
            <a:r>
              <a:rPr lang="en-IN" dirty="0">
                <a:latin typeface="Century" panose="02040604050505020304" pitchFamily="18" charset="0"/>
                <a:ea typeface="Calibri" panose="020F0502020204030204" pitchFamily="34" charset="0"/>
                <a:cs typeface="Calibri" panose="020F0502020204030204" pitchFamily="34" charset="0"/>
              </a:rPr>
              <a:t> </a:t>
            </a:r>
            <a:r>
              <a:rPr lang="en-IN" sz="1800" dirty="0">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00269" y="261257"/>
            <a:ext cx="10991461" cy="553998"/>
          </a:xfrm>
          <a:prstGeom prst="rect">
            <a:avLst/>
          </a:prstGeom>
          <a:noFill/>
        </p:spPr>
        <p:txBody>
          <a:bodyPr wrap="square" rtlCol="0">
            <a:spAutoFit/>
          </a:bodyPr>
          <a:lstStyle/>
          <a:p>
            <a:pPr algn="ctr"/>
            <a:r>
              <a:rPr lang="en-US" sz="3000" u="sng" dirty="0">
                <a:solidFill>
                  <a:schemeClr val="accent1"/>
                </a:solidFill>
                <a:latin typeface="Bookman Old Style" panose="02050604050505020204" pitchFamily="18" charset="0"/>
              </a:rPr>
              <a:t>Visualization :Univariate Analysis for Numerical Variables</a:t>
            </a:r>
            <a:endParaRPr lang="en-IN" sz="3000" u="sng" dirty="0">
              <a:solidFill>
                <a:schemeClr val="accent1"/>
              </a:solidFill>
              <a:latin typeface="Bookman Old Style" panose="02050604050505020204"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238125" y="1419225"/>
            <a:ext cx="5191126" cy="4859407"/>
          </a:xfrm>
          <a:prstGeom prst="rect">
            <a:avLst/>
          </a:prstGeom>
          <a:noFill/>
        </p:spPr>
        <p:txBody>
          <a:bodyPr wrap="square">
            <a:spAutoFit/>
          </a:bodyPr>
          <a:lstStyle/>
          <a:p>
            <a:pPr lvl="0">
              <a:lnSpc>
                <a:spcPct val="107000"/>
              </a:lnSpc>
            </a:pPr>
            <a:r>
              <a:rPr lang="en-IN" dirty="0">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4" name="Picture 3">
            <a:extLst>
              <a:ext uri="{FF2B5EF4-FFF2-40B4-BE49-F238E27FC236}">
                <a16:creationId xmlns:a16="http://schemas.microsoft.com/office/drawing/2014/main" id="{05A6E361-7F5D-396D-EC71-DD05B2A10D66}"/>
              </a:ext>
            </a:extLst>
          </p:cNvPr>
          <p:cNvPicPr>
            <a:picLocks noChangeAspect="1"/>
          </p:cNvPicPr>
          <p:nvPr/>
        </p:nvPicPr>
        <p:blipFill>
          <a:blip r:embed="rId2"/>
          <a:stretch>
            <a:fillRect/>
          </a:stretch>
        </p:blipFill>
        <p:spPr>
          <a:xfrm>
            <a:off x="6200742" y="1696167"/>
            <a:ext cx="5550185" cy="4305521"/>
          </a:xfrm>
          <a:prstGeom prst="rect">
            <a:avLst/>
          </a:prstGeom>
        </p:spPr>
      </p:pic>
    </p:spTree>
    <p:extLst>
      <p:ext uri="{BB962C8B-B14F-4D97-AF65-F5344CB8AC3E}">
        <p14:creationId xmlns:p14="http://schemas.microsoft.com/office/powerpoint/2010/main" val="680301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0" y="65314"/>
            <a:ext cx="12154784" cy="553998"/>
          </a:xfrm>
          <a:prstGeom prst="rect">
            <a:avLst/>
          </a:prstGeom>
          <a:noFill/>
        </p:spPr>
        <p:txBody>
          <a:bodyPr wrap="square" rtlCol="0">
            <a:spAutoFit/>
          </a:bodyPr>
          <a:lstStyle/>
          <a:p>
            <a:pPr algn="ctr"/>
            <a:r>
              <a:rPr lang="en-US" sz="3000" u="sng" dirty="0">
                <a:solidFill>
                  <a:schemeClr val="accent1"/>
                </a:solidFill>
                <a:latin typeface="Bookman Old Style" panose="02050604050505020204" pitchFamily="18" charset="0"/>
              </a:rPr>
              <a:t>Univariate Analysis: Visualizing Counts of Categorical Variables</a:t>
            </a:r>
            <a:endParaRPr lang="en-IN" sz="3000" u="sng" dirty="0">
              <a:solidFill>
                <a:schemeClr val="accent1"/>
              </a:solidFill>
              <a:latin typeface="Bookman Old Style" panose="02050604050505020204" pitchFamily="18" charset="0"/>
            </a:endParaRPr>
          </a:p>
        </p:txBody>
      </p:sp>
      <p:sp>
        <p:nvSpPr>
          <p:cNvPr id="3" name="TextBox 2">
            <a:extLst>
              <a:ext uri="{FF2B5EF4-FFF2-40B4-BE49-F238E27FC236}">
                <a16:creationId xmlns:a16="http://schemas.microsoft.com/office/drawing/2014/main" id="{8F3C7031-7ED9-4406-8AB6-208A323FE67F}"/>
              </a:ext>
            </a:extLst>
          </p:cNvPr>
          <p:cNvSpPr txBox="1"/>
          <p:nvPr/>
        </p:nvSpPr>
        <p:spPr>
          <a:xfrm>
            <a:off x="8686801" y="4247234"/>
            <a:ext cx="2987040"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Most of the flights providing free meals and only few flights are not providing any meals.</a:t>
            </a:r>
          </a:p>
          <a:p>
            <a:endParaRPr lang="en-IN" dirty="0"/>
          </a:p>
        </p:txBody>
      </p:sp>
      <p:sp>
        <p:nvSpPr>
          <p:cNvPr id="12" name="TextBox 11">
            <a:extLst>
              <a:ext uri="{FF2B5EF4-FFF2-40B4-BE49-F238E27FC236}">
                <a16:creationId xmlns:a16="http://schemas.microsoft.com/office/drawing/2014/main" id="{51552E52-C6B9-4825-B201-DD6D8078AAF9}"/>
              </a:ext>
            </a:extLst>
          </p:cNvPr>
          <p:cNvSpPr txBox="1"/>
          <p:nvPr/>
        </p:nvSpPr>
        <p:spPr>
          <a:xfrm>
            <a:off x="819149" y="4247234"/>
            <a:ext cx="2910839"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p>
        </p:txBody>
      </p:sp>
      <p:sp>
        <p:nvSpPr>
          <p:cNvPr id="14" name="TextBox 13">
            <a:extLst>
              <a:ext uri="{FF2B5EF4-FFF2-40B4-BE49-F238E27FC236}">
                <a16:creationId xmlns:a16="http://schemas.microsoft.com/office/drawing/2014/main" id="{AEFA827A-2BD9-479C-BC4D-8213FC644889}"/>
              </a:ext>
            </a:extLst>
          </p:cNvPr>
          <p:cNvSpPr txBox="1"/>
          <p:nvPr/>
        </p:nvSpPr>
        <p:spPr>
          <a:xfrm>
            <a:off x="4905375" y="4247234"/>
            <a:ext cx="2987040" cy="2585323"/>
          </a:xfrm>
          <a:prstGeom prst="rect">
            <a:avLst/>
          </a:prstGeom>
          <a:noFill/>
        </p:spPr>
        <p:txBody>
          <a:bodyPr wrap="square">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p>
        </p:txBody>
      </p:sp>
      <p:pic>
        <p:nvPicPr>
          <p:cNvPr id="5" name="Picture 4">
            <a:extLst>
              <a:ext uri="{FF2B5EF4-FFF2-40B4-BE49-F238E27FC236}">
                <a16:creationId xmlns:a16="http://schemas.microsoft.com/office/drawing/2014/main" id="{F367C4B9-A6B6-E50B-A99B-CA8B64BBF880}"/>
              </a:ext>
            </a:extLst>
          </p:cNvPr>
          <p:cNvPicPr>
            <a:picLocks noChangeAspect="1"/>
          </p:cNvPicPr>
          <p:nvPr/>
        </p:nvPicPr>
        <p:blipFill>
          <a:blip r:embed="rId2"/>
          <a:stretch>
            <a:fillRect/>
          </a:stretch>
        </p:blipFill>
        <p:spPr>
          <a:xfrm>
            <a:off x="1232597" y="1225809"/>
            <a:ext cx="6545057" cy="2929693"/>
          </a:xfrm>
          <a:prstGeom prst="rect">
            <a:avLst/>
          </a:prstGeom>
        </p:spPr>
      </p:pic>
      <p:pic>
        <p:nvPicPr>
          <p:cNvPr id="7" name="Picture 6">
            <a:extLst>
              <a:ext uri="{FF2B5EF4-FFF2-40B4-BE49-F238E27FC236}">
                <a16:creationId xmlns:a16="http://schemas.microsoft.com/office/drawing/2014/main" id="{C54688A8-4010-F81C-3DCE-6706DEC89737}"/>
              </a:ext>
            </a:extLst>
          </p:cNvPr>
          <p:cNvPicPr>
            <a:picLocks noChangeAspect="1"/>
          </p:cNvPicPr>
          <p:nvPr/>
        </p:nvPicPr>
        <p:blipFill>
          <a:blip r:embed="rId3"/>
          <a:stretch>
            <a:fillRect/>
          </a:stretch>
        </p:blipFill>
        <p:spPr>
          <a:xfrm>
            <a:off x="8702837" y="1258474"/>
            <a:ext cx="3182406" cy="2897027"/>
          </a:xfrm>
          <a:prstGeom prst="rect">
            <a:avLst/>
          </a:prstGeom>
        </p:spPr>
      </p:pic>
    </p:spTree>
    <p:extLst>
      <p:ext uri="{BB962C8B-B14F-4D97-AF65-F5344CB8AC3E}">
        <p14:creationId xmlns:p14="http://schemas.microsoft.com/office/powerpoint/2010/main" val="3333674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1239</TotalTime>
  <Words>3316</Words>
  <Application>Microsoft Office PowerPoint</Application>
  <PresentationFormat>Widescreen</PresentationFormat>
  <Paragraphs>142</Paragraphs>
  <Slides>32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Bookman Old Style</vt:lpstr>
      <vt:lpstr>Calibri</vt:lpstr>
      <vt:lpstr>Century</vt:lpstr>
      <vt:lpstr>Century Gothic</vt:lpstr>
      <vt:lpstr>Helvetica Neue</vt:lpstr>
      <vt:lpstr>Monotype Corsiva</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Mayukh</cp:lastModifiedBy>
  <cp:revision>120</cp:revision>
  <dcterms:created xsi:type="dcterms:W3CDTF">2021-10-24T08:35:25Z</dcterms:created>
  <dcterms:modified xsi:type="dcterms:W3CDTF">2022-08-03T03:10:47Z</dcterms:modified>
</cp:coreProperties>
</file>