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5" r:id="rId48"/>
    <p:sldId id="306" r:id="rId49"/>
    <p:sldId id="307" r:id="rId50"/>
    <p:sldId id="308" r:id="rId51"/>
    <p:sldId id="309" r:id="rId52"/>
    <p:sldId id="31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13"/>
    <a:srgbClr val="74AA56"/>
    <a:srgbClr val="2BE8ED"/>
    <a:srgbClr val="14E5EA"/>
    <a:srgbClr val="4664B8"/>
    <a:srgbClr val="EA4714"/>
    <a:srgbClr val="8F601B"/>
    <a:srgbClr val="224B88"/>
    <a:srgbClr val="868424"/>
    <a:srgbClr val="AEAA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Chandru" userId="6988e416fdaf345b" providerId="LiveId" clId="{E0B2558C-380C-4F72-9871-3E9939833342}"/>
    <pc:docChg chg="custSel delSld modSld">
      <pc:chgData name="Chandrashekar Chandru" userId="6988e416fdaf345b" providerId="LiveId" clId="{E0B2558C-380C-4F72-9871-3E9939833342}" dt="2022-03-11T14:46:36.888" v="1023" actId="20577"/>
      <pc:docMkLst>
        <pc:docMk/>
      </pc:docMkLst>
      <pc:sldChg chg="modSp mod">
        <pc:chgData name="Chandrashekar Chandru" userId="6988e416fdaf345b" providerId="LiveId" clId="{E0B2558C-380C-4F72-9871-3E9939833342}" dt="2022-03-11T13:36:51.141" v="137" actId="20577"/>
        <pc:sldMkLst>
          <pc:docMk/>
          <pc:sldMk cId="224671415" sldId="296"/>
        </pc:sldMkLst>
        <pc:spChg chg="mod">
          <ac:chgData name="Chandrashekar Chandru" userId="6988e416fdaf345b" providerId="LiveId" clId="{E0B2558C-380C-4F72-9871-3E9939833342}" dt="2022-03-11T13:36:51.141" v="137" actId="20577"/>
          <ac:spMkLst>
            <pc:docMk/>
            <pc:sldMk cId="224671415" sldId="296"/>
            <ac:spMk id="4" creationId="{CC11D13C-1AC8-4B3C-AB7C-FF4C6C3C8150}"/>
          </ac:spMkLst>
        </pc:spChg>
      </pc:sldChg>
      <pc:sldChg chg="addSp delSp modSp mod">
        <pc:chgData name="Chandrashekar Chandru" userId="6988e416fdaf345b" providerId="LiveId" clId="{E0B2558C-380C-4F72-9871-3E9939833342}" dt="2022-03-11T14:00:18.591" v="299" actId="20577"/>
        <pc:sldMkLst>
          <pc:docMk/>
          <pc:sldMk cId="1773981164" sldId="297"/>
        </pc:sldMkLst>
        <pc:spChg chg="mod">
          <ac:chgData name="Chandrashekar Chandru" userId="6988e416fdaf345b" providerId="LiveId" clId="{E0B2558C-380C-4F72-9871-3E9939833342}" dt="2022-03-11T13:37:29.029" v="177" actId="20577"/>
          <ac:spMkLst>
            <pc:docMk/>
            <pc:sldMk cId="1773981164" sldId="297"/>
            <ac:spMk id="2" creationId="{6BC7A272-6FA3-4B1F-A2BA-AE5ECD6964E9}"/>
          </ac:spMkLst>
        </pc:spChg>
        <pc:spChg chg="mod">
          <ac:chgData name="Chandrashekar Chandru" userId="6988e416fdaf345b" providerId="LiveId" clId="{E0B2558C-380C-4F72-9871-3E9939833342}" dt="2022-03-11T14:00:18.591" v="299" actId="20577"/>
          <ac:spMkLst>
            <pc:docMk/>
            <pc:sldMk cId="1773981164" sldId="297"/>
            <ac:spMk id="10" creationId="{5AFD8326-B86E-4065-B095-8508ABF74A1C}"/>
          </ac:spMkLst>
        </pc:spChg>
        <pc:picChg chg="add mod">
          <ac:chgData name="Chandrashekar Chandru" userId="6988e416fdaf345b" providerId="LiveId" clId="{E0B2558C-380C-4F72-9871-3E9939833342}" dt="2022-03-11T13:40:17.987" v="182" actId="1076"/>
          <ac:picMkLst>
            <pc:docMk/>
            <pc:sldMk cId="1773981164" sldId="297"/>
            <ac:picMk id="4" creationId="{921B369E-3E12-4F93-8A35-6BCBAE9A201A}"/>
          </ac:picMkLst>
        </pc:picChg>
        <pc:picChg chg="add mod">
          <ac:chgData name="Chandrashekar Chandru" userId="6988e416fdaf345b" providerId="LiveId" clId="{E0B2558C-380C-4F72-9871-3E9939833342}" dt="2022-03-11T13:41:01.157" v="186" actId="14100"/>
          <ac:picMkLst>
            <pc:docMk/>
            <pc:sldMk cId="1773981164" sldId="297"/>
            <ac:picMk id="6" creationId="{F7C5ADA1-B807-4CF5-B87C-F7A1932C7BA7}"/>
          </ac:picMkLst>
        </pc:picChg>
        <pc:picChg chg="del mod">
          <ac:chgData name="Chandrashekar Chandru" userId="6988e416fdaf345b" providerId="LiveId" clId="{E0B2558C-380C-4F72-9871-3E9939833342}" dt="2022-03-11T13:37:34.152" v="179" actId="478"/>
          <ac:picMkLst>
            <pc:docMk/>
            <pc:sldMk cId="1773981164" sldId="297"/>
            <ac:picMk id="7" creationId="{2E8FAA45-67C0-40F9-879D-01A4EFB7471D}"/>
          </ac:picMkLst>
        </pc:picChg>
        <pc:picChg chg="del">
          <ac:chgData name="Chandrashekar Chandru" userId="6988e416fdaf345b" providerId="LiveId" clId="{E0B2558C-380C-4F72-9871-3E9939833342}" dt="2022-03-11T13:37:37.725" v="180" actId="478"/>
          <ac:picMkLst>
            <pc:docMk/>
            <pc:sldMk cId="1773981164" sldId="297"/>
            <ac:picMk id="1026" creationId="{5488C7CB-2A63-484B-B115-EFC75CCCFF5C}"/>
          </ac:picMkLst>
        </pc:picChg>
      </pc:sldChg>
      <pc:sldChg chg="addSp delSp modSp mod">
        <pc:chgData name="Chandrashekar Chandru" userId="6988e416fdaf345b" providerId="LiveId" clId="{E0B2558C-380C-4F72-9871-3E9939833342}" dt="2022-03-11T14:01:37.491" v="325" actId="20577"/>
        <pc:sldMkLst>
          <pc:docMk/>
          <pc:sldMk cId="553231031" sldId="298"/>
        </pc:sldMkLst>
        <pc:spChg chg="mod">
          <ac:chgData name="Chandrashekar Chandru" userId="6988e416fdaf345b" providerId="LiveId" clId="{E0B2558C-380C-4F72-9871-3E9939833342}" dt="2022-03-11T13:57:12.629" v="240" actId="20577"/>
          <ac:spMkLst>
            <pc:docMk/>
            <pc:sldMk cId="553231031" sldId="298"/>
            <ac:spMk id="2" creationId="{AED8CA0B-D111-4842-B650-F050DFA5E6BD}"/>
          </ac:spMkLst>
        </pc:spChg>
        <pc:spChg chg="mod">
          <ac:chgData name="Chandrashekar Chandru" userId="6988e416fdaf345b" providerId="LiveId" clId="{E0B2558C-380C-4F72-9871-3E9939833342}" dt="2022-03-11T14:01:37.491" v="325" actId="20577"/>
          <ac:spMkLst>
            <pc:docMk/>
            <pc:sldMk cId="553231031" sldId="298"/>
            <ac:spMk id="9" creationId="{2D7F852D-BA82-4A23-8933-BA436911D33D}"/>
          </ac:spMkLst>
        </pc:spChg>
        <pc:picChg chg="add mod">
          <ac:chgData name="Chandrashekar Chandru" userId="6988e416fdaf345b" providerId="LiveId" clId="{E0B2558C-380C-4F72-9871-3E9939833342}" dt="2022-03-11T13:59:02.295" v="244" actId="1076"/>
          <ac:picMkLst>
            <pc:docMk/>
            <pc:sldMk cId="553231031" sldId="298"/>
            <ac:picMk id="4" creationId="{BCDD169E-1BC8-4607-8FEE-90F867257BC1}"/>
          </ac:picMkLst>
        </pc:picChg>
        <pc:picChg chg="add mod">
          <ac:chgData name="Chandrashekar Chandru" userId="6988e416fdaf345b" providerId="LiveId" clId="{E0B2558C-380C-4F72-9871-3E9939833342}" dt="2022-03-11T13:59:22.059" v="247" actId="14100"/>
          <ac:picMkLst>
            <pc:docMk/>
            <pc:sldMk cId="553231031" sldId="298"/>
            <ac:picMk id="6" creationId="{CFBB5876-32EF-450D-954A-1F5B53236C2D}"/>
          </ac:picMkLst>
        </pc:picChg>
        <pc:picChg chg="del">
          <ac:chgData name="Chandrashekar Chandru" userId="6988e416fdaf345b" providerId="LiveId" clId="{E0B2558C-380C-4F72-9871-3E9939833342}" dt="2022-03-11T13:57:15.327" v="241" actId="478"/>
          <ac:picMkLst>
            <pc:docMk/>
            <pc:sldMk cId="553231031" sldId="298"/>
            <ac:picMk id="7" creationId="{C01BB0B7-405A-4E06-BD2F-12F30F66EA30}"/>
          </ac:picMkLst>
        </pc:picChg>
        <pc:picChg chg="del">
          <ac:chgData name="Chandrashekar Chandru" userId="6988e416fdaf345b" providerId="LiveId" clId="{E0B2558C-380C-4F72-9871-3E9939833342}" dt="2022-03-11T13:57:17.095" v="242" actId="478"/>
          <ac:picMkLst>
            <pc:docMk/>
            <pc:sldMk cId="553231031" sldId="298"/>
            <ac:picMk id="2050" creationId="{EE31CE02-02FA-456B-849D-DFDF400D64EF}"/>
          </ac:picMkLst>
        </pc:picChg>
      </pc:sldChg>
      <pc:sldChg chg="addSp delSp modSp mod">
        <pc:chgData name="Chandrashekar Chandru" userId="6988e416fdaf345b" providerId="LiveId" clId="{E0B2558C-380C-4F72-9871-3E9939833342}" dt="2022-03-11T14:08:04.271" v="466" actId="20577"/>
        <pc:sldMkLst>
          <pc:docMk/>
          <pc:sldMk cId="2013178158" sldId="299"/>
        </pc:sldMkLst>
        <pc:spChg chg="mod">
          <ac:chgData name="Chandrashekar Chandru" userId="6988e416fdaf345b" providerId="LiveId" clId="{E0B2558C-380C-4F72-9871-3E9939833342}" dt="2022-03-11T14:02:27.142" v="386" actId="20577"/>
          <ac:spMkLst>
            <pc:docMk/>
            <pc:sldMk cId="2013178158" sldId="299"/>
            <ac:spMk id="2" creationId="{6356C1B0-7AF0-4F77-872C-CB30230FE4A2}"/>
          </ac:spMkLst>
        </pc:spChg>
        <pc:spChg chg="mod">
          <ac:chgData name="Chandrashekar Chandru" userId="6988e416fdaf345b" providerId="LiveId" clId="{E0B2558C-380C-4F72-9871-3E9939833342}" dt="2022-03-11T14:08:04.271" v="466" actId="20577"/>
          <ac:spMkLst>
            <pc:docMk/>
            <pc:sldMk cId="2013178158" sldId="299"/>
            <ac:spMk id="5" creationId="{142955B2-9E78-4A2D-9DE1-82EBDB2E0E9F}"/>
          </ac:spMkLst>
        </pc:spChg>
        <pc:picChg chg="del mod">
          <ac:chgData name="Chandrashekar Chandru" userId="6988e416fdaf345b" providerId="LiveId" clId="{E0B2558C-380C-4F72-9871-3E9939833342}" dt="2022-03-11T14:02:31.575" v="388" actId="478"/>
          <ac:picMkLst>
            <pc:docMk/>
            <pc:sldMk cId="2013178158" sldId="299"/>
            <ac:picMk id="4" creationId="{2C670A5D-7B55-451F-9F93-471C5EE5A551}"/>
          </ac:picMkLst>
        </pc:picChg>
        <pc:picChg chg="add mod">
          <ac:chgData name="Chandrashekar Chandru" userId="6988e416fdaf345b" providerId="LiveId" clId="{E0B2558C-380C-4F72-9871-3E9939833342}" dt="2022-03-11T14:06:55.123" v="391" actId="1076"/>
          <ac:picMkLst>
            <pc:docMk/>
            <pc:sldMk cId="2013178158" sldId="299"/>
            <ac:picMk id="6" creationId="{D6A68C8A-0613-4DBC-926D-5635C9D8AE4D}"/>
          </ac:picMkLst>
        </pc:picChg>
        <pc:picChg chg="add mod">
          <ac:chgData name="Chandrashekar Chandru" userId="6988e416fdaf345b" providerId="LiveId" clId="{E0B2558C-380C-4F72-9871-3E9939833342}" dt="2022-03-11T14:07:17.644" v="394" actId="14100"/>
          <ac:picMkLst>
            <pc:docMk/>
            <pc:sldMk cId="2013178158" sldId="299"/>
            <ac:picMk id="8" creationId="{43E8CF5D-E4AC-4A7C-BDB5-6404EAB0EB6F}"/>
          </ac:picMkLst>
        </pc:picChg>
        <pc:picChg chg="del">
          <ac:chgData name="Chandrashekar Chandru" userId="6988e416fdaf345b" providerId="LiveId" clId="{E0B2558C-380C-4F72-9871-3E9939833342}" dt="2022-03-11T14:02:33.826" v="389" actId="478"/>
          <ac:picMkLst>
            <pc:docMk/>
            <pc:sldMk cId="2013178158" sldId="299"/>
            <ac:picMk id="3074" creationId="{2B4B3069-E227-40B5-8E8B-364920DE32C4}"/>
          </ac:picMkLst>
        </pc:picChg>
      </pc:sldChg>
      <pc:sldChg chg="addSp delSp modSp mod">
        <pc:chgData name="Chandrashekar Chandru" userId="6988e416fdaf345b" providerId="LiveId" clId="{E0B2558C-380C-4F72-9871-3E9939833342}" dt="2022-03-11T14:10:27.319" v="553" actId="20577"/>
        <pc:sldMkLst>
          <pc:docMk/>
          <pc:sldMk cId="860733213" sldId="300"/>
        </pc:sldMkLst>
        <pc:spChg chg="mod">
          <ac:chgData name="Chandrashekar Chandru" userId="6988e416fdaf345b" providerId="LiveId" clId="{E0B2558C-380C-4F72-9871-3E9939833342}" dt="2022-03-11T14:09:01.455" v="521" actId="20577"/>
          <ac:spMkLst>
            <pc:docMk/>
            <pc:sldMk cId="860733213" sldId="300"/>
            <ac:spMk id="2" creationId="{36FBE58D-3B3B-4D0D-B45A-7B8E43EE633A}"/>
          </ac:spMkLst>
        </pc:spChg>
        <pc:spChg chg="mod">
          <ac:chgData name="Chandrashekar Chandru" userId="6988e416fdaf345b" providerId="LiveId" clId="{E0B2558C-380C-4F72-9871-3E9939833342}" dt="2022-03-11T14:10:27.319" v="553" actId="20577"/>
          <ac:spMkLst>
            <pc:docMk/>
            <pc:sldMk cId="860733213" sldId="300"/>
            <ac:spMk id="5" creationId="{ACB110C6-5755-4634-8B70-D8D4A24FE1EB}"/>
          </ac:spMkLst>
        </pc:spChg>
        <pc:picChg chg="del mod">
          <ac:chgData name="Chandrashekar Chandru" userId="6988e416fdaf345b" providerId="LiveId" clId="{E0B2558C-380C-4F72-9871-3E9939833342}" dt="2022-03-11T14:09:04.811" v="523" actId="478"/>
          <ac:picMkLst>
            <pc:docMk/>
            <pc:sldMk cId="860733213" sldId="300"/>
            <ac:picMk id="4" creationId="{98EA00DB-2CEF-43F9-9895-AD58B92DC7AF}"/>
          </ac:picMkLst>
        </pc:picChg>
        <pc:picChg chg="add mod">
          <ac:chgData name="Chandrashekar Chandru" userId="6988e416fdaf345b" providerId="LiveId" clId="{E0B2558C-380C-4F72-9871-3E9939833342}" dt="2022-03-11T14:09:33.287" v="526" actId="1076"/>
          <ac:picMkLst>
            <pc:docMk/>
            <pc:sldMk cId="860733213" sldId="300"/>
            <ac:picMk id="6" creationId="{D07B4C3E-7685-4CA6-BFE9-71ED44DC1A32}"/>
          </ac:picMkLst>
        </pc:picChg>
        <pc:picChg chg="add mod">
          <ac:chgData name="Chandrashekar Chandru" userId="6988e416fdaf345b" providerId="LiveId" clId="{E0B2558C-380C-4F72-9871-3E9939833342}" dt="2022-03-11T14:10:04.453" v="529" actId="14100"/>
          <ac:picMkLst>
            <pc:docMk/>
            <pc:sldMk cId="860733213" sldId="300"/>
            <ac:picMk id="8" creationId="{4C6F18A7-F5D2-4568-9921-BE2F15524212}"/>
          </ac:picMkLst>
        </pc:picChg>
        <pc:picChg chg="del">
          <ac:chgData name="Chandrashekar Chandru" userId="6988e416fdaf345b" providerId="LiveId" clId="{E0B2558C-380C-4F72-9871-3E9939833342}" dt="2022-03-11T14:09:06.787" v="524" actId="478"/>
          <ac:picMkLst>
            <pc:docMk/>
            <pc:sldMk cId="860733213" sldId="300"/>
            <ac:picMk id="4098" creationId="{149D222C-B413-48C3-A03F-8ACFEAB24DE3}"/>
          </ac:picMkLst>
        </pc:picChg>
      </pc:sldChg>
      <pc:sldChg chg="addSp delSp modSp mod">
        <pc:chgData name="Chandrashekar Chandru" userId="6988e416fdaf345b" providerId="LiveId" clId="{E0B2558C-380C-4F72-9871-3E9939833342}" dt="2022-03-11T14:12:13.985" v="606" actId="20577"/>
        <pc:sldMkLst>
          <pc:docMk/>
          <pc:sldMk cId="2788726521" sldId="301"/>
        </pc:sldMkLst>
        <pc:spChg chg="mod">
          <ac:chgData name="Chandrashekar Chandru" userId="6988e416fdaf345b" providerId="LiveId" clId="{E0B2558C-380C-4F72-9871-3E9939833342}" dt="2022-03-11T14:11:14.836" v="571" actId="20577"/>
          <ac:spMkLst>
            <pc:docMk/>
            <pc:sldMk cId="2788726521" sldId="301"/>
            <ac:spMk id="2" creationId="{D8FC93E9-E5A3-4B5A-A8A0-7BFF445F6F86}"/>
          </ac:spMkLst>
        </pc:spChg>
        <pc:spChg chg="mod">
          <ac:chgData name="Chandrashekar Chandru" userId="6988e416fdaf345b" providerId="LiveId" clId="{E0B2558C-380C-4F72-9871-3E9939833342}" dt="2022-03-11T14:12:13.985" v="606" actId="20577"/>
          <ac:spMkLst>
            <pc:docMk/>
            <pc:sldMk cId="2788726521" sldId="301"/>
            <ac:spMk id="7" creationId="{DE81227F-97EE-414D-8BB3-83DCB3EF432B}"/>
          </ac:spMkLst>
        </pc:spChg>
        <pc:picChg chg="add mod">
          <ac:chgData name="Chandrashekar Chandru" userId="6988e416fdaf345b" providerId="LiveId" clId="{E0B2558C-380C-4F72-9871-3E9939833342}" dt="2022-03-11T14:11:37.653" v="578" actId="1076"/>
          <ac:picMkLst>
            <pc:docMk/>
            <pc:sldMk cId="2788726521" sldId="301"/>
            <ac:picMk id="4" creationId="{FD09AA28-E9CB-43E3-9E6D-6E31CAA5E41C}"/>
          </ac:picMkLst>
        </pc:picChg>
        <pc:picChg chg="del mod">
          <ac:chgData name="Chandrashekar Chandru" userId="6988e416fdaf345b" providerId="LiveId" clId="{E0B2558C-380C-4F72-9871-3E9939833342}" dt="2022-03-11T14:11:17.720" v="573" actId="478"/>
          <ac:picMkLst>
            <pc:docMk/>
            <pc:sldMk cId="2788726521" sldId="301"/>
            <ac:picMk id="6" creationId="{B4AD83AB-3711-40FC-B431-F089F9875E20}"/>
          </ac:picMkLst>
        </pc:picChg>
        <pc:picChg chg="add mod">
          <ac:chgData name="Chandrashekar Chandru" userId="6988e416fdaf345b" providerId="LiveId" clId="{E0B2558C-380C-4F72-9871-3E9939833342}" dt="2022-03-11T14:11:54.836" v="581" actId="14100"/>
          <ac:picMkLst>
            <pc:docMk/>
            <pc:sldMk cId="2788726521" sldId="301"/>
            <ac:picMk id="8" creationId="{94C68948-ACDF-4130-A2F6-97B5AD5E670C}"/>
          </ac:picMkLst>
        </pc:picChg>
        <pc:picChg chg="del">
          <ac:chgData name="Chandrashekar Chandru" userId="6988e416fdaf345b" providerId="LiveId" clId="{E0B2558C-380C-4F72-9871-3E9939833342}" dt="2022-03-11T14:11:19.604" v="574" actId="478"/>
          <ac:picMkLst>
            <pc:docMk/>
            <pc:sldMk cId="2788726521" sldId="301"/>
            <ac:picMk id="5122" creationId="{A6FFBDFA-FABA-45B0-927E-267968A65DA3}"/>
          </ac:picMkLst>
        </pc:picChg>
      </pc:sldChg>
      <pc:sldChg chg="del">
        <pc:chgData name="Chandrashekar Chandru" userId="6988e416fdaf345b" providerId="LiveId" clId="{E0B2558C-380C-4F72-9871-3E9939833342}" dt="2022-03-11T14:12:49.068" v="607" actId="2696"/>
        <pc:sldMkLst>
          <pc:docMk/>
          <pc:sldMk cId="2113696194" sldId="302"/>
        </pc:sldMkLst>
      </pc:sldChg>
      <pc:sldChg chg="del">
        <pc:chgData name="Chandrashekar Chandru" userId="6988e416fdaf345b" providerId="LiveId" clId="{E0B2558C-380C-4F72-9871-3E9939833342}" dt="2022-03-11T14:12:59.490" v="608" actId="2696"/>
        <pc:sldMkLst>
          <pc:docMk/>
          <pc:sldMk cId="3787785206" sldId="303"/>
        </pc:sldMkLst>
      </pc:sldChg>
      <pc:sldChg chg="del">
        <pc:chgData name="Chandrashekar Chandru" userId="6988e416fdaf345b" providerId="LiveId" clId="{E0B2558C-380C-4F72-9871-3E9939833342}" dt="2022-03-11T14:13:10.212" v="609" actId="2696"/>
        <pc:sldMkLst>
          <pc:docMk/>
          <pc:sldMk cId="185458228" sldId="304"/>
        </pc:sldMkLst>
      </pc:sldChg>
      <pc:sldChg chg="addSp delSp modSp mod">
        <pc:chgData name="Chandrashekar Chandru" userId="6988e416fdaf345b" providerId="LiveId" clId="{E0B2558C-380C-4F72-9871-3E9939833342}" dt="2022-03-11T14:33:30.207" v="626" actId="20577"/>
        <pc:sldMkLst>
          <pc:docMk/>
          <pc:sldMk cId="2542594224" sldId="305"/>
        </pc:sldMkLst>
        <pc:spChg chg="mod">
          <ac:chgData name="Chandrashekar Chandru" userId="6988e416fdaf345b" providerId="LiveId" clId="{E0B2558C-380C-4F72-9871-3E9939833342}" dt="2022-03-11T14:33:30.207" v="626" actId="20577"/>
          <ac:spMkLst>
            <pc:docMk/>
            <pc:sldMk cId="2542594224" sldId="305"/>
            <ac:spMk id="4" creationId="{6F1A2BE9-000D-44EB-91AF-132CE3398DE5}"/>
          </ac:spMkLst>
        </pc:spChg>
        <pc:picChg chg="del mod">
          <ac:chgData name="Chandrashekar Chandru" userId="6988e416fdaf345b" providerId="LiveId" clId="{E0B2558C-380C-4F72-9871-3E9939833342}" dt="2022-03-11T14:32:54.457" v="611" actId="478"/>
          <ac:picMkLst>
            <pc:docMk/>
            <pc:sldMk cId="2542594224" sldId="305"/>
            <ac:picMk id="3" creationId="{F94F06AB-52D7-4C45-966F-F9DBB1D72852}"/>
          </ac:picMkLst>
        </pc:picChg>
        <pc:picChg chg="add mod">
          <ac:chgData name="Chandrashekar Chandru" userId="6988e416fdaf345b" providerId="LiveId" clId="{E0B2558C-380C-4F72-9871-3E9939833342}" dt="2022-03-11T14:33:22.086" v="616" actId="1076"/>
          <ac:picMkLst>
            <pc:docMk/>
            <pc:sldMk cId="2542594224" sldId="305"/>
            <ac:picMk id="6" creationId="{D0FD9AD8-6908-4EBC-9933-D682210DC0D4}"/>
          </ac:picMkLst>
        </pc:picChg>
      </pc:sldChg>
      <pc:sldChg chg="addSp delSp modSp mod">
        <pc:chgData name="Chandrashekar Chandru" userId="6988e416fdaf345b" providerId="LiveId" clId="{E0B2558C-380C-4F72-9871-3E9939833342}" dt="2022-03-11T14:38:54.863" v="631" actId="1076"/>
        <pc:sldMkLst>
          <pc:docMk/>
          <pc:sldMk cId="269317581" sldId="306"/>
        </pc:sldMkLst>
        <pc:picChg chg="add mod">
          <ac:chgData name="Chandrashekar Chandru" userId="6988e416fdaf345b" providerId="LiveId" clId="{E0B2558C-380C-4F72-9871-3E9939833342}" dt="2022-03-11T14:38:54.863" v="631" actId="1076"/>
          <ac:picMkLst>
            <pc:docMk/>
            <pc:sldMk cId="269317581" sldId="306"/>
            <ac:picMk id="4" creationId="{5A8367CE-CC09-4AC2-AA67-743908E4B7C2}"/>
          </ac:picMkLst>
        </pc:picChg>
        <pc:picChg chg="del">
          <ac:chgData name="Chandrashekar Chandru" userId="6988e416fdaf345b" providerId="LiveId" clId="{E0B2558C-380C-4F72-9871-3E9939833342}" dt="2022-03-11T14:38:10.324" v="627" actId="478"/>
          <ac:picMkLst>
            <pc:docMk/>
            <pc:sldMk cId="269317581" sldId="306"/>
            <ac:picMk id="6" creationId="{B1553A4B-7D23-48D7-9909-256FCD1353A5}"/>
          </ac:picMkLst>
        </pc:picChg>
      </pc:sldChg>
      <pc:sldChg chg="addSp delSp modSp mod">
        <pc:chgData name="Chandrashekar Chandru" userId="6988e416fdaf345b" providerId="LiveId" clId="{E0B2558C-380C-4F72-9871-3E9939833342}" dt="2022-03-11T14:43:28.798" v="909" actId="20577"/>
        <pc:sldMkLst>
          <pc:docMk/>
          <pc:sldMk cId="2050201121" sldId="307"/>
        </pc:sldMkLst>
        <pc:spChg chg="mod">
          <ac:chgData name="Chandrashekar Chandru" userId="6988e416fdaf345b" providerId="LiveId" clId="{E0B2558C-380C-4F72-9871-3E9939833342}" dt="2022-03-11T14:43:28.798" v="909" actId="20577"/>
          <ac:spMkLst>
            <pc:docMk/>
            <pc:sldMk cId="2050201121" sldId="307"/>
            <ac:spMk id="7" creationId="{30E7B2D8-5E08-46D9-9672-493C407D13B6}"/>
          </ac:spMkLst>
        </pc:spChg>
        <pc:picChg chg="add mod">
          <ac:chgData name="Chandrashekar Chandru" userId="6988e416fdaf345b" providerId="LiveId" clId="{E0B2558C-380C-4F72-9871-3E9939833342}" dt="2022-03-11T14:41:51.934" v="636" actId="14100"/>
          <ac:picMkLst>
            <pc:docMk/>
            <pc:sldMk cId="2050201121" sldId="307"/>
            <ac:picMk id="4" creationId="{C99DDFD1-F209-4A94-9E16-91BF8B20A057}"/>
          </ac:picMkLst>
        </pc:picChg>
        <pc:picChg chg="del">
          <ac:chgData name="Chandrashekar Chandru" userId="6988e416fdaf345b" providerId="LiveId" clId="{E0B2558C-380C-4F72-9871-3E9939833342}" dt="2022-03-11T14:41:30.598" v="632" actId="478"/>
          <ac:picMkLst>
            <pc:docMk/>
            <pc:sldMk cId="2050201121" sldId="307"/>
            <ac:picMk id="5" creationId="{BF7957F5-E6E2-40AB-A784-DB7870D3224D}"/>
          </ac:picMkLst>
        </pc:picChg>
        <pc:picChg chg="add mod">
          <ac:chgData name="Chandrashekar Chandru" userId="6988e416fdaf345b" providerId="LiveId" clId="{E0B2558C-380C-4F72-9871-3E9939833342}" dt="2022-03-11T14:42:38.344" v="641" actId="14100"/>
          <ac:picMkLst>
            <pc:docMk/>
            <pc:sldMk cId="2050201121" sldId="307"/>
            <ac:picMk id="8" creationId="{C3A57097-249B-4443-87CB-BF176639B400}"/>
          </ac:picMkLst>
        </pc:picChg>
        <pc:picChg chg="del">
          <ac:chgData name="Chandrashekar Chandru" userId="6988e416fdaf345b" providerId="LiveId" clId="{E0B2558C-380C-4F72-9871-3E9939833342}" dt="2022-03-11T14:41:32.263" v="633" actId="478"/>
          <ac:picMkLst>
            <pc:docMk/>
            <pc:sldMk cId="2050201121" sldId="307"/>
            <ac:picMk id="9218" creationId="{12AB054C-AFB1-4653-AD03-D63BECE3FEF2}"/>
          </ac:picMkLst>
        </pc:picChg>
      </pc:sldChg>
      <pc:sldChg chg="addSp delSp modSp mod">
        <pc:chgData name="Chandrashekar Chandru" userId="6988e416fdaf345b" providerId="LiveId" clId="{E0B2558C-380C-4F72-9871-3E9939833342}" dt="2022-03-11T14:45:08.014" v="913" actId="1076"/>
        <pc:sldMkLst>
          <pc:docMk/>
          <pc:sldMk cId="1825019688" sldId="308"/>
        </pc:sldMkLst>
        <pc:picChg chg="add mod">
          <ac:chgData name="Chandrashekar Chandru" userId="6988e416fdaf345b" providerId="LiveId" clId="{E0B2558C-380C-4F72-9871-3E9939833342}" dt="2022-03-11T14:45:08.014" v="913" actId="1076"/>
          <ac:picMkLst>
            <pc:docMk/>
            <pc:sldMk cId="1825019688" sldId="308"/>
            <ac:picMk id="4" creationId="{1B7E14E3-C47D-474C-AAA0-6EEEC8315A46}"/>
          </ac:picMkLst>
        </pc:picChg>
        <pc:picChg chg="del">
          <ac:chgData name="Chandrashekar Chandru" userId="6988e416fdaf345b" providerId="LiveId" clId="{E0B2558C-380C-4F72-9871-3E9939833342}" dt="2022-03-11T14:44:42.095" v="910" actId="478"/>
          <ac:picMkLst>
            <pc:docMk/>
            <pc:sldMk cId="1825019688" sldId="308"/>
            <ac:picMk id="14" creationId="{C9BE14CB-0C8A-4FE7-8C7F-F1B6DB2ED63B}"/>
          </ac:picMkLst>
        </pc:picChg>
      </pc:sldChg>
      <pc:sldChg chg="modSp mod">
        <pc:chgData name="Chandrashekar Chandru" userId="6988e416fdaf345b" providerId="LiveId" clId="{E0B2558C-380C-4F72-9871-3E9939833342}" dt="2022-03-11T14:46:36.888" v="1023" actId="20577"/>
        <pc:sldMkLst>
          <pc:docMk/>
          <pc:sldMk cId="2464134901" sldId="309"/>
        </pc:sldMkLst>
        <pc:spChg chg="mod">
          <ac:chgData name="Chandrashekar Chandru" userId="6988e416fdaf345b" providerId="LiveId" clId="{E0B2558C-380C-4F72-9871-3E9939833342}" dt="2022-03-11T14:46:36.888" v="1023" actId="20577"/>
          <ac:spMkLst>
            <pc:docMk/>
            <pc:sldMk cId="2464134901" sldId="309"/>
            <ac:spMk id="3" creationId="{E22967B1-507D-44C3-AD8A-FCBE6769C7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26472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0D401-11AA-4CE1-991A-FF7FFDD6EF2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410440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101082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8372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1229076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1450832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328152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33593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256464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22721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245446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90D401-11AA-4CE1-991A-FF7FFDD6EF2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410744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90D401-11AA-4CE1-991A-FF7FFDD6EF21}"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311076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365188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159505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90D401-11AA-4CE1-991A-FF7FFDD6EF21}" type="datetimeFigureOut">
              <a:rPr lang="en-IN" smtClean="0"/>
              <a:t>06-07-2022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125533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0D401-11AA-4CE1-991A-FF7FFDD6EF2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DA99B6-7F69-4B56-AB37-7714DF6AD529}" type="slidenum">
              <a:rPr lang="en-IN" smtClean="0"/>
              <a:t>‹#›</a:t>
            </a:fld>
            <a:endParaRPr lang="en-IN"/>
          </a:p>
        </p:txBody>
      </p:sp>
    </p:spTree>
    <p:extLst>
      <p:ext uri="{BB962C8B-B14F-4D97-AF65-F5344CB8AC3E}">
        <p14:creationId xmlns:p14="http://schemas.microsoft.com/office/powerpoint/2010/main" val="423285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90D401-11AA-4CE1-991A-FF7FFDD6EF21}" type="datetimeFigureOut">
              <a:rPr lang="en-IN" smtClean="0"/>
              <a:t>06-07-2022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DA99B6-7F69-4B56-AB37-7714DF6AD529}" type="slidenum">
              <a:rPr lang="en-IN" smtClean="0"/>
              <a:t>‹#›</a:t>
            </a:fld>
            <a:endParaRPr lang="en-IN"/>
          </a:p>
        </p:txBody>
      </p:sp>
    </p:spTree>
    <p:extLst>
      <p:ext uri="{BB962C8B-B14F-4D97-AF65-F5344CB8AC3E}">
        <p14:creationId xmlns:p14="http://schemas.microsoft.com/office/powerpoint/2010/main" val="23452772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3FECB255-D82F-4789-8CA5-4F15EDC725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4" name="TextBox 23">
            <a:extLst>
              <a:ext uri="{FF2B5EF4-FFF2-40B4-BE49-F238E27FC236}">
                <a16:creationId xmlns:a16="http://schemas.microsoft.com/office/drawing/2014/main" id="{4FEEBB31-41D3-4F4C-A8D7-C981C931CE61}"/>
              </a:ext>
            </a:extLst>
          </p:cNvPr>
          <p:cNvSpPr txBox="1"/>
          <p:nvPr/>
        </p:nvSpPr>
        <p:spPr>
          <a:xfrm>
            <a:off x="2641600" y="2417545"/>
            <a:ext cx="6969760" cy="707886"/>
          </a:xfrm>
          <a:prstGeom prst="rect">
            <a:avLst/>
          </a:prstGeom>
          <a:noFill/>
        </p:spPr>
        <p:txBody>
          <a:bodyPr wrap="square" rtlCol="0">
            <a:spAutoFit/>
          </a:bodyPr>
          <a:lstStyle/>
          <a:p>
            <a:pPr algn="ctr"/>
            <a:r>
              <a:rPr lang="en-US" sz="4000" b="1" dirty="0">
                <a:ln w="13462">
                  <a:solidFill>
                    <a:schemeClr val="bg1"/>
                  </a:solidFill>
                  <a:prstDash val="solid"/>
                </a:ln>
                <a:effectLst>
                  <a:outerShdw dist="38100" dir="2700000" algn="bl" rotWithShape="0">
                    <a:schemeClr val="accent5"/>
                  </a:outerShdw>
                </a:effectLst>
                <a:latin typeface="Georgia" panose="02040502050405020303" pitchFamily="18" charset="0"/>
              </a:rPr>
              <a:t>Housing: Price Prediction</a:t>
            </a:r>
            <a:endParaRPr lang="en-IN" sz="4000" b="1" dirty="0">
              <a:ln w="13462">
                <a:solidFill>
                  <a:schemeClr val="bg1"/>
                </a:solidFill>
                <a:prstDash val="solid"/>
              </a:ln>
              <a:effectLst>
                <a:outerShdw dist="38100" dir="2700000" algn="bl" rotWithShape="0">
                  <a:schemeClr val="accent5"/>
                </a:outerShdw>
              </a:effectLst>
              <a:latin typeface="Georgia" panose="02040502050405020303" pitchFamily="18" charset="0"/>
            </a:endParaRPr>
          </a:p>
        </p:txBody>
      </p:sp>
      <p:sp>
        <p:nvSpPr>
          <p:cNvPr id="31" name="TextBox 30">
            <a:extLst>
              <a:ext uri="{FF2B5EF4-FFF2-40B4-BE49-F238E27FC236}">
                <a16:creationId xmlns:a16="http://schemas.microsoft.com/office/drawing/2014/main" id="{D0EAE9E9-6A12-4DE5-9328-F65D30DA5EEA}"/>
              </a:ext>
            </a:extLst>
          </p:cNvPr>
          <p:cNvSpPr txBox="1"/>
          <p:nvPr/>
        </p:nvSpPr>
        <p:spPr>
          <a:xfrm>
            <a:off x="9457891" y="6294922"/>
            <a:ext cx="2641065" cy="335880"/>
          </a:xfrm>
          <a:prstGeom prst="rect">
            <a:avLst/>
          </a:prstGeom>
          <a:noFill/>
        </p:spPr>
        <p:txBody>
          <a:bodyPr wrap="square" rtlCol="0">
            <a:spAutoFit/>
          </a:bodyPr>
          <a:lstStyle/>
          <a:p>
            <a:r>
              <a:rPr lang="en-US" sz="1600" dirty="0">
                <a:latin typeface="Georgia" panose="02040502050405020303" pitchFamily="18" charset="0"/>
              </a:rPr>
              <a:t>Presented By: Eliza Sarkar</a:t>
            </a:r>
            <a:endParaRPr lang="en-IN" sz="1600" dirty="0"/>
          </a:p>
        </p:txBody>
      </p:sp>
    </p:spTree>
    <p:extLst>
      <p:ext uri="{BB962C8B-B14F-4D97-AF65-F5344CB8AC3E}">
        <p14:creationId xmlns:p14="http://schemas.microsoft.com/office/powerpoint/2010/main" val="200285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3F4F3-DDB7-4BA3-A1D3-63770513B120}"/>
              </a:ext>
            </a:extLst>
          </p:cNvPr>
          <p:cNvSpPr txBox="1"/>
          <p:nvPr/>
        </p:nvSpPr>
        <p:spPr>
          <a:xfrm>
            <a:off x="690880" y="477520"/>
            <a:ext cx="10728960" cy="584775"/>
          </a:xfrm>
          <a:prstGeom prst="rect">
            <a:avLst/>
          </a:prstGeom>
          <a:noFill/>
        </p:spPr>
        <p:txBody>
          <a:bodyPr wrap="square" rtlCol="0">
            <a:spAutoFit/>
          </a:bodyPr>
          <a:lstStyle/>
          <a:p>
            <a:r>
              <a:rPr lang="en-US" sz="3200" dirty="0">
                <a:solidFill>
                  <a:schemeClr val="tx1">
                    <a:lumMod val="95000"/>
                    <a:lumOff val="5000"/>
                  </a:schemeClr>
                </a:solidFill>
                <a:latin typeface="Georgia" panose="02040502050405020303" pitchFamily="18" charset="0"/>
              </a:rPr>
              <a:t>Exploratory Data Analysis (EDA) Steps</a:t>
            </a:r>
            <a:endParaRPr lang="en-IN" sz="3200" dirty="0">
              <a:solidFill>
                <a:schemeClr val="tx1">
                  <a:lumMod val="95000"/>
                  <a:lumOff val="5000"/>
                </a:schemeClr>
              </a:solidFill>
              <a:latin typeface="Georgia" panose="02040502050405020303" pitchFamily="18" charset="0"/>
            </a:endParaRPr>
          </a:p>
        </p:txBody>
      </p:sp>
      <p:sp>
        <p:nvSpPr>
          <p:cNvPr id="3" name="TextBox 2">
            <a:extLst>
              <a:ext uri="{FF2B5EF4-FFF2-40B4-BE49-F238E27FC236}">
                <a16:creationId xmlns:a16="http://schemas.microsoft.com/office/drawing/2014/main" id="{8A6F6A09-682B-445F-B127-CF759A29B0D6}"/>
              </a:ext>
            </a:extLst>
          </p:cNvPr>
          <p:cNvSpPr txBox="1"/>
          <p:nvPr/>
        </p:nvSpPr>
        <p:spPr>
          <a:xfrm>
            <a:off x="690880" y="1503680"/>
            <a:ext cx="10728960" cy="3693319"/>
          </a:xfrm>
          <a:prstGeom prst="rect">
            <a:avLst/>
          </a:prstGeom>
          <a:noFill/>
        </p:spPr>
        <p:txBody>
          <a:bodyPr wrap="square" rtlCol="0">
            <a:spAutoFit/>
          </a:bodyPr>
          <a:lstStyle/>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Firstly, I have imported the necessary libraries and imported both train and test datasets which were in csv format. And process both datasets simultaneously.</a:t>
            </a:r>
          </a:p>
          <a:p>
            <a:pPr algn="just"/>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I have done some statistical analysis like checking shape, </a:t>
            </a:r>
            <a:r>
              <a:rPr lang="en-IN" dirty="0" err="1">
                <a:effectLst/>
                <a:latin typeface="Georgia" panose="02040502050405020303" pitchFamily="18" charset="0"/>
                <a:ea typeface="Microsoft Sans Serif" panose="020B0604020202020204" pitchFamily="34" charset="0"/>
                <a:cs typeface="Microsoft Sans Serif" panose="020B0604020202020204" pitchFamily="34" charset="0"/>
              </a:rPr>
              <a:t>nunique</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column names, data types of the features, info about the features, value counts etc.</a:t>
            </a:r>
          </a:p>
          <a:p>
            <a:pPr algn="just"/>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I have dropped “Id” and “Utilities” columns from both the datasets. </a:t>
            </a:r>
            <a:r>
              <a:rPr lang="en-IN" dirty="0">
                <a:latin typeface="Georgia" panose="02040502050405020303" pitchFamily="18" charset="0"/>
                <a:ea typeface="Microsoft Sans Serif" panose="020B0604020202020204" pitchFamily="34" charset="0"/>
                <a:cs typeface="Microsoft Sans Serif" panose="020B0604020202020204" pitchFamily="34" charset="0"/>
              </a:rPr>
              <a:t>Since 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hey had no significance impact on the prediction.</a:t>
            </a:r>
          </a:p>
          <a:p>
            <a:pPr algn="just"/>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While looking into the value count function I found some of the columns having more than 85% of zero values so, I dropped those columns from both the datasets as they might create skewness which will impact my model.</a:t>
            </a:r>
          </a:p>
          <a:p>
            <a:endParaRPr lang="en-IN" dirty="0"/>
          </a:p>
        </p:txBody>
      </p:sp>
    </p:spTree>
    <p:extLst>
      <p:ext uri="{BB962C8B-B14F-4D97-AF65-F5344CB8AC3E}">
        <p14:creationId xmlns:p14="http://schemas.microsoft.com/office/powerpoint/2010/main" val="102353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2C5C2A-2E1C-48F2-9B35-9BC09107866A}"/>
              </a:ext>
            </a:extLst>
          </p:cNvPr>
          <p:cNvSpPr txBox="1"/>
          <p:nvPr/>
        </p:nvSpPr>
        <p:spPr>
          <a:xfrm>
            <a:off x="650240" y="1219200"/>
            <a:ext cx="10779760" cy="5078313"/>
          </a:xfrm>
          <a:prstGeom prst="rect">
            <a:avLst/>
          </a:prstGeom>
          <a:noFill/>
        </p:spPr>
        <p:txBody>
          <a:bodyPr wrap="square" rtlCol="0">
            <a:spAutoFit/>
          </a:bodyPr>
          <a:lstStyle/>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I have done some feature extraction as the datasets contained some time variables like </a:t>
            </a:r>
            <a:r>
              <a:rPr lang="en-IN" dirty="0" err="1">
                <a:effectLst/>
                <a:latin typeface="Georgia" panose="02040502050405020303" pitchFamily="18" charset="0"/>
                <a:ea typeface="Microsoft Sans Serif" panose="020B0604020202020204" pitchFamily="34" charset="0"/>
                <a:cs typeface="Microsoft Sans Serif" panose="020B0604020202020204" pitchFamily="34" charset="0"/>
              </a:rPr>
              <a:t>YearBuilt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a:t>
            </a:r>
            <a:r>
              <a:rPr lang="en-IN" dirty="0" err="1">
                <a:effectLst/>
                <a:latin typeface="Georgia" panose="02040502050405020303" pitchFamily="18" charset="0"/>
                <a:ea typeface="Microsoft Sans Serif" panose="020B0604020202020204" pitchFamily="34" charset="0"/>
                <a:cs typeface="Microsoft Sans Serif" panose="020B0604020202020204" pitchFamily="34" charset="0"/>
              </a:rPr>
              <a:t>YearRemodAdd</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a:t>
            </a:r>
            <a:r>
              <a:rPr lang="en-IN" dirty="0" err="1">
                <a:effectLst/>
                <a:latin typeface="Georgia" panose="02040502050405020303" pitchFamily="18" charset="0"/>
                <a:ea typeface="Microsoft Sans Serif" panose="020B0604020202020204" pitchFamily="34" charset="0"/>
                <a:cs typeface="Microsoft Sans Serif" panose="020B0604020202020204" pitchFamily="34" charset="0"/>
              </a:rPr>
              <a:t>GarageYrBlt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and </a:t>
            </a:r>
            <a:r>
              <a:rPr lang="en-IN" dirty="0" err="1">
                <a:effectLst/>
                <a:latin typeface="Georgia" panose="02040502050405020303" pitchFamily="18" charset="0"/>
                <a:ea typeface="Microsoft Sans Serif" panose="020B0604020202020204" pitchFamily="34" charset="0"/>
                <a:cs typeface="Microsoft Sans Serif" panose="020B0604020202020204" pitchFamily="34" charset="0"/>
              </a:rPr>
              <a:t>YrSold</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Converting them into age seem more meaningful as they offer more information about the longevity of the features. </a:t>
            </a:r>
            <a:r>
              <a:rPr lang="en-IN" spc="-5" dirty="0">
                <a:effectLst/>
                <a:latin typeface="Georgia" panose="02040502050405020303" pitchFamily="18" charset="0"/>
                <a:ea typeface="Microsoft Sans Serif" panose="020B0604020202020204" pitchFamily="34" charset="0"/>
                <a:cs typeface="Microsoft Sans Serif" panose="020B0604020202020204" pitchFamily="34" charset="0"/>
              </a:rPr>
              <a:t>It is analogous to the fact that, the statement “Mr. X died at the age of 66 years” holds more information for us than the statement “Mr. X died in the year 2019”. </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So, I have extracted age information from the datetime variables by taking the difference in year between the year the house was built and year the house was sold and dropped the year columns.</a:t>
            </a:r>
          </a:p>
          <a:p>
            <a:pPr algn="just"/>
            <a:endParaRPr lang="en-IN"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IN"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All these steps were performed to both train and test datasets</a:t>
            </a:r>
            <a:r>
              <a:rPr lang="en-IN" dirty="0">
                <a:latin typeface="Georgia" panose="02040502050405020303" pitchFamily="18" charset="0"/>
                <a:ea typeface="Microsoft Sans Serif" panose="020B0604020202020204" pitchFamily="34" charset="0"/>
                <a:cs typeface="Microsoft Sans Serif" panose="020B0604020202020204" pitchFamily="34" charset="0"/>
              </a:rPr>
              <a:t> simultaneously.</a:t>
            </a:r>
          </a:p>
          <a:p>
            <a:pPr marL="342900" indent="-342900" algn="just">
              <a:buFont typeface="Wingdings" panose="05000000000000000000" pitchFamily="2" charset="2"/>
              <a:buChar char="Ø"/>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To visualize the data, I have separated </a:t>
            </a:r>
            <a:r>
              <a:rPr lang="en-IN" dirty="0">
                <a:latin typeface="Georgia" panose="02040502050405020303" pitchFamily="18" charset="0"/>
                <a:ea typeface="Microsoft Sans Serif" panose="020B0604020202020204" pitchFamily="34" charset="0"/>
                <a:cs typeface="Microsoft Sans Serif" panose="020B0604020202020204" pitchFamily="34" charset="0"/>
              </a:rPr>
              <a:t>categorical and numerical variables based on their types. That is categorical types as Nominal and Ordinal, numerical types as Continuous and Discrete.</a:t>
            </a: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endParaRPr lang="en-IN" dirty="0"/>
          </a:p>
        </p:txBody>
      </p:sp>
      <p:sp>
        <p:nvSpPr>
          <p:cNvPr id="4" name="TextBox 3">
            <a:extLst>
              <a:ext uri="{FF2B5EF4-FFF2-40B4-BE49-F238E27FC236}">
                <a16:creationId xmlns:a16="http://schemas.microsoft.com/office/drawing/2014/main" id="{A36C37E2-5C97-42C4-B4FD-210B2E422323}"/>
              </a:ext>
            </a:extLst>
          </p:cNvPr>
          <p:cNvSpPr txBox="1"/>
          <p:nvPr/>
        </p:nvSpPr>
        <p:spPr>
          <a:xfrm>
            <a:off x="650240" y="477520"/>
            <a:ext cx="10779760" cy="584775"/>
          </a:xfrm>
          <a:prstGeom prst="rect">
            <a:avLst/>
          </a:prstGeom>
          <a:noFill/>
        </p:spPr>
        <p:txBody>
          <a:bodyPr wrap="square" rtlCol="0">
            <a:spAutoFit/>
          </a:bodyPr>
          <a:lstStyle/>
          <a:p>
            <a:r>
              <a:rPr lang="en-US" sz="3200" dirty="0">
                <a:solidFill>
                  <a:schemeClr val="tx1">
                    <a:lumMod val="95000"/>
                    <a:lumOff val="5000"/>
                  </a:schemeClr>
                </a:solidFill>
                <a:latin typeface="Georgia" panose="02040502050405020303" pitchFamily="18" charset="0"/>
              </a:rPr>
              <a:t>Exploratory Data Analysis (EDA) Steps</a:t>
            </a:r>
            <a:endParaRPr lang="en-IN" sz="3200" dirty="0">
              <a:solidFill>
                <a:schemeClr val="tx1">
                  <a:lumMod val="95000"/>
                  <a:lumOff val="5000"/>
                </a:schemeClr>
              </a:solidFill>
              <a:latin typeface="Georgia" panose="02040502050405020303" pitchFamily="18" charset="0"/>
            </a:endParaRPr>
          </a:p>
        </p:txBody>
      </p:sp>
    </p:spTree>
    <p:extLst>
      <p:ext uri="{BB962C8B-B14F-4D97-AF65-F5344CB8AC3E}">
        <p14:creationId xmlns:p14="http://schemas.microsoft.com/office/powerpoint/2010/main" val="281132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E3ABB-C698-44FA-B752-4AE64EA81E05}"/>
              </a:ext>
            </a:extLst>
          </p:cNvPr>
          <p:cNvSpPr txBox="1"/>
          <p:nvPr/>
        </p:nvSpPr>
        <p:spPr>
          <a:xfrm>
            <a:off x="762000" y="264160"/>
            <a:ext cx="10718800" cy="584775"/>
          </a:xfrm>
          <a:prstGeom prst="rect">
            <a:avLst/>
          </a:prstGeom>
          <a:noFill/>
        </p:spPr>
        <p:txBody>
          <a:bodyPr wrap="square" rtlCol="0">
            <a:spAutoFit/>
          </a:bodyPr>
          <a:lstStyle/>
          <a:p>
            <a:pPr algn="ctr"/>
            <a:r>
              <a:rPr lang="en-IN" sz="3200" dirty="0">
                <a:effectLst/>
                <a:latin typeface="Georgia" panose="02040502050405020303" pitchFamily="18" charset="0"/>
                <a:ea typeface="Times New Roman" panose="02020603050405020304" pitchFamily="18" charset="0"/>
              </a:rPr>
              <a:t>Visualizing Continuous Variables vs Sale Price</a:t>
            </a:r>
          </a:p>
        </p:txBody>
      </p:sp>
      <p:pic>
        <p:nvPicPr>
          <p:cNvPr id="4098" name="Picture 2">
            <a:extLst>
              <a:ext uri="{FF2B5EF4-FFF2-40B4-BE49-F238E27FC236}">
                <a16:creationId xmlns:a16="http://schemas.microsoft.com/office/drawing/2014/main" id="{09884122-3BF9-4484-9CE9-CDB2079D0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 y="1133415"/>
            <a:ext cx="9956800" cy="537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29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EAF8B-7E43-4DA1-9C68-86C72BB97D85}"/>
              </a:ext>
            </a:extLst>
          </p:cNvPr>
          <p:cNvSpPr txBox="1"/>
          <p:nvPr/>
        </p:nvSpPr>
        <p:spPr>
          <a:xfrm>
            <a:off x="873760" y="558800"/>
            <a:ext cx="10444480" cy="584775"/>
          </a:xfrm>
          <a:prstGeom prst="rect">
            <a:avLst/>
          </a:prstGeom>
          <a:noFill/>
        </p:spPr>
        <p:txBody>
          <a:bodyPr wrap="square" rtlCol="0">
            <a:spAutoFit/>
          </a:bodyPr>
          <a:lstStyle/>
          <a:p>
            <a:r>
              <a:rPr lang="en-US" sz="3200" dirty="0">
                <a:latin typeface="Georgia" panose="02040502050405020303" pitchFamily="18" charset="0"/>
              </a:rPr>
              <a:t>Observations from the above graphs: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FC8A8033-6FE2-49FC-BFEB-8EC36F8494BC}"/>
              </a:ext>
            </a:extLst>
          </p:cNvPr>
          <p:cNvSpPr txBox="1"/>
          <p:nvPr/>
        </p:nvSpPr>
        <p:spPr>
          <a:xfrm>
            <a:off x="873760" y="1666240"/>
            <a:ext cx="10444480" cy="4220771"/>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ü"/>
            </a:pP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LotFrontage</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From the plot we can observe there is no much linear relation between the label and feature. If the linear feet of street connected to property is more, the sale price is also high.</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ü"/>
            </a:pP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LotArea</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label and feature. But the sale price is high when lot size has around 20000 square feet area. Also as the lot size increases the price is also increasing moderately.</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ü"/>
            </a:pP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MasVnrArea</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There is bit positive linear relation between feature and target. Also the sale price is high when Masonry veneer area has around 50-400 square feet. So as the Masonry veneer area in square feet increases sale price is also increasing.</a:t>
            </a:r>
          </a:p>
          <a:p>
            <a:pPr lvl="0" algn="just">
              <a:lnSpc>
                <a:spcPct val="107000"/>
              </a:lnSpc>
            </a:pPr>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spcAft>
                <a:spcPts val="800"/>
              </a:spcAft>
              <a:buFont typeface="Wingdings" panose="05000000000000000000" pitchFamily="2" charset="2"/>
              <a:buChar char="ü"/>
            </a:pP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b="1" dirty="0" err="1">
                <a:effectLst/>
                <a:latin typeface="Georgia" panose="02040502050405020303" pitchFamily="18" charset="0"/>
                <a:ea typeface="Microsoft Sans Serif" panose="020B0604020202020204" pitchFamily="34" charset="0"/>
                <a:cs typeface="Microsoft Sans Serif" panose="020B0604020202020204" pitchFamily="34" charset="0"/>
              </a:rPr>
              <a:t>WoodDeckSF</a:t>
            </a:r>
            <a:r>
              <a:rPr lang="en-IN" b="1"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feature and target. As the Wood deck area increases, sale price is also increases.</a:t>
            </a:r>
          </a:p>
        </p:txBody>
      </p:sp>
    </p:spTree>
    <p:extLst>
      <p:ext uri="{BB962C8B-B14F-4D97-AF65-F5344CB8AC3E}">
        <p14:creationId xmlns:p14="http://schemas.microsoft.com/office/powerpoint/2010/main" val="257599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CF776A-3C4C-4122-8F9E-4EEC31DDEF3E}"/>
              </a:ext>
            </a:extLst>
          </p:cNvPr>
          <p:cNvSpPr txBox="1"/>
          <p:nvPr/>
        </p:nvSpPr>
        <p:spPr>
          <a:xfrm>
            <a:off x="650240" y="182880"/>
            <a:ext cx="10820400" cy="584775"/>
          </a:xfrm>
          <a:prstGeom prst="rect">
            <a:avLst/>
          </a:prstGeom>
          <a:noFill/>
        </p:spPr>
        <p:txBody>
          <a:bodyPr wrap="square" rtlCol="0">
            <a:spAutoFit/>
          </a:bodyPr>
          <a:lstStyle/>
          <a:p>
            <a:pPr algn="ctr"/>
            <a:r>
              <a:rPr lang="en-IN" sz="3200" dirty="0">
                <a:effectLst/>
                <a:latin typeface="Georgia" panose="02040502050405020303" pitchFamily="18" charset="0"/>
                <a:ea typeface="Times New Roman" panose="02020603050405020304" pitchFamily="18" charset="0"/>
              </a:rPr>
              <a:t>Visualizing Continuous Variables vs Sale Price</a:t>
            </a:r>
          </a:p>
        </p:txBody>
      </p:sp>
      <p:pic>
        <p:nvPicPr>
          <p:cNvPr id="5122" name="Picture 2">
            <a:extLst>
              <a:ext uri="{FF2B5EF4-FFF2-40B4-BE49-F238E27FC236}">
                <a16:creationId xmlns:a16="http://schemas.microsoft.com/office/drawing/2014/main" id="{8EA2D2FE-64F2-4DFB-8221-6405B3479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1" y="1031814"/>
            <a:ext cx="9855200" cy="546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83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4873A-F1E1-4409-A383-96E1B5ECCBE4}"/>
              </a:ext>
            </a:extLst>
          </p:cNvPr>
          <p:cNvSpPr txBox="1"/>
          <p:nvPr/>
        </p:nvSpPr>
        <p:spPr>
          <a:xfrm>
            <a:off x="843280" y="650240"/>
            <a:ext cx="1050544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5" name="TextBox 4">
            <a:extLst>
              <a:ext uri="{FF2B5EF4-FFF2-40B4-BE49-F238E27FC236}">
                <a16:creationId xmlns:a16="http://schemas.microsoft.com/office/drawing/2014/main" id="{0412FCC6-07C2-4BE7-B2B3-5F7D051F5905}"/>
              </a:ext>
            </a:extLst>
          </p:cNvPr>
          <p:cNvSpPr txBox="1"/>
          <p:nvPr/>
        </p:nvSpPr>
        <p:spPr>
          <a:xfrm>
            <a:off x="843280" y="1503680"/>
            <a:ext cx="10505440"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 vs BsmtFinSF1:</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feature and label. The sale price is high that is 100000-300000 when basement square feet lie </a:t>
            </a:r>
            <a:r>
              <a:rPr lang="en-US" b="0" i="0" dirty="0" err="1">
                <a:effectLst/>
                <a:latin typeface="Georgia" panose="02040502050405020303" pitchFamily="18" charset="0"/>
                <a:ea typeface="Microsoft Sans Serif" panose="020B0604020202020204" pitchFamily="34" charset="0"/>
                <a:cs typeface="Microsoft Sans Serif" panose="020B0604020202020204" pitchFamily="34" charset="0"/>
              </a:rPr>
              <a:t>upto</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1500 square feet. So as the type 1 basement finished square feet increases, sale price is also increases.</a:t>
            </a:r>
          </a:p>
          <a:p>
            <a:pPr algn="just"/>
            <a:endParaRPr lang="en-US" b="0" i="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BsmtUnfSF</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There is positive linear relation between the target and </a:t>
            </a:r>
            <a:r>
              <a:rPr lang="en-US" b="0" i="0" dirty="0" err="1">
                <a:effectLst/>
                <a:latin typeface="Georgia" panose="02040502050405020303" pitchFamily="18" charset="0"/>
                <a:ea typeface="Microsoft Sans Serif" panose="020B0604020202020204" pitchFamily="34" charset="0"/>
                <a:cs typeface="Microsoft Sans Serif" panose="020B0604020202020204" pitchFamily="34" charset="0"/>
              </a:rPr>
              <a:t>BsmtUnfSF</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When the unfinished basement area is below 1000 square feet, the sale price is high.</a:t>
            </a:r>
          </a:p>
          <a:p>
            <a:pPr algn="just"/>
            <a:endParaRPr lang="en-US" b="0" i="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TotalBsmtSF</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There is positive linear relation between sale price </a:t>
            </a:r>
            <a:r>
              <a:rPr lang="en-US" b="0" i="0" dirty="0" err="1">
                <a:effectLst/>
                <a:latin typeface="Georgia" panose="02040502050405020303" pitchFamily="18" charset="0"/>
                <a:ea typeface="Microsoft Sans Serif" panose="020B0604020202020204" pitchFamily="34" charset="0"/>
                <a:cs typeface="Microsoft Sans Serif" panose="020B0604020202020204" pitchFamily="34" charset="0"/>
              </a:rPr>
              <a:t>nad</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a:t>
            </a:r>
            <a:r>
              <a:rPr lang="en-US" b="0" i="0" dirty="0" err="1">
                <a:effectLst/>
                <a:latin typeface="Georgia" panose="02040502050405020303" pitchFamily="18" charset="0"/>
                <a:ea typeface="Microsoft Sans Serif" panose="020B0604020202020204" pitchFamily="34" charset="0"/>
                <a:cs typeface="Microsoft Sans Serif" panose="020B0604020202020204" pitchFamily="34" charset="0"/>
              </a:rPr>
              <a:t>TotalBsmtSF</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As total basement area increases, sale price also increases.</a:t>
            </a:r>
          </a:p>
          <a:p>
            <a:pPr algn="just"/>
            <a:endParaRPr lang="en-US" b="0" i="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b="1" i="0" dirty="0" err="1">
                <a:effectLst/>
                <a:latin typeface="Georgia" panose="02040502050405020303" pitchFamily="18" charset="0"/>
                <a:ea typeface="Microsoft Sans Serif" panose="020B0604020202020204" pitchFamily="34" charset="0"/>
                <a:cs typeface="Microsoft Sans Serif" panose="020B0604020202020204" pitchFamily="34" charset="0"/>
              </a:rPr>
              <a:t>OpenPorchSF</a:t>
            </a:r>
            <a:r>
              <a:rPr lang="en-US" b="1" i="0" dirty="0">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 There is a linear relation between the label and feature. The sale price is high when Open porch area is below 200 sf. Here also as the Open porch area increases, sale price is also increases.</a:t>
            </a:r>
          </a:p>
        </p:txBody>
      </p:sp>
    </p:spTree>
    <p:extLst>
      <p:ext uri="{BB962C8B-B14F-4D97-AF65-F5344CB8AC3E}">
        <p14:creationId xmlns:p14="http://schemas.microsoft.com/office/powerpoint/2010/main" val="59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E342A-F899-492C-8FCE-2785B5DB212C}"/>
              </a:ext>
            </a:extLst>
          </p:cNvPr>
          <p:cNvSpPr txBox="1"/>
          <p:nvPr/>
        </p:nvSpPr>
        <p:spPr>
          <a:xfrm>
            <a:off x="680720" y="182880"/>
            <a:ext cx="10810240" cy="584775"/>
          </a:xfrm>
          <a:prstGeom prst="rect">
            <a:avLst/>
          </a:prstGeom>
          <a:noFill/>
        </p:spPr>
        <p:txBody>
          <a:bodyPr wrap="square" rtlCol="0">
            <a:spAutoFit/>
          </a:bodyPr>
          <a:lstStyle/>
          <a:p>
            <a:pPr algn="ctr"/>
            <a:r>
              <a:rPr lang="en-IN" sz="3200" dirty="0">
                <a:effectLst/>
                <a:latin typeface="Georgia" panose="02040502050405020303" pitchFamily="18" charset="0"/>
                <a:ea typeface="Times New Roman" panose="02020603050405020304" pitchFamily="18" charset="0"/>
              </a:rPr>
              <a:t>Visualizing Continuous Variables vs Sale Price</a:t>
            </a:r>
          </a:p>
        </p:txBody>
      </p:sp>
      <p:pic>
        <p:nvPicPr>
          <p:cNvPr id="6146" name="Picture 2">
            <a:extLst>
              <a:ext uri="{FF2B5EF4-FFF2-40B4-BE49-F238E27FC236}">
                <a16:creationId xmlns:a16="http://schemas.microsoft.com/office/drawing/2014/main" id="{999D15A6-5A8F-4943-83C2-E5BB422AE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20" y="1036320"/>
            <a:ext cx="9865359" cy="546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C8CBA-A799-4796-9C9D-1D9C35FE24CB}"/>
              </a:ext>
            </a:extLst>
          </p:cNvPr>
          <p:cNvSpPr txBox="1"/>
          <p:nvPr/>
        </p:nvSpPr>
        <p:spPr>
          <a:xfrm>
            <a:off x="812800" y="477520"/>
            <a:ext cx="1056640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E3254A43-CC5B-4341-8E01-DB3F90D281D2}"/>
              </a:ext>
            </a:extLst>
          </p:cNvPr>
          <p:cNvSpPr txBox="1"/>
          <p:nvPr/>
        </p:nvSpPr>
        <p:spPr>
          <a:xfrm>
            <a:off x="812800" y="1442720"/>
            <a:ext cx="10535920" cy="4247317"/>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1stFlrSF:</a:t>
            </a:r>
            <a:r>
              <a:rPr lang="en-US" b="0" i="0" dirty="0">
                <a:effectLst/>
                <a:latin typeface="Georgia" panose="02040502050405020303"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2ndFlrSF:</a:t>
            </a:r>
            <a:r>
              <a:rPr lang="en-US" b="0" i="0" dirty="0">
                <a:effectLst/>
                <a:latin typeface="Georgia" panose="02040502050405020303" pitchFamily="18" charset="0"/>
              </a:rPr>
              <a:t> There is a positive correlation between </a:t>
            </a:r>
            <a:r>
              <a:rPr lang="en-US" b="0" i="0" dirty="0" err="1">
                <a:effectLst/>
                <a:latin typeface="Georgia" panose="02040502050405020303" pitchFamily="18" charset="0"/>
              </a:rPr>
              <a:t>SalePrice</a:t>
            </a:r>
            <a:r>
              <a:rPr lang="en-US" b="0" i="0" dirty="0">
                <a:effectLst/>
                <a:latin typeface="Georgia" panose="02040502050405020303" pitchFamily="18" charset="0"/>
              </a:rPr>
              <a:t> and 2ndFlrSF. So it is obvious that the sale price increases based on the floors.</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GrLivArea</a:t>
            </a:r>
            <a:r>
              <a:rPr lang="en-US" b="1" i="0" dirty="0">
                <a:effectLst/>
                <a:latin typeface="Georgia" panose="02040502050405020303" pitchFamily="18" charset="0"/>
              </a:rPr>
              <a:t>:</a:t>
            </a:r>
            <a:r>
              <a:rPr lang="en-US" b="0" i="0" dirty="0">
                <a:effectLst/>
                <a:latin typeface="Georgia" panose="02040502050405020303" pitchFamily="18" charset="0"/>
              </a:rPr>
              <a:t> Most of the houses have above grade living area. There is a positive correlation between the label and feature. Here as the above grade living area increases, sale price also increases.</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GarageArea</a:t>
            </a:r>
            <a:r>
              <a:rPr lang="en-US" b="1" i="0" dirty="0">
                <a:effectLst/>
                <a:latin typeface="Georgia" panose="02040502050405020303" pitchFamily="18" charset="0"/>
              </a:rPr>
              <a:t>:</a:t>
            </a:r>
            <a:r>
              <a:rPr lang="en-US" b="0" i="0" dirty="0">
                <a:effectLst/>
                <a:latin typeface="Georgia" panose="02040502050405020303" pitchFamily="18" charset="0"/>
              </a:rPr>
              <a:t> Similar to 2nd floor sf, here also positive linear relation between the label and feature. As size of garage area increases, sale price also increases. The sale price is high when size of garage area is </a:t>
            </a:r>
            <a:r>
              <a:rPr lang="en-US" b="0" i="0" dirty="0" err="1">
                <a:effectLst/>
                <a:latin typeface="Georgia" panose="02040502050405020303" pitchFamily="18" charset="0"/>
              </a:rPr>
              <a:t>beween</a:t>
            </a:r>
            <a:r>
              <a:rPr lang="en-US" b="0" i="0" dirty="0">
                <a:effectLst/>
                <a:latin typeface="Georgia" panose="02040502050405020303" pitchFamily="18" charset="0"/>
              </a:rPr>
              <a:t> 200-800 square feet.</a:t>
            </a:r>
          </a:p>
          <a:p>
            <a:endParaRPr lang="en-IN" dirty="0"/>
          </a:p>
        </p:txBody>
      </p:sp>
    </p:spTree>
    <p:extLst>
      <p:ext uri="{BB962C8B-B14F-4D97-AF65-F5344CB8AC3E}">
        <p14:creationId xmlns:p14="http://schemas.microsoft.com/office/powerpoint/2010/main" val="106471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032C-0480-4CF4-9464-5F56319121E4}"/>
              </a:ext>
            </a:extLst>
          </p:cNvPr>
          <p:cNvSpPr txBox="1"/>
          <p:nvPr/>
        </p:nvSpPr>
        <p:spPr>
          <a:xfrm>
            <a:off x="812800" y="193040"/>
            <a:ext cx="10541000" cy="584775"/>
          </a:xfrm>
          <a:prstGeom prst="rect">
            <a:avLst/>
          </a:prstGeom>
          <a:noFill/>
        </p:spPr>
        <p:txBody>
          <a:bodyPr wrap="square" rtlCol="0">
            <a:spAutoFit/>
          </a:bodyPr>
          <a:lstStyle/>
          <a:p>
            <a:pPr algn="ctr"/>
            <a:r>
              <a:rPr lang="en-US" sz="3200" dirty="0">
                <a:latin typeface="Georgia" panose="02040502050405020303" pitchFamily="18" charset="0"/>
              </a:rPr>
              <a:t>Visualizing Continuous Variables vs Sale Price</a:t>
            </a:r>
            <a:endParaRPr lang="en-IN" sz="3200" dirty="0">
              <a:latin typeface="Georgia" panose="02040502050405020303" pitchFamily="18" charset="0"/>
            </a:endParaRPr>
          </a:p>
        </p:txBody>
      </p:sp>
      <p:pic>
        <p:nvPicPr>
          <p:cNvPr id="7170" name="Picture 2">
            <a:extLst>
              <a:ext uri="{FF2B5EF4-FFF2-40B4-BE49-F238E27FC236}">
                <a16:creationId xmlns:a16="http://schemas.microsoft.com/office/drawing/2014/main" id="{9F4A7755-A66F-40AB-840D-7D6E408EB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40" y="1087120"/>
            <a:ext cx="9916160"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09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4FD76-3571-4158-A4F8-F9D9B935672E}"/>
              </a:ext>
            </a:extLst>
          </p:cNvPr>
          <p:cNvSpPr txBox="1"/>
          <p:nvPr/>
        </p:nvSpPr>
        <p:spPr>
          <a:xfrm>
            <a:off x="853440" y="558800"/>
            <a:ext cx="1048512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4EBB3306-5C44-48CE-86EA-CE8441744064}"/>
              </a:ext>
            </a:extLst>
          </p:cNvPr>
          <p:cNvSpPr txBox="1"/>
          <p:nvPr/>
        </p:nvSpPr>
        <p:spPr>
          <a:xfrm>
            <a:off x="853440" y="1412240"/>
            <a:ext cx="10485120" cy="4220771"/>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b="1" dirty="0" err="1">
                <a:effectLst/>
                <a:latin typeface="Georgia" panose="02040502050405020303" pitchFamily="18" charset="0"/>
                <a:ea typeface="Times New Roman" panose="02020603050405020304" pitchFamily="18" charset="0"/>
                <a:cs typeface="Calibri" panose="020F0502020204030204" pitchFamily="34" charset="0"/>
              </a:rPr>
              <a:t>SalePrice</a:t>
            </a:r>
            <a:r>
              <a:rPr lang="en-IN" b="1" dirty="0">
                <a:effectLst/>
                <a:latin typeface="Georgia" panose="02040502050405020303" pitchFamily="18" charset="0"/>
                <a:ea typeface="Times New Roman" panose="02020603050405020304" pitchFamily="18" charset="0"/>
                <a:cs typeface="Calibri" panose="020F0502020204030204" pitchFamily="34" charset="0"/>
              </a:rPr>
              <a:t> vs </a:t>
            </a:r>
            <a:r>
              <a:rPr lang="en-IN" b="1" dirty="0" err="1">
                <a:effectLst/>
                <a:latin typeface="Georgia" panose="02040502050405020303" pitchFamily="18" charset="0"/>
                <a:ea typeface="Times New Roman" panose="02020603050405020304" pitchFamily="18" charset="0"/>
                <a:cs typeface="Calibri" panose="020F0502020204030204" pitchFamily="34" charset="0"/>
              </a:rPr>
              <a:t>AgeBuilt</a:t>
            </a:r>
            <a:r>
              <a:rPr lang="en-IN" b="1" dirty="0">
                <a:effectLst/>
                <a:latin typeface="Georgia" panose="02040502050405020303" pitchFamily="18" charset="0"/>
                <a:ea typeface="Times New Roman" panose="02020603050405020304" pitchFamily="18" charset="0"/>
                <a:cs typeface="Calibri" panose="020F0502020204030204" pitchFamily="34" charset="0"/>
              </a:rPr>
              <a:t>:</a:t>
            </a:r>
            <a:r>
              <a:rPr lang="en-IN" dirty="0">
                <a:effectLst/>
                <a:latin typeface="Georgia" panose="02040502050405020303" pitchFamily="18" charset="0"/>
                <a:ea typeface="Times New Roman" panose="02020603050405020304" pitchFamily="18" charset="0"/>
                <a:cs typeface="Calibri" panose="020F0502020204030204" pitchFamily="34" charset="0"/>
              </a:rPr>
              <a:t> From the plot I can notice there is negative linear relation between sale price and </a:t>
            </a:r>
            <a:r>
              <a:rPr lang="en-IN" dirty="0" err="1">
                <a:effectLst/>
                <a:latin typeface="Georgia" panose="02040502050405020303" pitchFamily="18" charset="0"/>
                <a:ea typeface="Times New Roman" panose="02020603050405020304" pitchFamily="18" charset="0"/>
                <a:cs typeface="Calibri" panose="020F0502020204030204" pitchFamily="34" charset="0"/>
              </a:rPr>
              <a:t>AgeBuilt</a:t>
            </a:r>
            <a:r>
              <a:rPr lang="en-IN" dirty="0">
                <a:effectLst/>
                <a:latin typeface="Georgia" panose="02040502050405020303" pitchFamily="18" charset="0"/>
                <a:ea typeface="Times New Roman" panose="02020603050405020304" pitchFamily="18" charset="0"/>
                <a:cs typeface="Calibri" panose="020F0502020204030204" pitchFamily="34" charset="0"/>
              </a:rPr>
              <a:t>. The buildings which have built long back are having less sales price compare to new buildings. Also, there are presence of outliers in the data.</a:t>
            </a:r>
          </a:p>
          <a:p>
            <a:pPr lvl="0" algn="just">
              <a:lnSpc>
                <a:spcPct val="107000"/>
              </a:lnSpc>
            </a:pP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b="1" dirty="0" err="1">
                <a:effectLst/>
                <a:latin typeface="Georgia" panose="02040502050405020303" pitchFamily="18" charset="0"/>
                <a:ea typeface="Times New Roman" panose="02020603050405020304" pitchFamily="18" charset="0"/>
                <a:cs typeface="Calibri" panose="020F0502020204030204" pitchFamily="34" charset="0"/>
              </a:rPr>
              <a:t>SalePrice</a:t>
            </a:r>
            <a:r>
              <a:rPr lang="en-IN" b="1" dirty="0">
                <a:effectLst/>
                <a:latin typeface="Georgia" panose="02040502050405020303" pitchFamily="18" charset="0"/>
                <a:ea typeface="Times New Roman" panose="02020603050405020304" pitchFamily="18" charset="0"/>
                <a:cs typeface="Calibri" panose="020F0502020204030204" pitchFamily="34" charset="0"/>
              </a:rPr>
              <a:t> vs </a:t>
            </a:r>
            <a:r>
              <a:rPr lang="en-IN" b="1" dirty="0" err="1">
                <a:effectLst/>
                <a:latin typeface="Georgia" panose="02040502050405020303" pitchFamily="18" charset="0"/>
                <a:ea typeface="Times New Roman" panose="02020603050405020304" pitchFamily="18" charset="0"/>
                <a:cs typeface="Calibri" panose="020F0502020204030204" pitchFamily="34" charset="0"/>
              </a:rPr>
              <a:t>AgeRemod</a:t>
            </a:r>
            <a:r>
              <a:rPr lang="en-IN" b="1" dirty="0">
                <a:effectLst/>
                <a:latin typeface="Georgia" panose="02040502050405020303" pitchFamily="18" charset="0"/>
                <a:ea typeface="Times New Roman" panose="02020603050405020304" pitchFamily="18" charset="0"/>
                <a:cs typeface="Calibri" panose="020F0502020204030204" pitchFamily="34" charset="0"/>
              </a:rPr>
              <a:t>:</a:t>
            </a:r>
            <a:r>
              <a:rPr lang="en-IN" dirty="0">
                <a:effectLst/>
                <a:latin typeface="Georgia" panose="02040502050405020303" pitchFamily="18" charset="0"/>
                <a:ea typeface="Times New Roman" panose="02020603050405020304" pitchFamily="18" charset="0"/>
                <a:cs typeface="Calibri" panose="020F0502020204030204" pitchFamily="34" charset="0"/>
              </a:rPr>
              <a:t> Similar to </a:t>
            </a:r>
            <a:r>
              <a:rPr lang="en-IN" dirty="0" err="1">
                <a:effectLst/>
                <a:latin typeface="Georgia" panose="02040502050405020303" pitchFamily="18" charset="0"/>
                <a:ea typeface="Times New Roman" panose="02020603050405020304" pitchFamily="18" charset="0"/>
                <a:cs typeface="Calibri" panose="020F0502020204030204" pitchFamily="34" charset="0"/>
              </a:rPr>
              <a:t>AgeBuilt</a:t>
            </a:r>
            <a:r>
              <a:rPr lang="en-IN" dirty="0">
                <a:effectLst/>
                <a:latin typeface="Georgia" panose="02040502050405020303" pitchFamily="18" charset="0"/>
                <a:ea typeface="Times New Roman" panose="02020603050405020304" pitchFamily="18" charset="0"/>
                <a:cs typeface="Calibri" panose="020F0502020204030204" pitchFamily="34" charset="0"/>
              </a:rPr>
              <a: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b="1" dirty="0" err="1">
                <a:effectLst/>
                <a:latin typeface="Georgia" panose="02040502050405020303" pitchFamily="18" charset="0"/>
                <a:ea typeface="Times New Roman" panose="02020603050405020304" pitchFamily="18" charset="0"/>
                <a:cs typeface="Calibri" panose="020F0502020204030204" pitchFamily="34" charset="0"/>
              </a:rPr>
              <a:t>SalePrice</a:t>
            </a:r>
            <a:r>
              <a:rPr lang="en-IN" b="1" dirty="0">
                <a:effectLst/>
                <a:latin typeface="Georgia" panose="02040502050405020303" pitchFamily="18" charset="0"/>
                <a:ea typeface="Times New Roman" panose="02020603050405020304" pitchFamily="18" charset="0"/>
                <a:cs typeface="Calibri" panose="020F0502020204030204" pitchFamily="34" charset="0"/>
              </a:rPr>
              <a:t> vs </a:t>
            </a:r>
            <a:r>
              <a:rPr lang="en-IN" b="1" dirty="0" err="1">
                <a:effectLst/>
                <a:latin typeface="Georgia" panose="02040502050405020303" pitchFamily="18" charset="0"/>
                <a:ea typeface="Times New Roman" panose="02020603050405020304" pitchFamily="18" charset="0"/>
                <a:cs typeface="Calibri" panose="020F0502020204030204" pitchFamily="34" charset="0"/>
              </a:rPr>
              <a:t>AgeGarage</a:t>
            </a:r>
            <a:r>
              <a:rPr lang="en-IN" b="1" dirty="0">
                <a:effectLst/>
                <a:latin typeface="Georgia" panose="02040502050405020303" pitchFamily="18" charset="0"/>
                <a:ea typeface="Times New Roman" panose="02020603050405020304" pitchFamily="18" charset="0"/>
                <a:cs typeface="Calibri" panose="020F0502020204030204" pitchFamily="34" charset="0"/>
              </a:rPr>
              <a:t>:</a:t>
            </a:r>
            <a:r>
              <a:rPr lang="en-IN" dirty="0">
                <a:effectLst/>
                <a:latin typeface="Georgia" panose="02040502050405020303" pitchFamily="18" charset="0"/>
                <a:ea typeface="Times New Roman" panose="02020603050405020304" pitchFamily="18" charset="0"/>
                <a:cs typeface="Calibri" panose="020F0502020204030204" pitchFamily="34"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b="1" dirty="0" err="1">
                <a:effectLst/>
                <a:latin typeface="Georgia" panose="02040502050405020303" pitchFamily="18" charset="0"/>
                <a:ea typeface="Times New Roman" panose="02020603050405020304" pitchFamily="18" charset="0"/>
                <a:cs typeface="Calibri" panose="020F0502020204030204" pitchFamily="34" charset="0"/>
              </a:rPr>
              <a:t>SalePrice</a:t>
            </a:r>
            <a:r>
              <a:rPr lang="en-IN" b="1" dirty="0">
                <a:effectLst/>
                <a:latin typeface="Georgia" panose="02040502050405020303" pitchFamily="18" charset="0"/>
                <a:ea typeface="Times New Roman" panose="02020603050405020304" pitchFamily="18" charset="0"/>
                <a:cs typeface="Calibri" panose="020F0502020204030204" pitchFamily="34" charset="0"/>
              </a:rPr>
              <a:t> vs </a:t>
            </a:r>
            <a:r>
              <a:rPr lang="en-IN" b="1" dirty="0" err="1">
                <a:effectLst/>
                <a:latin typeface="Georgia" panose="02040502050405020303" pitchFamily="18" charset="0"/>
                <a:ea typeface="Times New Roman" panose="02020603050405020304" pitchFamily="18" charset="0"/>
                <a:cs typeface="Calibri" panose="020F0502020204030204" pitchFamily="34" charset="0"/>
              </a:rPr>
              <a:t>YrSold</a:t>
            </a:r>
            <a:r>
              <a:rPr lang="en-IN" b="1" dirty="0">
                <a:effectLst/>
                <a:latin typeface="Georgia" panose="02040502050405020303" pitchFamily="18" charset="0"/>
                <a:ea typeface="Times New Roman" panose="02020603050405020304" pitchFamily="18" charset="0"/>
                <a:cs typeface="Calibri" panose="020F0502020204030204" pitchFamily="34" charset="0"/>
              </a:rPr>
              <a:t>:</a:t>
            </a:r>
            <a:r>
              <a:rPr lang="en-IN" dirty="0">
                <a:effectLst/>
                <a:latin typeface="Georgia" panose="02040502050405020303" pitchFamily="18" charset="0"/>
                <a:ea typeface="Times New Roman" panose="02020603050405020304" pitchFamily="18" charset="0"/>
                <a:cs typeface="Calibri" panose="020F0502020204030204" pitchFamily="34" charset="0"/>
              </a:rPr>
              <a:t> Almost all the buildings sold in the recent years and all of them have same sale price. There is no significance difference.</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936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F287C4-7D6E-4935-B3FE-FEF6F6A0BD08}"/>
              </a:ext>
            </a:extLst>
          </p:cNvPr>
          <p:cNvSpPr txBox="1"/>
          <p:nvPr/>
        </p:nvSpPr>
        <p:spPr>
          <a:xfrm>
            <a:off x="289132" y="383955"/>
            <a:ext cx="11058519" cy="1046440"/>
          </a:xfrm>
          <a:prstGeom prst="rect">
            <a:avLst/>
          </a:prstGeom>
          <a:noFill/>
        </p:spPr>
        <p:txBody>
          <a:bodyPr wrap="square" rtlCol="0">
            <a:spAutoFit/>
          </a:bodyPr>
          <a:lstStyle/>
          <a:p>
            <a:r>
              <a:rPr lang="en-US" sz="4400" b="1" dirty="0">
                <a:ln w="0"/>
                <a:solidFill>
                  <a:srgbClr val="FFFF00"/>
                </a:solidFill>
                <a:effectLst>
                  <a:reflection blurRad="6350" stA="53000" endA="300" endPos="35500" dir="5400000" sy="-90000" algn="bl" rotWithShape="0"/>
                </a:effectLst>
                <a:latin typeface="Book Antiqua" panose="02040602050305030304" pitchFamily="18" charset="0"/>
                <a:ea typeface="Cambria Math" panose="02040503050406030204" pitchFamily="18" charset="0"/>
              </a:rPr>
              <a:t>     </a:t>
            </a:r>
            <a:r>
              <a:rPr lang="en-US" sz="4400" b="1" dirty="0">
                <a:ln w="0"/>
                <a:effectLst>
                  <a:reflection blurRad="6350" stA="53000" endA="300" endPos="35500" dir="5400000" sy="-90000" algn="bl" rotWithShape="0"/>
                </a:effectLst>
                <a:latin typeface="Book Antiqua" panose="02040602050305030304" pitchFamily="18" charset="0"/>
                <a:ea typeface="Cambria Math" panose="02040503050406030204" pitchFamily="18" charset="0"/>
              </a:rPr>
              <a:t>Agenda</a:t>
            </a:r>
            <a:endParaRPr lang="en-IN" sz="4400" b="1" dirty="0">
              <a:ln w="0"/>
              <a:effectLst>
                <a:reflection blurRad="6350" stA="53000" endA="300" endPos="35500" dir="5400000" sy="-90000" algn="bl" rotWithShape="0"/>
              </a:effectLst>
              <a:latin typeface="Book Antiqua" panose="02040602050305030304" pitchFamily="18" charset="0"/>
              <a:ea typeface="Cambria Math" panose="02040503050406030204" pitchFamily="18" charset="0"/>
            </a:endParaRPr>
          </a:p>
          <a:p>
            <a:endParaRPr lang="en-IN" dirty="0"/>
          </a:p>
        </p:txBody>
      </p:sp>
      <p:sp>
        <p:nvSpPr>
          <p:cNvPr id="3" name="TextBox 2">
            <a:extLst>
              <a:ext uri="{FF2B5EF4-FFF2-40B4-BE49-F238E27FC236}">
                <a16:creationId xmlns:a16="http://schemas.microsoft.com/office/drawing/2014/main" id="{5E4AE40F-632D-4587-A49E-B193F3566ADF}"/>
              </a:ext>
            </a:extLst>
          </p:cNvPr>
          <p:cNvSpPr txBox="1"/>
          <p:nvPr/>
        </p:nvSpPr>
        <p:spPr>
          <a:xfrm>
            <a:off x="1400783" y="1870288"/>
            <a:ext cx="10110497" cy="4632633"/>
          </a:xfrm>
          <a:prstGeom prst="rect">
            <a:avLst/>
          </a:prstGeom>
          <a:noFill/>
        </p:spPr>
        <p:txBody>
          <a:bodyPr wrap="square" rtlCol="0">
            <a:spAutoFit/>
          </a:bodyPr>
          <a:lstStyle/>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What Is Housing Price Prediction?</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Importance of Housing Price Prediction</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Benefits of Housing Price Prediction</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Data Analysis &amp; Modelling Flowchart</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Exploratory Data Analysis</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1800" dirty="0">
                <a:latin typeface="Georgia" panose="02040502050405020303" pitchFamily="18" charset="0"/>
                <a:ea typeface="Microsoft Sans Serif" panose="020B0604020202020204" pitchFamily="34" charset="0"/>
                <a:cs typeface="Microsoft Sans Serif" panose="020B0604020202020204" pitchFamily="34" charset="0"/>
              </a:rPr>
              <a:t>Conclusion</a:t>
            </a:r>
          </a:p>
          <a:p>
            <a:endParaRPr lang="en-IN" dirty="0"/>
          </a:p>
        </p:txBody>
      </p:sp>
    </p:spTree>
    <p:extLst>
      <p:ext uri="{BB962C8B-B14F-4D97-AF65-F5344CB8AC3E}">
        <p14:creationId xmlns:p14="http://schemas.microsoft.com/office/powerpoint/2010/main" val="95645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423E8-8DAE-42CC-8E7A-3A25B4C7C84D}"/>
              </a:ext>
            </a:extLst>
          </p:cNvPr>
          <p:cNvSpPr txBox="1"/>
          <p:nvPr/>
        </p:nvSpPr>
        <p:spPr>
          <a:xfrm>
            <a:off x="670560" y="182880"/>
            <a:ext cx="10759440" cy="584775"/>
          </a:xfrm>
          <a:prstGeom prst="rect">
            <a:avLst/>
          </a:prstGeom>
          <a:noFill/>
        </p:spPr>
        <p:txBody>
          <a:bodyPr wrap="square" rtlCol="0">
            <a:spAutoFit/>
          </a:bodyPr>
          <a:lstStyle/>
          <a:p>
            <a:pPr algn="ctr"/>
            <a:r>
              <a:rPr lang="en-US" sz="3200" dirty="0">
                <a:latin typeface="Georgia" panose="02040502050405020303" pitchFamily="18" charset="0"/>
              </a:rPr>
              <a:t>Visualizing Discrete Variables vs Sale Price</a:t>
            </a:r>
            <a:endParaRPr lang="en-IN" sz="3200" dirty="0">
              <a:latin typeface="Georgia" panose="02040502050405020303" pitchFamily="18" charset="0"/>
            </a:endParaRPr>
          </a:p>
        </p:txBody>
      </p:sp>
      <p:pic>
        <p:nvPicPr>
          <p:cNvPr id="8194" name="Picture 2">
            <a:extLst>
              <a:ext uri="{FF2B5EF4-FFF2-40B4-BE49-F238E27FC236}">
                <a16:creationId xmlns:a16="http://schemas.microsoft.com/office/drawing/2014/main" id="{9CA39EBC-9438-4573-8998-EC48083C5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985520"/>
            <a:ext cx="9702799" cy="552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7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6E2D8-0341-471D-B0BE-254F87B8DEA7}"/>
              </a:ext>
            </a:extLst>
          </p:cNvPr>
          <p:cNvSpPr txBox="1"/>
          <p:nvPr/>
        </p:nvSpPr>
        <p:spPr>
          <a:xfrm>
            <a:off x="792480" y="619760"/>
            <a:ext cx="1060704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C5084ABE-242F-4F91-99C8-3D7FA3F782D6}"/>
              </a:ext>
            </a:extLst>
          </p:cNvPr>
          <p:cNvSpPr txBox="1"/>
          <p:nvPr/>
        </p:nvSpPr>
        <p:spPr>
          <a:xfrm>
            <a:off x="792480" y="1524000"/>
            <a:ext cx="10607040" cy="3154710"/>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MSSubClass</a:t>
            </a:r>
            <a:r>
              <a:rPr lang="en-US" b="1" i="0" dirty="0">
                <a:effectLst/>
                <a:latin typeface="Georgia" panose="02040502050405020303" pitchFamily="18" charset="0"/>
              </a:rPr>
              <a:t>:</a:t>
            </a:r>
            <a:r>
              <a:rPr lang="en-US" b="0" i="0" dirty="0">
                <a:effectLst/>
                <a:latin typeface="Georgia" panose="02040502050405020303" pitchFamily="18" charset="0"/>
              </a:rPr>
              <a:t> The sale price is high for the </a:t>
            </a:r>
            <a:r>
              <a:rPr lang="en-US" b="0" i="0" dirty="0" err="1">
                <a:effectLst/>
                <a:latin typeface="Georgia" panose="02040502050405020303" pitchFamily="18" charset="0"/>
              </a:rPr>
              <a:t>MSSubClass</a:t>
            </a:r>
            <a:r>
              <a:rPr lang="en-US" b="0" i="0" dirty="0">
                <a:effectLst/>
                <a:latin typeface="Georgia" panose="02040502050405020303" pitchFamily="18" charset="0"/>
              </a:rPr>
              <a:t> 60,120 and 20.</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BedroomAbvGr</a:t>
            </a:r>
            <a:r>
              <a:rPr lang="en-US" b="1" i="0" dirty="0">
                <a:effectLst/>
                <a:latin typeface="Georgia" panose="02040502050405020303" pitchFamily="18" charset="0"/>
              </a:rPr>
              <a:t>:</a:t>
            </a:r>
            <a:r>
              <a:rPr lang="en-US" b="0" i="0" dirty="0">
                <a:effectLst/>
                <a:latin typeface="Georgia" panose="02040502050405020303" pitchFamily="18" charset="0"/>
              </a:rPr>
              <a:t> Many houses are having 0 and 4 bedrooms have high sales price also houses having 8 bedrooms also have high sales price. Other bedroom grades have average sale price.</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KitchenAbvGr</a:t>
            </a:r>
            <a:r>
              <a:rPr lang="en-US" b="1" i="0" dirty="0">
                <a:effectLst/>
                <a:latin typeface="Georgia" panose="02040502050405020303" pitchFamily="18" charset="0"/>
              </a:rPr>
              <a:t>:</a:t>
            </a:r>
            <a:r>
              <a:rPr lang="en-US" b="0" i="0" dirty="0">
                <a:effectLst/>
                <a:latin typeface="Georgia" panose="02040502050405020303" pitchFamily="18" charset="0"/>
              </a:rPr>
              <a:t> Most of the houses have single kitchen and few houses have 2 kitchens. The sale price is also high in case of the houses having single kitchen.</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TotRmsAbvGrd</a:t>
            </a:r>
            <a:r>
              <a:rPr lang="en-US" b="1" i="0" dirty="0">
                <a:effectLst/>
                <a:latin typeface="Georgia" panose="02040502050405020303" pitchFamily="18" charset="0"/>
              </a:rPr>
              <a:t>:</a:t>
            </a:r>
            <a:r>
              <a:rPr lang="en-US" b="0" i="0" dirty="0">
                <a:effectLst/>
                <a:latin typeface="Georgia" panose="02040502050405020303" pitchFamily="18" charset="0"/>
              </a:rPr>
              <a:t> We can observe some linear relation between Total rooms above grade and Sale Prices as the number of rooms increases the sales price also </a:t>
            </a:r>
            <a:r>
              <a:rPr lang="en-US" sz="1900" b="0" i="0" dirty="0">
                <a:effectLst/>
                <a:latin typeface="Georgia" panose="02040502050405020303" pitchFamily="18" charset="0"/>
              </a:rPr>
              <a:t>increases</a:t>
            </a:r>
            <a:r>
              <a:rPr lang="en-US" b="0" i="0" dirty="0">
                <a:effectLst/>
                <a:latin typeface="Helvetica Neue"/>
              </a:rPr>
              <a:t>.</a:t>
            </a:r>
          </a:p>
        </p:txBody>
      </p:sp>
    </p:spTree>
    <p:extLst>
      <p:ext uri="{BB962C8B-B14F-4D97-AF65-F5344CB8AC3E}">
        <p14:creationId xmlns:p14="http://schemas.microsoft.com/office/powerpoint/2010/main" val="3168912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47586-874B-4ACB-81ED-D380C6EE39E7}"/>
              </a:ext>
            </a:extLst>
          </p:cNvPr>
          <p:cNvSpPr txBox="1"/>
          <p:nvPr/>
        </p:nvSpPr>
        <p:spPr>
          <a:xfrm>
            <a:off x="731520" y="264160"/>
            <a:ext cx="10708640" cy="584775"/>
          </a:xfrm>
          <a:prstGeom prst="rect">
            <a:avLst/>
          </a:prstGeom>
          <a:noFill/>
        </p:spPr>
        <p:txBody>
          <a:bodyPr wrap="square" rtlCol="0">
            <a:spAutoFit/>
          </a:bodyPr>
          <a:lstStyle/>
          <a:p>
            <a:pPr algn="ctr"/>
            <a:r>
              <a:rPr lang="en-US" sz="3200" dirty="0">
                <a:latin typeface="Georgia" panose="02040502050405020303" pitchFamily="18" charset="0"/>
              </a:rPr>
              <a:t>Visualizing Discrete Variables vs Sale Price</a:t>
            </a:r>
            <a:endParaRPr lang="en-IN" sz="3200" dirty="0">
              <a:latin typeface="Georgia" panose="02040502050405020303" pitchFamily="18" charset="0"/>
            </a:endParaRPr>
          </a:p>
        </p:txBody>
      </p:sp>
      <p:pic>
        <p:nvPicPr>
          <p:cNvPr id="9218" name="Picture 2">
            <a:extLst>
              <a:ext uri="{FF2B5EF4-FFF2-40B4-BE49-F238E27FC236}">
                <a16:creationId xmlns:a16="http://schemas.microsoft.com/office/drawing/2014/main" id="{CFD8BDC6-5286-4412-9DFB-745AD4ADA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1026160"/>
            <a:ext cx="9662159" cy="544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0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588F1-7B8A-417A-93D3-C37190F382EC}"/>
              </a:ext>
            </a:extLst>
          </p:cNvPr>
          <p:cNvSpPr txBox="1"/>
          <p:nvPr/>
        </p:nvSpPr>
        <p:spPr>
          <a:xfrm>
            <a:off x="751840" y="558800"/>
            <a:ext cx="1068832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2B44595E-628A-463B-A1BE-34190F1E2957}"/>
              </a:ext>
            </a:extLst>
          </p:cNvPr>
          <p:cNvSpPr txBox="1"/>
          <p:nvPr/>
        </p:nvSpPr>
        <p:spPr>
          <a:xfrm>
            <a:off x="751840" y="1635760"/>
            <a:ext cx="10708640" cy="3970318"/>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BsmtFullBath</a:t>
            </a:r>
            <a:r>
              <a:rPr lang="en-US" b="1" i="0" dirty="0">
                <a:effectLst/>
                <a:latin typeface="Georgia" panose="02040502050405020303" pitchFamily="18" charset="0"/>
              </a:rPr>
              <a:t>:</a:t>
            </a:r>
            <a:r>
              <a:rPr lang="en-US" b="0" i="0" dirty="0">
                <a:effectLst/>
                <a:latin typeface="Georgia" panose="02040502050405020303"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BsmtHalfBath</a:t>
            </a:r>
            <a:r>
              <a:rPr lang="en-US" b="1" i="0" dirty="0">
                <a:effectLst/>
                <a:latin typeface="Georgia" panose="02040502050405020303" pitchFamily="18" charset="0"/>
              </a:rPr>
              <a:t>:</a:t>
            </a:r>
            <a:r>
              <a:rPr lang="en-US" b="0" i="0" dirty="0">
                <a:effectLst/>
                <a:latin typeface="Georgia" panose="02040502050405020303" pitchFamily="18" charset="0"/>
              </a:rPr>
              <a:t> The houses do not have any single basement bathrooms and those houses have average sales price.</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FullBath</a:t>
            </a:r>
            <a:r>
              <a:rPr lang="en-US" b="1" i="0" dirty="0">
                <a:effectLst/>
                <a:latin typeface="Georgia" panose="02040502050405020303" pitchFamily="18" charset="0"/>
              </a:rPr>
              <a:t>:</a:t>
            </a:r>
            <a:r>
              <a:rPr lang="en-US" b="0" i="0" dirty="0">
                <a:effectLst/>
                <a:latin typeface="Georgia" panose="02040502050405020303"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HalfBath</a:t>
            </a:r>
            <a:r>
              <a:rPr lang="en-US" b="1" i="0" dirty="0">
                <a:effectLst/>
                <a:latin typeface="Georgia" panose="02040502050405020303" pitchFamily="18" charset="0"/>
              </a:rPr>
              <a:t>:</a:t>
            </a:r>
            <a:r>
              <a:rPr lang="en-US" b="0" i="0" dirty="0">
                <a:effectLst/>
                <a:latin typeface="Georgia" panose="02040502050405020303" pitchFamily="18" charset="0"/>
              </a:rPr>
              <a:t> Some of the houses have no half bathrooms and also some of the houses have single half bathroom and very few houses have 2 half bathrooms. The houses with 0-1 half bathrooms have average sale price.</a:t>
            </a:r>
          </a:p>
        </p:txBody>
      </p:sp>
    </p:spTree>
    <p:extLst>
      <p:ext uri="{BB962C8B-B14F-4D97-AF65-F5344CB8AC3E}">
        <p14:creationId xmlns:p14="http://schemas.microsoft.com/office/powerpoint/2010/main" val="352143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52B6E-A5A1-425F-A324-72DD8980DEB4}"/>
              </a:ext>
            </a:extLst>
          </p:cNvPr>
          <p:cNvSpPr txBox="1"/>
          <p:nvPr/>
        </p:nvSpPr>
        <p:spPr>
          <a:xfrm>
            <a:off x="680720" y="213360"/>
            <a:ext cx="10840720" cy="584775"/>
          </a:xfrm>
          <a:prstGeom prst="rect">
            <a:avLst/>
          </a:prstGeom>
          <a:noFill/>
        </p:spPr>
        <p:txBody>
          <a:bodyPr wrap="square" rtlCol="0">
            <a:spAutoFit/>
          </a:bodyPr>
          <a:lstStyle/>
          <a:p>
            <a:pPr algn="ctr"/>
            <a:r>
              <a:rPr lang="en-US" sz="3200" dirty="0">
                <a:latin typeface="Georgia" panose="02040502050405020303" pitchFamily="18" charset="0"/>
              </a:rPr>
              <a:t>Visualizing Discrete Variables vs Sale Price</a:t>
            </a:r>
            <a:endParaRPr lang="en-IN" sz="3200" dirty="0">
              <a:latin typeface="Georgia" panose="02040502050405020303" pitchFamily="18" charset="0"/>
            </a:endParaRPr>
          </a:p>
        </p:txBody>
      </p:sp>
      <p:pic>
        <p:nvPicPr>
          <p:cNvPr id="10242" name="Picture 2">
            <a:extLst>
              <a:ext uri="{FF2B5EF4-FFF2-40B4-BE49-F238E27FC236}">
                <a16:creationId xmlns:a16="http://schemas.microsoft.com/office/drawing/2014/main" id="{3C3BA41B-A280-4D45-BC92-2F5BB1399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6320"/>
            <a:ext cx="9773919" cy="547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0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E87D0-12CC-4A71-B754-6F4A987786EA}"/>
              </a:ext>
            </a:extLst>
          </p:cNvPr>
          <p:cNvSpPr txBox="1"/>
          <p:nvPr/>
        </p:nvSpPr>
        <p:spPr>
          <a:xfrm>
            <a:off x="741680" y="731520"/>
            <a:ext cx="10708640"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64B08440-9A5D-45B2-8C9E-C3A4CE2FCAC3}"/>
              </a:ext>
            </a:extLst>
          </p:cNvPr>
          <p:cNvSpPr txBox="1"/>
          <p:nvPr/>
        </p:nvSpPr>
        <p:spPr>
          <a:xfrm>
            <a:off x="741680" y="1960880"/>
            <a:ext cx="10708640" cy="2031325"/>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Fireplaces:</a:t>
            </a:r>
            <a:r>
              <a:rPr lang="en-US" b="0" i="0" dirty="0">
                <a:effectLst/>
                <a:latin typeface="Georgia" panose="02040502050405020303" pitchFamily="18" charset="0"/>
              </a:rPr>
              <a:t> Some houses have no fire places and some houses have 1-2 fire places. The sales price is high for houses having single fireplaces.</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GarageCars</a:t>
            </a:r>
            <a:r>
              <a:rPr lang="en-US" b="1" i="0" dirty="0">
                <a:effectLst/>
                <a:latin typeface="Georgia" panose="02040502050405020303" pitchFamily="18" charset="0"/>
              </a:rPr>
              <a:t>:</a:t>
            </a:r>
            <a:r>
              <a:rPr lang="en-US" b="0" i="0" dirty="0">
                <a:effectLst/>
                <a:latin typeface="Georgia" panose="02040502050405020303" pitchFamily="18" charset="0"/>
              </a:rPr>
              <a:t> There is positive linear relation between target and feature. As size of garage in car capacity increases, sales price also increases.</a:t>
            </a:r>
          </a:p>
          <a:p>
            <a:pPr algn="just"/>
            <a:endParaRPr lang="en-US" b="0" i="0" dirty="0">
              <a:effectLst/>
              <a:latin typeface="Georgia" panose="02040502050405020303" pitchFamily="18" charset="0"/>
            </a:endParaRPr>
          </a:p>
          <a:p>
            <a:pPr marL="342900" indent="-342900" algn="just">
              <a:buFont typeface="Wingdings" panose="05000000000000000000" pitchFamily="2" charset="2"/>
              <a:buChar char="ü"/>
            </a:pPr>
            <a:r>
              <a:rPr lang="en-US" b="1" i="0" dirty="0" err="1">
                <a:effectLst/>
                <a:latin typeface="Georgia" panose="02040502050405020303" pitchFamily="18" charset="0"/>
              </a:rPr>
              <a:t>SalesPrice</a:t>
            </a:r>
            <a:r>
              <a:rPr lang="en-US" b="1" i="0" dirty="0">
                <a:effectLst/>
                <a:latin typeface="Georgia" panose="02040502050405020303" pitchFamily="18" charset="0"/>
              </a:rPr>
              <a:t> vs </a:t>
            </a:r>
            <a:r>
              <a:rPr lang="en-US" b="1" i="0" dirty="0" err="1">
                <a:effectLst/>
                <a:latin typeface="Georgia" panose="02040502050405020303" pitchFamily="18" charset="0"/>
              </a:rPr>
              <a:t>MoSold</a:t>
            </a:r>
            <a:r>
              <a:rPr lang="en-US" b="1" i="0" dirty="0">
                <a:effectLst/>
                <a:latin typeface="Georgia" panose="02040502050405020303" pitchFamily="18" charset="0"/>
              </a:rPr>
              <a:t>:</a:t>
            </a:r>
            <a:r>
              <a:rPr lang="en-US" b="0" i="0" dirty="0">
                <a:effectLst/>
                <a:latin typeface="Georgia" panose="02040502050405020303" pitchFamily="18" charset="0"/>
              </a:rPr>
              <a:t> Monthly sold have no significance impact on sale price.</a:t>
            </a:r>
          </a:p>
        </p:txBody>
      </p:sp>
    </p:spTree>
    <p:extLst>
      <p:ext uri="{BB962C8B-B14F-4D97-AF65-F5344CB8AC3E}">
        <p14:creationId xmlns:p14="http://schemas.microsoft.com/office/powerpoint/2010/main" val="198794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EF856B-6885-4AB8-9A73-9AB3B1AE5E1F}"/>
              </a:ext>
            </a:extLst>
          </p:cNvPr>
          <p:cNvSpPr txBox="1"/>
          <p:nvPr/>
        </p:nvSpPr>
        <p:spPr>
          <a:xfrm>
            <a:off x="721360" y="0"/>
            <a:ext cx="10749280" cy="584775"/>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a:r>
              <a:rPr lang="en-US" sz="3200" dirty="0">
                <a:latin typeface="Georgia" panose="02040502050405020303" pitchFamily="18" charset="0"/>
              </a:rPr>
              <a:t>Visualizing Nominal  Variables vs Sale Price</a:t>
            </a:r>
            <a:endParaRPr lang="en-IN" sz="3200" dirty="0">
              <a:latin typeface="Georgia" panose="02040502050405020303" pitchFamily="18" charset="0"/>
            </a:endParaRPr>
          </a:p>
        </p:txBody>
      </p:sp>
      <p:pic>
        <p:nvPicPr>
          <p:cNvPr id="6" name="Picture 5">
            <a:extLst>
              <a:ext uri="{FF2B5EF4-FFF2-40B4-BE49-F238E27FC236}">
                <a16:creationId xmlns:a16="http://schemas.microsoft.com/office/drawing/2014/main" id="{1FF059AE-237E-4957-8AF5-7DC9DD52E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0" y="584776"/>
            <a:ext cx="11470640" cy="6273224"/>
          </a:xfrm>
          <a:prstGeom prst="rect">
            <a:avLst/>
          </a:prstGeom>
        </p:spPr>
      </p:pic>
    </p:spTree>
    <p:extLst>
      <p:ext uri="{BB962C8B-B14F-4D97-AF65-F5344CB8AC3E}">
        <p14:creationId xmlns:p14="http://schemas.microsoft.com/office/powerpoint/2010/main" val="208025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50072-41E1-459D-9455-F93A0B48BF41}"/>
              </a:ext>
            </a:extLst>
          </p:cNvPr>
          <p:cNvSpPr txBox="1"/>
          <p:nvPr/>
        </p:nvSpPr>
        <p:spPr>
          <a:xfrm>
            <a:off x="476655" y="97277"/>
            <a:ext cx="11225719"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44057EB3-D16B-42A6-9EBE-82D7DE004089}"/>
              </a:ext>
            </a:extLst>
          </p:cNvPr>
          <p:cNvSpPr txBox="1"/>
          <p:nvPr/>
        </p:nvSpPr>
        <p:spPr>
          <a:xfrm>
            <a:off x="783770" y="895739"/>
            <a:ext cx="10918603" cy="5585658"/>
          </a:xfrm>
          <a:prstGeom prst="rect">
            <a:avLst/>
          </a:prstGeom>
          <a:noFill/>
        </p:spPr>
        <p:txBody>
          <a:bodyPr wrap="square" rtlCol="0">
            <a:spAutoFit/>
          </a:bodyPr>
          <a:lstStyle/>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MSZoning</a:t>
            </a:r>
            <a:r>
              <a:rPr lang="en-US" b="1" i="0" dirty="0">
                <a:effectLst/>
                <a:latin typeface="Georgia" panose="02040502050405020303" pitchFamily="18" charset="0"/>
              </a:rPr>
              <a:t>:</a:t>
            </a:r>
            <a:r>
              <a:rPr lang="en-US" b="0" i="0" dirty="0">
                <a:effectLst/>
                <a:latin typeface="Georgia" panose="02040502050405020303"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r>
              <a:rPr lang="en-US" b="1" i="0" dirty="0" err="1">
                <a:effectLst/>
                <a:latin typeface="Georgia" panose="02040502050405020303" pitchFamily="18" charset="0"/>
              </a:rPr>
              <a:t>SlaePrice</a:t>
            </a:r>
            <a:r>
              <a:rPr lang="en-US" b="1" i="0" dirty="0">
                <a:effectLst/>
                <a:latin typeface="Georgia" panose="02040502050405020303" pitchFamily="18" charset="0"/>
              </a:rPr>
              <a:t> vs Street:</a:t>
            </a:r>
            <a:r>
              <a:rPr lang="en-US" b="0" i="0" dirty="0">
                <a:effectLst/>
                <a:latin typeface="Georgia" panose="02040502050405020303" pitchFamily="18" charset="0"/>
              </a:rPr>
              <a:t> By observing the bar plot, it is obvious that the property of house with Paved type of road have high </a:t>
            </a:r>
            <a:r>
              <a:rPr lang="en-US" b="0" i="0" dirty="0" err="1">
                <a:effectLst/>
                <a:latin typeface="Georgia" panose="02040502050405020303" pitchFamily="18" charset="0"/>
              </a:rPr>
              <a:t>SalePrice</a:t>
            </a:r>
            <a:r>
              <a:rPr lang="en-US" b="0" i="0" dirty="0">
                <a:effectLst/>
                <a:latin typeface="Georgia" panose="02040502050405020303" pitchFamily="18" charset="0"/>
              </a:rPr>
              <a:t> and the </a:t>
            </a:r>
            <a:r>
              <a:rPr lang="en-US" b="0" i="0" dirty="0" err="1">
                <a:effectLst/>
                <a:latin typeface="Georgia" panose="02040502050405020303" pitchFamily="18" charset="0"/>
              </a:rPr>
              <a:t>the</a:t>
            </a:r>
            <a:r>
              <a:rPr lang="en-US" b="0" i="0" dirty="0">
                <a:effectLst/>
                <a:latin typeface="Georgia" panose="02040502050405020303" pitchFamily="18" charset="0"/>
              </a:rPr>
              <a:t> houses in gravel roads have very less sale price.</a:t>
            </a:r>
          </a:p>
          <a:p>
            <a:pPr marL="342900" indent="-342900" algn="just">
              <a:buFont typeface="Wingdings" panose="05000000000000000000" pitchFamily="2" charset="2"/>
              <a:buChar char="ü"/>
            </a:pPr>
            <a:r>
              <a:rPr lang="en-US" b="1" i="0" dirty="0" err="1">
                <a:effectLst/>
                <a:latin typeface="Georgia" panose="02040502050405020303" pitchFamily="18" charset="0"/>
              </a:rPr>
              <a:t>SlaePrice</a:t>
            </a:r>
            <a:r>
              <a:rPr lang="en-US" b="1" i="0" dirty="0">
                <a:effectLst/>
                <a:latin typeface="Georgia" panose="02040502050405020303" pitchFamily="18" charset="0"/>
              </a:rPr>
              <a:t> vs </a:t>
            </a:r>
            <a:r>
              <a:rPr lang="en-US" b="1" i="0" dirty="0" err="1">
                <a:effectLst/>
                <a:latin typeface="Georgia" panose="02040502050405020303" pitchFamily="18" charset="0"/>
              </a:rPr>
              <a:t>LotShape</a:t>
            </a:r>
            <a:r>
              <a:rPr lang="en-US" b="1" i="0" dirty="0">
                <a:effectLst/>
                <a:latin typeface="Georgia" panose="02040502050405020303" pitchFamily="18" charset="0"/>
              </a:rPr>
              <a:t>:</a:t>
            </a:r>
            <a:r>
              <a:rPr lang="en-US" b="0" i="0" dirty="0">
                <a:effectLst/>
                <a:latin typeface="Georgia" panose="02040502050405020303" pitchFamily="18" charset="0"/>
              </a:rPr>
              <a:t> Most of the houses having moderately irregular and irregular shape of property have high sale price and houses with </a:t>
            </a:r>
            <a:r>
              <a:rPr lang="en-US" b="0" i="0" dirty="0" err="1">
                <a:effectLst/>
                <a:latin typeface="Georgia" panose="02040502050405020303" pitchFamily="18" charset="0"/>
              </a:rPr>
              <a:t>regullar</a:t>
            </a:r>
            <a:r>
              <a:rPr lang="en-US" b="0" i="0" dirty="0">
                <a:effectLst/>
                <a:latin typeface="Georgia" panose="02040502050405020303" pitchFamily="18" charset="0"/>
              </a:rPr>
              <a:t> type of property have less sale </a:t>
            </a:r>
            <a:r>
              <a:rPr lang="en-US" b="0" i="0" dirty="0" err="1">
                <a:effectLst/>
                <a:latin typeface="Georgia" panose="02040502050405020303" pitchFamily="18" charset="0"/>
              </a:rPr>
              <a:t>peice</a:t>
            </a:r>
            <a:r>
              <a:rPr lang="en-US" b="0" i="0" dirty="0">
                <a:effectLst/>
                <a:latin typeface="Georgia" panose="02040502050405020303" pitchFamily="18" charset="0"/>
              </a:rPr>
              <a:t> compared to others.</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LandContour</a:t>
            </a:r>
            <a:r>
              <a:rPr lang="en-US" b="1" i="0" dirty="0">
                <a:effectLst/>
                <a:latin typeface="Georgia" panose="02040502050405020303" pitchFamily="18" charset="0"/>
              </a:rPr>
              <a:t>:</a:t>
            </a:r>
            <a:r>
              <a:rPr lang="en-US" b="0" i="0" dirty="0">
                <a:effectLst/>
                <a:latin typeface="Georgia" panose="02040502050405020303"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LotConfig</a:t>
            </a:r>
            <a:r>
              <a:rPr lang="en-US" b="1" i="0" dirty="0">
                <a:effectLst/>
                <a:latin typeface="Georgia" panose="02040502050405020303" pitchFamily="18" charset="0"/>
              </a:rPr>
              <a:t>:</a:t>
            </a:r>
            <a:r>
              <a:rPr lang="en-US" b="0" i="0" dirty="0">
                <a:effectLst/>
                <a:latin typeface="Georgia" panose="02040502050405020303" pitchFamily="18" charset="0"/>
              </a:rPr>
              <a:t> Most of the houses with Frontage on 3 sides of property have high sale price compared to others.</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LandSlope</a:t>
            </a:r>
            <a:r>
              <a:rPr lang="en-US" b="1" i="0" dirty="0">
                <a:effectLst/>
                <a:latin typeface="Georgia" panose="02040502050405020303" pitchFamily="18" charset="0"/>
              </a:rPr>
              <a:t>:</a:t>
            </a:r>
            <a:r>
              <a:rPr lang="en-US" b="0" i="0" dirty="0">
                <a:effectLst/>
                <a:latin typeface="Georgia" panose="02040502050405020303" pitchFamily="18" charset="0"/>
              </a:rPr>
              <a:t> There is no significance difference between the slope of the property. As we can observe the houses having Gentle slope, Moderate Slope and Severe Slope have same sale price.</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Neighborhood:</a:t>
            </a:r>
            <a:r>
              <a:rPr lang="en-US" b="0" i="0" dirty="0">
                <a:effectLst/>
                <a:latin typeface="Georgia" panose="02040502050405020303" pitchFamily="18" charset="0"/>
              </a:rPr>
              <a:t> The houses which are located near Northridge have high sale price compared to others.</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Condition1:</a:t>
            </a:r>
            <a:r>
              <a:rPr lang="en-US" b="0" i="0" dirty="0">
                <a:effectLst/>
                <a:latin typeface="Georgia" panose="02040502050405020303" pitchFamily="18" charset="0"/>
              </a:rPr>
              <a:t> The houses having the conditions adjacent to </a:t>
            </a:r>
            <a:r>
              <a:rPr lang="en-US" b="0" i="0" dirty="0" err="1">
                <a:effectLst/>
                <a:latin typeface="Georgia" panose="02040502050405020303" pitchFamily="18" charset="0"/>
              </a:rPr>
              <a:t>postive</a:t>
            </a:r>
            <a:r>
              <a:rPr lang="en-US" b="0" i="0" dirty="0">
                <a:effectLst/>
                <a:latin typeface="Georgia" panose="02040502050405020303" pitchFamily="18" charset="0"/>
              </a:rPr>
              <a:t> off-site feature and houses within 200' of North-South Railroad have high sale price compared to others.</a:t>
            </a:r>
          </a:p>
          <a:p>
            <a:pPr marL="342900" indent="-34290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Condition2:</a:t>
            </a:r>
            <a:r>
              <a:rPr lang="en-US" b="0" i="0" dirty="0">
                <a:effectLst/>
                <a:latin typeface="Georgia" panose="02040502050405020303" pitchFamily="18" charset="0"/>
              </a:rPr>
              <a:t> The houses having the conditions near positive off-site feature park, greenbelt, </a:t>
            </a:r>
            <a:r>
              <a:rPr lang="en-US" b="0" i="0" dirty="0" err="1">
                <a:effectLst/>
                <a:latin typeface="Georgia" panose="02040502050405020303" pitchFamily="18" charset="0"/>
              </a:rPr>
              <a:t>etc</a:t>
            </a:r>
            <a:r>
              <a:rPr lang="en-US" b="0" i="0" dirty="0">
                <a:effectLst/>
                <a:latin typeface="Georgia" panose="02040502050405020303" pitchFamily="18" charset="0"/>
              </a:rPr>
              <a:t> and adjacent to </a:t>
            </a:r>
            <a:r>
              <a:rPr lang="en-US" b="0" i="0" dirty="0" err="1">
                <a:effectLst/>
                <a:latin typeface="Georgia" panose="02040502050405020303" pitchFamily="18" charset="0"/>
              </a:rPr>
              <a:t>postive</a:t>
            </a:r>
            <a:r>
              <a:rPr lang="en-US" b="0" i="0" dirty="0">
                <a:effectLst/>
                <a:latin typeface="Georgia" panose="02040502050405020303" pitchFamily="18" charset="0"/>
              </a:rPr>
              <a:t> off-site feature have high sale price.</a:t>
            </a:r>
          </a:p>
          <a:p>
            <a:endParaRPr lang="en-IN" dirty="0"/>
          </a:p>
        </p:txBody>
      </p:sp>
    </p:spTree>
    <p:extLst>
      <p:ext uri="{BB962C8B-B14F-4D97-AF65-F5344CB8AC3E}">
        <p14:creationId xmlns:p14="http://schemas.microsoft.com/office/powerpoint/2010/main" val="186485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FD472-CD25-4E74-86E6-BEC9EE52246A}"/>
              </a:ext>
            </a:extLst>
          </p:cNvPr>
          <p:cNvSpPr txBox="1"/>
          <p:nvPr/>
        </p:nvSpPr>
        <p:spPr>
          <a:xfrm>
            <a:off x="642026" y="116732"/>
            <a:ext cx="10875524" cy="584775"/>
          </a:xfrm>
          <a:prstGeom prst="rect">
            <a:avLst/>
          </a:prstGeom>
          <a:noFill/>
        </p:spPr>
        <p:txBody>
          <a:bodyPr wrap="square" rtlCol="0">
            <a:spAutoFit/>
          </a:bodyPr>
          <a:lstStyle/>
          <a:p>
            <a:pPr algn="ctr"/>
            <a:r>
              <a:rPr lang="en-US" sz="3200" dirty="0">
                <a:latin typeface="Georgia" panose="02040502050405020303" pitchFamily="18" charset="0"/>
              </a:rPr>
              <a:t>Visualizing Nominal  Variables vs Sale Price</a:t>
            </a:r>
            <a:endParaRPr lang="en-IN" sz="3200" dirty="0">
              <a:latin typeface="Georgia" panose="02040502050405020303" pitchFamily="18" charset="0"/>
            </a:endParaRPr>
          </a:p>
        </p:txBody>
      </p:sp>
      <p:pic>
        <p:nvPicPr>
          <p:cNvPr id="8" name="Picture 7">
            <a:extLst>
              <a:ext uri="{FF2B5EF4-FFF2-40B4-BE49-F238E27FC236}">
                <a16:creationId xmlns:a16="http://schemas.microsoft.com/office/drawing/2014/main" id="{06E2DB47-D546-4E35-832F-0EB9A89C6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50" y="701506"/>
            <a:ext cx="11517550" cy="6156493"/>
          </a:xfrm>
          <a:prstGeom prst="rect">
            <a:avLst/>
          </a:prstGeom>
        </p:spPr>
      </p:pic>
    </p:spTree>
    <p:extLst>
      <p:ext uri="{BB962C8B-B14F-4D97-AF65-F5344CB8AC3E}">
        <p14:creationId xmlns:p14="http://schemas.microsoft.com/office/powerpoint/2010/main" val="19512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43787-7DED-4AC6-A6FB-500205A20171}"/>
              </a:ext>
            </a:extLst>
          </p:cNvPr>
          <p:cNvSpPr txBox="1"/>
          <p:nvPr/>
        </p:nvSpPr>
        <p:spPr>
          <a:xfrm>
            <a:off x="625813" y="428017"/>
            <a:ext cx="10940374"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8F9A6712-77E0-470F-8895-DE30D11B52A6}"/>
              </a:ext>
            </a:extLst>
          </p:cNvPr>
          <p:cNvSpPr txBox="1"/>
          <p:nvPr/>
        </p:nvSpPr>
        <p:spPr>
          <a:xfrm>
            <a:off x="625814" y="1235413"/>
            <a:ext cx="10940374" cy="4524315"/>
          </a:xfrm>
          <a:prstGeom prst="rect">
            <a:avLst/>
          </a:prstGeom>
          <a:noFill/>
        </p:spPr>
        <p:txBody>
          <a:bodyPr wrap="square" rtlCol="0">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BldgType</a:t>
            </a:r>
            <a:r>
              <a:rPr lang="en-US" b="1" i="0" dirty="0">
                <a:effectLst/>
                <a:latin typeface="Georgia" panose="02040502050405020303" pitchFamily="18" charset="0"/>
              </a:rPr>
              <a:t>:</a:t>
            </a:r>
            <a:r>
              <a:rPr lang="en-US" b="0" i="0" dirty="0">
                <a:effectLst/>
                <a:latin typeface="Georgia" panose="02040502050405020303" pitchFamily="18" charset="0"/>
              </a:rPr>
              <a:t> Most of the houses are Single-family Detached and Townhouse End Unit and they have higher sale price compared to other categories.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HouseStyle</a:t>
            </a:r>
            <a:r>
              <a:rPr lang="en-US" b="1" i="0" dirty="0">
                <a:effectLst/>
                <a:latin typeface="Georgia" panose="02040502050405020303" pitchFamily="18" charset="0"/>
              </a:rPr>
              <a:t>:</a:t>
            </a:r>
            <a:r>
              <a:rPr lang="en-US" b="0" i="0" dirty="0">
                <a:effectLst/>
                <a:latin typeface="Georgia" panose="02040502050405020303" pitchFamily="18" charset="0"/>
              </a:rPr>
              <a:t> Houses which are having style of dwelling 2nd level finished and Two story have high sale price compared to other types.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RoofStyle</a:t>
            </a:r>
            <a:r>
              <a:rPr lang="en-US" b="1" i="0" dirty="0">
                <a:effectLst/>
                <a:latin typeface="Georgia" panose="02040502050405020303" pitchFamily="18" charset="0"/>
              </a:rPr>
              <a:t>:</a:t>
            </a:r>
            <a:r>
              <a:rPr lang="en-US" b="0" i="0" dirty="0">
                <a:effectLst/>
                <a:latin typeface="Georgia" panose="02040502050405020303" pitchFamily="18" charset="0"/>
              </a:rPr>
              <a:t> The houses having the roof style Flat, Hip and Shed have high sale price and the houses having </a:t>
            </a:r>
            <a:r>
              <a:rPr lang="en-US" b="0" i="0" dirty="0" err="1">
                <a:effectLst/>
                <a:latin typeface="Georgia" panose="02040502050405020303" pitchFamily="18" charset="0"/>
              </a:rPr>
              <a:t>gabrel</a:t>
            </a:r>
            <a:r>
              <a:rPr lang="en-US" b="0" i="0" dirty="0">
                <a:effectLst/>
                <a:latin typeface="Georgia" panose="02040502050405020303" pitchFamily="18" charset="0"/>
              </a:rPr>
              <a:t> roof style have less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RoofMatl</a:t>
            </a:r>
            <a:r>
              <a:rPr lang="en-US" b="1" i="0" dirty="0">
                <a:effectLst/>
                <a:latin typeface="Georgia" panose="02040502050405020303" pitchFamily="18" charset="0"/>
              </a:rPr>
              <a:t>:</a:t>
            </a:r>
            <a:r>
              <a:rPr lang="en-US" b="0" i="0" dirty="0">
                <a:effectLst/>
                <a:latin typeface="Georgia" panose="02040502050405020303" pitchFamily="18" charset="0"/>
              </a:rPr>
              <a:t> Houses with Wood Shingles root materials have high sale prices.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Exterior1st:</a:t>
            </a:r>
            <a:r>
              <a:rPr lang="en-US" b="0" i="0" dirty="0">
                <a:effectLst/>
                <a:latin typeface="Georgia" panose="02040502050405020303" pitchFamily="18" charset="0"/>
              </a:rPr>
              <a:t> Houses having Imitation Stucco, Stone and Cement Board as 1st exterior cover have high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Exterior2nd:</a:t>
            </a:r>
            <a:r>
              <a:rPr lang="en-US" b="0" i="0" dirty="0">
                <a:effectLst/>
                <a:latin typeface="Georgia" panose="02040502050405020303" pitchFamily="18" charset="0"/>
              </a:rPr>
              <a:t> Houses having Imitation Stucco and other as 2nd cover have high sale price.</a:t>
            </a:r>
          </a:p>
        </p:txBody>
      </p:sp>
    </p:spTree>
    <p:extLst>
      <p:ext uri="{BB962C8B-B14F-4D97-AF65-F5344CB8AC3E}">
        <p14:creationId xmlns:p14="http://schemas.microsoft.com/office/powerpoint/2010/main" val="18856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94080-BC52-4491-9144-A6D3264EA096}"/>
              </a:ext>
            </a:extLst>
          </p:cNvPr>
          <p:cNvSpPr txBox="1"/>
          <p:nvPr/>
        </p:nvSpPr>
        <p:spPr>
          <a:xfrm>
            <a:off x="701040" y="372348"/>
            <a:ext cx="10932160" cy="646331"/>
          </a:xfrm>
          <a:prstGeom prst="rect">
            <a:avLst/>
          </a:prstGeom>
          <a:noFill/>
        </p:spPr>
        <p:txBody>
          <a:bodyPr wrap="square" rtlCol="0">
            <a:spAutoFit/>
          </a:bodyPr>
          <a:lstStyle/>
          <a:p>
            <a:pPr algn="ctr"/>
            <a:r>
              <a:rPr lang="en-US" sz="3600" u="sng" dirty="0">
                <a:latin typeface="Georgia" panose="02040502050405020303" pitchFamily="18" charset="0"/>
              </a:rPr>
              <a:t>INTRODUCTION</a:t>
            </a:r>
            <a:endParaRPr lang="en-IN" sz="3600" u="sng" dirty="0">
              <a:latin typeface="Georgia" panose="02040502050405020303" pitchFamily="18" charset="0"/>
            </a:endParaRPr>
          </a:p>
        </p:txBody>
      </p:sp>
      <p:sp>
        <p:nvSpPr>
          <p:cNvPr id="7" name="TextBox 6">
            <a:extLst>
              <a:ext uri="{FF2B5EF4-FFF2-40B4-BE49-F238E27FC236}">
                <a16:creationId xmlns:a16="http://schemas.microsoft.com/office/drawing/2014/main" id="{FBED7C39-32E9-4BC9-8323-6B9792634B67}"/>
              </a:ext>
            </a:extLst>
          </p:cNvPr>
          <p:cNvSpPr txBox="1"/>
          <p:nvPr/>
        </p:nvSpPr>
        <p:spPr>
          <a:xfrm>
            <a:off x="701040" y="1432560"/>
            <a:ext cx="10932160" cy="3344377"/>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ü"/>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Thousands of houses are sold every day. There are some questions every buyer asks himself like: What is the actual price that this house deserves? Am I paying a fair price? Also</a:t>
            </a:r>
            <a:r>
              <a:rPr lang="en-IN" spc="30" dirty="0">
                <a:effectLst/>
                <a:latin typeface="Georgia" panose="02040502050405020303" pitchFamily="18" charset="0"/>
                <a:ea typeface="Microsoft Sans Serif" panose="020B0604020202020204" pitchFamily="34" charset="0"/>
                <a:cs typeface="Microsoft Sans Serif" panose="020B0604020202020204" pitchFamily="34"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pc="3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lnSpc>
                <a:spcPct val="107000"/>
              </a:lnSpc>
              <a:spcAft>
                <a:spcPts val="800"/>
              </a:spcAft>
              <a:buFont typeface="Wingdings" panose="05000000000000000000" pitchFamily="2" charset="2"/>
              <a:buChar char="ü"/>
            </a:pPr>
            <a:r>
              <a:rPr lang="en-IN" spc="30" dirty="0">
                <a:effectLst/>
                <a:latin typeface="Georgia" panose="02040502050405020303" pitchFamily="18" charset="0"/>
                <a:ea typeface="Microsoft Sans Serif" panose="020B0604020202020204" pitchFamily="34" charset="0"/>
                <a:cs typeface="Microsoft Sans Serif" panose="020B0604020202020204" pitchFamily="34" charset="0"/>
              </a:rPr>
              <a:t>In this study, </a:t>
            </a: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dirty="0"/>
          </a:p>
        </p:txBody>
      </p:sp>
    </p:spTree>
    <p:extLst>
      <p:ext uri="{BB962C8B-B14F-4D97-AF65-F5344CB8AC3E}">
        <p14:creationId xmlns:p14="http://schemas.microsoft.com/office/powerpoint/2010/main" val="398222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ECE07-1EBC-4891-8D29-3BBBBCBA0E11}"/>
              </a:ext>
            </a:extLst>
          </p:cNvPr>
          <p:cNvSpPr txBox="1"/>
          <p:nvPr/>
        </p:nvSpPr>
        <p:spPr>
          <a:xfrm>
            <a:off x="567447" y="87549"/>
            <a:ext cx="11057106" cy="584775"/>
          </a:xfrm>
          <a:prstGeom prst="rect">
            <a:avLst/>
          </a:prstGeom>
          <a:noFill/>
        </p:spPr>
        <p:txBody>
          <a:bodyPr wrap="square" rtlCol="0">
            <a:spAutoFit/>
          </a:bodyPr>
          <a:lstStyle/>
          <a:p>
            <a:pPr algn="ctr"/>
            <a:r>
              <a:rPr lang="en-US" sz="3200" dirty="0">
                <a:latin typeface="Georgia" panose="02040502050405020303" pitchFamily="18" charset="0"/>
              </a:rPr>
              <a:t>Visualizing Nominal  Variables vs Sale Price</a:t>
            </a:r>
            <a:endParaRPr lang="en-IN" sz="3200" dirty="0">
              <a:latin typeface="Georgia" panose="02040502050405020303" pitchFamily="18" charset="0"/>
            </a:endParaRPr>
          </a:p>
        </p:txBody>
      </p:sp>
      <p:pic>
        <p:nvPicPr>
          <p:cNvPr id="4" name="Picture 3">
            <a:extLst>
              <a:ext uri="{FF2B5EF4-FFF2-40B4-BE49-F238E27FC236}">
                <a16:creationId xmlns:a16="http://schemas.microsoft.com/office/drawing/2014/main" id="{66A0A4B8-DBAC-47B2-A2A9-6A3B3CB7B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447" y="672324"/>
            <a:ext cx="11624553" cy="6185676"/>
          </a:xfrm>
          <a:prstGeom prst="rect">
            <a:avLst/>
          </a:prstGeom>
        </p:spPr>
      </p:pic>
    </p:spTree>
    <p:extLst>
      <p:ext uri="{BB962C8B-B14F-4D97-AF65-F5344CB8AC3E}">
        <p14:creationId xmlns:p14="http://schemas.microsoft.com/office/powerpoint/2010/main" val="82513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73509-1CDF-4220-AC68-198783E20D9D}"/>
              </a:ext>
            </a:extLst>
          </p:cNvPr>
          <p:cNvSpPr txBox="1"/>
          <p:nvPr/>
        </p:nvSpPr>
        <p:spPr>
          <a:xfrm flipH="1">
            <a:off x="687745" y="379379"/>
            <a:ext cx="10862229"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3A7CBC45-DAF0-46D6-B30E-787AFDA95D7D}"/>
              </a:ext>
            </a:extLst>
          </p:cNvPr>
          <p:cNvSpPr txBox="1"/>
          <p:nvPr/>
        </p:nvSpPr>
        <p:spPr>
          <a:xfrm>
            <a:off x="865762" y="1254868"/>
            <a:ext cx="10684212" cy="5078313"/>
          </a:xfrm>
          <a:prstGeom prst="rect">
            <a:avLst/>
          </a:prstGeom>
          <a:noFill/>
        </p:spPr>
        <p:txBody>
          <a:bodyPr wrap="square" rtlCol="0">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MasVnrType</a:t>
            </a:r>
            <a:r>
              <a:rPr lang="en-US" b="1" i="0" dirty="0">
                <a:effectLst/>
                <a:latin typeface="Georgia" panose="02040502050405020303" pitchFamily="18" charset="0"/>
              </a:rPr>
              <a:t>:</a:t>
            </a:r>
            <a:r>
              <a:rPr lang="en-US" b="0" i="0" dirty="0">
                <a:effectLst/>
                <a:latin typeface="Georgia" panose="02040502050405020303" pitchFamily="18" charset="0"/>
              </a:rPr>
              <a:t> Houses having Stone Masonry veneer type have high sale price than other types.</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Foundation:</a:t>
            </a:r>
            <a:r>
              <a:rPr lang="en-US" b="0" i="0" dirty="0">
                <a:effectLst/>
                <a:latin typeface="Georgia" panose="02040502050405020303" pitchFamily="18" charset="0"/>
              </a:rPr>
              <a:t> Houses having Poured </a:t>
            </a:r>
            <a:r>
              <a:rPr lang="en-US" b="0" i="0" dirty="0" err="1">
                <a:effectLst/>
                <a:latin typeface="Georgia" panose="02040502050405020303" pitchFamily="18" charset="0"/>
              </a:rPr>
              <a:t>Contrete</a:t>
            </a:r>
            <a:r>
              <a:rPr lang="en-US" b="0" i="0" dirty="0">
                <a:effectLst/>
                <a:latin typeface="Georgia" panose="02040502050405020303" pitchFamily="18" charset="0"/>
              </a:rPr>
              <a:t> as foundation type have high sale price compared to other types.</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BsmtExposure</a:t>
            </a:r>
            <a:r>
              <a:rPr lang="en-US" b="1" i="0" dirty="0">
                <a:effectLst/>
                <a:latin typeface="Georgia" panose="02040502050405020303" pitchFamily="18" charset="0"/>
              </a:rPr>
              <a:t>:</a:t>
            </a:r>
            <a:r>
              <a:rPr lang="en-US" b="0" i="0" dirty="0">
                <a:effectLst/>
                <a:latin typeface="Georgia" panose="02040502050405020303" pitchFamily="18" charset="0"/>
              </a:rPr>
              <a:t> Houses having good walkout or garden level walls have high sale price compared to others.</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BsmtFinType1:</a:t>
            </a:r>
            <a:r>
              <a:rPr lang="en-US" b="0" i="0" dirty="0">
                <a:effectLst/>
                <a:latin typeface="Georgia" panose="02040502050405020303" pitchFamily="18" charset="0"/>
              </a:rPr>
              <a:t> The sale price is high for the houses containing good living quarters basement finished area.</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BsmtFinType2:</a:t>
            </a:r>
            <a:r>
              <a:rPr lang="en-US" b="0" i="0" dirty="0">
                <a:effectLst/>
                <a:latin typeface="Georgia" panose="02040502050405020303"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Heating:</a:t>
            </a:r>
            <a:r>
              <a:rPr lang="en-US" b="0" i="0" dirty="0">
                <a:effectLst/>
                <a:latin typeface="Georgia" panose="02040502050405020303" pitchFamily="18" charset="0"/>
              </a:rPr>
              <a:t> The houses having the heating type gas forced warm air furnace and gas hot water or steam heat have high sale price.</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CentralAir</a:t>
            </a:r>
            <a:r>
              <a:rPr lang="en-US" b="1" i="0" dirty="0">
                <a:effectLst/>
                <a:latin typeface="Georgia" panose="02040502050405020303" pitchFamily="18" charset="0"/>
              </a:rPr>
              <a:t>:</a:t>
            </a:r>
            <a:r>
              <a:rPr lang="en-US" b="0" i="0" dirty="0">
                <a:effectLst/>
                <a:latin typeface="Georgia" panose="02040502050405020303" pitchFamily="18" charset="0"/>
              </a:rPr>
              <a:t> Most of the houses have central air conditioning so it is obvious that these houses have high sale price.</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Electrical:</a:t>
            </a:r>
            <a:r>
              <a:rPr lang="en-US" b="0" i="0" dirty="0">
                <a:effectLst/>
                <a:latin typeface="Georgia" panose="02040502050405020303" pitchFamily="18" charset="0"/>
              </a:rPr>
              <a:t> Most of the houses having standard circuit breakers &amp; </a:t>
            </a:r>
            <a:r>
              <a:rPr lang="en-US" b="0" i="0" dirty="0" err="1">
                <a:effectLst/>
                <a:latin typeface="Georgia" panose="02040502050405020303" pitchFamily="18" charset="0"/>
              </a:rPr>
              <a:t>romex</a:t>
            </a:r>
            <a:r>
              <a:rPr lang="en-US" b="0" i="0" dirty="0">
                <a:effectLst/>
                <a:latin typeface="Georgia" panose="02040502050405020303" pitchFamily="18" charset="0"/>
              </a:rPr>
              <a:t> have high sale price compared to others.</a:t>
            </a: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Functional:</a:t>
            </a:r>
            <a:r>
              <a:rPr lang="en-US" b="0" i="0" dirty="0">
                <a:effectLst/>
                <a:latin typeface="Georgia" panose="02040502050405020303" pitchFamily="18" charset="0"/>
              </a:rPr>
              <a:t> The houses having the typical functionality have maximum sales price and others have average sale price.</a:t>
            </a:r>
          </a:p>
        </p:txBody>
      </p:sp>
    </p:spTree>
    <p:extLst>
      <p:ext uri="{BB962C8B-B14F-4D97-AF65-F5344CB8AC3E}">
        <p14:creationId xmlns:p14="http://schemas.microsoft.com/office/powerpoint/2010/main" val="283906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8A56A-95EE-4C60-84DC-A828116BC617}"/>
              </a:ext>
            </a:extLst>
          </p:cNvPr>
          <p:cNvSpPr txBox="1"/>
          <p:nvPr/>
        </p:nvSpPr>
        <p:spPr>
          <a:xfrm>
            <a:off x="680936" y="126461"/>
            <a:ext cx="10869038" cy="584775"/>
          </a:xfrm>
          <a:prstGeom prst="rect">
            <a:avLst/>
          </a:prstGeom>
          <a:noFill/>
        </p:spPr>
        <p:txBody>
          <a:bodyPr wrap="square" rtlCol="0">
            <a:spAutoFit/>
          </a:bodyPr>
          <a:lstStyle/>
          <a:p>
            <a:pPr algn="ctr"/>
            <a:r>
              <a:rPr lang="en-US" sz="3200" dirty="0">
                <a:latin typeface="Georgia" panose="02040502050405020303" pitchFamily="18" charset="0"/>
              </a:rPr>
              <a:t>Visualizing Nominal Variables vs Sale Price</a:t>
            </a:r>
            <a:endParaRPr lang="en-IN" sz="3200" dirty="0">
              <a:latin typeface="Georgia" panose="02040502050405020303" pitchFamily="18" charset="0"/>
            </a:endParaRPr>
          </a:p>
        </p:txBody>
      </p:sp>
      <p:pic>
        <p:nvPicPr>
          <p:cNvPr id="6" name="Picture 5">
            <a:extLst>
              <a:ext uri="{FF2B5EF4-FFF2-40B4-BE49-F238E27FC236}">
                <a16:creationId xmlns:a16="http://schemas.microsoft.com/office/drawing/2014/main" id="{57FA601F-4605-4C25-A5A4-4321DFD3A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37" y="711236"/>
            <a:ext cx="11511064" cy="6146764"/>
          </a:xfrm>
          <a:prstGeom prst="rect">
            <a:avLst/>
          </a:prstGeom>
        </p:spPr>
      </p:pic>
    </p:spTree>
    <p:extLst>
      <p:ext uri="{BB962C8B-B14F-4D97-AF65-F5344CB8AC3E}">
        <p14:creationId xmlns:p14="http://schemas.microsoft.com/office/powerpoint/2010/main" val="2090051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1E6AF-7F7C-4D3D-859A-EDAA204770E8}"/>
              </a:ext>
            </a:extLst>
          </p:cNvPr>
          <p:cNvSpPr txBox="1"/>
          <p:nvPr/>
        </p:nvSpPr>
        <p:spPr>
          <a:xfrm>
            <a:off x="625813" y="525294"/>
            <a:ext cx="10940374"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6" name="TextBox 5">
            <a:extLst>
              <a:ext uri="{FF2B5EF4-FFF2-40B4-BE49-F238E27FC236}">
                <a16:creationId xmlns:a16="http://schemas.microsoft.com/office/drawing/2014/main" id="{6F2D37A3-7758-4F8B-88BC-7AE4FCA8C6FE}"/>
              </a:ext>
            </a:extLst>
          </p:cNvPr>
          <p:cNvSpPr txBox="1"/>
          <p:nvPr/>
        </p:nvSpPr>
        <p:spPr>
          <a:xfrm>
            <a:off x="625813" y="1166843"/>
            <a:ext cx="10940374" cy="4801314"/>
          </a:xfrm>
          <a:prstGeom prst="rect">
            <a:avLst/>
          </a:prstGeom>
          <a:noFill/>
        </p:spPr>
        <p:txBody>
          <a:bodyPr wrap="square">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FireplaceQu</a:t>
            </a:r>
            <a:r>
              <a:rPr lang="en-US" b="1" i="0" dirty="0">
                <a:effectLst/>
                <a:latin typeface="Georgia" panose="02040502050405020303" pitchFamily="18" charset="0"/>
              </a:rPr>
              <a:t>:</a:t>
            </a:r>
            <a:r>
              <a:rPr lang="en-US" b="0" i="0" dirty="0">
                <a:effectLst/>
                <a:latin typeface="Georgia" panose="02040502050405020303" pitchFamily="18" charset="0"/>
              </a:rPr>
              <a:t> The houses having excellent exceptional masonry fireplace quality have high sale price and the houses having poor fireplace quality have very less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GarageType</a:t>
            </a:r>
            <a:r>
              <a:rPr lang="en-US" b="1" i="0" dirty="0">
                <a:effectLst/>
                <a:latin typeface="Georgia" panose="02040502050405020303" pitchFamily="18" charset="0"/>
              </a:rPr>
              <a:t>:</a:t>
            </a:r>
            <a:r>
              <a:rPr lang="en-US" b="0" i="0" dirty="0">
                <a:effectLst/>
                <a:latin typeface="Georgia" panose="02040502050405020303" pitchFamily="18" charset="0"/>
              </a:rPr>
              <a:t> The houses having built-in garage have high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GarageFinish</a:t>
            </a:r>
            <a:r>
              <a:rPr lang="en-US" b="1" i="0" dirty="0">
                <a:effectLst/>
                <a:latin typeface="Georgia" panose="02040502050405020303" pitchFamily="18" charset="0"/>
              </a:rPr>
              <a:t>:</a:t>
            </a:r>
            <a:r>
              <a:rPr lang="en-US" b="0" i="0" dirty="0">
                <a:effectLst/>
                <a:latin typeface="Georgia" panose="02040502050405020303" pitchFamily="18" charset="0"/>
              </a:rPr>
              <a:t> Garages located inside the house which is got finished have high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PavedDrive</a:t>
            </a:r>
            <a:r>
              <a:rPr lang="en-US" b="1" i="0" dirty="0">
                <a:effectLst/>
                <a:latin typeface="Georgia" panose="02040502050405020303" pitchFamily="18" charset="0"/>
              </a:rPr>
              <a:t>:</a:t>
            </a:r>
            <a:r>
              <a:rPr lang="en-US" b="0" i="0" dirty="0">
                <a:effectLst/>
                <a:latin typeface="Georgia" panose="02040502050405020303" pitchFamily="18" charset="0"/>
              </a:rPr>
              <a:t> Houses having paved drive ways have high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SaleType</a:t>
            </a:r>
            <a:r>
              <a:rPr lang="en-US" b="1" i="0" dirty="0">
                <a:effectLst/>
                <a:latin typeface="Georgia" panose="02040502050405020303" pitchFamily="18" charset="0"/>
              </a:rPr>
              <a:t>:</a:t>
            </a:r>
            <a:r>
              <a:rPr lang="en-US" b="0" i="0" dirty="0">
                <a:effectLst/>
                <a:latin typeface="Georgia" panose="02040502050405020303" pitchFamily="18" charset="0"/>
              </a:rPr>
              <a:t> Many houses having sale types as just constructed and sold and Contract 15% Down payment regular terms have high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SaleCondition</a:t>
            </a:r>
            <a:r>
              <a:rPr lang="en-US" b="1" i="0" dirty="0">
                <a:effectLst/>
                <a:latin typeface="Georgia" panose="02040502050405020303" pitchFamily="18" charset="0"/>
              </a:rPr>
              <a:t>:</a:t>
            </a:r>
            <a:r>
              <a:rPr lang="en-US" b="0" i="0" dirty="0">
                <a:effectLst/>
                <a:latin typeface="Georgia" panose="02040502050405020303" pitchFamily="18" charset="0"/>
              </a:rPr>
              <a:t> Houses having partial sale condition that is home was not completed when last assessed have high sale price.</a:t>
            </a:r>
          </a:p>
        </p:txBody>
      </p:sp>
    </p:spTree>
    <p:extLst>
      <p:ext uri="{BB962C8B-B14F-4D97-AF65-F5344CB8AC3E}">
        <p14:creationId xmlns:p14="http://schemas.microsoft.com/office/powerpoint/2010/main" val="301877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EE592-859D-49CB-93A3-0AE1EE21728D}"/>
              </a:ext>
            </a:extLst>
          </p:cNvPr>
          <p:cNvSpPr txBox="1"/>
          <p:nvPr/>
        </p:nvSpPr>
        <p:spPr>
          <a:xfrm>
            <a:off x="680936" y="214009"/>
            <a:ext cx="10830127" cy="584775"/>
          </a:xfrm>
          <a:prstGeom prst="rect">
            <a:avLst/>
          </a:prstGeom>
          <a:noFill/>
        </p:spPr>
        <p:txBody>
          <a:bodyPr wrap="square" rtlCol="0">
            <a:spAutoFit/>
          </a:bodyPr>
          <a:lstStyle/>
          <a:p>
            <a:pPr algn="ctr"/>
            <a:r>
              <a:rPr lang="en-US" sz="3200" dirty="0">
                <a:latin typeface="Georgia" panose="02040502050405020303" pitchFamily="18" charset="0"/>
              </a:rPr>
              <a:t>Visualizing Ordinal Variables vs Sale Price</a:t>
            </a:r>
            <a:endParaRPr lang="en-IN" sz="3200" dirty="0">
              <a:latin typeface="Georgia" panose="02040502050405020303" pitchFamily="18" charset="0"/>
            </a:endParaRPr>
          </a:p>
        </p:txBody>
      </p:sp>
      <p:pic>
        <p:nvPicPr>
          <p:cNvPr id="4" name="Picture 3">
            <a:extLst>
              <a:ext uri="{FF2B5EF4-FFF2-40B4-BE49-F238E27FC236}">
                <a16:creationId xmlns:a16="http://schemas.microsoft.com/office/drawing/2014/main" id="{63C3A6F0-C61A-43F3-BBE5-B85D6614F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37" y="798784"/>
            <a:ext cx="11511064" cy="6059216"/>
          </a:xfrm>
          <a:prstGeom prst="rect">
            <a:avLst/>
          </a:prstGeom>
        </p:spPr>
      </p:pic>
    </p:spTree>
    <p:extLst>
      <p:ext uri="{BB962C8B-B14F-4D97-AF65-F5344CB8AC3E}">
        <p14:creationId xmlns:p14="http://schemas.microsoft.com/office/powerpoint/2010/main" val="3891403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380853-27D8-4733-BE3A-5E06F79B8737}"/>
              </a:ext>
            </a:extLst>
          </p:cNvPr>
          <p:cNvSpPr txBox="1"/>
          <p:nvPr/>
        </p:nvSpPr>
        <p:spPr>
          <a:xfrm>
            <a:off x="690664" y="340469"/>
            <a:ext cx="10904706"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4" name="TextBox 3">
            <a:extLst>
              <a:ext uri="{FF2B5EF4-FFF2-40B4-BE49-F238E27FC236}">
                <a16:creationId xmlns:a16="http://schemas.microsoft.com/office/drawing/2014/main" id="{0FB6EC73-B656-4DF4-84D0-5A65D2531B3C}"/>
              </a:ext>
            </a:extLst>
          </p:cNvPr>
          <p:cNvSpPr txBox="1"/>
          <p:nvPr/>
        </p:nvSpPr>
        <p:spPr>
          <a:xfrm>
            <a:off x="596630" y="925244"/>
            <a:ext cx="10998740" cy="5632311"/>
          </a:xfrm>
          <a:prstGeom prst="rect">
            <a:avLst/>
          </a:prstGeom>
          <a:noFill/>
        </p:spPr>
        <p:txBody>
          <a:bodyPr wrap="square">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ExterQual</a:t>
            </a:r>
            <a:r>
              <a:rPr lang="en-US" b="1" i="0" dirty="0">
                <a:effectLst/>
                <a:latin typeface="Georgia" panose="02040502050405020303" pitchFamily="18" charset="0"/>
              </a:rPr>
              <a:t>:</a:t>
            </a:r>
            <a:r>
              <a:rPr lang="en-US" b="0" i="0" dirty="0">
                <a:effectLst/>
                <a:latin typeface="Georgia" panose="02040502050405020303" pitchFamily="18" charset="0"/>
              </a:rPr>
              <a:t> Houses having excellent quality of the material on the exterior have high sale price and houses having fair quality have very less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ExterCond</a:t>
            </a:r>
            <a:r>
              <a:rPr lang="en-US" b="1" i="0" dirty="0">
                <a:effectLst/>
                <a:latin typeface="Georgia" panose="02040502050405020303" pitchFamily="18" charset="0"/>
              </a:rPr>
              <a:t>:</a:t>
            </a:r>
            <a:r>
              <a:rPr lang="en-US" b="0" i="0" dirty="0">
                <a:effectLst/>
                <a:latin typeface="Georgia" panose="02040502050405020303" pitchFamily="18" charset="0"/>
              </a:rPr>
              <a:t> Houses having excellent condition of the material on the exterior have high sale price and the houses having poor condition of the material on the exterior have very less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BsmtQual</a:t>
            </a:r>
            <a:r>
              <a:rPr lang="en-US" b="1" i="0" dirty="0">
                <a:effectLst/>
                <a:latin typeface="Georgia" panose="02040502050405020303" pitchFamily="18" charset="0"/>
              </a:rPr>
              <a:t>:</a:t>
            </a:r>
            <a:r>
              <a:rPr lang="en-US" b="0" i="0" dirty="0">
                <a:effectLst/>
                <a:latin typeface="Georgia" panose="02040502050405020303" pitchFamily="18" charset="0"/>
              </a:rPr>
              <a:t> The houses which evaluates the excellent quality of height of the basement have high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BsmtCond</a:t>
            </a:r>
            <a:r>
              <a:rPr lang="en-US" b="1" i="0" dirty="0">
                <a:effectLst/>
                <a:latin typeface="Georgia" panose="02040502050405020303" pitchFamily="18" charset="0"/>
              </a:rPr>
              <a:t>:</a:t>
            </a:r>
            <a:r>
              <a:rPr lang="en-US" b="0" i="0" dirty="0">
                <a:effectLst/>
                <a:latin typeface="Georgia" panose="02040502050405020303" pitchFamily="18" charset="0"/>
              </a:rPr>
              <a:t> The houses which evaluates the good quality of general condition of the basement have high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OverallQual</a:t>
            </a:r>
            <a:r>
              <a:rPr lang="en-US" b="1" i="0" dirty="0">
                <a:effectLst/>
                <a:latin typeface="Georgia" panose="02040502050405020303" pitchFamily="18" charset="0"/>
              </a:rPr>
              <a:t>:</a:t>
            </a:r>
            <a:r>
              <a:rPr lang="en-US" b="0" i="0" dirty="0">
                <a:effectLst/>
                <a:latin typeface="Georgia" panose="02040502050405020303"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a:t>
            </a:r>
            <a:r>
              <a:rPr lang="en-US" b="0" i="0" dirty="0" err="1">
                <a:effectLst/>
                <a:latin typeface="Georgia" panose="02040502050405020303" pitchFamily="18" charset="0"/>
              </a:rPr>
              <a:t>SalePrice</a:t>
            </a:r>
            <a:r>
              <a:rPr lang="en-US" b="0" i="0" dirty="0">
                <a:effectLst/>
                <a:latin typeface="Georgia" panose="02040502050405020303" pitchFamily="18" charset="0"/>
              </a:rPr>
              <a:t> and </a:t>
            </a:r>
            <a:r>
              <a:rPr lang="en-US" b="0" i="0" dirty="0" err="1">
                <a:effectLst/>
                <a:latin typeface="Georgia" panose="02040502050405020303" pitchFamily="18" charset="0"/>
              </a:rPr>
              <a:t>OverallQual</a:t>
            </a:r>
            <a:r>
              <a:rPr lang="en-US" b="0" i="0" dirty="0">
                <a:effectLst/>
                <a:latin typeface="Georgia" panose="02040502050405020303" pitchFamily="18" charset="0"/>
              </a:rPr>
              <a:t>.</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OverallCond</a:t>
            </a:r>
            <a:r>
              <a:rPr lang="en-US" b="1" i="0" dirty="0">
                <a:effectLst/>
                <a:latin typeface="Georgia" panose="02040502050405020303" pitchFamily="18" charset="0"/>
              </a:rPr>
              <a:t>:</a:t>
            </a:r>
            <a:r>
              <a:rPr lang="en-US" b="0" i="0" dirty="0">
                <a:effectLst/>
                <a:latin typeface="Georgia" panose="02040502050405020303" pitchFamily="18" charset="0"/>
              </a:rPr>
              <a:t> The houses having overall condition as excellent and average have very high sale price compared to others.</a:t>
            </a:r>
          </a:p>
        </p:txBody>
      </p:sp>
    </p:spTree>
    <p:extLst>
      <p:ext uri="{BB962C8B-B14F-4D97-AF65-F5344CB8AC3E}">
        <p14:creationId xmlns:p14="http://schemas.microsoft.com/office/powerpoint/2010/main" val="248415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5CC30-5EF8-4219-B64C-23B15E9E2F06}"/>
              </a:ext>
            </a:extLst>
          </p:cNvPr>
          <p:cNvSpPr txBox="1"/>
          <p:nvPr/>
        </p:nvSpPr>
        <p:spPr>
          <a:xfrm>
            <a:off x="719847" y="184826"/>
            <a:ext cx="10797702" cy="584775"/>
          </a:xfrm>
          <a:prstGeom prst="rect">
            <a:avLst/>
          </a:prstGeom>
          <a:noFill/>
        </p:spPr>
        <p:txBody>
          <a:bodyPr wrap="square" rtlCol="0">
            <a:spAutoFit/>
          </a:bodyPr>
          <a:lstStyle/>
          <a:p>
            <a:pPr algn="ctr"/>
            <a:r>
              <a:rPr lang="en-US" sz="3200" dirty="0">
                <a:latin typeface="Georgia" panose="02040502050405020303" pitchFamily="18" charset="0"/>
              </a:rPr>
              <a:t>Visualizing Ordinal Variables vs Sale Price</a:t>
            </a:r>
            <a:endParaRPr lang="en-IN" sz="3200" dirty="0">
              <a:latin typeface="Georgia" panose="02040502050405020303" pitchFamily="18" charset="0"/>
            </a:endParaRPr>
          </a:p>
        </p:txBody>
      </p:sp>
      <p:pic>
        <p:nvPicPr>
          <p:cNvPr id="13" name="Picture 12">
            <a:extLst>
              <a:ext uri="{FF2B5EF4-FFF2-40B4-BE49-F238E27FC236}">
                <a16:creationId xmlns:a16="http://schemas.microsoft.com/office/drawing/2014/main" id="{A1191086-C579-4469-98F3-7C6BEC8BD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47" y="769600"/>
            <a:ext cx="11472153" cy="6088400"/>
          </a:xfrm>
          <a:prstGeom prst="rect">
            <a:avLst/>
          </a:prstGeom>
        </p:spPr>
      </p:pic>
    </p:spTree>
    <p:extLst>
      <p:ext uri="{BB962C8B-B14F-4D97-AF65-F5344CB8AC3E}">
        <p14:creationId xmlns:p14="http://schemas.microsoft.com/office/powerpoint/2010/main" val="1894603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CF7E5-78B4-470F-BE28-3D9A76FF86F7}"/>
              </a:ext>
            </a:extLst>
          </p:cNvPr>
          <p:cNvSpPr txBox="1"/>
          <p:nvPr/>
        </p:nvSpPr>
        <p:spPr>
          <a:xfrm>
            <a:off x="593387" y="476655"/>
            <a:ext cx="10992256" cy="584775"/>
          </a:xfrm>
          <a:prstGeom prst="rect">
            <a:avLst/>
          </a:prstGeom>
          <a:noFill/>
        </p:spPr>
        <p:txBody>
          <a:bodyPr wrap="square" rtlCol="0">
            <a:spAutoFit/>
          </a:bodyPr>
          <a:lstStyle/>
          <a:p>
            <a:r>
              <a:rPr lang="en-US" sz="3200" dirty="0">
                <a:latin typeface="Georgia" panose="02040502050405020303" pitchFamily="18" charset="0"/>
              </a:rPr>
              <a:t>Observations:</a:t>
            </a:r>
            <a:endParaRPr lang="en-IN" sz="3200" dirty="0">
              <a:latin typeface="Georgia" panose="02040502050405020303" pitchFamily="18" charset="0"/>
            </a:endParaRPr>
          </a:p>
        </p:txBody>
      </p:sp>
      <p:sp>
        <p:nvSpPr>
          <p:cNvPr id="4" name="TextBox 3">
            <a:extLst>
              <a:ext uri="{FF2B5EF4-FFF2-40B4-BE49-F238E27FC236}">
                <a16:creationId xmlns:a16="http://schemas.microsoft.com/office/drawing/2014/main" id="{CCA2D437-203F-45CE-8D4C-F7464C401A80}"/>
              </a:ext>
            </a:extLst>
          </p:cNvPr>
          <p:cNvSpPr txBox="1"/>
          <p:nvPr/>
        </p:nvSpPr>
        <p:spPr>
          <a:xfrm>
            <a:off x="593387" y="1720840"/>
            <a:ext cx="10992256" cy="3139321"/>
          </a:xfrm>
          <a:prstGeom prst="rect">
            <a:avLst/>
          </a:prstGeom>
          <a:noFill/>
        </p:spPr>
        <p:txBody>
          <a:bodyPr wrap="square">
            <a:spAutoFit/>
          </a:bodyPr>
          <a:lstStyle/>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HeatingQC</a:t>
            </a:r>
            <a:r>
              <a:rPr lang="en-US" b="1" i="0" dirty="0">
                <a:effectLst/>
                <a:latin typeface="Georgia" panose="02040502050405020303" pitchFamily="18" charset="0"/>
              </a:rPr>
              <a:t>:</a:t>
            </a:r>
            <a:r>
              <a:rPr lang="en-US" b="0" i="0" dirty="0">
                <a:effectLst/>
                <a:latin typeface="Georgia" panose="02040502050405020303" pitchFamily="18" charset="0"/>
              </a:rPr>
              <a:t> Most of the houses having excellent heating quality and condition have high sale price.</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KitchenQual</a:t>
            </a:r>
            <a:r>
              <a:rPr lang="en-US" b="1" i="0" dirty="0">
                <a:effectLst/>
                <a:latin typeface="Georgia" panose="02040502050405020303" pitchFamily="18" charset="0"/>
              </a:rPr>
              <a:t>:</a:t>
            </a:r>
            <a:r>
              <a:rPr lang="en-US" b="0" i="0" dirty="0">
                <a:effectLst/>
                <a:latin typeface="Georgia" panose="02040502050405020303" pitchFamily="18" charset="0"/>
              </a:rPr>
              <a:t> Houses having excellent quality of the kitchen have high sale price compared to others.</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GarageQual</a:t>
            </a:r>
            <a:r>
              <a:rPr lang="en-US" b="1" i="0" dirty="0">
                <a:effectLst/>
                <a:latin typeface="Georgia" panose="02040502050405020303" pitchFamily="18" charset="0"/>
              </a:rPr>
              <a:t>:</a:t>
            </a:r>
            <a:r>
              <a:rPr lang="en-US" b="0" i="0" dirty="0">
                <a:effectLst/>
                <a:latin typeface="Georgia" panose="02040502050405020303" pitchFamily="18" charset="0"/>
              </a:rPr>
              <a:t> The sale price of the house is high for the houses having excellent garage quality.</a:t>
            </a:r>
          </a:p>
          <a:p>
            <a:pPr algn="just"/>
            <a:endParaRPr lang="en-US" b="0" i="0" dirty="0">
              <a:effectLst/>
              <a:latin typeface="Georgia" panose="02040502050405020303" pitchFamily="18" charset="0"/>
            </a:endParaRPr>
          </a:p>
          <a:p>
            <a:pPr marL="285750" indent="-285750" algn="just">
              <a:buFont typeface="Wingdings" panose="05000000000000000000" pitchFamily="2" charset="2"/>
              <a:buChar char="ü"/>
            </a:pPr>
            <a:r>
              <a:rPr lang="en-US" b="1" i="0" dirty="0" err="1">
                <a:effectLst/>
                <a:latin typeface="Georgia" panose="02040502050405020303" pitchFamily="18" charset="0"/>
              </a:rPr>
              <a:t>SalePrice</a:t>
            </a:r>
            <a:r>
              <a:rPr lang="en-US" b="1" i="0" dirty="0">
                <a:effectLst/>
                <a:latin typeface="Georgia" panose="02040502050405020303" pitchFamily="18" charset="0"/>
              </a:rPr>
              <a:t> vs </a:t>
            </a:r>
            <a:r>
              <a:rPr lang="en-US" b="1" i="0" dirty="0" err="1">
                <a:effectLst/>
                <a:latin typeface="Georgia" panose="02040502050405020303" pitchFamily="18" charset="0"/>
              </a:rPr>
              <a:t>GarageCond</a:t>
            </a:r>
            <a:r>
              <a:rPr lang="en-US" b="1" i="0" dirty="0">
                <a:effectLst/>
                <a:latin typeface="Georgia" panose="02040502050405020303" pitchFamily="18" charset="0"/>
              </a:rPr>
              <a:t>:</a:t>
            </a:r>
            <a:r>
              <a:rPr lang="en-US" b="0" i="0" dirty="0">
                <a:effectLst/>
                <a:latin typeface="Georgia" panose="02040502050405020303" pitchFamily="18" charset="0"/>
              </a:rPr>
              <a:t> Houses having typical/average garage condition have high sale price and the houses having good garage condition also have high sales price compared to others.</a:t>
            </a:r>
          </a:p>
        </p:txBody>
      </p:sp>
    </p:spTree>
    <p:extLst>
      <p:ext uri="{BB962C8B-B14F-4D97-AF65-F5344CB8AC3E}">
        <p14:creationId xmlns:p14="http://schemas.microsoft.com/office/powerpoint/2010/main" val="651642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7B8E4-64BE-4E0B-A3DD-69E1CE5E36DF}"/>
              </a:ext>
            </a:extLst>
          </p:cNvPr>
          <p:cNvSpPr txBox="1"/>
          <p:nvPr/>
        </p:nvSpPr>
        <p:spPr>
          <a:xfrm>
            <a:off x="692458" y="62144"/>
            <a:ext cx="10922368" cy="584775"/>
          </a:xfrm>
          <a:prstGeom prst="rect">
            <a:avLst/>
          </a:prstGeom>
          <a:noFill/>
        </p:spPr>
        <p:txBody>
          <a:bodyPr wrap="square" rtlCol="0">
            <a:spAutoFit/>
          </a:bodyPr>
          <a:lstStyle/>
          <a:p>
            <a:r>
              <a:rPr lang="en-US" sz="3200" dirty="0">
                <a:latin typeface="Georgia" panose="02040502050405020303" pitchFamily="18" charset="0"/>
              </a:rPr>
              <a:t>Correlation Between Features and Label</a:t>
            </a:r>
            <a:endParaRPr lang="en-IN" sz="3200" dirty="0">
              <a:latin typeface="Georgia" panose="02040502050405020303" pitchFamily="18" charset="0"/>
            </a:endParaRPr>
          </a:p>
        </p:txBody>
      </p:sp>
      <p:pic>
        <p:nvPicPr>
          <p:cNvPr id="2050" name="Picture 2">
            <a:extLst>
              <a:ext uri="{FF2B5EF4-FFF2-40B4-BE49-F238E27FC236}">
                <a16:creationId xmlns:a16="http://schemas.microsoft.com/office/drawing/2014/main" id="{1BEB169E-0617-4670-BF08-0D18A8C1D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72" y="646920"/>
            <a:ext cx="11037653" cy="4661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E049CA-0A42-4479-BC20-E851242AB6CB}"/>
              </a:ext>
            </a:extLst>
          </p:cNvPr>
          <p:cNvSpPr txBox="1"/>
          <p:nvPr/>
        </p:nvSpPr>
        <p:spPr>
          <a:xfrm>
            <a:off x="577172" y="5681709"/>
            <a:ext cx="11037653"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Georgia" panose="02040502050405020303" pitchFamily="18" charset="0"/>
              </a:rPr>
              <a:t>The bar plot shows the important features that affect Sale Price positively and negatively. We can easily notice the correlation here.</a:t>
            </a:r>
            <a:endParaRPr lang="en-IN" dirty="0">
              <a:latin typeface="Georgia" panose="02040502050405020303" pitchFamily="18" charset="0"/>
            </a:endParaRPr>
          </a:p>
        </p:txBody>
      </p:sp>
    </p:spTree>
    <p:extLst>
      <p:ext uri="{BB962C8B-B14F-4D97-AF65-F5344CB8AC3E}">
        <p14:creationId xmlns:p14="http://schemas.microsoft.com/office/powerpoint/2010/main" val="3872079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2D65A-E572-4B9B-B50C-348231047EDC}"/>
              </a:ext>
            </a:extLst>
          </p:cNvPr>
          <p:cNvSpPr txBox="1"/>
          <p:nvPr/>
        </p:nvSpPr>
        <p:spPr>
          <a:xfrm>
            <a:off x="651754" y="116733"/>
            <a:ext cx="10953344" cy="584775"/>
          </a:xfrm>
          <a:prstGeom prst="rect">
            <a:avLst/>
          </a:prstGeom>
          <a:noFill/>
        </p:spPr>
        <p:txBody>
          <a:bodyPr wrap="square" rtlCol="0">
            <a:spAutoFit/>
          </a:bodyPr>
          <a:lstStyle/>
          <a:p>
            <a:r>
              <a:rPr lang="en-US" sz="3200" dirty="0">
                <a:latin typeface="Georgia" panose="02040502050405020303" pitchFamily="18" charset="0"/>
              </a:rPr>
              <a:t>Data Analysis Steps done</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D7F9A406-7874-45FF-9516-8825D0A83F99}"/>
              </a:ext>
            </a:extLst>
          </p:cNvPr>
          <p:cNvSpPr txBox="1"/>
          <p:nvPr/>
        </p:nvSpPr>
        <p:spPr>
          <a:xfrm>
            <a:off x="787942" y="701508"/>
            <a:ext cx="10953344" cy="5909310"/>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Georgia" panose="02040502050405020303" pitchFamily="18" charset="0"/>
              </a:rPr>
              <a:t>I have treated null values by imputation techniques.</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I have done feature engineering steps like feature extraction and feature selection to improve data normality and linearity.</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Identified outliers using boxplots and removed outliers using percentile method.</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Identified skewness using distribution plots and removed skewness using power transformation method (yeo-</a:t>
            </a:r>
            <a:r>
              <a:rPr lang="en-US" dirty="0" err="1">
                <a:latin typeface="Georgia" panose="02040502050405020303" pitchFamily="18" charset="0"/>
              </a:rPr>
              <a:t>johnson</a:t>
            </a:r>
            <a:r>
              <a:rPr lang="en-US" dirty="0">
                <a:latin typeface="Georgia" panose="02040502050405020303" pitchFamily="18" charset="0"/>
              </a:rPr>
              <a:t> method).</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Encoded data using Ordinal Encoder.</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Used Pearson’s correlation coefficient to check the correlation between dependent and independent variables. To visualize the correlation I have used heatmap and bar plot.</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I have used Standard Scalarization method to scale the data.</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Handled the multicollinearity issue by finding VIF values.</a:t>
            </a:r>
          </a:p>
          <a:p>
            <a:pPr algn="just"/>
            <a:endParaRPr lang="en-US" dirty="0">
              <a:latin typeface="Georgia" panose="02040502050405020303" pitchFamily="18" charset="0"/>
            </a:endParaRPr>
          </a:p>
          <a:p>
            <a:pPr marL="285750" indent="-285750" algn="just">
              <a:buFont typeface="Wingdings" panose="05000000000000000000" pitchFamily="2" charset="2"/>
              <a:buChar char="v"/>
            </a:pPr>
            <a:r>
              <a:rPr lang="en-US" dirty="0">
                <a:latin typeface="Georgia" panose="02040502050405020303" pitchFamily="18" charset="0"/>
              </a:rPr>
              <a:t>Split train and test to build machine learning models. Model building process will be shown in the further steps.</a:t>
            </a:r>
            <a:endParaRPr lang="en-IN" dirty="0">
              <a:latin typeface="Georgia" panose="02040502050405020303" pitchFamily="18" charset="0"/>
            </a:endParaRPr>
          </a:p>
        </p:txBody>
      </p:sp>
    </p:spTree>
    <p:extLst>
      <p:ext uri="{BB962C8B-B14F-4D97-AF65-F5344CB8AC3E}">
        <p14:creationId xmlns:p14="http://schemas.microsoft.com/office/powerpoint/2010/main" val="168906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DB9133-AC61-44F7-A14F-020D02D4757B}"/>
              </a:ext>
            </a:extLst>
          </p:cNvPr>
          <p:cNvSpPr txBox="1"/>
          <p:nvPr/>
        </p:nvSpPr>
        <p:spPr>
          <a:xfrm>
            <a:off x="670560" y="477520"/>
            <a:ext cx="10810240" cy="923330"/>
          </a:xfrm>
          <a:prstGeom prst="rect">
            <a:avLst/>
          </a:prstGeom>
          <a:noFill/>
        </p:spPr>
        <p:txBody>
          <a:bodyPr wrap="square" rtlCol="0">
            <a:spAutoFit/>
          </a:bodyPr>
          <a:lstStyle/>
          <a:p>
            <a:pPr algn="ctr"/>
            <a:r>
              <a:rPr lang="en-US" sz="3600" u="sng" dirty="0">
                <a:latin typeface="Georgia" panose="02040502050405020303" pitchFamily="18" charset="0"/>
              </a:rPr>
              <a:t>Problem Statement</a:t>
            </a:r>
            <a:endParaRPr lang="en-IN" sz="3600" u="sng" dirty="0">
              <a:latin typeface="Georgia" panose="02040502050405020303" pitchFamily="18" charset="0"/>
            </a:endParaRPr>
          </a:p>
          <a:p>
            <a:pPr algn="ctr"/>
            <a:endParaRPr lang="en-IN" dirty="0"/>
          </a:p>
        </p:txBody>
      </p:sp>
      <p:sp>
        <p:nvSpPr>
          <p:cNvPr id="3" name="TextBox 2">
            <a:extLst>
              <a:ext uri="{FF2B5EF4-FFF2-40B4-BE49-F238E27FC236}">
                <a16:creationId xmlns:a16="http://schemas.microsoft.com/office/drawing/2014/main" id="{2856B032-BF1D-4318-A7AE-04CBC39D01C2}"/>
              </a:ext>
            </a:extLst>
          </p:cNvPr>
          <p:cNvSpPr txBox="1"/>
          <p:nvPr/>
        </p:nvSpPr>
        <p:spPr>
          <a:xfrm>
            <a:off x="670560" y="1564640"/>
            <a:ext cx="10810240" cy="3693319"/>
          </a:xfrm>
          <a:prstGeom prst="rect">
            <a:avLst/>
          </a:prstGeom>
          <a:noFill/>
        </p:spPr>
        <p:txBody>
          <a:bodyPr wrap="square" rtlCol="0">
            <a:spAutoFit/>
          </a:bodyPr>
          <a:lstStyle/>
          <a:p>
            <a:pPr marL="0" indent="0" algn="just">
              <a:buNone/>
            </a:pPr>
            <a:r>
              <a:rPr lang="en-US" dirty="0">
                <a:latin typeface="Georgia" panose="02040502050405020303" pitchFamily="18" charset="0"/>
                <a:ea typeface="Microsoft Sans Serif" panose="020B0604020202020204" pitchFamily="34" charset="0"/>
                <a:cs typeface="Microsoft Sans Serif"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dirty="0">
              <a:latin typeface="Georgia" panose="02040502050405020303" pitchFamily="18" charset="0"/>
              <a:ea typeface="Microsoft Sans Serif" panose="020B0604020202020204" pitchFamily="34" charset="0"/>
              <a:cs typeface="Microsoft Sans Serif" panose="020B0604020202020204" pitchFamily="34" charset="0"/>
            </a:endParaRPr>
          </a:p>
          <a:p>
            <a:pPr marL="0" indent="0" algn="just">
              <a:buNone/>
            </a:pPr>
            <a:r>
              <a:rPr lang="en-US" dirty="0">
                <a:latin typeface="Georgia" panose="02040502050405020303" pitchFamily="18" charset="0"/>
                <a:ea typeface="Microsoft Sans Serif" panose="020B0604020202020204" pitchFamily="34" charset="0"/>
                <a:cs typeface="Microsoft Sans Serif" panose="020B060402020202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Arial" panose="020B0604020202020204" pitchFamily="34" charset="0"/>
              <a:buChar char="•"/>
            </a:pPr>
            <a:r>
              <a:rPr lang="en-US" b="1" dirty="0">
                <a:latin typeface="Georgia" panose="02040502050405020303" pitchFamily="18" charset="0"/>
                <a:ea typeface="Microsoft Sans Serif" panose="020B0604020202020204" pitchFamily="34" charset="0"/>
                <a:cs typeface="Microsoft Sans Serif" panose="020B0604020202020204" pitchFamily="34" charset="0"/>
              </a:rPr>
              <a:t>Which variables are important to predict the price of variable? </a:t>
            </a:r>
          </a:p>
          <a:p>
            <a:pPr algn="just"/>
            <a:endParaRPr lang="en-US" b="1"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Arial" panose="020B0604020202020204" pitchFamily="34" charset="0"/>
              <a:buChar char="•"/>
            </a:pPr>
            <a:r>
              <a:rPr lang="en-US" b="1" dirty="0">
                <a:latin typeface="Georgia" panose="02040502050405020303" pitchFamily="18" charset="0"/>
                <a:ea typeface="Microsoft Sans Serif" panose="020B0604020202020204" pitchFamily="34" charset="0"/>
                <a:cs typeface="Microsoft Sans Serif" panose="020B0604020202020204" pitchFamily="34" charset="0"/>
              </a:rPr>
              <a:t>How do these variables describe the price of the house?</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a:p>
            <a:endParaRPr lang="en-IN" dirty="0"/>
          </a:p>
        </p:txBody>
      </p:sp>
    </p:spTree>
    <p:extLst>
      <p:ext uri="{BB962C8B-B14F-4D97-AF65-F5344CB8AC3E}">
        <p14:creationId xmlns:p14="http://schemas.microsoft.com/office/powerpoint/2010/main" val="1902749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0EE49-8536-4B6F-B2C2-991CA0416C5B}"/>
              </a:ext>
            </a:extLst>
          </p:cNvPr>
          <p:cNvSpPr txBox="1"/>
          <p:nvPr/>
        </p:nvSpPr>
        <p:spPr>
          <a:xfrm>
            <a:off x="661481" y="525294"/>
            <a:ext cx="10894979" cy="584775"/>
          </a:xfrm>
          <a:prstGeom prst="rect">
            <a:avLst/>
          </a:prstGeom>
          <a:noFill/>
        </p:spPr>
        <p:txBody>
          <a:bodyPr wrap="square" rtlCol="0">
            <a:spAutoFit/>
          </a:bodyPr>
          <a:lstStyle/>
          <a:p>
            <a:r>
              <a:rPr lang="en-US" sz="3200" dirty="0">
                <a:latin typeface="Georgia" panose="02040502050405020303" pitchFamily="18" charset="0"/>
              </a:rPr>
              <a:t>Assumptions: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7D51A0A1-6A0A-4ED6-9C19-E607E89E09EB}"/>
              </a:ext>
            </a:extLst>
          </p:cNvPr>
          <p:cNvSpPr txBox="1"/>
          <p:nvPr/>
        </p:nvSpPr>
        <p:spPr>
          <a:xfrm>
            <a:off x="661481" y="1352145"/>
            <a:ext cx="10982528"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Georgia" panose="02040502050405020303"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dirty="0">
              <a:latin typeface="Georgia" panose="02040502050405020303" pitchFamily="18" charset="0"/>
            </a:endParaRPr>
          </a:p>
          <a:p>
            <a:pPr marL="285750" indent="-285750" algn="just">
              <a:buFont typeface="Wingdings" panose="05000000000000000000" pitchFamily="2" charset="2"/>
              <a:buChar char="ü"/>
            </a:pPr>
            <a:r>
              <a:rPr lang="en-US" dirty="0">
                <a:latin typeface="Georgia" panose="02040502050405020303"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dirty="0">
              <a:latin typeface="Georgia" panose="02040502050405020303" pitchFamily="18" charset="0"/>
            </a:endParaRPr>
          </a:p>
          <a:p>
            <a:pPr marL="285750" indent="-285750" algn="just">
              <a:buFont typeface="Wingdings" panose="05000000000000000000" pitchFamily="2" charset="2"/>
              <a:buChar char="ü"/>
            </a:pPr>
            <a:r>
              <a:rPr lang="en-US" dirty="0">
                <a:latin typeface="Georgia" panose="02040502050405020303" pitchFamily="18" charset="0"/>
              </a:rPr>
              <a:t>So, </a:t>
            </a:r>
            <a:r>
              <a:rPr lang="en-IN" sz="1800" dirty="0">
                <a:effectLst/>
                <a:latin typeface="Georgia" panose="02040502050405020303"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dirty="0">
              <a:latin typeface="Georgia" panose="02040502050405020303" pitchFamily="18" charset="0"/>
            </a:endParaRPr>
          </a:p>
        </p:txBody>
      </p:sp>
    </p:spTree>
    <p:extLst>
      <p:ext uri="{BB962C8B-B14F-4D97-AF65-F5344CB8AC3E}">
        <p14:creationId xmlns:p14="http://schemas.microsoft.com/office/powerpoint/2010/main" val="1935584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01D63-0D38-46DE-802D-13C8D8C7FB9D}"/>
              </a:ext>
            </a:extLst>
          </p:cNvPr>
          <p:cNvSpPr txBox="1"/>
          <p:nvPr/>
        </p:nvSpPr>
        <p:spPr>
          <a:xfrm>
            <a:off x="642026" y="573932"/>
            <a:ext cx="10875523" cy="584775"/>
          </a:xfrm>
          <a:prstGeom prst="rect">
            <a:avLst/>
          </a:prstGeom>
          <a:noFill/>
        </p:spPr>
        <p:txBody>
          <a:bodyPr wrap="square" rtlCol="0">
            <a:spAutoFit/>
          </a:bodyPr>
          <a:lstStyle/>
          <a:p>
            <a:r>
              <a:rPr lang="en-US" sz="3200" dirty="0">
                <a:latin typeface="Georgia" panose="02040502050405020303" pitchFamily="18" charset="0"/>
              </a:rPr>
              <a:t>Model Building:</a:t>
            </a:r>
            <a:endParaRPr lang="en-IN" sz="3200" dirty="0">
              <a:latin typeface="Georgia" panose="02040502050405020303" pitchFamily="18" charset="0"/>
            </a:endParaRPr>
          </a:p>
        </p:txBody>
      </p:sp>
      <p:sp>
        <p:nvSpPr>
          <p:cNvPr id="4" name="TextBox 3">
            <a:extLst>
              <a:ext uri="{FF2B5EF4-FFF2-40B4-BE49-F238E27FC236}">
                <a16:creationId xmlns:a16="http://schemas.microsoft.com/office/drawing/2014/main" id="{CC11D13C-1AC8-4B3C-AB7C-FF4C6C3C8150}"/>
              </a:ext>
            </a:extLst>
          </p:cNvPr>
          <p:cNvSpPr txBox="1"/>
          <p:nvPr/>
        </p:nvSpPr>
        <p:spPr>
          <a:xfrm>
            <a:off x="758757" y="1391055"/>
            <a:ext cx="10875523" cy="4208460"/>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sz="1800" dirty="0" err="1">
                <a:effectLst/>
                <a:latin typeface="Georgia" panose="02040502050405020303" pitchFamily="18" charset="0"/>
                <a:ea typeface="Calibri" panose="020F0502020204030204" pitchFamily="34" charset="0"/>
              </a:rPr>
              <a:t>SalePrice</a:t>
            </a:r>
            <a:r>
              <a:rPr lang="en-IN" sz="1800" dirty="0">
                <a:effectLst/>
                <a:latin typeface="Georgia" panose="02040502050405020303" pitchFamily="18" charset="0"/>
                <a:ea typeface="Calibri" panose="020F0502020204030204" pitchFamily="34" charset="0"/>
              </a:rPr>
              <a:t>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After the pre-processing and data cleaning I left with 67 columns including target and I used these features for prediction.</a:t>
            </a:r>
          </a:p>
          <a:p>
            <a:pPr algn="just"/>
            <a:endParaRPr lang="en-IN" dirty="0">
              <a:latin typeface="Georgia" panose="02040502050405020303" pitchFamily="18" charset="0"/>
            </a:endParaRPr>
          </a:p>
          <a:p>
            <a:pPr marL="857250" lvl="1" indent="-400050" algn="just">
              <a:lnSpc>
                <a:spcPct val="107000"/>
              </a:lnSpc>
              <a:buFont typeface="+mj-lt"/>
              <a:buAutoNum type="romanLcPeriod"/>
            </a:pPr>
            <a:r>
              <a:rPr lang="en-IN" dirty="0">
                <a:effectLst/>
                <a:latin typeface="Georgia" panose="02040502050405020303" pitchFamily="18" charset="0"/>
                <a:ea typeface="Calibri" panose="020F0502020204030204" pitchFamily="34" charset="0"/>
                <a:cs typeface="Calibri" panose="020F0502020204030204" pitchFamily="34" charset="0"/>
              </a:rPr>
              <a:t>Random Forest Regressor</a:t>
            </a:r>
          </a:p>
          <a:p>
            <a:pPr marL="857250" lvl="1" indent="-400050" algn="just">
              <a:lnSpc>
                <a:spcPct val="107000"/>
              </a:lnSpc>
              <a:buFont typeface="+mj-lt"/>
              <a:buAutoNum type="romanLcPeriod"/>
            </a:pPr>
            <a:r>
              <a:rPr lang="en-IN" dirty="0">
                <a:latin typeface="Georgia" panose="02040502050405020303" pitchFamily="18" charset="0"/>
                <a:ea typeface="Calibri" panose="020F0502020204030204" pitchFamily="34" charset="0"/>
                <a:cs typeface="Calibri" panose="020F0502020204030204" pitchFamily="34" charset="0"/>
              </a:rPr>
              <a:t>Extra Trees Regressor</a:t>
            </a:r>
          </a:p>
          <a:p>
            <a:pPr marL="857250" lvl="1" indent="-400050" algn="just">
              <a:lnSpc>
                <a:spcPct val="107000"/>
              </a:lnSpc>
              <a:buFont typeface="+mj-lt"/>
              <a:buAutoNum type="romanLcPeriod"/>
            </a:pPr>
            <a:r>
              <a:rPr lang="en-IN" dirty="0">
                <a:effectLst/>
                <a:latin typeface="Georgia" panose="02040502050405020303" pitchFamily="18" charset="0"/>
                <a:ea typeface="Calibri" panose="020F0502020204030204" pitchFamily="34" charset="0"/>
                <a:cs typeface="Calibri" panose="020F0502020204030204" pitchFamily="34" charset="0"/>
              </a:rPr>
              <a:t>Gradient Boosting Regressor</a:t>
            </a:r>
          </a:p>
          <a:p>
            <a:pPr marL="857250" lvl="1" indent="-400050" algn="just">
              <a:lnSpc>
                <a:spcPct val="107000"/>
              </a:lnSpc>
              <a:buFont typeface="+mj-lt"/>
              <a:buAutoNum type="romanLcPeriod"/>
            </a:pPr>
            <a:r>
              <a:rPr lang="en-IN" dirty="0">
                <a:latin typeface="Georgia" panose="02040502050405020303" pitchFamily="18" charset="0"/>
                <a:ea typeface="Calibri" panose="020F0502020204030204" pitchFamily="34" charset="0"/>
                <a:cs typeface="Calibri" panose="020F0502020204030204" pitchFamily="34" charset="0"/>
              </a:rPr>
              <a:t>Extreme Gradient Boosting Regressor (XGB)</a:t>
            </a:r>
          </a:p>
          <a:p>
            <a:pPr marL="857250" lvl="1" indent="-400050" algn="just">
              <a:lnSpc>
                <a:spcPct val="107000"/>
              </a:lnSpc>
              <a:buFont typeface="+mj-lt"/>
              <a:buAutoNum type="romanLcPeriod"/>
            </a:pPr>
            <a:r>
              <a:rPr lang="en-IN" dirty="0">
                <a:effectLst/>
                <a:latin typeface="Georgia" panose="02040502050405020303" pitchFamily="18" charset="0"/>
                <a:ea typeface="Calibri" panose="020F0502020204030204" pitchFamily="34" charset="0"/>
                <a:cs typeface="Calibri" panose="020F0502020204030204" pitchFamily="34" charset="0"/>
              </a:rPr>
              <a:t>Bagging Regressor</a:t>
            </a:r>
          </a:p>
          <a:p>
            <a:pPr marL="285750" indent="-285750">
              <a:lnSpc>
                <a:spcPct val="107000"/>
              </a:lnSpc>
              <a:spcAft>
                <a:spcPts val="800"/>
              </a:spcAf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24671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7A272-6FA3-4B1F-A2BA-AE5ECD6964E9}"/>
              </a:ext>
            </a:extLst>
          </p:cNvPr>
          <p:cNvSpPr txBox="1"/>
          <p:nvPr/>
        </p:nvSpPr>
        <p:spPr>
          <a:xfrm>
            <a:off x="865761" y="89463"/>
            <a:ext cx="10661515" cy="584775"/>
          </a:xfrm>
          <a:prstGeom prst="rect">
            <a:avLst/>
          </a:prstGeom>
          <a:noFill/>
        </p:spPr>
        <p:txBody>
          <a:bodyPr wrap="square" rtlCol="0">
            <a:spAutoFit/>
          </a:bodyPr>
          <a:lstStyle/>
          <a:p>
            <a:r>
              <a:rPr lang="en-US" sz="3200" dirty="0" err="1">
                <a:latin typeface="Georgia" panose="02040502050405020303" pitchFamily="18" charset="0"/>
              </a:rPr>
              <a:t>i</a:t>
            </a:r>
            <a:r>
              <a:rPr lang="en-US" sz="3200" dirty="0">
                <a:latin typeface="Georgia" panose="02040502050405020303" pitchFamily="18" charset="0"/>
              </a:rPr>
              <a:t>. Random Forest Regressor:</a:t>
            </a:r>
            <a:endParaRPr lang="en-IN" sz="3200" dirty="0">
              <a:latin typeface="Georgia" panose="02040502050405020303" pitchFamily="18" charset="0"/>
            </a:endParaRPr>
          </a:p>
        </p:txBody>
      </p:sp>
      <p:sp>
        <p:nvSpPr>
          <p:cNvPr id="10" name="TextBox 9">
            <a:extLst>
              <a:ext uri="{FF2B5EF4-FFF2-40B4-BE49-F238E27FC236}">
                <a16:creationId xmlns:a16="http://schemas.microsoft.com/office/drawing/2014/main" id="{5AFD8326-B86E-4065-B095-8508ABF74A1C}"/>
              </a:ext>
            </a:extLst>
          </p:cNvPr>
          <p:cNvSpPr txBox="1"/>
          <p:nvPr/>
        </p:nvSpPr>
        <p:spPr>
          <a:xfrm>
            <a:off x="671210" y="5291847"/>
            <a:ext cx="10856068" cy="933057"/>
          </a:xfrm>
          <a:prstGeom prst="rect">
            <a:avLst/>
          </a:prstGeom>
          <a:noFill/>
        </p:spPr>
        <p:txBody>
          <a:bodyPr wrap="square" rtlCol="0">
            <a:spAutoFit/>
          </a:bodyPr>
          <a:lstStyle/>
          <a:p>
            <a:pPr marL="285750" indent="-285750" algn="just">
              <a:buFont typeface="Wingdings" panose="05000000000000000000" pitchFamily="2" charset="2"/>
              <a:buChar char="§"/>
            </a:pPr>
            <a:r>
              <a:rPr lang="en-IN" sz="1800" dirty="0">
                <a:effectLst/>
                <a:latin typeface="Georgia" panose="02040502050405020303" pitchFamily="18" charset="0"/>
                <a:ea typeface="Calibri" panose="020F0502020204030204" pitchFamily="34" charset="0"/>
              </a:rPr>
              <a:t>Created </a:t>
            </a:r>
            <a:r>
              <a:rPr lang="en-IN" dirty="0">
                <a:latin typeface="Georgia" panose="02040502050405020303" pitchFamily="18" charset="0"/>
                <a:ea typeface="Calibri" panose="020F0502020204030204" pitchFamily="34" charset="0"/>
              </a:rPr>
              <a:t>Random Forest Regressor</a:t>
            </a:r>
            <a:r>
              <a:rPr lang="en-IN" sz="1800" dirty="0">
                <a:effectLst/>
                <a:latin typeface="Georgia" panose="02040502050405020303" pitchFamily="18" charset="0"/>
                <a:ea typeface="Calibri" panose="020F0502020204030204" pitchFamily="34" charset="0"/>
              </a:rPr>
              <a:t> model and getting </a:t>
            </a:r>
            <a:r>
              <a:rPr lang="en-IN" dirty="0">
                <a:latin typeface="Georgia" panose="02040502050405020303" pitchFamily="18" charset="0"/>
                <a:ea typeface="Calibri" panose="020F0502020204030204" pitchFamily="34" charset="0"/>
              </a:rPr>
              <a:t>90.15</a:t>
            </a:r>
            <a:r>
              <a:rPr lang="en-IN" sz="1800" dirty="0">
                <a:effectLst/>
                <a:latin typeface="Georgia" panose="02040502050405020303" pitchFamily="18" charset="0"/>
                <a:ea typeface="Calibri" panose="020F0502020204030204" pitchFamily="34" charset="0"/>
              </a:rPr>
              <a:t>% R2 score using this model. From the reg plot I can observe the sales price of the house. The best fit line shows there is strong linear relation between test data of trained model and predicted values.</a:t>
            </a:r>
            <a:endParaRPr lang="en-IN" dirty="0">
              <a:latin typeface="Georgia" panose="02040502050405020303" pitchFamily="18" charset="0"/>
            </a:endParaRPr>
          </a:p>
        </p:txBody>
      </p:sp>
      <p:pic>
        <p:nvPicPr>
          <p:cNvPr id="4" name="Picture 3">
            <a:extLst>
              <a:ext uri="{FF2B5EF4-FFF2-40B4-BE49-F238E27FC236}">
                <a16:creationId xmlns:a16="http://schemas.microsoft.com/office/drawing/2014/main" id="{921B369E-3E12-4F93-8A35-6BCBAE9A2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10" y="959757"/>
            <a:ext cx="5151566" cy="4046571"/>
          </a:xfrm>
          <a:prstGeom prst="rect">
            <a:avLst/>
          </a:prstGeom>
        </p:spPr>
      </p:pic>
      <p:pic>
        <p:nvPicPr>
          <p:cNvPr id="6" name="Picture 5">
            <a:extLst>
              <a:ext uri="{FF2B5EF4-FFF2-40B4-BE49-F238E27FC236}">
                <a16:creationId xmlns:a16="http://schemas.microsoft.com/office/drawing/2014/main" id="{F7C5ADA1-B807-4CF5-B87C-F7A1932C7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702" y="959757"/>
            <a:ext cx="5730737" cy="4046572"/>
          </a:xfrm>
          <a:prstGeom prst="rect">
            <a:avLst/>
          </a:prstGeom>
        </p:spPr>
      </p:pic>
    </p:spTree>
    <p:extLst>
      <p:ext uri="{BB962C8B-B14F-4D97-AF65-F5344CB8AC3E}">
        <p14:creationId xmlns:p14="http://schemas.microsoft.com/office/powerpoint/2010/main" val="1773981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8CA0B-D111-4842-B650-F050DFA5E6BD}"/>
              </a:ext>
            </a:extLst>
          </p:cNvPr>
          <p:cNvSpPr txBox="1"/>
          <p:nvPr/>
        </p:nvSpPr>
        <p:spPr>
          <a:xfrm>
            <a:off x="710118" y="165371"/>
            <a:ext cx="10865797" cy="584775"/>
          </a:xfrm>
          <a:prstGeom prst="rect">
            <a:avLst/>
          </a:prstGeom>
          <a:noFill/>
        </p:spPr>
        <p:txBody>
          <a:bodyPr wrap="square" rtlCol="0">
            <a:spAutoFit/>
          </a:bodyPr>
          <a:lstStyle/>
          <a:p>
            <a:r>
              <a:rPr lang="en-US" sz="3200" dirty="0">
                <a:latin typeface="Georgia" panose="02040502050405020303" pitchFamily="18" charset="0"/>
              </a:rPr>
              <a:t>ii. Extra Tree Regressor:</a:t>
            </a:r>
            <a:endParaRPr lang="en-IN" sz="3200" dirty="0">
              <a:latin typeface="Georgia" panose="02040502050405020303" pitchFamily="18" charset="0"/>
            </a:endParaRPr>
          </a:p>
        </p:txBody>
      </p:sp>
      <p:sp>
        <p:nvSpPr>
          <p:cNvPr id="9" name="TextBox 8">
            <a:extLst>
              <a:ext uri="{FF2B5EF4-FFF2-40B4-BE49-F238E27FC236}">
                <a16:creationId xmlns:a16="http://schemas.microsoft.com/office/drawing/2014/main" id="{2D7F852D-BA82-4A23-8933-BA436911D33D}"/>
              </a:ext>
            </a:extLst>
          </p:cNvPr>
          <p:cNvSpPr txBox="1"/>
          <p:nvPr/>
        </p:nvSpPr>
        <p:spPr>
          <a:xfrm>
            <a:off x="836579" y="5233481"/>
            <a:ext cx="10739336" cy="1477328"/>
          </a:xfrm>
          <a:prstGeom prst="rect">
            <a:avLst/>
          </a:prstGeom>
          <a:noFill/>
        </p:spPr>
        <p:txBody>
          <a:bodyPr wrap="square" rtlCol="0">
            <a:spAutoFit/>
          </a:bodyPr>
          <a:lstStyle/>
          <a:p>
            <a:pPr algn="just"/>
            <a:endParaRPr lang="en-US" sz="1800" spc="10" dirty="0">
              <a:solidFill>
                <a:srgbClr val="000000"/>
              </a:solidFill>
              <a:effectLst/>
              <a:latin typeface="Georgia" panose="02040502050405020303" pitchFamily="18" charset="0"/>
              <a:ea typeface="Calibri" panose="020F0502020204030204" pitchFamily="34" charset="0"/>
            </a:endParaRPr>
          </a:p>
          <a:p>
            <a:pPr marL="285750" indent="-285750" algn="just">
              <a:buFont typeface="Wingdings" panose="05000000000000000000" pitchFamily="2" charset="2"/>
              <a:buChar char="§"/>
            </a:pPr>
            <a:r>
              <a:rPr lang="en-IN" sz="1800" dirty="0">
                <a:effectLst/>
                <a:latin typeface="Georgia" panose="02040502050405020303" pitchFamily="18" charset="0"/>
                <a:ea typeface="Calibri" panose="020F0502020204030204" pitchFamily="34" charset="0"/>
                <a:cs typeface="Calibri" panose="020F0502020204030204" pitchFamily="34" charset="0"/>
              </a:rPr>
              <a:t>Created </a:t>
            </a:r>
            <a:r>
              <a:rPr lang="en-IN" dirty="0">
                <a:latin typeface="Georgia" panose="02040502050405020303" pitchFamily="18" charset="0"/>
                <a:ea typeface="Calibri" panose="020F0502020204030204" pitchFamily="34" charset="0"/>
                <a:cs typeface="Calibri" panose="020F0502020204030204" pitchFamily="34" charset="0"/>
              </a:rPr>
              <a:t>Extra Tree</a:t>
            </a:r>
            <a:r>
              <a:rPr lang="en-IN" sz="1800" dirty="0">
                <a:effectLst/>
                <a:latin typeface="Georgia" panose="02040502050405020303" pitchFamily="18" charset="0"/>
                <a:ea typeface="Calibri" panose="020F0502020204030204" pitchFamily="34" charset="0"/>
                <a:cs typeface="Calibri" panose="020F0502020204030204" pitchFamily="34" charset="0"/>
              </a:rPr>
              <a:t> regressor model and getting 88.65% R2 score using this model. From the reg plot I can observe the sales price of the house. The best fit line shows there is strong linear relation between test data of trained model and predicted sale price.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CDD169E-1BC8-4607-8FEE-90F86725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14" y="808494"/>
            <a:ext cx="5692633" cy="4366638"/>
          </a:xfrm>
          <a:prstGeom prst="rect">
            <a:avLst/>
          </a:prstGeom>
        </p:spPr>
      </p:pic>
      <p:pic>
        <p:nvPicPr>
          <p:cNvPr id="6" name="Picture 5">
            <a:extLst>
              <a:ext uri="{FF2B5EF4-FFF2-40B4-BE49-F238E27FC236}">
                <a16:creationId xmlns:a16="http://schemas.microsoft.com/office/drawing/2014/main" id="{CFBB5876-32EF-450D-954A-1F5B53236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567" y="938045"/>
            <a:ext cx="5359819" cy="4107536"/>
          </a:xfrm>
          <a:prstGeom prst="rect">
            <a:avLst/>
          </a:prstGeom>
        </p:spPr>
      </p:pic>
    </p:spTree>
    <p:extLst>
      <p:ext uri="{BB962C8B-B14F-4D97-AF65-F5344CB8AC3E}">
        <p14:creationId xmlns:p14="http://schemas.microsoft.com/office/powerpoint/2010/main" val="553231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6C1B0-7AF0-4F77-872C-CB30230FE4A2}"/>
              </a:ext>
            </a:extLst>
          </p:cNvPr>
          <p:cNvSpPr txBox="1"/>
          <p:nvPr/>
        </p:nvSpPr>
        <p:spPr>
          <a:xfrm>
            <a:off x="632298" y="243191"/>
            <a:ext cx="10963072" cy="584775"/>
          </a:xfrm>
          <a:prstGeom prst="rect">
            <a:avLst/>
          </a:prstGeom>
          <a:noFill/>
        </p:spPr>
        <p:txBody>
          <a:bodyPr wrap="square" rtlCol="0">
            <a:spAutoFit/>
          </a:bodyPr>
          <a:lstStyle/>
          <a:p>
            <a:r>
              <a:rPr lang="en-US" sz="3200" dirty="0">
                <a:latin typeface="Georgia" panose="02040502050405020303" pitchFamily="18" charset="0"/>
              </a:rPr>
              <a:t>iii. Gradient Boosting Regressor:</a:t>
            </a:r>
            <a:endParaRPr lang="en-IN" sz="3200" dirty="0">
              <a:latin typeface="Georgia" panose="02040502050405020303" pitchFamily="18" charset="0"/>
            </a:endParaRPr>
          </a:p>
        </p:txBody>
      </p:sp>
      <p:sp>
        <p:nvSpPr>
          <p:cNvPr id="5" name="TextBox 4">
            <a:extLst>
              <a:ext uri="{FF2B5EF4-FFF2-40B4-BE49-F238E27FC236}">
                <a16:creationId xmlns:a16="http://schemas.microsoft.com/office/drawing/2014/main" id="{142955B2-9E78-4A2D-9DE1-82EBDB2E0E9F}"/>
              </a:ext>
            </a:extLst>
          </p:cNvPr>
          <p:cNvSpPr txBox="1"/>
          <p:nvPr/>
        </p:nvSpPr>
        <p:spPr>
          <a:xfrm>
            <a:off x="632298" y="5175115"/>
            <a:ext cx="10963072" cy="1200329"/>
          </a:xfrm>
          <a:prstGeom prst="rect">
            <a:avLst/>
          </a:prstGeom>
          <a:noFill/>
        </p:spPr>
        <p:txBody>
          <a:bodyPr wrap="square" rtlCol="0">
            <a:spAutoFit/>
          </a:bodyPr>
          <a:lstStyle/>
          <a:p>
            <a:pPr algn="just"/>
            <a:r>
              <a:rPr lang="en-IN" sz="1800" dirty="0">
                <a:effectLst/>
                <a:latin typeface="Georgia" panose="02040502050405020303" pitchFamily="18" charset="0"/>
                <a:ea typeface="Calibri" panose="020F0502020204030204" pitchFamily="34" charset="0"/>
                <a:cs typeface="Calibri" panose="020F0502020204030204" pitchFamily="34" charset="0"/>
              </a:rPr>
              <a:t> I have created </a:t>
            </a:r>
            <a:r>
              <a:rPr lang="en-IN" dirty="0">
                <a:latin typeface="Georgia" panose="02040502050405020303" pitchFamily="18" charset="0"/>
                <a:ea typeface="Calibri" panose="020F0502020204030204" pitchFamily="34" charset="0"/>
                <a:cs typeface="Calibri" panose="020F0502020204030204" pitchFamily="34" charset="0"/>
              </a:rPr>
              <a:t>Gradient Boosting</a:t>
            </a:r>
            <a:r>
              <a:rPr lang="en-IN" sz="1800" dirty="0">
                <a:effectLst/>
                <a:latin typeface="Georgia" panose="02040502050405020303" pitchFamily="18" charset="0"/>
                <a:ea typeface="Calibri" panose="020F0502020204030204" pitchFamily="34" charset="0"/>
                <a:cs typeface="Calibri" panose="020F0502020204030204" pitchFamily="34" charset="0"/>
              </a:rPr>
              <a:t> regressor model and getting </a:t>
            </a:r>
            <a:r>
              <a:rPr lang="en-IN" dirty="0">
                <a:latin typeface="Georgia" panose="02040502050405020303" pitchFamily="18" charset="0"/>
                <a:ea typeface="Calibri" panose="020F0502020204030204" pitchFamily="34" charset="0"/>
                <a:cs typeface="Calibri" panose="020F0502020204030204" pitchFamily="34" charset="0"/>
              </a:rPr>
              <a:t>90.82</a:t>
            </a:r>
            <a:r>
              <a:rPr lang="en-IN" sz="1800" dirty="0">
                <a:effectLst/>
                <a:latin typeface="Georgia" panose="02040502050405020303" pitchFamily="18" charset="0"/>
                <a:ea typeface="Calibri" panose="020F0502020204030204" pitchFamily="34" charset="0"/>
                <a:cs typeface="Calibri" panose="020F0502020204030204" pitchFamily="34" charset="0"/>
              </a:rPr>
              <a:t>% R2 score using this model. From the plot I can observe the sales price of the house. The best fit line shows there is strong linear relation between test data of trained model and predicted sale price.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6A68C8A-0613-4DBC-926D-5635C9D8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503" y="827966"/>
            <a:ext cx="5273497" cy="4168501"/>
          </a:xfrm>
          <a:prstGeom prst="rect">
            <a:avLst/>
          </a:prstGeom>
        </p:spPr>
      </p:pic>
      <p:pic>
        <p:nvPicPr>
          <p:cNvPr id="8" name="Picture 7">
            <a:extLst>
              <a:ext uri="{FF2B5EF4-FFF2-40B4-BE49-F238E27FC236}">
                <a16:creationId xmlns:a16="http://schemas.microsoft.com/office/drawing/2014/main" id="{43E8CF5D-E4AC-4A7C-BDB5-6404EAB0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292" y="827966"/>
            <a:ext cx="5520355" cy="4099915"/>
          </a:xfrm>
          <a:prstGeom prst="rect">
            <a:avLst/>
          </a:prstGeom>
        </p:spPr>
      </p:pic>
    </p:spTree>
    <p:extLst>
      <p:ext uri="{BB962C8B-B14F-4D97-AF65-F5344CB8AC3E}">
        <p14:creationId xmlns:p14="http://schemas.microsoft.com/office/powerpoint/2010/main" val="2013178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FBE58D-3B3B-4D0D-B45A-7B8E43EE633A}"/>
              </a:ext>
            </a:extLst>
          </p:cNvPr>
          <p:cNvSpPr txBox="1"/>
          <p:nvPr/>
        </p:nvSpPr>
        <p:spPr>
          <a:xfrm>
            <a:off x="593387" y="311285"/>
            <a:ext cx="10885251" cy="584775"/>
          </a:xfrm>
          <a:prstGeom prst="rect">
            <a:avLst/>
          </a:prstGeom>
          <a:noFill/>
        </p:spPr>
        <p:txBody>
          <a:bodyPr wrap="square" rtlCol="0">
            <a:spAutoFit/>
          </a:bodyPr>
          <a:lstStyle/>
          <a:p>
            <a:r>
              <a:rPr lang="en-US" sz="3200" dirty="0">
                <a:latin typeface="Georgia" panose="02040502050405020303" pitchFamily="18" charset="0"/>
              </a:rPr>
              <a:t>iv. Extreme Gradient Boosting Regressor(XGB):</a:t>
            </a:r>
            <a:endParaRPr lang="en-IN" sz="3200" dirty="0">
              <a:latin typeface="Georgia" panose="02040502050405020303" pitchFamily="18" charset="0"/>
            </a:endParaRPr>
          </a:p>
        </p:txBody>
      </p:sp>
      <p:sp>
        <p:nvSpPr>
          <p:cNvPr id="5" name="TextBox 4">
            <a:extLst>
              <a:ext uri="{FF2B5EF4-FFF2-40B4-BE49-F238E27FC236}">
                <a16:creationId xmlns:a16="http://schemas.microsoft.com/office/drawing/2014/main" id="{ACB110C6-5755-4634-8B70-D8D4A24FE1EB}"/>
              </a:ext>
            </a:extLst>
          </p:cNvPr>
          <p:cNvSpPr txBox="1"/>
          <p:nvPr/>
        </p:nvSpPr>
        <p:spPr>
          <a:xfrm>
            <a:off x="826851" y="5554494"/>
            <a:ext cx="10321047" cy="369332"/>
          </a:xfrm>
          <a:prstGeom prst="rect">
            <a:avLst/>
          </a:prstGeom>
          <a:noFill/>
        </p:spPr>
        <p:txBody>
          <a:bodyPr wrap="square" rtlCol="0">
            <a:spAutoFit/>
          </a:bodyPr>
          <a:lstStyle/>
          <a:p>
            <a:r>
              <a:rPr lang="en-IN" sz="1800" dirty="0">
                <a:effectLst/>
                <a:latin typeface="Georgia" panose="02040502050405020303" pitchFamily="18" charset="0"/>
                <a:ea typeface="Calibri" panose="020F0502020204030204" pitchFamily="34" charset="0"/>
              </a:rPr>
              <a:t>Created </a:t>
            </a:r>
            <a:r>
              <a:rPr lang="en-IN" dirty="0">
                <a:latin typeface="Georgia" panose="02040502050405020303" pitchFamily="18" charset="0"/>
                <a:ea typeface="Calibri" panose="020F0502020204030204" pitchFamily="34" charset="0"/>
              </a:rPr>
              <a:t>XGB</a:t>
            </a:r>
            <a:r>
              <a:rPr lang="en-IN" sz="1800" dirty="0">
                <a:effectLst/>
                <a:latin typeface="Georgia" panose="02040502050405020303" pitchFamily="18" charset="0"/>
                <a:ea typeface="Calibri" panose="020F0502020204030204" pitchFamily="34" charset="0"/>
              </a:rPr>
              <a:t> Regressor model and getting 88.10% R2 score using this model.</a:t>
            </a:r>
            <a:endParaRPr lang="en-IN" dirty="0">
              <a:latin typeface="Georgia" panose="02040502050405020303" pitchFamily="18" charset="0"/>
            </a:endParaRPr>
          </a:p>
        </p:txBody>
      </p:sp>
      <p:pic>
        <p:nvPicPr>
          <p:cNvPr id="6" name="Picture 5">
            <a:extLst>
              <a:ext uri="{FF2B5EF4-FFF2-40B4-BE49-F238E27FC236}">
                <a16:creationId xmlns:a16="http://schemas.microsoft.com/office/drawing/2014/main" id="{D07B4C3E-7685-4CA6-BFE9-71ED44DC1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29" y="896060"/>
            <a:ext cx="5342083" cy="4580017"/>
          </a:xfrm>
          <a:prstGeom prst="rect">
            <a:avLst/>
          </a:prstGeom>
        </p:spPr>
      </p:pic>
      <p:pic>
        <p:nvPicPr>
          <p:cNvPr id="8" name="Picture 7">
            <a:extLst>
              <a:ext uri="{FF2B5EF4-FFF2-40B4-BE49-F238E27FC236}">
                <a16:creationId xmlns:a16="http://schemas.microsoft.com/office/drawing/2014/main" id="{4C6F18A7-F5D2-4568-9921-BE2F15524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90" y="934174"/>
            <a:ext cx="5793354" cy="4138019"/>
          </a:xfrm>
          <a:prstGeom prst="rect">
            <a:avLst/>
          </a:prstGeom>
        </p:spPr>
      </p:pic>
    </p:spTree>
    <p:extLst>
      <p:ext uri="{BB962C8B-B14F-4D97-AF65-F5344CB8AC3E}">
        <p14:creationId xmlns:p14="http://schemas.microsoft.com/office/powerpoint/2010/main" val="860733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C93E9-E5A3-4B5A-A8A0-7BFF445F6F86}"/>
              </a:ext>
            </a:extLst>
          </p:cNvPr>
          <p:cNvSpPr txBox="1"/>
          <p:nvPr/>
        </p:nvSpPr>
        <p:spPr>
          <a:xfrm>
            <a:off x="758757" y="389106"/>
            <a:ext cx="10797703" cy="584775"/>
          </a:xfrm>
          <a:prstGeom prst="rect">
            <a:avLst/>
          </a:prstGeom>
          <a:noFill/>
        </p:spPr>
        <p:txBody>
          <a:bodyPr wrap="square" rtlCol="0">
            <a:spAutoFit/>
          </a:bodyPr>
          <a:lstStyle/>
          <a:p>
            <a:r>
              <a:rPr lang="en-US" sz="3200" dirty="0">
                <a:latin typeface="Georgia" panose="02040502050405020303" pitchFamily="18" charset="0"/>
              </a:rPr>
              <a:t>v. Bagging Regressor:</a:t>
            </a:r>
            <a:endParaRPr lang="en-IN" sz="3200" dirty="0">
              <a:latin typeface="Georgia" panose="02040502050405020303" pitchFamily="18" charset="0"/>
            </a:endParaRPr>
          </a:p>
        </p:txBody>
      </p:sp>
      <p:sp>
        <p:nvSpPr>
          <p:cNvPr id="7" name="TextBox 6">
            <a:extLst>
              <a:ext uri="{FF2B5EF4-FFF2-40B4-BE49-F238E27FC236}">
                <a16:creationId xmlns:a16="http://schemas.microsoft.com/office/drawing/2014/main" id="{DE81227F-97EE-414D-8BB3-83DCB3EF432B}"/>
              </a:ext>
            </a:extLst>
          </p:cNvPr>
          <p:cNvSpPr txBox="1"/>
          <p:nvPr/>
        </p:nvSpPr>
        <p:spPr>
          <a:xfrm>
            <a:off x="758757" y="5680953"/>
            <a:ext cx="10797703" cy="369332"/>
          </a:xfrm>
          <a:prstGeom prst="rect">
            <a:avLst/>
          </a:prstGeom>
          <a:noFill/>
        </p:spPr>
        <p:txBody>
          <a:bodyPr wrap="square" rtlCol="0">
            <a:spAutoFit/>
          </a:bodyPr>
          <a:lstStyle/>
          <a:p>
            <a:r>
              <a:rPr lang="en-US" dirty="0">
                <a:latin typeface="Georgia" panose="02040502050405020303" pitchFamily="18" charset="0"/>
              </a:rPr>
              <a:t>I have </a:t>
            </a:r>
            <a:r>
              <a:rPr lang="en-IN" dirty="0">
                <a:latin typeface="Georgia" panose="02040502050405020303" pitchFamily="18" charset="0"/>
              </a:rPr>
              <a:t>c</a:t>
            </a:r>
            <a:r>
              <a:rPr lang="en-IN" sz="1800" dirty="0">
                <a:effectLst/>
                <a:latin typeface="Georgia" panose="02040502050405020303" pitchFamily="18" charset="0"/>
                <a:ea typeface="Calibri" panose="020F0502020204030204" pitchFamily="34" charset="0"/>
              </a:rPr>
              <a:t>reated </a:t>
            </a:r>
            <a:r>
              <a:rPr lang="en-IN" dirty="0">
                <a:latin typeface="Georgia" panose="02040502050405020303" pitchFamily="18" charset="0"/>
                <a:ea typeface="Calibri" panose="020F0502020204030204" pitchFamily="34" charset="0"/>
              </a:rPr>
              <a:t>Bagging </a:t>
            </a:r>
            <a:r>
              <a:rPr lang="en-IN" sz="1800" dirty="0">
                <a:effectLst/>
                <a:latin typeface="Georgia" panose="02040502050405020303" pitchFamily="18" charset="0"/>
                <a:ea typeface="Calibri" panose="020F0502020204030204" pitchFamily="34" charset="0"/>
              </a:rPr>
              <a:t>Regressor model and getting </a:t>
            </a:r>
            <a:r>
              <a:rPr lang="en-IN" dirty="0">
                <a:latin typeface="Georgia" panose="02040502050405020303" pitchFamily="18" charset="0"/>
                <a:ea typeface="Calibri" panose="020F0502020204030204" pitchFamily="34" charset="0"/>
              </a:rPr>
              <a:t>87.90</a:t>
            </a:r>
            <a:r>
              <a:rPr lang="en-IN" sz="1800" dirty="0">
                <a:effectLst/>
                <a:latin typeface="Georgia" panose="02040502050405020303" pitchFamily="18" charset="0"/>
                <a:ea typeface="Calibri" panose="020F0502020204030204" pitchFamily="34" charset="0"/>
              </a:rPr>
              <a:t>% R2 score using this model.</a:t>
            </a:r>
            <a:endParaRPr lang="en-IN" dirty="0">
              <a:latin typeface="Georgia" panose="02040502050405020303" pitchFamily="18" charset="0"/>
            </a:endParaRPr>
          </a:p>
        </p:txBody>
      </p:sp>
      <p:pic>
        <p:nvPicPr>
          <p:cNvPr id="4" name="Picture 3">
            <a:extLst>
              <a:ext uri="{FF2B5EF4-FFF2-40B4-BE49-F238E27FC236}">
                <a16:creationId xmlns:a16="http://schemas.microsoft.com/office/drawing/2014/main" id="{FD09AA28-E9CB-43E3-9E6D-6E31CAA5E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11" y="1128203"/>
            <a:ext cx="5273497" cy="4398427"/>
          </a:xfrm>
          <a:prstGeom prst="rect">
            <a:avLst/>
          </a:prstGeom>
        </p:spPr>
      </p:pic>
      <p:pic>
        <p:nvPicPr>
          <p:cNvPr id="8" name="Picture 7">
            <a:extLst>
              <a:ext uri="{FF2B5EF4-FFF2-40B4-BE49-F238E27FC236}">
                <a16:creationId xmlns:a16="http://schemas.microsoft.com/office/drawing/2014/main" id="{94C68948-ACDF-4130-A2F6-97B5AD5E6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644" y="1128203"/>
            <a:ext cx="5654556" cy="4122777"/>
          </a:xfrm>
          <a:prstGeom prst="rect">
            <a:avLst/>
          </a:prstGeom>
        </p:spPr>
      </p:pic>
    </p:spTree>
    <p:extLst>
      <p:ext uri="{BB962C8B-B14F-4D97-AF65-F5344CB8AC3E}">
        <p14:creationId xmlns:p14="http://schemas.microsoft.com/office/powerpoint/2010/main" val="2788726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43952-930F-4D59-84CD-E6B04F30246E}"/>
              </a:ext>
            </a:extLst>
          </p:cNvPr>
          <p:cNvSpPr txBox="1"/>
          <p:nvPr/>
        </p:nvSpPr>
        <p:spPr>
          <a:xfrm>
            <a:off x="1507787" y="476655"/>
            <a:ext cx="10097311" cy="582595"/>
          </a:xfrm>
          <a:prstGeom prst="rect">
            <a:avLst/>
          </a:prstGeom>
          <a:noFill/>
        </p:spPr>
        <p:txBody>
          <a:bodyPr wrap="square" rtlCol="0">
            <a:spAutoFit/>
          </a:bodyPr>
          <a:lstStyle/>
          <a:p>
            <a:pPr>
              <a:lnSpc>
                <a:spcPct val="107000"/>
              </a:lnSpc>
              <a:spcAft>
                <a:spcPts val="800"/>
              </a:spcAft>
            </a:pPr>
            <a:r>
              <a:rPr lang="en-IN" sz="3200" dirty="0">
                <a:effectLst/>
                <a:latin typeface="Georgia" panose="02040502050405020303" pitchFamily="18" charset="0"/>
                <a:ea typeface="Calibri" panose="020F0502020204030204" pitchFamily="34" charset="0"/>
                <a:cs typeface="Calibri" panose="020F0502020204030204" pitchFamily="34" charset="0"/>
              </a:rPr>
              <a:t>Model Selection:</a:t>
            </a:r>
            <a:endParaRPr lang="en-IN" sz="32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F1A2BE9-000D-44EB-91AF-132CE3398DE5}"/>
              </a:ext>
            </a:extLst>
          </p:cNvPr>
          <p:cNvSpPr txBox="1"/>
          <p:nvPr/>
        </p:nvSpPr>
        <p:spPr>
          <a:xfrm>
            <a:off x="1371600" y="4815191"/>
            <a:ext cx="10097311" cy="1477328"/>
          </a:xfrm>
          <a:prstGeom prst="rect">
            <a:avLst/>
          </a:prstGeom>
          <a:noFill/>
        </p:spPr>
        <p:txBody>
          <a:bodyPr wrap="square" rtlCol="0">
            <a:spAutoFit/>
          </a:bodyPr>
          <a:lstStyle/>
          <a:p>
            <a:r>
              <a:rPr lang="en-IN" sz="1800" b="1" dirty="0">
                <a:effectLst/>
                <a:latin typeface="Georgia" panose="02040502050405020303" pitchFamily="18" charset="0"/>
                <a:ea typeface="Calibri" panose="020F0502020204030204" pitchFamily="34" charset="0"/>
                <a:cs typeface="Calibri" panose="020F0502020204030204" pitchFamily="34" charset="0"/>
              </a:rPr>
              <a:t>From the difference between R2 score and Cross Validation score I can conclude that </a:t>
            </a:r>
            <a:r>
              <a:rPr lang="en-IN" b="1" dirty="0">
                <a:latin typeface="Georgia" panose="02040502050405020303" pitchFamily="18" charset="0"/>
                <a:ea typeface="Calibri" panose="020F0502020204030204" pitchFamily="34" charset="0"/>
                <a:cs typeface="Calibri" panose="020F0502020204030204" pitchFamily="34" charset="0"/>
              </a:rPr>
              <a:t>XGB</a:t>
            </a:r>
            <a:r>
              <a:rPr lang="en-IN" sz="1800" b="1" dirty="0">
                <a:effectLst/>
                <a:latin typeface="Georgia" panose="02040502050405020303" pitchFamily="18" charset="0"/>
                <a:ea typeface="Calibri" panose="020F0502020204030204" pitchFamily="34" charset="0"/>
                <a:cs typeface="Calibri" panose="020F0502020204030204" pitchFamily="34" charset="0"/>
              </a:rPr>
              <a:t> Regressor as my best fitting model as it is giving less difference compare to other models. Let's perform Hyperparameter tuning to increase the model accuracy.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0FD9AD8-6908-4EBC-9933-D682210DC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05" y="1059250"/>
            <a:ext cx="6439458" cy="3559075"/>
          </a:xfrm>
          <a:prstGeom prst="rect">
            <a:avLst/>
          </a:prstGeom>
        </p:spPr>
      </p:pic>
    </p:spTree>
    <p:extLst>
      <p:ext uri="{BB962C8B-B14F-4D97-AF65-F5344CB8AC3E}">
        <p14:creationId xmlns:p14="http://schemas.microsoft.com/office/powerpoint/2010/main" val="2542594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7" y="447472"/>
            <a:ext cx="10875523" cy="584775"/>
          </a:xfrm>
          <a:prstGeom prst="rect">
            <a:avLst/>
          </a:prstGeom>
          <a:noFill/>
        </p:spPr>
        <p:txBody>
          <a:bodyPr wrap="square" rtlCol="0">
            <a:spAutoFit/>
          </a:bodyPr>
          <a:lstStyle/>
          <a:p>
            <a:r>
              <a:rPr lang="en-US" sz="3200" dirty="0">
                <a:latin typeface="Georgia" panose="02040502050405020303" pitchFamily="18" charset="0"/>
              </a:rPr>
              <a:t>Hyper Parameter Tuning</a:t>
            </a:r>
            <a:endParaRPr lang="en-IN" sz="3200" dirty="0">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6916367" y="1643974"/>
            <a:ext cx="4844374" cy="1264642"/>
          </a:xfrm>
          <a:prstGeom prst="rect">
            <a:avLst/>
          </a:prstGeom>
          <a:noFill/>
        </p:spPr>
        <p:txBody>
          <a:bodyPr wrap="square" rtlCol="0">
            <a:spAutoFit/>
          </a:bodyPr>
          <a:lstStyle/>
          <a:p>
            <a:pPr>
              <a:lnSpc>
                <a:spcPct val="107000"/>
              </a:lnSpc>
              <a:spcAft>
                <a:spcPts val="800"/>
              </a:spcAft>
            </a:pPr>
            <a:r>
              <a:rPr lang="en-IN" sz="1800" dirty="0">
                <a:effectLst/>
                <a:latin typeface="Georgia" panose="02040502050405020303" pitchFamily="18" charset="0"/>
                <a:ea typeface="Calibri" panose="020F0502020204030204" pitchFamily="34" charset="0"/>
                <a:cs typeface="Calibri" panose="020F0502020204030204" pitchFamily="34" charset="0"/>
              </a:rPr>
              <a:t>I have used </a:t>
            </a:r>
            <a:r>
              <a:rPr lang="en-IN" sz="1800" dirty="0" err="1">
                <a:effectLst/>
                <a:latin typeface="Georgia" panose="02040502050405020303" pitchFamily="18" charset="0"/>
                <a:ea typeface="Calibri" panose="020F0502020204030204" pitchFamily="34" charset="0"/>
                <a:cs typeface="Calibri" panose="020F0502020204030204" pitchFamily="34" charset="0"/>
              </a:rPr>
              <a:t>GridSearchCV</a:t>
            </a:r>
            <a:r>
              <a:rPr lang="en-IN" sz="1800" dirty="0">
                <a:effectLst/>
                <a:latin typeface="Georgia" panose="02040502050405020303" pitchFamily="18" charset="0"/>
                <a:ea typeface="Calibri" panose="020F0502020204030204" pitchFamily="34" charset="0"/>
                <a:cs typeface="Calibri" panose="020F0502020204030204" pitchFamily="34" charset="0"/>
              </a:rPr>
              <a:t> to get the best parameters of Bagging Regressor. And used all the obtained parameters to get the accuracy of final model.</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8367CE-CC09-4AC2-AA67-743908E4B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84" y="1440620"/>
            <a:ext cx="6050804" cy="4667217"/>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C941D-D278-4831-A30D-34C81BAB13B5}"/>
              </a:ext>
            </a:extLst>
          </p:cNvPr>
          <p:cNvSpPr txBox="1"/>
          <p:nvPr/>
        </p:nvSpPr>
        <p:spPr>
          <a:xfrm>
            <a:off x="719847" y="408562"/>
            <a:ext cx="10651788" cy="584775"/>
          </a:xfrm>
          <a:prstGeom prst="rect">
            <a:avLst/>
          </a:prstGeom>
          <a:noFill/>
        </p:spPr>
        <p:txBody>
          <a:bodyPr wrap="square" rtlCol="0">
            <a:spAutoFit/>
          </a:bodyPr>
          <a:lstStyle/>
          <a:p>
            <a:r>
              <a:rPr lang="en-US" sz="3200" dirty="0">
                <a:latin typeface="Georgia" panose="02040502050405020303" pitchFamily="18" charset="0"/>
              </a:rPr>
              <a:t>Creating Final Model After Tuning:</a:t>
            </a:r>
            <a:endParaRPr lang="en-IN" sz="3200" dirty="0">
              <a:latin typeface="Georgia" panose="02040502050405020303" pitchFamily="18" charset="0"/>
            </a:endParaRPr>
          </a:p>
        </p:txBody>
      </p:sp>
      <p:sp>
        <p:nvSpPr>
          <p:cNvPr id="7" name="TextBox 6">
            <a:extLst>
              <a:ext uri="{FF2B5EF4-FFF2-40B4-BE49-F238E27FC236}">
                <a16:creationId xmlns:a16="http://schemas.microsoft.com/office/drawing/2014/main" id="{30E7B2D8-5E08-46D9-9672-493C407D13B6}"/>
              </a:ext>
            </a:extLst>
          </p:cNvPr>
          <p:cNvSpPr txBox="1"/>
          <p:nvPr/>
        </p:nvSpPr>
        <p:spPr>
          <a:xfrm>
            <a:off x="428017" y="5145932"/>
            <a:ext cx="10943618" cy="369332"/>
          </a:xfrm>
          <a:prstGeom prst="rect">
            <a:avLst/>
          </a:prstGeom>
          <a:noFill/>
        </p:spPr>
        <p:txBody>
          <a:bodyPr wrap="square" rtlCol="0">
            <a:spAutoFit/>
          </a:bodyPr>
          <a:lstStyle/>
          <a:p>
            <a:pPr algn="just"/>
            <a:r>
              <a:rPr lang="en-IN" sz="1800" b="1" dirty="0">
                <a:effectLst/>
                <a:latin typeface="Georgia" panose="02040502050405020303" pitchFamily="18" charset="0"/>
                <a:ea typeface="Calibri" panose="020F0502020204030204" pitchFamily="34" charset="0"/>
              </a:rPr>
              <a:t>The R2 score of </a:t>
            </a:r>
            <a:r>
              <a:rPr lang="en-IN" b="1" dirty="0">
                <a:latin typeface="Georgia" panose="02040502050405020303" pitchFamily="18" charset="0"/>
                <a:ea typeface="Calibri" panose="020F0502020204030204" pitchFamily="34" charset="0"/>
              </a:rPr>
              <a:t>XGB</a:t>
            </a:r>
            <a:r>
              <a:rPr lang="en-IN" sz="1800" b="1" dirty="0">
                <a:effectLst/>
                <a:latin typeface="Georgia" panose="02040502050405020303" pitchFamily="18" charset="0"/>
                <a:ea typeface="Calibri" panose="020F0502020204030204" pitchFamily="34" charset="0"/>
              </a:rPr>
              <a:t> Regressor </a:t>
            </a:r>
            <a:r>
              <a:rPr lang="en-IN" b="1" dirty="0">
                <a:latin typeface="Georgia" panose="02040502050405020303" pitchFamily="18" charset="0"/>
                <a:ea typeface="Calibri" panose="020F0502020204030204" pitchFamily="34" charset="0"/>
              </a:rPr>
              <a:t>giving</a:t>
            </a:r>
            <a:r>
              <a:rPr lang="en-IN" sz="1800" b="1" dirty="0">
                <a:effectLst/>
                <a:latin typeface="Georgia" panose="02040502050405020303" pitchFamily="18" charset="0"/>
                <a:ea typeface="Calibri" panose="020F0502020204030204" pitchFamily="34" charset="0"/>
              </a:rPr>
              <a:t> </a:t>
            </a:r>
            <a:r>
              <a:rPr lang="en-IN" b="1" dirty="0">
                <a:latin typeface="Georgia" panose="02040502050405020303" pitchFamily="18" charset="0"/>
                <a:ea typeface="Calibri" panose="020F0502020204030204" pitchFamily="34" charset="0"/>
              </a:rPr>
              <a:t>87.22</a:t>
            </a:r>
            <a:r>
              <a:rPr lang="en-IN" sz="1800" b="1" dirty="0">
                <a:effectLst/>
                <a:latin typeface="Georgia" panose="02040502050405020303" pitchFamily="18" charset="0"/>
                <a:ea typeface="Calibri" panose="020F0502020204030204" pitchFamily="34" charset="0"/>
              </a:rPr>
              <a:t>% after tuning the model.</a:t>
            </a:r>
            <a:endParaRPr lang="en-IN" b="1" dirty="0">
              <a:latin typeface="Georgia" panose="02040502050405020303" pitchFamily="18" charset="0"/>
            </a:endParaRPr>
          </a:p>
        </p:txBody>
      </p:sp>
      <p:pic>
        <p:nvPicPr>
          <p:cNvPr id="4" name="Picture 3">
            <a:extLst>
              <a:ext uri="{FF2B5EF4-FFF2-40B4-BE49-F238E27FC236}">
                <a16:creationId xmlns:a16="http://schemas.microsoft.com/office/drawing/2014/main" id="{C99DDFD1-F209-4A94-9E16-91BF8B20A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17" y="1161383"/>
            <a:ext cx="5667983" cy="3452159"/>
          </a:xfrm>
          <a:prstGeom prst="rect">
            <a:avLst/>
          </a:prstGeom>
        </p:spPr>
      </p:pic>
      <p:pic>
        <p:nvPicPr>
          <p:cNvPr id="8" name="Picture 7">
            <a:extLst>
              <a:ext uri="{FF2B5EF4-FFF2-40B4-BE49-F238E27FC236}">
                <a16:creationId xmlns:a16="http://schemas.microsoft.com/office/drawing/2014/main" id="{C3A57097-249B-4443-87CB-BF176639B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62" y="1251751"/>
            <a:ext cx="5169474" cy="3275861"/>
          </a:xfrm>
          <a:prstGeom prst="rect">
            <a:avLst/>
          </a:prstGeom>
        </p:spPr>
      </p:pic>
    </p:spTree>
    <p:extLst>
      <p:ext uri="{BB962C8B-B14F-4D97-AF65-F5344CB8AC3E}">
        <p14:creationId xmlns:p14="http://schemas.microsoft.com/office/powerpoint/2010/main" val="20502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CE05A0-159B-485F-8ADB-C9FAA23BCBF3}"/>
              </a:ext>
            </a:extLst>
          </p:cNvPr>
          <p:cNvSpPr txBox="1"/>
          <p:nvPr/>
        </p:nvSpPr>
        <p:spPr>
          <a:xfrm>
            <a:off x="640080" y="579120"/>
            <a:ext cx="10891520" cy="646331"/>
          </a:xfrm>
          <a:prstGeom prst="rect">
            <a:avLst/>
          </a:prstGeom>
          <a:noFill/>
        </p:spPr>
        <p:txBody>
          <a:bodyPr wrap="square" rtlCol="0">
            <a:spAutoFit/>
          </a:bodyPr>
          <a:lstStyle/>
          <a:p>
            <a:pPr algn="ctr"/>
            <a:r>
              <a:rPr lang="en-IN" sz="3600" u="sng" dirty="0">
                <a:latin typeface="Georgia" panose="02040502050405020303" pitchFamily="18" charset="0"/>
              </a:rPr>
              <a:t>Problem Understanding</a:t>
            </a:r>
          </a:p>
        </p:txBody>
      </p:sp>
      <p:sp>
        <p:nvSpPr>
          <p:cNvPr id="3" name="TextBox 2">
            <a:extLst>
              <a:ext uri="{FF2B5EF4-FFF2-40B4-BE49-F238E27FC236}">
                <a16:creationId xmlns:a16="http://schemas.microsoft.com/office/drawing/2014/main" id="{1CEE08FD-8380-41DF-83DC-2F1DE38FC5F1}"/>
              </a:ext>
            </a:extLst>
          </p:cNvPr>
          <p:cNvSpPr txBox="1"/>
          <p:nvPr/>
        </p:nvSpPr>
        <p:spPr>
          <a:xfrm>
            <a:off x="640080" y="1625600"/>
            <a:ext cx="10891520" cy="3693319"/>
          </a:xfrm>
          <a:prstGeom prst="rect">
            <a:avLst/>
          </a:prstGeom>
          <a:noFill/>
        </p:spPr>
        <p:txBody>
          <a:bodyPr wrap="square" rtlCol="0">
            <a:spAutoFit/>
          </a:bodyPr>
          <a:lstStyle/>
          <a:p>
            <a:pPr marL="342900" indent="-342900" algn="just">
              <a:buFont typeface="Wingdings" panose="05000000000000000000" pitchFamily="2" charset="2"/>
              <a:buChar char="ü"/>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ü"/>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So, there is a need for a system to predict house prices in the future. House price prediction can help the developer determine the selling price of a house and can help the customer to arrange the right time to purchase a house. </a:t>
            </a:r>
          </a:p>
          <a:p>
            <a:pPr algn="just"/>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	</a:t>
            </a:r>
          </a:p>
          <a:p>
            <a:pPr marL="342900" indent="-342900" algn="just">
              <a:buFont typeface="Wingdings" panose="05000000000000000000" pitchFamily="2" charset="2"/>
              <a:buChar char="ü"/>
            </a:pPr>
            <a:r>
              <a:rPr lang="en-IN" dirty="0">
                <a:latin typeface="Georgia" panose="02040502050405020303" pitchFamily="18" charset="0"/>
                <a:ea typeface="Microsoft Sans Serif" panose="020B0604020202020204" pitchFamily="34" charset="0"/>
                <a:cs typeface="Microsoft Sans Serif" panose="020B0604020202020204" pitchFamily="34"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dirty="0"/>
          </a:p>
        </p:txBody>
      </p:sp>
    </p:spTree>
    <p:extLst>
      <p:ext uri="{BB962C8B-B14F-4D97-AF65-F5344CB8AC3E}">
        <p14:creationId xmlns:p14="http://schemas.microsoft.com/office/powerpoint/2010/main" val="3787439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15863-F8D0-40D1-9F60-E0E32968C5D0}"/>
              </a:ext>
            </a:extLst>
          </p:cNvPr>
          <p:cNvSpPr txBox="1"/>
          <p:nvPr/>
        </p:nvSpPr>
        <p:spPr>
          <a:xfrm>
            <a:off x="204281" y="124430"/>
            <a:ext cx="11848289" cy="584775"/>
          </a:xfrm>
          <a:prstGeom prst="rect">
            <a:avLst/>
          </a:prstGeom>
          <a:noFill/>
        </p:spPr>
        <p:txBody>
          <a:bodyPr wrap="square" rtlCol="0">
            <a:spAutoFit/>
          </a:bodyPr>
          <a:lstStyle/>
          <a:p>
            <a:r>
              <a:rPr lang="en-US" sz="3200" dirty="0">
                <a:latin typeface="Georgia" panose="02040502050405020303" pitchFamily="18" charset="0"/>
              </a:rPr>
              <a:t>Saving the final model and predicting the sale price for test data</a:t>
            </a:r>
            <a:endParaRPr lang="en-IN" sz="3200" dirty="0">
              <a:latin typeface="Georgia" panose="02040502050405020303" pitchFamily="18" charset="0"/>
            </a:endParaRPr>
          </a:p>
        </p:txBody>
      </p:sp>
      <p:sp>
        <p:nvSpPr>
          <p:cNvPr id="15" name="TextBox 14">
            <a:extLst>
              <a:ext uri="{FF2B5EF4-FFF2-40B4-BE49-F238E27FC236}">
                <a16:creationId xmlns:a16="http://schemas.microsoft.com/office/drawing/2014/main" id="{9F32B526-9A22-4180-9083-347D59E6A1CB}"/>
              </a:ext>
            </a:extLst>
          </p:cNvPr>
          <p:cNvSpPr txBox="1"/>
          <p:nvPr/>
        </p:nvSpPr>
        <p:spPr>
          <a:xfrm>
            <a:off x="593387" y="5337925"/>
            <a:ext cx="10865796" cy="1477328"/>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Georgia" panose="02040502050405020303" pitchFamily="18" charset="0"/>
                <a:ea typeface="Calibri" panose="020F0502020204030204" pitchFamily="34" charset="0"/>
                <a:cs typeface="Calibri" panose="020F0502020204030204" pitchFamily="34" charset="0"/>
              </a:rPr>
              <a:t>I have saved my final best model using </a:t>
            </a:r>
            <a:r>
              <a:rPr lang="en-IN" sz="1800" dirty="0" err="1">
                <a:effectLst/>
                <a:latin typeface="Georgia" panose="02040502050405020303" pitchFamily="18" charset="0"/>
                <a:ea typeface="Calibri" panose="020F0502020204030204" pitchFamily="34" charset="0"/>
                <a:cs typeface="Calibri" panose="020F0502020204030204" pitchFamily="34" charset="0"/>
              </a:rPr>
              <a:t>joblib</a:t>
            </a:r>
            <a:r>
              <a:rPr lang="en-IN" sz="1800" dirty="0">
                <a:effectLst/>
                <a:latin typeface="Georgia" panose="02040502050405020303" pitchFamily="18" charset="0"/>
                <a:ea typeface="Calibri" panose="020F0502020204030204" pitchFamily="34" charset="0"/>
                <a:cs typeface="Calibri" panose="020F0502020204030204" pitchFamily="34" charset="0"/>
              </a:rPr>
              <a:t> library in .</a:t>
            </a:r>
            <a:r>
              <a:rPr lang="en-IN" sz="1800" dirty="0" err="1">
                <a:effectLst/>
                <a:latin typeface="Georgia" panose="02040502050405020303" pitchFamily="18" charset="0"/>
                <a:ea typeface="Calibri" panose="020F0502020204030204" pitchFamily="34" charset="0"/>
                <a:cs typeface="Calibri" panose="020F0502020204030204" pitchFamily="34" charset="0"/>
              </a:rPr>
              <a:t>pkl</a:t>
            </a:r>
            <a:r>
              <a:rPr lang="en-IN" sz="1800" dirty="0">
                <a:effectLst/>
                <a:latin typeface="Georgia" panose="02040502050405020303" pitchFamily="18" charset="0"/>
                <a:ea typeface="Calibri" panose="020F0502020204030204" pitchFamily="34" charset="0"/>
                <a:cs typeface="Calibri" panose="020F0502020204030204" pitchFamily="34" charset="0"/>
              </a:rPr>
              <a:t> format, and loaded </a:t>
            </a:r>
            <a:r>
              <a:rPr lang="en-IN" sz="1800" dirty="0">
                <a:effectLst/>
                <a:latin typeface="Georgia" panose="02040502050405020303"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IN" sz="1800" b="1" dirty="0">
                <a:effectLst/>
                <a:latin typeface="Georgia" panose="02040502050405020303" pitchFamily="18" charset="0"/>
                <a:ea typeface="Calibri" panose="020F0502020204030204" pitchFamily="34" charset="0"/>
                <a:cs typeface="Calibri" panose="020F0502020204030204" pitchFamily="34" charset="0"/>
              </a:rPr>
              <a:t>I have predicted the </a:t>
            </a:r>
            <a:r>
              <a:rPr lang="en-IN" sz="1800" b="1" dirty="0" err="1">
                <a:effectLst/>
                <a:latin typeface="Georgia" panose="02040502050405020303" pitchFamily="18" charset="0"/>
                <a:ea typeface="Calibri" panose="020F0502020204030204" pitchFamily="34" charset="0"/>
                <a:cs typeface="Calibri" panose="020F0502020204030204" pitchFamily="34" charset="0"/>
              </a:rPr>
              <a:t>SalePrice</a:t>
            </a:r>
            <a:r>
              <a:rPr lang="en-IN" sz="1800" b="1" dirty="0">
                <a:effectLst/>
                <a:latin typeface="Georgia" panose="02040502050405020303" pitchFamily="18" charset="0"/>
                <a:ea typeface="Calibri" panose="020F0502020204030204" pitchFamily="34" charset="0"/>
                <a:cs typeface="Calibri" panose="020F0502020204030204" pitchFamily="34" charset="0"/>
              </a:rPr>
              <a:t> for test dataset using saved model of trained dataset and getting good predictions. I have saved my predictions in csv format for further analysis.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7E14E3-C47D-474C-AAA0-6EEEC8315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47" y="1194810"/>
            <a:ext cx="5852667" cy="3927605"/>
          </a:xfrm>
          <a:prstGeom prst="rect">
            <a:avLst/>
          </a:prstGeom>
        </p:spPr>
      </p:pic>
    </p:spTree>
    <p:extLst>
      <p:ext uri="{BB962C8B-B14F-4D97-AF65-F5344CB8AC3E}">
        <p14:creationId xmlns:p14="http://schemas.microsoft.com/office/powerpoint/2010/main" val="1825019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75F5A-4B85-44D0-8860-C602D91AB056}"/>
              </a:ext>
            </a:extLst>
          </p:cNvPr>
          <p:cNvSpPr txBox="1"/>
          <p:nvPr/>
        </p:nvSpPr>
        <p:spPr>
          <a:xfrm>
            <a:off x="573932" y="272374"/>
            <a:ext cx="11040894" cy="584775"/>
          </a:xfrm>
          <a:prstGeom prst="rect">
            <a:avLst/>
          </a:prstGeom>
          <a:noFill/>
        </p:spPr>
        <p:txBody>
          <a:bodyPr wrap="square" rtlCol="0">
            <a:spAutoFit/>
          </a:bodyPr>
          <a:lstStyle/>
          <a:p>
            <a:r>
              <a:rPr lang="en-US" sz="3200" dirty="0">
                <a:latin typeface="Georgia" panose="02040502050405020303" pitchFamily="18" charset="0"/>
              </a:rPr>
              <a:t>Conclusion:</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E22967B1-507D-44C3-AD8A-FCBE6769C71C}"/>
              </a:ext>
            </a:extLst>
          </p:cNvPr>
          <p:cNvSpPr txBox="1"/>
          <p:nvPr/>
        </p:nvSpPr>
        <p:spPr>
          <a:xfrm>
            <a:off x="661481" y="953312"/>
            <a:ext cx="10953345" cy="5909310"/>
          </a:xfrm>
          <a:prstGeom prst="rect">
            <a:avLst/>
          </a:prstGeom>
          <a:noFill/>
        </p:spPr>
        <p:txBody>
          <a:bodyPr wrap="square" rtlCol="0">
            <a:spAutoFit/>
          </a:bodyPr>
          <a:lstStyle/>
          <a:p>
            <a:pPr marL="285750" indent="-285750" algn="jus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800" dirty="0">
                <a:effectLst/>
                <a:latin typeface="Georgia" panose="02040502050405020303" pitchFamily="18" charset="0"/>
                <a:ea typeface="Calibri" panose="020F0502020204030204" pitchFamily="34" charset="0"/>
                <a:cs typeface="Times New Roman" panose="02020603050405020304" pitchFamily="18" charset="0"/>
              </a:rPr>
              <a:t>We have got good prediction results. After using hyper parameter tuning, the best model </a:t>
            </a:r>
            <a:r>
              <a:rPr lang="en-IN" dirty="0">
                <a:latin typeface="Georgia" panose="02040502050405020303" pitchFamily="18" charset="0"/>
                <a:ea typeface="Calibri" panose="020F0502020204030204" pitchFamily="34" charset="0"/>
                <a:cs typeface="Times New Roman" panose="02020603050405020304" pitchFamily="18" charset="0"/>
              </a:rPr>
              <a:t>gives the</a:t>
            </a:r>
            <a:r>
              <a:rPr lang="en-IN" sz="1800" dirty="0">
                <a:effectLst/>
                <a:latin typeface="Georgia" panose="02040502050405020303" pitchFamily="18" charset="0"/>
                <a:ea typeface="Calibri" panose="020F0502020204030204" pitchFamily="34" charset="0"/>
                <a:cs typeface="Times New Roman" panose="02020603050405020304" pitchFamily="18" charset="0"/>
              </a:rPr>
              <a:t> R2 score  87.22%. And predicted the sale price for test data using saved best model.</a:t>
            </a:r>
          </a:p>
          <a:p>
            <a:pPr algn="just"/>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800" dirty="0">
                <a:effectLst/>
                <a:latin typeface="Georgia" panose="02040502050405020303" pitchFamily="18" charset="0"/>
                <a:ea typeface="Calibri" panose="020F0502020204030204" pitchFamily="34" charset="0"/>
                <a:cs typeface="Calibri" panose="020F0502020204030204" pitchFamily="34"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IN" dirty="0">
                <a:effectLst/>
                <a:latin typeface="Georgia" panose="02040502050405020303" pitchFamily="18" charset="0"/>
                <a:ea typeface="Calibri" panose="020F0502020204030204" pitchFamily="34" charset="0"/>
                <a:cs typeface="Calibri" panose="020F0502020204030204" pitchFamily="34" charset="0"/>
              </a:rPr>
              <a:t>As a recommendation, </a:t>
            </a:r>
            <a:r>
              <a:rPr lang="en-IN" dirty="0">
                <a:effectLst/>
                <a:latin typeface="Georgia" panose="02040502050405020303" pitchFamily="18" charset="0"/>
                <a:ea typeface="Calibri" panose="020F0502020204030204" pitchFamily="34" charset="0"/>
                <a:cs typeface="Times New Roman" panose="02020603050405020304" pitchFamily="18" charset="0"/>
              </a:rPr>
              <a:t>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take into consideration the features that were deemed as most important as seen in this study might help them estimate the house price better.</a:t>
            </a:r>
          </a:p>
          <a:p>
            <a:pPr algn="just"/>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4134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7734-30EC-40F4-88F0-5AB57035AB05}"/>
              </a:ext>
            </a:extLst>
          </p:cNvPr>
          <p:cNvSpPr txBox="1"/>
          <p:nvPr/>
        </p:nvSpPr>
        <p:spPr>
          <a:xfrm>
            <a:off x="1665051" y="1682885"/>
            <a:ext cx="8861898" cy="2420599"/>
          </a:xfrm>
          <a:prstGeom prst="rect">
            <a:avLst/>
          </a:prstGeom>
          <a:noFill/>
        </p:spPr>
        <p:txBody>
          <a:bodyPr wrap="square" rtlCol="0">
            <a:spAutoFit/>
          </a:bodyPr>
          <a:lstStyle/>
          <a:p>
            <a:pPr algn="ctr">
              <a:lnSpc>
                <a:spcPct val="107000"/>
              </a:lnSpc>
              <a:spcAft>
                <a:spcPts val="800"/>
              </a:spcAft>
            </a:pPr>
            <a:r>
              <a:rPr lang="en-IN" sz="15000" dirty="0">
                <a:ln w="0"/>
                <a:effectLst>
                  <a:innerShdw blurRad="114300">
                    <a:prstClr val="black"/>
                  </a:innerShdw>
                  <a:reflection blurRad="6350" stA="53000" endA="300" endPos="35500" dir="5400000" sy="-90000" algn="bl" rotWithShape="0"/>
                </a:effectLst>
                <a:latin typeface="Mongolian Baiti" panose="03000500000000000000" pitchFamily="66" charset="0"/>
                <a:ea typeface="Calibri" panose="020F0502020204030204" pitchFamily="34" charset="0"/>
                <a:cs typeface="Mongolian Baiti" panose="03000500000000000000" pitchFamily="66" charset="0"/>
              </a:rPr>
              <a:t>Thank You</a:t>
            </a:r>
          </a:p>
        </p:txBody>
      </p:sp>
    </p:spTree>
    <p:extLst>
      <p:ext uri="{BB962C8B-B14F-4D97-AF65-F5344CB8AC3E}">
        <p14:creationId xmlns:p14="http://schemas.microsoft.com/office/powerpoint/2010/main" val="159366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9A9EE-1E74-4B6C-9CE9-C4628C50BB86}"/>
              </a:ext>
            </a:extLst>
          </p:cNvPr>
          <p:cNvSpPr txBox="1"/>
          <p:nvPr/>
        </p:nvSpPr>
        <p:spPr>
          <a:xfrm>
            <a:off x="609600" y="914400"/>
            <a:ext cx="10901680" cy="584775"/>
          </a:xfrm>
          <a:prstGeom prst="rect">
            <a:avLst/>
          </a:prstGeom>
          <a:noFill/>
        </p:spPr>
        <p:txBody>
          <a:bodyPr wrap="square" rtlCol="0">
            <a:spAutoFit/>
          </a:bodyPr>
          <a:lstStyle/>
          <a:p>
            <a:r>
              <a:rPr lang="en-US" sz="3200" dirty="0">
                <a:latin typeface="Georgia" panose="02040502050405020303" pitchFamily="18" charset="0"/>
                <a:ea typeface="Microsoft Sans Serif" panose="020B0604020202020204" pitchFamily="34" charset="0"/>
                <a:cs typeface="Microsoft Sans Serif" panose="020B0604020202020204" pitchFamily="34" charset="0"/>
              </a:rPr>
              <a:t>What is Housing Price Prediction?</a:t>
            </a:r>
          </a:p>
        </p:txBody>
      </p:sp>
      <p:sp>
        <p:nvSpPr>
          <p:cNvPr id="8" name="TextBox 7">
            <a:extLst>
              <a:ext uri="{FF2B5EF4-FFF2-40B4-BE49-F238E27FC236}">
                <a16:creationId xmlns:a16="http://schemas.microsoft.com/office/drawing/2014/main" id="{4A7924EE-2E58-4E97-9413-E1474998C43D}"/>
              </a:ext>
            </a:extLst>
          </p:cNvPr>
          <p:cNvSpPr txBox="1"/>
          <p:nvPr/>
        </p:nvSpPr>
        <p:spPr>
          <a:xfrm>
            <a:off x="1244867" y="2104725"/>
            <a:ext cx="5791200" cy="1477328"/>
          </a:xfrm>
          <a:prstGeom prst="rect">
            <a:avLst/>
          </a:prstGeom>
          <a:noFill/>
        </p:spPr>
        <p:txBody>
          <a:bodyPr wrap="square" rtlCol="0">
            <a:spAutoFit/>
          </a:bodyPr>
          <a:lstStyle/>
          <a:p>
            <a:pPr marL="342900" indent="-342900" algn="just">
              <a:buFont typeface="Wingdings" panose="05000000000000000000" pitchFamily="2" charset="2"/>
              <a:buChar char="v"/>
            </a:pPr>
            <a:r>
              <a:rPr lang="en-IN" dirty="0">
                <a:effectLst/>
                <a:latin typeface="Georgia" panose="02040502050405020303" pitchFamily="18" charset="0"/>
                <a:ea typeface="Microsoft Sans Serif" panose="020B0604020202020204" pitchFamily="34" charset="0"/>
                <a:cs typeface="Microsoft Sans Serif" panose="020B0604020202020204" pitchFamily="34" charset="0"/>
              </a:rPr>
              <a:t>The relationship between house prices and the economy is an important motivating factor for predicting house prices.</a:t>
            </a:r>
            <a:r>
              <a:rPr lang="en-US" dirty="0">
                <a:latin typeface="Georgia" panose="02040502050405020303" pitchFamily="18" charset="0"/>
                <a:ea typeface="Microsoft Sans Serif" panose="020B0604020202020204" pitchFamily="34" charset="0"/>
                <a:cs typeface="Microsoft Sans Serif" panose="020B0604020202020204" pitchFamily="34" charset="0"/>
              </a:rPr>
              <a:t>The house price prediction helps the people to understand and know about the future price of the house. </a:t>
            </a:r>
            <a:endParaRPr lang="en-IN"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1862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7AF6D-6DA4-4755-A6AF-E9D2C42FBFA4}"/>
              </a:ext>
            </a:extLst>
          </p:cNvPr>
          <p:cNvSpPr txBox="1"/>
          <p:nvPr/>
        </p:nvSpPr>
        <p:spPr>
          <a:xfrm>
            <a:off x="711200" y="487680"/>
            <a:ext cx="10779760" cy="584775"/>
          </a:xfrm>
          <a:prstGeom prst="rect">
            <a:avLst/>
          </a:prstGeom>
          <a:noFill/>
        </p:spPr>
        <p:txBody>
          <a:bodyPr wrap="square" rtlCol="0">
            <a:spAutoFit/>
          </a:bodyPr>
          <a:lstStyle/>
          <a:p>
            <a:r>
              <a:rPr lang="en-US" sz="3200" dirty="0">
                <a:latin typeface="Georgia" panose="02040502050405020303" pitchFamily="18" charset="0"/>
                <a:ea typeface="Microsoft Sans Serif" panose="020B0604020202020204" pitchFamily="34" charset="0"/>
                <a:cs typeface="Microsoft Sans Serif" panose="020B0604020202020204" pitchFamily="34" charset="0"/>
              </a:rPr>
              <a:t>Importance of Housing Price Prediction</a:t>
            </a:r>
          </a:p>
        </p:txBody>
      </p:sp>
      <p:sp>
        <p:nvSpPr>
          <p:cNvPr id="3" name="TextBox 2">
            <a:extLst>
              <a:ext uri="{FF2B5EF4-FFF2-40B4-BE49-F238E27FC236}">
                <a16:creationId xmlns:a16="http://schemas.microsoft.com/office/drawing/2014/main" id="{E0B4294F-32C5-4524-9DF1-3BFF1CD71539}"/>
              </a:ext>
            </a:extLst>
          </p:cNvPr>
          <p:cNvSpPr txBox="1"/>
          <p:nvPr/>
        </p:nvSpPr>
        <p:spPr>
          <a:xfrm>
            <a:off x="1202088" y="1850724"/>
            <a:ext cx="6583680" cy="3570208"/>
          </a:xfrm>
          <a:prstGeom prst="rect">
            <a:avLst/>
          </a:prstGeom>
          <a:noFill/>
        </p:spPr>
        <p:txBody>
          <a:bodyPr wrap="square" rtlCol="0">
            <a:spAutoFit/>
          </a:bodyPr>
          <a:lstStyle/>
          <a:p>
            <a:pPr marL="342900" indent="-342900" algn="just" fontAlgn="t">
              <a:buFont typeface="Wingdings" panose="05000000000000000000" pitchFamily="2" charset="2"/>
              <a:buChar char="v"/>
            </a:pPr>
            <a:r>
              <a:rPr lang="en-US" sz="1900" b="0" i="0" dirty="0">
                <a:effectLst/>
                <a:latin typeface="Georgia" panose="02040502050405020303" pitchFamily="18" charset="0"/>
                <a:ea typeface="Microsoft Sans Serif" panose="020B0604020202020204" pitchFamily="34" charset="0"/>
                <a:cs typeface="Microsoft Sans Serif" panose="020B0604020202020204" pitchFamily="34"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p>
          <a:p>
            <a:pPr algn="just" fontAlgn="t"/>
            <a:endParaRPr lang="en-US" sz="1900" dirty="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fontAlgn="t">
              <a:buFont typeface="Wingdings" panose="05000000000000000000" pitchFamily="2" charset="2"/>
              <a:buChar char="v"/>
            </a:pPr>
            <a:r>
              <a:rPr lang="en-US" sz="1900" b="0" i="0" dirty="0">
                <a:effectLst/>
                <a:latin typeface="Georgia" panose="02040502050405020303" pitchFamily="18" charset="0"/>
                <a:ea typeface="Microsoft Sans Serif" panose="020B0604020202020204" pitchFamily="34" charset="0"/>
                <a:cs typeface="Microsoft Sans Serif" panose="020B0604020202020204" pitchFamily="34" charset="0"/>
              </a:rPr>
              <a:t>Prediction house prices are expected to help people who plan to buy a house so they can know the price range in the future, then they can plan their finance well.</a:t>
            </a:r>
          </a:p>
          <a:p>
            <a:br>
              <a:rPr lang="en-US" dirty="0"/>
            </a:br>
            <a:endParaRPr lang="en-IN" dirty="0"/>
          </a:p>
        </p:txBody>
      </p:sp>
    </p:spTree>
    <p:extLst>
      <p:ext uri="{BB962C8B-B14F-4D97-AF65-F5344CB8AC3E}">
        <p14:creationId xmlns:p14="http://schemas.microsoft.com/office/powerpoint/2010/main" val="117369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4D178-FA33-4BBE-A2AE-547AF8523279}"/>
              </a:ext>
            </a:extLst>
          </p:cNvPr>
          <p:cNvSpPr txBox="1"/>
          <p:nvPr/>
        </p:nvSpPr>
        <p:spPr>
          <a:xfrm>
            <a:off x="670560" y="467360"/>
            <a:ext cx="10911840" cy="584775"/>
          </a:xfrm>
          <a:prstGeom prst="rect">
            <a:avLst/>
          </a:prstGeom>
          <a:noFill/>
        </p:spPr>
        <p:txBody>
          <a:bodyPr wrap="square" rtlCol="0">
            <a:spAutoFit/>
          </a:bodyPr>
          <a:lstStyle/>
          <a:p>
            <a:r>
              <a:rPr lang="en-US" sz="3200" dirty="0">
                <a:latin typeface="Georgia" panose="02040502050405020303" pitchFamily="18" charset="0"/>
                <a:ea typeface="Microsoft Sans Serif" panose="020B0604020202020204" pitchFamily="34" charset="0"/>
                <a:cs typeface="Microsoft Sans Serif" panose="020B0604020202020204" pitchFamily="34" charset="0"/>
              </a:rPr>
              <a:t>Benefits of Housing Price Prediction</a:t>
            </a:r>
            <a:endParaRPr lang="en-IN" sz="3200" dirty="0">
              <a:latin typeface="Georgia" panose="02040502050405020303" pitchFamily="18" charset="0"/>
            </a:endParaRPr>
          </a:p>
        </p:txBody>
      </p:sp>
      <p:sp>
        <p:nvSpPr>
          <p:cNvPr id="4" name="TextBox 3">
            <a:extLst>
              <a:ext uri="{FF2B5EF4-FFF2-40B4-BE49-F238E27FC236}">
                <a16:creationId xmlns:a16="http://schemas.microsoft.com/office/drawing/2014/main" id="{928A8FDF-A78D-4C9B-88BE-248DE7E412A0}"/>
              </a:ext>
            </a:extLst>
          </p:cNvPr>
          <p:cNvSpPr txBox="1"/>
          <p:nvPr/>
        </p:nvSpPr>
        <p:spPr>
          <a:xfrm>
            <a:off x="1151823" y="1586564"/>
            <a:ext cx="6319520" cy="3416320"/>
          </a:xfrm>
          <a:prstGeom prst="rect">
            <a:avLst/>
          </a:prstGeom>
          <a:noFill/>
        </p:spPr>
        <p:txBody>
          <a:bodyPr wrap="square" rtlCol="0">
            <a:spAutoFit/>
          </a:bodyPr>
          <a:lstStyle/>
          <a:p>
            <a:pPr marL="342900" indent="-342900" algn="just">
              <a:buFont typeface="Wingdings" panose="05000000000000000000" pitchFamily="2" charset="2"/>
              <a:buChar char="v"/>
            </a:pP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Predicting house prices can help to determine the selling price of a house of a particular region and can help people to find the right time to buy a home</a:t>
            </a:r>
          </a:p>
          <a:p>
            <a:pPr algn="just"/>
            <a:endParaRPr lang="en-US" b="0" i="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v"/>
            </a:pP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An increase in prices may lead to an improvement in the consumer confidence of home-owners which might then cause a rise in consumer spending.</a:t>
            </a:r>
          </a:p>
          <a:p>
            <a:pPr algn="just"/>
            <a:endParaRPr lang="en-US" b="0" i="0" dirty="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v"/>
            </a:pPr>
            <a:r>
              <a:rPr lang="en-US" b="0" i="0" dirty="0">
                <a:effectLst/>
                <a:latin typeface="Georgia" panose="02040502050405020303" pitchFamily="18" charset="0"/>
                <a:ea typeface="Microsoft Sans Serif" panose="020B0604020202020204" pitchFamily="34" charset="0"/>
                <a:cs typeface="Microsoft Sans Serif" panose="020B0604020202020204" pitchFamily="34" charset="0"/>
              </a:rPr>
              <a:t>Householders can take equity withdrawal from the increased value of their house. For example, by re-mortgaging their property and releasing some of the housing equity.</a:t>
            </a:r>
            <a:endParaRPr lang="en-IN"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92111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latin typeface="Georgia" panose="02040502050405020303" pitchFamily="18" charset="0"/>
              </a:rPr>
              <a:t>Data Analysis and Model Building Flowchart</a:t>
            </a:r>
            <a:endParaRPr lang="en-IN" sz="3200" dirty="0">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(Train &amp; Test)</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Visualizations</a:t>
            </a:r>
          </a:p>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8" y="2357120"/>
            <a:ext cx="2661920" cy="1071880"/>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1242</TotalTime>
  <Words>4305</Words>
  <Application>Microsoft Office PowerPoint</Application>
  <PresentationFormat>Widescreen</PresentationFormat>
  <Paragraphs>277</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Book Antiqua</vt:lpstr>
      <vt:lpstr>Calibri</vt:lpstr>
      <vt:lpstr>Century Gothic</vt:lpstr>
      <vt:lpstr>Georgia</vt:lpstr>
      <vt:lpstr>Helvetica Neue</vt:lpstr>
      <vt:lpstr>Mongolian Baiti</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Mayukh</cp:lastModifiedBy>
  <cp:revision>83</cp:revision>
  <dcterms:created xsi:type="dcterms:W3CDTF">2021-10-03T06:22:26Z</dcterms:created>
  <dcterms:modified xsi:type="dcterms:W3CDTF">2022-07-06T16:14:07Z</dcterms:modified>
</cp:coreProperties>
</file>