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handoutMasterIdLst>
    <p:handoutMasterId r:id="rId26"/>
  </p:handoutMasterIdLst>
  <p:sldIdLst>
    <p:sldId id="318" r:id="rId2"/>
    <p:sldId id="339" r:id="rId3"/>
    <p:sldId id="340" r:id="rId4"/>
    <p:sldId id="343" r:id="rId5"/>
    <p:sldId id="344" r:id="rId6"/>
    <p:sldId id="341" r:id="rId7"/>
    <p:sldId id="342" r:id="rId8"/>
    <p:sldId id="345" r:id="rId9"/>
    <p:sldId id="347" r:id="rId10"/>
    <p:sldId id="381" r:id="rId11"/>
    <p:sldId id="382" r:id="rId12"/>
    <p:sldId id="348" r:id="rId13"/>
    <p:sldId id="349" r:id="rId14"/>
    <p:sldId id="380" r:id="rId15"/>
    <p:sldId id="364" r:id="rId16"/>
    <p:sldId id="366" r:id="rId17"/>
    <p:sldId id="379" r:id="rId18"/>
    <p:sldId id="383" r:id="rId19"/>
    <p:sldId id="372" r:id="rId20"/>
    <p:sldId id="373" r:id="rId21"/>
    <p:sldId id="374" r:id="rId22"/>
    <p:sldId id="375" r:id="rId23"/>
    <p:sldId id="376" r:id="rId24"/>
  </p:sldIdLst>
  <p:sldSz cx="12188825" cy="6858000"/>
  <p:notesSz cx="6858000" cy="9144000"/>
  <p:custDataLst>
    <p:tags r:id="rId2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F2C"/>
    <a:srgbClr val="F4B10A"/>
    <a:srgbClr val="E4A60A"/>
    <a:srgbClr val="F0932C"/>
    <a:srgbClr val="828282"/>
    <a:srgbClr val="6E90FE"/>
    <a:srgbClr val="8086FC"/>
    <a:srgbClr val="6D6DFB"/>
    <a:srgbClr val="4E78F0"/>
    <a:srgbClr val="92C6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CFFDD5-3C30-4C1A-AF59-5CD2B722BFB0}" v="33" dt="2022-07-13T19:01:45.583"/>
    <p1510:client id="{C1DB7523-103E-4E93-A8EB-DB8C9EEA30C3}" v="197" dt="2022-07-13T17:12:10.634"/>
    <p1510:client id="{F05A194E-2430-440D-B1AF-E7D7AB83C97D}" v="4" dt="2022-07-13T17:28:42.572"/>
  </p1510:revLst>
</p1510:revInfo>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varScale="1">
        <p:scale>
          <a:sx n="66" d="100"/>
          <a:sy n="66" d="100"/>
        </p:scale>
        <p:origin x="672" y="44"/>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9/22/2022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9/22/2022</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654" y="1447801"/>
            <a:ext cx="8823360" cy="3329581"/>
          </a:xfrm>
        </p:spPr>
        <p:txBody>
          <a:bodyPr anchor="b"/>
          <a:lstStyle>
            <a:lvl1pPr>
              <a:defRPr sz="7198"/>
            </a:lvl1pPr>
          </a:lstStyle>
          <a:p>
            <a:r>
              <a:rPr lang="en-US"/>
              <a:t>Click to edit Master title style</a:t>
            </a:r>
            <a:endParaRPr lang="en-US" dirty="0"/>
          </a:p>
        </p:txBody>
      </p:sp>
      <p:sp>
        <p:nvSpPr>
          <p:cNvPr id="3" name="Subtitle 2"/>
          <p:cNvSpPr>
            <a:spLocks noGrp="1"/>
          </p:cNvSpPr>
          <p:nvPr>
            <p:ph type="subTitle" idx="1"/>
          </p:nvPr>
        </p:nvSpPr>
        <p:spPr>
          <a:xfrm>
            <a:off x="1154654" y="4777380"/>
            <a:ext cx="8823360" cy="861420"/>
          </a:xfrm>
        </p:spPr>
        <p:txBody>
          <a:bodyPr anchor="t"/>
          <a:lstStyle>
            <a:lvl1pPr marL="0" indent="0" algn="l">
              <a:buNone/>
              <a:defRPr cap="all">
                <a:solidFill>
                  <a:schemeClr val="bg2">
                    <a:lumMod val="40000"/>
                    <a:lumOff val="6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08355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6" y="4800587"/>
            <a:ext cx="8823359"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654" y="685800"/>
            <a:ext cx="8823360"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5" y="5367325"/>
            <a:ext cx="882335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15022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4" y="1447800"/>
            <a:ext cx="8823361" cy="1981200"/>
          </a:xfrm>
        </p:spPr>
        <p:txBody>
          <a:bodyPr/>
          <a:lstStyle>
            <a:lvl1pPr>
              <a:defRPr sz="4799"/>
            </a:lvl1pPr>
          </a:lstStyle>
          <a:p>
            <a:r>
              <a:rPr lang="en-US"/>
              <a:t>Click to edit Master title style</a:t>
            </a:r>
            <a:endParaRPr lang="en-US" dirty="0"/>
          </a:p>
        </p:txBody>
      </p:sp>
      <p:sp>
        <p:nvSpPr>
          <p:cNvPr id="8" name="Text Placeholder 3"/>
          <p:cNvSpPr>
            <a:spLocks noGrp="1"/>
          </p:cNvSpPr>
          <p:nvPr>
            <p:ph type="body" sz="half" idx="2"/>
          </p:nvPr>
        </p:nvSpPr>
        <p:spPr>
          <a:xfrm>
            <a:off x="1154654" y="3657600"/>
            <a:ext cx="8823361" cy="23622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31841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391" y="1447800"/>
            <a:ext cx="7997232" cy="2323374"/>
          </a:xfrm>
        </p:spPr>
        <p:txBody>
          <a:bodyPr/>
          <a:lstStyle>
            <a:lvl1pPr>
              <a:defRPr sz="4799"/>
            </a:lvl1pPr>
          </a:lstStyle>
          <a:p>
            <a:r>
              <a:rPr lang="en-US"/>
              <a:t>Click to edit Master title style</a:t>
            </a:r>
            <a:endParaRPr lang="en-US" dirty="0"/>
          </a:p>
        </p:txBody>
      </p:sp>
      <p:sp>
        <p:nvSpPr>
          <p:cNvPr id="11" name="Text Placeholder 3"/>
          <p:cNvSpPr>
            <a:spLocks noGrp="1"/>
          </p:cNvSpPr>
          <p:nvPr>
            <p:ph type="body" sz="half" idx="14"/>
          </p:nvPr>
        </p:nvSpPr>
        <p:spPr>
          <a:xfrm>
            <a:off x="1929898" y="3771174"/>
            <a:ext cx="7277753"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654" y="4350657"/>
            <a:ext cx="8823361" cy="16764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12" name="TextBox 11"/>
          <p:cNvSpPr txBox="1"/>
          <p:nvPr/>
        </p:nvSpPr>
        <p:spPr>
          <a:xfrm>
            <a:off x="898061" y="971253"/>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
        <p:nvSpPr>
          <p:cNvPr id="15" name="TextBox 14"/>
          <p:cNvSpPr txBox="1"/>
          <p:nvPr/>
        </p:nvSpPr>
        <p:spPr>
          <a:xfrm>
            <a:off x="9328060" y="2613787"/>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Tree>
    <p:extLst>
      <p:ext uri="{BB962C8B-B14F-4D97-AF65-F5344CB8AC3E}">
        <p14:creationId xmlns:p14="http://schemas.microsoft.com/office/powerpoint/2010/main" val="3351612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653" y="3124201"/>
            <a:ext cx="8823362" cy="1653180"/>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1" cy="860400"/>
          </a:xfrm>
        </p:spPr>
        <p:txBody>
          <a:bodyPr anchor="t"/>
          <a:lstStyle>
            <a:lvl1pPr marL="0" indent="0" algn="l">
              <a:buNone/>
              <a:defRPr sz="1999" cap="none">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86584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32782" y="1981200"/>
            <a:ext cx="294609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293" y="2667000"/>
            <a:ext cx="2926588"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2648" y="1981200"/>
            <a:ext cx="2935476"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2097" y="2667000"/>
            <a:ext cx="2946027"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1981200"/>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2845" y="2667000"/>
            <a:ext cx="2931349"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7" name="Straight Connector 16"/>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764DE79-268F-4C1A-8933-263129D2AF90}" type="datetimeFigureOut">
              <a:rPr lang="en-US" smtClean="0"/>
              <a:t>9/22/2022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60949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52293" y="4250949"/>
            <a:ext cx="293928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293" y="2209800"/>
            <a:ext cx="293928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293" y="4827212"/>
            <a:ext cx="2939284"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8363" y="4250949"/>
            <a:ext cx="2929762"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8362" y="2209800"/>
            <a:ext cx="292976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7009" y="4827211"/>
            <a:ext cx="293364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4250949"/>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2844" y="2209800"/>
            <a:ext cx="2931349"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2720" y="4827209"/>
            <a:ext cx="293523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9" name="Straight Connector 18"/>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764DE79-268F-4C1A-8933-263129D2AF90}" type="datetimeFigureOut">
              <a:rPr lang="en-US" smtClean="0"/>
              <a:t>9/22/2022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57194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919201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2050" y="430214"/>
            <a:ext cx="1752145"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294" y="887414"/>
            <a:ext cx="7421216"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8905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764DE79-268F-4C1A-8933-263129D2AF90}" type="datetimeFigureOut">
              <a:rPr lang="en-US" smtClean="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36535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656" y="2861734"/>
            <a:ext cx="8823359" cy="1915647"/>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0" cy="860400"/>
          </a:xfrm>
        </p:spPr>
        <p:txBody>
          <a:bodyPr anchor="t"/>
          <a:lstStyle>
            <a:lvl1pPr marL="0" indent="0" algn="l">
              <a:buNone/>
              <a:defRPr sz="1999" cap="all">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60877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025" y="2060576"/>
            <a:ext cx="4395194" cy="4195763"/>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3021" y="2056093"/>
            <a:ext cx="4395196" cy="4200245"/>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02719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026" y="1905000"/>
            <a:ext cx="4395193"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025"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3023" y="1905000"/>
            <a:ext cx="439519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3023"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9/22/2022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19226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764DE79-268F-4C1A-8933-263129D2AF90}" type="datetimeFigureOut">
              <a:rPr lang="en-US" smtClean="0"/>
              <a:t>9/22/2022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53560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764DE79-268F-4C1A-8933-263129D2AF90}" type="datetimeFigureOut">
              <a:rPr lang="en-US" smtClean="0"/>
              <a:t>9/22/2022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94252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2" y="1447800"/>
            <a:ext cx="3400178" cy="1447800"/>
          </a:xfrm>
        </p:spPr>
        <p:txBody>
          <a:bodyPr anchor="b"/>
          <a:lstStyle>
            <a:lvl1pPr algn="l">
              <a:defRPr sz="2399" b="0"/>
            </a:lvl1pPr>
          </a:lstStyle>
          <a:p>
            <a:r>
              <a:rPr lang="en-US"/>
              <a:t>Click to edit Master title style</a:t>
            </a:r>
            <a:endParaRPr lang="en-US" dirty="0"/>
          </a:p>
        </p:txBody>
      </p:sp>
      <p:sp>
        <p:nvSpPr>
          <p:cNvPr id="3" name="Content Placeholder 2"/>
          <p:cNvSpPr>
            <a:spLocks noGrp="1"/>
          </p:cNvSpPr>
          <p:nvPr>
            <p:ph idx="1"/>
          </p:nvPr>
        </p:nvSpPr>
        <p:spPr>
          <a:xfrm>
            <a:off x="4783370" y="1447800"/>
            <a:ext cx="5194644" cy="4572000"/>
          </a:xfrm>
        </p:spPr>
        <p:txBody>
          <a:bodyPr anchor="ctr">
            <a:normAutofit/>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653" y="3129281"/>
            <a:ext cx="3400177" cy="2895599"/>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764DE79-268F-4C1A-8933-263129D2AF90}" type="datetimeFigureOut">
              <a:rPr lang="en-US" smtClean="0"/>
              <a:t>9/22/2022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08499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606" y="1854192"/>
            <a:ext cx="5091580" cy="1574808"/>
          </a:xfrm>
        </p:spPr>
        <p:txBody>
          <a:bodyPr anchor="b">
            <a:normAutofit/>
          </a:bodyPr>
          <a:lstStyle>
            <a:lvl1pPr algn="l">
              <a:defRPr sz="35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7736" y="1143000"/>
            <a:ext cx="3199567"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4" y="3657600"/>
            <a:ext cx="5083655" cy="1371600"/>
          </a:xfrm>
        </p:spPr>
        <p:txBody>
          <a:bodyPr>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70984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6"/>
            <a:ext cx="4035961"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8"/>
            <a:ext cx="1522016" cy="2365453"/>
          </a:xfrm>
          <a:prstGeom prst="rect">
            <a:avLst/>
          </a:prstGeom>
        </p:spPr>
      </p:pic>
      <p:sp>
        <p:nvSpPr>
          <p:cNvPr id="16" name="Oval 15"/>
          <p:cNvSpPr/>
          <p:nvPr/>
        </p:nvSpPr>
        <p:spPr>
          <a:xfrm>
            <a:off x="8606770" y="1676400"/>
            <a:ext cx="2818666"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7330" y="1"/>
            <a:ext cx="1602969"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3637" y="6096000"/>
            <a:ext cx="993475" cy="762000"/>
          </a:xfrm>
          <a:prstGeom prst="rect">
            <a:avLst/>
          </a:prstGeom>
        </p:spPr>
      </p:pic>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5943" y="452718"/>
            <a:ext cx="9402274"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025" y="2052919"/>
            <a:ext cx="894421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2866" y="1790741"/>
            <a:ext cx="990599" cy="304720"/>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764DE79-268F-4C1A-8933-263129D2AF90}" type="datetimeFigureOut">
              <a:rPr lang="en-US" smtClean="0"/>
              <a:t>9/22/2022</a:t>
            </a:fld>
            <a:endParaRPr lang="en-US" dirty="0"/>
          </a:p>
        </p:txBody>
      </p:sp>
      <p:sp>
        <p:nvSpPr>
          <p:cNvPr id="5" name="Footer Placeholder 4"/>
          <p:cNvSpPr>
            <a:spLocks noGrp="1"/>
          </p:cNvSpPr>
          <p:nvPr>
            <p:ph type="ftr" sz="quarter" idx="3"/>
          </p:nvPr>
        </p:nvSpPr>
        <p:spPr>
          <a:xfrm rot="5400000">
            <a:off x="8948740" y="3225337"/>
            <a:ext cx="3859795" cy="304722"/>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49844" y="295730"/>
            <a:ext cx="837981" cy="767687"/>
          </a:xfrm>
          <a:prstGeom prst="rect">
            <a:avLst/>
          </a:prstGeom>
        </p:spPr>
        <p:txBody>
          <a:bodyPr vert="horz" lIns="91440" tIns="45720" rIns="91440" bIns="45720" rtlCol="0" anchor="b"/>
          <a:lstStyle>
            <a:lvl1pPr algn="ctr">
              <a:defRPr sz="2799" b="0" i="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54444961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419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bg2">
            <a:lumMod val="40000"/>
            <a:lumOff val="60000"/>
          </a:schemeClr>
        </a:buClr>
        <a:buSzPct val="80000"/>
        <a:buFont typeface="Wingdings 3" charset="2"/>
        <a:buChar char=""/>
        <a:defRPr sz="1999" b="0" i="0" kern="1200">
          <a:solidFill>
            <a:schemeClr val="tx1"/>
          </a:solidFill>
          <a:latin typeface="+mj-lt"/>
          <a:ea typeface="+mj-ea"/>
          <a:cs typeface="+mj-cs"/>
        </a:defRPr>
      </a:lvl1pPr>
      <a:lvl2pPr marL="742727" indent="-285664" algn="l" defTabSz="457063" rtl="0" eaLnBrk="1" latinLnBrk="0" hangingPunct="1">
        <a:spcBef>
          <a:spcPts val="1000"/>
        </a:spcBef>
        <a:spcAft>
          <a:spcPts val="0"/>
        </a:spcAft>
        <a:buClr>
          <a:schemeClr val="bg2">
            <a:lumMod val="40000"/>
            <a:lumOff val="60000"/>
          </a:schemeClr>
        </a:buClr>
        <a:buSzPct val="80000"/>
        <a:buFont typeface="Wingdings 3" charset="2"/>
        <a:buChar char=""/>
        <a:defRPr sz="1799" b="0" i="0" kern="1200">
          <a:solidFill>
            <a:schemeClr val="tx1"/>
          </a:solidFill>
          <a:latin typeface="+mj-lt"/>
          <a:ea typeface="+mj-ea"/>
          <a:cs typeface="+mj-cs"/>
        </a:defRPr>
      </a:lvl2pPr>
      <a:lvl3pPr marL="1142657"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599720"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6783"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24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090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7971"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5034"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0F1F20B2-E962-49E5-9607-1C1067C7F4D9}"/>
              </a:ext>
            </a:extLst>
          </p:cNvPr>
          <p:cNvSpPr>
            <a:spLocks noGrp="1"/>
          </p:cNvSpPr>
          <p:nvPr>
            <p:ph type="ctrTitle"/>
          </p:nvPr>
        </p:nvSpPr>
        <p:spPr>
          <a:xfrm>
            <a:off x="1355597" y="806554"/>
            <a:ext cx="9468297" cy="3072015"/>
          </a:xfrm>
          <a:scene3d>
            <a:camera prst="orthographicFront"/>
            <a:lightRig rig="threePt" dir="t"/>
          </a:scene3d>
        </p:spPr>
        <p:txBody>
          <a:bodyPr anchor="b">
            <a:normAutofit/>
          </a:bodyPr>
          <a:lstStyle/>
          <a:p>
            <a:r>
              <a:rPr lang="en-IN" sz="4300" b="1" i="1" dirty="0"/>
              <a:t>         Project Presentation On</a:t>
            </a:r>
            <a:br>
              <a:rPr lang="en-IN" sz="4300" dirty="0"/>
            </a:br>
            <a:r>
              <a:rPr lang="en-IN" sz="4300" b="1" dirty="0"/>
              <a:t>   “Malignant Comment Classifier”</a:t>
            </a:r>
            <a:endParaRPr lang="en-IN" sz="4300" b="1" dirty="0">
              <a:cs typeface="Calibri Light"/>
            </a:endParaRPr>
          </a:p>
        </p:txBody>
      </p:sp>
      <p:sp>
        <p:nvSpPr>
          <p:cNvPr id="3" name="Subtitle 2"/>
          <p:cNvSpPr>
            <a:spLocks noGrp="1"/>
          </p:cNvSpPr>
          <p:nvPr>
            <p:ph type="subTitle" idx="1"/>
          </p:nvPr>
        </p:nvSpPr>
        <p:spPr>
          <a:xfrm>
            <a:off x="8182644" y="5799418"/>
            <a:ext cx="3744416" cy="504056"/>
          </a:xfrm>
        </p:spPr>
        <p:txBody>
          <a:bodyPr vert="horz" lIns="91440" tIns="45720" rIns="91440" bIns="45720" rtlCol="0" anchor="t">
            <a:normAutofit/>
          </a:bodyPr>
          <a:lstStyle/>
          <a:p>
            <a:r>
              <a:rPr lang="en-US" b="1" dirty="0">
                <a:solidFill>
                  <a:schemeClr val="accent3">
                    <a:lumMod val="40000"/>
                    <a:lumOff val="60000"/>
                  </a:schemeClr>
                </a:solidFill>
              </a:rPr>
              <a:t>Presented By: Eliza Sarkar</a:t>
            </a:r>
            <a:endParaRPr lang="en-US" b="1" dirty="0">
              <a:solidFill>
                <a:schemeClr val="accent3">
                  <a:lumMod val="40000"/>
                  <a:lumOff val="60000"/>
                </a:schemeClr>
              </a:solidFill>
              <a:cs typeface="Calibri"/>
            </a:endParaRPr>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413E3-09D6-A04A-1436-A1D33E1263CC}"/>
              </a:ext>
            </a:extLst>
          </p:cNvPr>
          <p:cNvSpPr>
            <a:spLocks noGrp="1"/>
          </p:cNvSpPr>
          <p:nvPr>
            <p:ph type="title"/>
          </p:nvPr>
        </p:nvSpPr>
        <p:spPr/>
        <p:txBody>
          <a:bodyPr/>
          <a:lstStyle/>
          <a:p>
            <a:r>
              <a:rPr lang="en-IN" dirty="0">
                <a:ea typeface="+mj-lt"/>
                <a:cs typeface="+mj-lt"/>
              </a:rPr>
              <a:t>Visualization on pie chart:</a:t>
            </a:r>
            <a:endParaRPr lang="en-US" dirty="0">
              <a:ea typeface="+mj-lt"/>
              <a:cs typeface="+mj-lt"/>
            </a:endParaRPr>
          </a:p>
        </p:txBody>
      </p:sp>
      <p:pic>
        <p:nvPicPr>
          <p:cNvPr id="4" name="Picture 4" descr="Chart, pie chart&#10;&#10;Description automatically generated">
            <a:extLst>
              <a:ext uri="{FF2B5EF4-FFF2-40B4-BE49-F238E27FC236}">
                <a16:creationId xmlns:a16="http://schemas.microsoft.com/office/drawing/2014/main" id="{263B02DD-AFCB-72B5-C64A-6DE112E1E1C1}"/>
              </a:ext>
            </a:extLst>
          </p:cNvPr>
          <p:cNvPicPr>
            <a:picLocks noGrp="1" noChangeAspect="1"/>
          </p:cNvPicPr>
          <p:nvPr>
            <p:ph idx="1"/>
          </p:nvPr>
        </p:nvPicPr>
        <p:blipFill>
          <a:blip r:embed="rId2"/>
          <a:stretch>
            <a:fillRect/>
          </a:stretch>
        </p:blipFill>
        <p:spPr>
          <a:xfrm>
            <a:off x="842744" y="1656527"/>
            <a:ext cx="10359602" cy="4775798"/>
          </a:xfrm>
        </p:spPr>
      </p:pic>
    </p:spTree>
    <p:extLst>
      <p:ext uri="{BB962C8B-B14F-4D97-AF65-F5344CB8AC3E}">
        <p14:creationId xmlns:p14="http://schemas.microsoft.com/office/powerpoint/2010/main" val="1753320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E26D-DE00-B5E3-5C62-485EF9CF017E}"/>
              </a:ext>
            </a:extLst>
          </p:cNvPr>
          <p:cNvSpPr>
            <a:spLocks noGrp="1"/>
          </p:cNvSpPr>
          <p:nvPr>
            <p:ph type="title"/>
          </p:nvPr>
        </p:nvSpPr>
        <p:spPr/>
        <p:txBody>
          <a:bodyPr/>
          <a:lstStyle/>
          <a:p>
            <a:r>
              <a:rPr lang="en-IN" dirty="0">
                <a:cs typeface="Calibri Light"/>
              </a:rPr>
              <a:t>Visualization on heatmap:</a:t>
            </a:r>
            <a:endParaRPr lang="en-US" dirty="0">
              <a:ea typeface="+mj-lt"/>
              <a:cs typeface="+mj-lt"/>
            </a:endParaRPr>
          </a:p>
        </p:txBody>
      </p:sp>
      <p:pic>
        <p:nvPicPr>
          <p:cNvPr id="4" name="Picture 4">
            <a:extLst>
              <a:ext uri="{FF2B5EF4-FFF2-40B4-BE49-F238E27FC236}">
                <a16:creationId xmlns:a16="http://schemas.microsoft.com/office/drawing/2014/main" id="{C2C292F0-0416-307C-52DF-53F3EB757D52}"/>
              </a:ext>
            </a:extLst>
          </p:cNvPr>
          <p:cNvPicPr>
            <a:picLocks noGrp="1" noChangeAspect="1"/>
          </p:cNvPicPr>
          <p:nvPr>
            <p:ph idx="1"/>
          </p:nvPr>
        </p:nvPicPr>
        <p:blipFill>
          <a:blip r:embed="rId2"/>
          <a:stretch>
            <a:fillRect/>
          </a:stretch>
        </p:blipFill>
        <p:spPr>
          <a:xfrm>
            <a:off x="610589" y="1480569"/>
            <a:ext cx="9530286" cy="4868922"/>
          </a:xfrm>
        </p:spPr>
      </p:pic>
    </p:spTree>
    <p:extLst>
      <p:ext uri="{BB962C8B-B14F-4D97-AF65-F5344CB8AC3E}">
        <p14:creationId xmlns:p14="http://schemas.microsoft.com/office/powerpoint/2010/main" val="1147303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1AC13-5ADE-4C3D-A40B-B84A074851A8}"/>
              </a:ext>
            </a:extLst>
          </p:cNvPr>
          <p:cNvSpPr>
            <a:spLocks noGrp="1"/>
          </p:cNvSpPr>
          <p:nvPr>
            <p:ph type="title"/>
          </p:nvPr>
        </p:nvSpPr>
        <p:spPr>
          <a:xfrm>
            <a:off x="1522413" y="0"/>
            <a:ext cx="9829799" cy="1628800"/>
          </a:xfrm>
        </p:spPr>
        <p:txBody>
          <a:bodyPr>
            <a:normAutofit/>
          </a:bodyPr>
          <a:lstStyle/>
          <a:p>
            <a:r>
              <a:rPr lang="en-IN" dirty="0"/>
              <a:t>Visualization:</a:t>
            </a:r>
          </a:p>
        </p:txBody>
      </p:sp>
      <p:sp>
        <p:nvSpPr>
          <p:cNvPr id="4" name="Content Placeholder 3">
            <a:extLst>
              <a:ext uri="{FF2B5EF4-FFF2-40B4-BE49-F238E27FC236}">
                <a16:creationId xmlns:a16="http://schemas.microsoft.com/office/drawing/2014/main" id="{FE5E8C88-5D24-4AD0-9A19-1F7AD578D561}"/>
              </a:ext>
            </a:extLst>
          </p:cNvPr>
          <p:cNvSpPr>
            <a:spLocks noGrp="1"/>
          </p:cNvSpPr>
          <p:nvPr>
            <p:ph idx="1"/>
          </p:nvPr>
        </p:nvSpPr>
        <p:spPr>
          <a:xfrm>
            <a:off x="1522413" y="4941168"/>
            <a:ext cx="9829799" cy="1854200"/>
          </a:xfrm>
        </p:spPr>
        <p:txBody>
          <a:bodyPr>
            <a:normAutofit/>
          </a:bodyPr>
          <a:lstStyle/>
          <a:p>
            <a:endParaRPr lang="en-IN" dirty="0"/>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The above both figures are representing the word occurrence in case of malignant and highly malignant comments respectively.</a:t>
            </a:r>
            <a:endParaRPr lang="en-IN" sz="2000" dirty="0">
              <a:latin typeface="Century" panose="02040604050505020304" pitchFamily="18" charset="0"/>
            </a:endParaRPr>
          </a:p>
          <a:p>
            <a:endParaRPr lang="en-IN" dirty="0"/>
          </a:p>
          <a:p>
            <a:endParaRPr lang="en-IN" dirty="0"/>
          </a:p>
          <a:p>
            <a:endParaRPr lang="en-IN" dirty="0"/>
          </a:p>
          <a:p>
            <a:endParaRPr lang="en-IN" dirty="0"/>
          </a:p>
          <a:p>
            <a:pPr>
              <a:buFont typeface="Wingdings" panose="05000000000000000000" pitchFamily="2" charset="2"/>
              <a:buChar char="ü"/>
            </a:pPr>
            <a:endParaRPr lang="en-US" sz="1800" b="0" i="0" dirty="0">
              <a:solidFill>
                <a:srgbClr val="000000"/>
              </a:solidFill>
              <a:effectLst/>
              <a:latin typeface="Century" panose="02040604050505020304" pitchFamily="18" charset="0"/>
            </a:endParaRPr>
          </a:p>
          <a:p>
            <a:pPr>
              <a:buFont typeface="Wingdings" panose="05000000000000000000" pitchFamily="2" charset="2"/>
              <a:buChar char="ü"/>
            </a:pPr>
            <a:endParaRPr lang="en-US" sz="1800" b="0" i="0" dirty="0">
              <a:solidFill>
                <a:srgbClr val="000000"/>
              </a:solidFill>
              <a:effectLst/>
              <a:latin typeface="Century" panose="020406040505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5ADEA348-20BC-42C5-B930-C3377093AA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2412" y="1772816"/>
            <a:ext cx="4798871" cy="3258392"/>
          </a:xfrm>
          <a:prstGeom prst="rect">
            <a:avLst/>
          </a:prstGeom>
          <a:noFill/>
          <a:ln>
            <a:noFill/>
          </a:ln>
        </p:spPr>
      </p:pic>
      <p:pic>
        <p:nvPicPr>
          <p:cNvPr id="7" name="Picture 6">
            <a:extLst>
              <a:ext uri="{FF2B5EF4-FFF2-40B4-BE49-F238E27FC236}">
                <a16:creationId xmlns:a16="http://schemas.microsoft.com/office/drawing/2014/main" id="{CC500D53-1F30-43BB-911F-C3ABFD2755A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88475" y="1799803"/>
            <a:ext cx="4896545" cy="3258393"/>
          </a:xfrm>
          <a:prstGeom prst="rect">
            <a:avLst/>
          </a:prstGeom>
          <a:noFill/>
          <a:ln>
            <a:noFill/>
          </a:ln>
        </p:spPr>
      </p:pic>
    </p:spTree>
    <p:extLst>
      <p:ext uri="{BB962C8B-B14F-4D97-AF65-F5344CB8AC3E}">
        <p14:creationId xmlns:p14="http://schemas.microsoft.com/office/powerpoint/2010/main" val="85224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B6F3E-917E-4390-8E4E-D52E55B22909}"/>
              </a:ext>
            </a:extLst>
          </p:cNvPr>
          <p:cNvSpPr>
            <a:spLocks noGrp="1"/>
          </p:cNvSpPr>
          <p:nvPr>
            <p:ph type="title"/>
          </p:nvPr>
        </p:nvSpPr>
        <p:spPr>
          <a:xfrm>
            <a:off x="1522413" y="620688"/>
            <a:ext cx="9829799" cy="1080120"/>
          </a:xfrm>
        </p:spPr>
        <p:txBody>
          <a:bodyPr>
            <a:normAutofit/>
          </a:bodyPr>
          <a:lstStyle/>
          <a:p>
            <a:r>
              <a:rPr lang="en-IN" dirty="0"/>
              <a:t>Vizualization:</a:t>
            </a:r>
          </a:p>
        </p:txBody>
      </p:sp>
      <p:sp>
        <p:nvSpPr>
          <p:cNvPr id="4" name="Content Placeholder 3">
            <a:extLst>
              <a:ext uri="{FF2B5EF4-FFF2-40B4-BE49-F238E27FC236}">
                <a16:creationId xmlns:a16="http://schemas.microsoft.com/office/drawing/2014/main" id="{89F4C76E-BF91-4458-B3DE-B595F138FE2E}"/>
              </a:ext>
            </a:extLst>
          </p:cNvPr>
          <p:cNvSpPr>
            <a:spLocks noGrp="1"/>
          </p:cNvSpPr>
          <p:nvPr>
            <p:ph idx="1"/>
          </p:nvPr>
        </p:nvSpPr>
        <p:spPr>
          <a:xfrm>
            <a:off x="1522413" y="1981200"/>
            <a:ext cx="9829799" cy="4760168"/>
          </a:xfrm>
        </p:spPr>
        <p:txBody>
          <a:bodyPr>
            <a:normAutofit/>
          </a:bodyPr>
          <a:lstStyle/>
          <a:p>
            <a:endParaRPr lang="en-IN" dirty="0"/>
          </a:p>
          <a:p>
            <a:endParaRPr lang="en-IN" dirty="0"/>
          </a:p>
          <a:p>
            <a:endParaRPr lang="en-IN" dirty="0"/>
          </a:p>
          <a:p>
            <a:endParaRPr lang="en-IN" dirty="0"/>
          </a:p>
          <a:p>
            <a:endParaRPr lang="en-IN" dirty="0"/>
          </a:p>
          <a:p>
            <a:endParaRPr lang="en-IN" dirty="0"/>
          </a:p>
          <a:p>
            <a:pPr>
              <a:buFont typeface="Wingdings" panose="05000000000000000000" pitchFamily="2" charset="2"/>
              <a:buChar char="ü"/>
            </a:pPr>
            <a:endParaRPr lang="en-US" sz="2000" b="0" i="0" dirty="0">
              <a:solidFill>
                <a:srgbClr val="000000"/>
              </a:solidFill>
              <a:effectLst/>
              <a:latin typeface="Century" panose="02040604050505020304" pitchFamily="18" charset="0"/>
            </a:endParaRP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The above both figures are representing the word occurrence in case of threat and highly rude comments respectively.</a:t>
            </a:r>
          </a:p>
        </p:txBody>
      </p:sp>
      <p:pic>
        <p:nvPicPr>
          <p:cNvPr id="5" name="Picture 4">
            <a:extLst>
              <a:ext uri="{FF2B5EF4-FFF2-40B4-BE49-F238E27FC236}">
                <a16:creationId xmlns:a16="http://schemas.microsoft.com/office/drawing/2014/main" id="{E99EBD51-BACB-4C5D-96DD-E57C3C901D6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29916" y="1963945"/>
            <a:ext cx="4752528" cy="3096344"/>
          </a:xfrm>
          <a:prstGeom prst="rect">
            <a:avLst/>
          </a:prstGeom>
          <a:noFill/>
          <a:ln>
            <a:noFill/>
          </a:ln>
        </p:spPr>
      </p:pic>
      <p:pic>
        <p:nvPicPr>
          <p:cNvPr id="6" name="Picture 5">
            <a:extLst>
              <a:ext uri="{FF2B5EF4-FFF2-40B4-BE49-F238E27FC236}">
                <a16:creationId xmlns:a16="http://schemas.microsoft.com/office/drawing/2014/main" id="{4892F1D6-1538-4EF2-9B55-4FE2759B710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37311" y="1981199"/>
            <a:ext cx="5022403" cy="3079089"/>
          </a:xfrm>
          <a:prstGeom prst="rect">
            <a:avLst/>
          </a:prstGeom>
          <a:noFill/>
          <a:ln>
            <a:noFill/>
          </a:ln>
        </p:spPr>
      </p:pic>
    </p:spTree>
    <p:extLst>
      <p:ext uri="{BB962C8B-B14F-4D97-AF65-F5344CB8AC3E}">
        <p14:creationId xmlns:p14="http://schemas.microsoft.com/office/powerpoint/2010/main" val="110260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52575-58D2-64F8-1900-2DE3AC044153}"/>
              </a:ext>
            </a:extLst>
          </p:cNvPr>
          <p:cNvSpPr>
            <a:spLocks noGrp="1"/>
          </p:cNvSpPr>
          <p:nvPr>
            <p:ph type="title"/>
          </p:nvPr>
        </p:nvSpPr>
        <p:spPr/>
        <p:txBody>
          <a:bodyPr/>
          <a:lstStyle/>
          <a:p>
            <a:r>
              <a:rPr lang="en-IN" dirty="0" err="1">
                <a:ea typeface="+mj-lt"/>
                <a:cs typeface="+mj-lt"/>
              </a:rPr>
              <a:t>Vizualization</a:t>
            </a:r>
            <a:r>
              <a:rPr lang="en-IN" dirty="0">
                <a:ea typeface="+mj-lt"/>
                <a:cs typeface="+mj-lt"/>
              </a:rPr>
              <a:t>:</a:t>
            </a:r>
            <a:endParaRPr lang="en-US" dirty="0">
              <a:ea typeface="+mj-lt"/>
              <a:cs typeface="+mj-lt"/>
            </a:endParaRPr>
          </a:p>
        </p:txBody>
      </p:sp>
      <p:pic>
        <p:nvPicPr>
          <p:cNvPr id="4" name="Picture 4" descr="Text&#10;&#10;Description automatically generated">
            <a:extLst>
              <a:ext uri="{FF2B5EF4-FFF2-40B4-BE49-F238E27FC236}">
                <a16:creationId xmlns:a16="http://schemas.microsoft.com/office/drawing/2014/main" id="{B195A642-1143-E770-9F9C-AFF0F6553A6C}"/>
              </a:ext>
            </a:extLst>
          </p:cNvPr>
          <p:cNvPicPr>
            <a:picLocks noGrp="1" noChangeAspect="1"/>
          </p:cNvPicPr>
          <p:nvPr>
            <p:ph idx="1"/>
          </p:nvPr>
        </p:nvPicPr>
        <p:blipFill>
          <a:blip r:embed="rId2"/>
          <a:stretch>
            <a:fillRect/>
          </a:stretch>
        </p:blipFill>
        <p:spPr>
          <a:xfrm>
            <a:off x="1016675" y="2129255"/>
            <a:ext cx="4751737" cy="3189437"/>
          </a:xfrm>
        </p:spPr>
      </p:pic>
      <p:pic>
        <p:nvPicPr>
          <p:cNvPr id="5" name="Picture 5" descr="Text&#10;&#10;Description automatically generated">
            <a:extLst>
              <a:ext uri="{FF2B5EF4-FFF2-40B4-BE49-F238E27FC236}">
                <a16:creationId xmlns:a16="http://schemas.microsoft.com/office/drawing/2014/main" id="{A4DB57F6-77FE-D738-767D-981F91D844BB}"/>
              </a:ext>
            </a:extLst>
          </p:cNvPr>
          <p:cNvPicPr>
            <a:picLocks noChangeAspect="1"/>
          </p:cNvPicPr>
          <p:nvPr/>
        </p:nvPicPr>
        <p:blipFill>
          <a:blip r:embed="rId3"/>
          <a:stretch>
            <a:fillRect/>
          </a:stretch>
        </p:blipFill>
        <p:spPr>
          <a:xfrm>
            <a:off x="6138978" y="2280896"/>
            <a:ext cx="4151100" cy="3024096"/>
          </a:xfrm>
          <a:prstGeom prst="rect">
            <a:avLst/>
          </a:prstGeom>
        </p:spPr>
      </p:pic>
      <p:sp>
        <p:nvSpPr>
          <p:cNvPr id="6" name="TextBox 5">
            <a:extLst>
              <a:ext uri="{FF2B5EF4-FFF2-40B4-BE49-F238E27FC236}">
                <a16:creationId xmlns:a16="http://schemas.microsoft.com/office/drawing/2014/main" id="{330DBFCA-937F-C5F1-5E6F-7CE96316B0D7}"/>
              </a:ext>
            </a:extLst>
          </p:cNvPr>
          <p:cNvSpPr txBox="1"/>
          <p:nvPr/>
        </p:nvSpPr>
        <p:spPr>
          <a:xfrm>
            <a:off x="909836" y="5423174"/>
            <a:ext cx="99731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latin typeface="Century"/>
                <a:cs typeface="Arial"/>
              </a:rPr>
              <a:t>The above both figures are representing the word occurrence in case of abuse and  loathe comments respectively.​</a:t>
            </a:r>
            <a:endParaRPr lang="en-US" dirty="0"/>
          </a:p>
        </p:txBody>
      </p:sp>
    </p:spTree>
    <p:extLst>
      <p:ext uri="{BB962C8B-B14F-4D97-AF65-F5344CB8AC3E}">
        <p14:creationId xmlns:p14="http://schemas.microsoft.com/office/powerpoint/2010/main" val="444258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7EECC-136F-400D-9931-ADFE6E3C31DE}"/>
              </a:ext>
            </a:extLst>
          </p:cNvPr>
          <p:cNvSpPr>
            <a:spLocks noGrp="1"/>
          </p:cNvSpPr>
          <p:nvPr>
            <p:ph type="title"/>
          </p:nvPr>
        </p:nvSpPr>
        <p:spPr/>
        <p:txBody>
          <a:bodyPr/>
          <a:lstStyle/>
          <a:p>
            <a:r>
              <a:rPr lang="en-IN" dirty="0"/>
              <a:t>Analysis:</a:t>
            </a:r>
          </a:p>
        </p:txBody>
      </p:sp>
      <p:sp>
        <p:nvSpPr>
          <p:cNvPr id="3" name="Content Placeholder 2">
            <a:extLst>
              <a:ext uri="{FF2B5EF4-FFF2-40B4-BE49-F238E27FC236}">
                <a16:creationId xmlns:a16="http://schemas.microsoft.com/office/drawing/2014/main" id="{E4B3A8C0-A406-4DA4-8E8C-E4E8E163BC22}"/>
              </a:ext>
            </a:extLst>
          </p:cNvPr>
          <p:cNvSpPr>
            <a:spLocks noGrp="1"/>
          </p:cNvSpPr>
          <p:nvPr>
            <p:ph idx="1"/>
          </p:nvPr>
        </p:nvSpPr>
        <p:spPr>
          <a:xfrm>
            <a:off x="1522413" y="1700808"/>
            <a:ext cx="9829799" cy="4468217"/>
          </a:xfrm>
        </p:spPr>
        <p:txBody>
          <a:bodyPr>
            <a:normAutofit/>
          </a:bodyPr>
          <a:lstStyle/>
          <a:p>
            <a:pPr marL="342900" lvl="0" indent="-342900">
              <a:lnSpc>
                <a:spcPct val="107000"/>
              </a:lnSpc>
              <a:buFont typeface="Wingdings" panose="05000000000000000000" pitchFamily="2" charset="2"/>
              <a:buChar char=""/>
            </a:pPr>
            <a:r>
              <a:rPr lang="en-IN" sz="2000" dirty="0">
                <a:latin typeface="Century" panose="02040604050505020304" pitchFamily="18" charset="0"/>
              </a:rPr>
              <a:t> </a:t>
            </a:r>
            <a:r>
              <a:rPr lang="en-IN" sz="2000" dirty="0">
                <a:effectLst/>
                <a:latin typeface="Century" panose="02040604050505020304" pitchFamily="18" charset="0"/>
                <a:ea typeface="Calibri" panose="020F0502020204030204" pitchFamily="34" charset="0"/>
                <a:cs typeface="Times New Roman" panose="02020603050405020304" pitchFamily="18" charset="0"/>
              </a:rPr>
              <a:t>This project is more about exploration, feature engineering and classification that can be done on this data. Since the data set is huge and includes many categories of comments, we can do good amount of data exploration and derive some interesting features using the comments text column available. </a:t>
            </a:r>
            <a:endParaRPr lang="en-IN" sz="20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Just make the comments more appropriate so that we’ll get less word to process and get more accuracy. </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Removed extra spaces, converted email address into email keyword, likely wise phone number etc. Tried to make Comments small and more appropriate as much as it was possible.</a:t>
            </a:r>
          </a:p>
        </p:txBody>
      </p:sp>
    </p:spTree>
    <p:extLst>
      <p:ext uri="{BB962C8B-B14F-4D97-AF65-F5344CB8AC3E}">
        <p14:creationId xmlns:p14="http://schemas.microsoft.com/office/powerpoint/2010/main" val="3272325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9AE0-EBE0-4E6E-8A56-FA7EBC81F94A}"/>
              </a:ext>
            </a:extLst>
          </p:cNvPr>
          <p:cNvSpPr>
            <a:spLocks noGrp="1"/>
          </p:cNvSpPr>
          <p:nvPr>
            <p:ph type="title"/>
          </p:nvPr>
        </p:nvSpPr>
        <p:spPr/>
        <p:txBody>
          <a:bodyPr/>
          <a:lstStyle/>
          <a:p>
            <a:r>
              <a:rPr lang="en-IN" dirty="0"/>
              <a:t>Model Building:</a:t>
            </a:r>
          </a:p>
        </p:txBody>
      </p:sp>
      <p:sp>
        <p:nvSpPr>
          <p:cNvPr id="3" name="Content Placeholder 2">
            <a:extLst>
              <a:ext uri="{FF2B5EF4-FFF2-40B4-BE49-F238E27FC236}">
                <a16:creationId xmlns:a16="http://schemas.microsoft.com/office/drawing/2014/main" id="{8B9EA6FF-3AAD-4215-BFEA-1493DEB760E7}"/>
              </a:ext>
            </a:extLst>
          </p:cNvPr>
          <p:cNvSpPr>
            <a:spLocks noGrp="1"/>
          </p:cNvSpPr>
          <p:nvPr>
            <p:ph idx="1"/>
          </p:nvPr>
        </p:nvSpPr>
        <p:spPr>
          <a:xfrm>
            <a:off x="1522413" y="1700808"/>
            <a:ext cx="9829799" cy="4968552"/>
          </a:xfrm>
        </p:spPr>
        <p:txBody>
          <a:bodyPr vert="horz" lIns="91440" tIns="45720" rIns="91440" bIns="45720" rtlCol="0" anchor="t">
            <a:noAutofit/>
          </a:bodyPr>
          <a:lstStyle/>
          <a:p>
            <a:pPr>
              <a:lnSpc>
                <a:spcPct val="107000"/>
              </a:lnSpc>
              <a:spcAft>
                <a:spcPts val="800"/>
              </a:spcAft>
            </a:pPr>
            <a:r>
              <a:rPr lang="en-IN" sz="2000" dirty="0">
                <a:effectLst/>
                <a:latin typeface="Century"/>
                <a:ea typeface="Calibri" panose="020F0502020204030204" pitchFamily="34" charset="0"/>
                <a:cs typeface="Times New Roman"/>
              </a:rPr>
              <a:t>In this </a:t>
            </a:r>
            <a:r>
              <a:rPr lang="en-IN" sz="2000" dirty="0">
                <a:latin typeface="Century"/>
                <a:ea typeface="Calibri" panose="020F0502020204030204" pitchFamily="34" charset="0"/>
                <a:cs typeface="Times New Roman"/>
              </a:rPr>
              <a:t>NLP </a:t>
            </a:r>
            <a:r>
              <a:rPr lang="en-IN" sz="2000" dirty="0">
                <a:effectLst/>
                <a:latin typeface="Century"/>
                <a:ea typeface="Calibri" panose="020F0502020204030204" pitchFamily="34" charset="0"/>
                <a:cs typeface="Times New Roman"/>
              </a:rPr>
              <a:t>based project we need to predict multiple targets which are binary. I have converted the text into vectors using TFIDF vectorizer and separated our feature and labels then build the model using One Vs Rest Classifier.</a:t>
            </a:r>
            <a:r>
              <a:rPr lang="en-IN" sz="2000" dirty="0">
                <a:latin typeface="Century"/>
                <a:ea typeface="Calibri" panose="020F0502020204030204" pitchFamily="34" charset="0"/>
                <a:cs typeface="Times New Roman"/>
              </a:rPr>
              <a:t> </a:t>
            </a:r>
            <a:r>
              <a:rPr lang="en-IN" sz="2000" dirty="0">
                <a:effectLst/>
                <a:latin typeface="Century"/>
                <a:ea typeface="Calibri" panose="020F0502020204030204" pitchFamily="34" charset="0"/>
                <a:cs typeface="Times New Roman"/>
              </a:rPr>
              <a:t> Among all the algorithms which I have used for this purpose I have chosen </a:t>
            </a:r>
            <a:r>
              <a:rPr lang="en-IN" sz="2000" dirty="0">
                <a:latin typeface="Century"/>
                <a:ea typeface="Calibri" panose="020F0502020204030204" pitchFamily="34" charset="0"/>
                <a:cs typeface="Times New Roman"/>
              </a:rPr>
              <a:t>Linear SVC</a:t>
            </a:r>
            <a:r>
              <a:rPr lang="en-IN" sz="2000" dirty="0">
                <a:effectLst/>
                <a:latin typeface="Century"/>
                <a:ea typeface="Calibri" panose="020F0502020204030204" pitchFamily="34" charset="0"/>
                <a:cs typeface="Times New Roman"/>
              </a:rPr>
              <a:t> as best suitable algorithm for our final model as it is performing well compared to other algorithms while evaluating with different metrics I have used following algorithms and evaluated them</a:t>
            </a:r>
          </a:p>
          <a:p>
            <a:pPr marL="342900" indent="-342900">
              <a:lnSpc>
                <a:spcPct val="107000"/>
              </a:lnSpc>
              <a:spcBef>
                <a:spcPts val="300"/>
              </a:spcBef>
              <a:spcAft>
                <a:spcPts val="300"/>
              </a:spcAft>
              <a:buFont typeface="Wingdings" panose="05000000000000000000" pitchFamily="2" charset="2"/>
              <a:buChar char=""/>
            </a:pPr>
            <a:r>
              <a:rPr lang="en-IN" sz="2000" dirty="0">
                <a:latin typeface="Century"/>
                <a:ea typeface="Calibri" panose="020F0502020204030204" pitchFamily="34" charset="0"/>
                <a:cs typeface="Times New Roman"/>
              </a:rPr>
              <a:t>Linear SVC </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LogisticRegression </a:t>
            </a:r>
          </a:p>
          <a:p>
            <a:pPr marL="342900" indent="-342900">
              <a:lnSpc>
                <a:spcPct val="107000"/>
              </a:lnSpc>
              <a:spcBef>
                <a:spcPts val="300"/>
              </a:spcBef>
              <a:spcAft>
                <a:spcPts val="300"/>
              </a:spcAft>
              <a:buFont typeface="Wingdings" panose="05000000000000000000" pitchFamily="2" charset="2"/>
              <a:buChar char=""/>
            </a:pPr>
            <a:r>
              <a:rPr lang="en-IN" sz="2000" dirty="0">
                <a:latin typeface="Century"/>
                <a:ea typeface="Calibri" panose="020F0502020204030204" pitchFamily="34" charset="0"/>
                <a:cs typeface="Times New Roman"/>
              </a:rPr>
              <a:t>Multinomial NB </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2000" dirty="0">
                <a:latin typeface="Century"/>
                <a:ea typeface="Calibri" panose="020F0502020204030204" pitchFamily="34" charset="0"/>
                <a:cs typeface="Times New Roman"/>
              </a:rPr>
              <a:t>Light GBM Classifier </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2000" dirty="0">
                <a:latin typeface="Century"/>
                <a:ea typeface="Calibri" panose="020F0502020204030204" pitchFamily="34" charset="0"/>
                <a:cs typeface="Times New Roman"/>
              </a:rPr>
              <a:t>SGD Classifier </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a:lnSpc>
                <a:spcPct val="107000"/>
              </a:lnSpc>
              <a:spcBef>
                <a:spcPts val="300"/>
              </a:spcBef>
              <a:spcAft>
                <a:spcPts val="300"/>
              </a:spcAft>
            </a:pPr>
            <a:r>
              <a:rPr lang="en-IN" sz="2000" dirty="0">
                <a:effectLst/>
                <a:latin typeface="Century"/>
                <a:ea typeface="Calibri" panose="020F0502020204030204" pitchFamily="34" charset="0"/>
                <a:cs typeface="Times New Roman"/>
              </a:rPr>
              <a:t>From all of these above models </a:t>
            </a:r>
            <a:r>
              <a:rPr lang="en-IN" sz="2000" dirty="0">
                <a:latin typeface="Century"/>
                <a:ea typeface="Calibri" panose="020F0502020204030204" pitchFamily="34" charset="0"/>
                <a:cs typeface="Times New Roman"/>
              </a:rPr>
              <a:t>Linear SVC</a:t>
            </a:r>
            <a:r>
              <a:rPr lang="en-IN" sz="2000" dirty="0">
                <a:effectLst/>
                <a:latin typeface="Century"/>
                <a:ea typeface="Calibri" panose="020F0502020204030204" pitchFamily="34" charset="0"/>
                <a:cs typeface="Times New Roman"/>
              </a:rPr>
              <a:t> was giving me good performance.</a:t>
            </a:r>
          </a:p>
          <a:p>
            <a:pPr marL="342900" lvl="0" indent="-342900">
              <a:lnSpc>
                <a:spcPct val="107000"/>
              </a:lnSpc>
              <a:spcBef>
                <a:spcPts val="300"/>
              </a:spcBef>
              <a:spcAft>
                <a:spcPts val="300"/>
              </a:spcAft>
              <a:buFont typeface="Wingdings" panose="05000000000000000000" pitchFamily="2" charset="2"/>
              <a:buChar char=""/>
            </a:pPr>
            <a:endParaRPr lang="en-IN" sz="1900" dirty="0">
              <a:latin typeface="Century" panose="02040604050505020304" pitchFamily="18" charset="0"/>
            </a:endParaRPr>
          </a:p>
        </p:txBody>
      </p:sp>
    </p:spTree>
    <p:extLst>
      <p:ext uri="{BB962C8B-B14F-4D97-AF65-F5344CB8AC3E}">
        <p14:creationId xmlns:p14="http://schemas.microsoft.com/office/powerpoint/2010/main" val="1489759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6E068E-AD78-4353-8794-3E21A8BAF062}"/>
              </a:ext>
            </a:extLst>
          </p:cNvPr>
          <p:cNvSpPr txBox="1"/>
          <p:nvPr/>
        </p:nvSpPr>
        <p:spPr>
          <a:xfrm>
            <a:off x="1989956" y="5517232"/>
            <a:ext cx="9433048" cy="707886"/>
          </a:xfrm>
          <a:prstGeom prst="rect">
            <a:avLst/>
          </a:prstGeom>
          <a:noFill/>
        </p:spPr>
        <p:txBody>
          <a:bodyPr wrap="square" rtlCol="0">
            <a:spAutoFit/>
          </a:bodyPr>
          <a:lstStyle/>
          <a:p>
            <a:pPr marL="285750" indent="-285750">
              <a:buFont typeface="Wingdings" panose="05000000000000000000" pitchFamily="2" charset="2"/>
              <a:buChar char="ü"/>
            </a:pPr>
            <a:r>
              <a:rPr lang="en-IN" sz="2000" dirty="0">
                <a:latin typeface="Century" panose="02040604050505020304" pitchFamily="18" charset="0"/>
              </a:rPr>
              <a:t>I got Linear SVC as the best model. So I have to do hyper parameter </a:t>
            </a:r>
            <a:r>
              <a:rPr lang="en-IN" sz="2000" dirty="0" err="1">
                <a:latin typeface="Century" panose="02040604050505020304" pitchFamily="18" charset="0"/>
              </a:rPr>
              <a:t>tunnig</a:t>
            </a:r>
            <a:r>
              <a:rPr lang="en-IN" sz="2000" dirty="0">
                <a:latin typeface="Century" panose="02040604050505020304" pitchFamily="18" charset="0"/>
              </a:rPr>
              <a:t> for this best model.</a:t>
            </a:r>
          </a:p>
        </p:txBody>
      </p:sp>
      <p:pic>
        <p:nvPicPr>
          <p:cNvPr id="4" name="Picture 4" descr="Text&#10;&#10;Description automatically generated">
            <a:extLst>
              <a:ext uri="{FF2B5EF4-FFF2-40B4-BE49-F238E27FC236}">
                <a16:creationId xmlns:a16="http://schemas.microsoft.com/office/drawing/2014/main" id="{273AA65D-A2CA-C929-231E-5DEAAD7810D6}"/>
              </a:ext>
            </a:extLst>
          </p:cNvPr>
          <p:cNvPicPr>
            <a:picLocks noChangeAspect="1"/>
          </p:cNvPicPr>
          <p:nvPr/>
        </p:nvPicPr>
        <p:blipFill>
          <a:blip r:embed="rId2"/>
          <a:stretch>
            <a:fillRect/>
          </a:stretch>
        </p:blipFill>
        <p:spPr>
          <a:xfrm>
            <a:off x="1527466" y="368780"/>
            <a:ext cx="9296853" cy="4984629"/>
          </a:xfrm>
          <a:prstGeom prst="rect">
            <a:avLst/>
          </a:prstGeom>
        </p:spPr>
      </p:pic>
    </p:spTree>
    <p:extLst>
      <p:ext uri="{BB962C8B-B14F-4D97-AF65-F5344CB8AC3E}">
        <p14:creationId xmlns:p14="http://schemas.microsoft.com/office/powerpoint/2010/main" val="273783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Text&#10;&#10;Description automatically generated">
            <a:extLst>
              <a:ext uri="{FF2B5EF4-FFF2-40B4-BE49-F238E27FC236}">
                <a16:creationId xmlns:a16="http://schemas.microsoft.com/office/drawing/2014/main" id="{AD2BDC03-98D5-5FE5-C87C-CFF25723F242}"/>
              </a:ext>
            </a:extLst>
          </p:cNvPr>
          <p:cNvPicPr>
            <a:picLocks noChangeAspect="1"/>
          </p:cNvPicPr>
          <p:nvPr/>
        </p:nvPicPr>
        <p:blipFill>
          <a:blip r:embed="rId2"/>
          <a:stretch>
            <a:fillRect/>
          </a:stretch>
        </p:blipFill>
        <p:spPr>
          <a:xfrm>
            <a:off x="829705" y="609600"/>
            <a:ext cx="3692426" cy="5696309"/>
          </a:xfrm>
          <a:prstGeom prst="rect">
            <a:avLst/>
          </a:prstGeom>
        </p:spPr>
      </p:pic>
      <p:pic>
        <p:nvPicPr>
          <p:cNvPr id="6" name="Picture 6" descr="Text&#10;&#10;Description automatically generated">
            <a:extLst>
              <a:ext uri="{FF2B5EF4-FFF2-40B4-BE49-F238E27FC236}">
                <a16:creationId xmlns:a16="http://schemas.microsoft.com/office/drawing/2014/main" id="{3F4944B7-1781-72C9-BAC2-7130E502D26E}"/>
              </a:ext>
            </a:extLst>
          </p:cNvPr>
          <p:cNvPicPr>
            <a:picLocks noChangeAspect="1"/>
          </p:cNvPicPr>
          <p:nvPr/>
        </p:nvPicPr>
        <p:blipFill>
          <a:blip r:embed="rId3"/>
          <a:stretch>
            <a:fillRect/>
          </a:stretch>
        </p:blipFill>
        <p:spPr>
          <a:xfrm>
            <a:off x="4405278" y="695865"/>
            <a:ext cx="3383119" cy="5610044"/>
          </a:xfrm>
          <a:prstGeom prst="rect">
            <a:avLst/>
          </a:prstGeom>
        </p:spPr>
      </p:pic>
      <p:pic>
        <p:nvPicPr>
          <p:cNvPr id="7" name="Picture 7">
            <a:extLst>
              <a:ext uri="{FF2B5EF4-FFF2-40B4-BE49-F238E27FC236}">
                <a16:creationId xmlns:a16="http://schemas.microsoft.com/office/drawing/2014/main" id="{423F2F7C-F53A-36C3-A59E-E182370AEB3E}"/>
              </a:ext>
            </a:extLst>
          </p:cNvPr>
          <p:cNvPicPr>
            <a:picLocks noChangeAspect="1"/>
          </p:cNvPicPr>
          <p:nvPr/>
        </p:nvPicPr>
        <p:blipFill>
          <a:blip r:embed="rId4"/>
          <a:stretch>
            <a:fillRect/>
          </a:stretch>
        </p:blipFill>
        <p:spPr>
          <a:xfrm>
            <a:off x="8010693" y="701201"/>
            <a:ext cx="2920179" cy="5459083"/>
          </a:xfrm>
          <a:prstGeom prst="rect">
            <a:avLst/>
          </a:prstGeom>
        </p:spPr>
      </p:pic>
    </p:spTree>
    <p:extLst>
      <p:ext uri="{BB962C8B-B14F-4D97-AF65-F5344CB8AC3E}">
        <p14:creationId xmlns:p14="http://schemas.microsoft.com/office/powerpoint/2010/main" val="2901454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98C0E-0647-4479-BCE6-48C56E91BEE5}"/>
              </a:ext>
            </a:extLst>
          </p:cNvPr>
          <p:cNvSpPr>
            <a:spLocks noGrp="1"/>
          </p:cNvSpPr>
          <p:nvPr>
            <p:ph type="title"/>
          </p:nvPr>
        </p:nvSpPr>
        <p:spPr>
          <a:xfrm>
            <a:off x="1522413" y="44624"/>
            <a:ext cx="9829799" cy="648072"/>
          </a:xfrm>
        </p:spPr>
        <p:txBody>
          <a:bodyPr/>
          <a:lstStyle/>
          <a:p>
            <a:r>
              <a:rPr lang="en-IN" dirty="0"/>
              <a:t>Hyper Parameter Tunning:</a:t>
            </a:r>
          </a:p>
        </p:txBody>
      </p:sp>
      <p:pic>
        <p:nvPicPr>
          <p:cNvPr id="5" name="Picture 5" descr="Text&#10;&#10;Description automatically generated">
            <a:extLst>
              <a:ext uri="{FF2B5EF4-FFF2-40B4-BE49-F238E27FC236}">
                <a16:creationId xmlns:a16="http://schemas.microsoft.com/office/drawing/2014/main" id="{8588EDC5-BC19-2483-5C83-15A46DFDFAE6}"/>
              </a:ext>
            </a:extLst>
          </p:cNvPr>
          <p:cNvPicPr>
            <a:picLocks noGrp="1" noChangeAspect="1"/>
          </p:cNvPicPr>
          <p:nvPr>
            <p:ph idx="1"/>
          </p:nvPr>
        </p:nvPicPr>
        <p:blipFill>
          <a:blip r:embed="rId2"/>
          <a:stretch>
            <a:fillRect/>
          </a:stretch>
        </p:blipFill>
        <p:spPr>
          <a:xfrm>
            <a:off x="1250890" y="948607"/>
            <a:ext cx="8982739" cy="5616544"/>
          </a:xfrm>
        </p:spPr>
      </p:pic>
    </p:spTree>
    <p:extLst>
      <p:ext uri="{BB962C8B-B14F-4D97-AF65-F5344CB8AC3E}">
        <p14:creationId xmlns:p14="http://schemas.microsoft.com/office/powerpoint/2010/main" val="294382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76BEB-2FB6-4A8F-B7F5-430BEC94042C}"/>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EA411BC3-7B52-4E0A-8AC4-EA2965D262F3}"/>
              </a:ext>
            </a:extLst>
          </p:cNvPr>
          <p:cNvSpPr>
            <a:spLocks noGrp="1"/>
          </p:cNvSpPr>
          <p:nvPr>
            <p:ph idx="1"/>
          </p:nvPr>
        </p:nvSpPr>
        <p:spPr>
          <a:xfrm>
            <a:off x="1522413" y="1700808"/>
            <a:ext cx="9829799" cy="4968552"/>
          </a:xfrm>
        </p:spPr>
        <p:txBody>
          <a:bodyPr>
            <a:noAutofit/>
          </a:bodyPr>
          <a:lstStyle/>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Overview.</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Problem Statement.</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Problem Understanding.</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What is Malignant Comment Classifier?</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Importance of Malignant Comment Classifier.</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Exploratory data analysis.</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Visualizations.</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Analysis.</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Model Building.</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Hyper Parameter Tunning.</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Saving the model and predictions for test dataset from saved best model.</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Conclusion.</a:t>
            </a:r>
          </a:p>
          <a:p>
            <a:endParaRPr lang="en-IN" sz="1400" dirty="0"/>
          </a:p>
        </p:txBody>
      </p:sp>
    </p:spTree>
    <p:extLst>
      <p:ext uri="{BB962C8B-B14F-4D97-AF65-F5344CB8AC3E}">
        <p14:creationId xmlns:p14="http://schemas.microsoft.com/office/powerpoint/2010/main" val="33534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15D3-5AE3-4A97-A0DD-07373C0FCF78}"/>
              </a:ext>
            </a:extLst>
          </p:cNvPr>
          <p:cNvSpPr>
            <a:spLocks noGrp="1"/>
          </p:cNvSpPr>
          <p:nvPr>
            <p:ph type="title"/>
          </p:nvPr>
        </p:nvSpPr>
        <p:spPr>
          <a:xfrm>
            <a:off x="1522413" y="0"/>
            <a:ext cx="9829799" cy="688975"/>
          </a:xfrm>
        </p:spPr>
        <p:txBody>
          <a:bodyPr/>
          <a:lstStyle/>
          <a:p>
            <a:r>
              <a:rPr lang="en-IN" dirty="0"/>
              <a:t>Hyper Parameter Tunning:</a:t>
            </a:r>
          </a:p>
        </p:txBody>
      </p:sp>
      <p:sp>
        <p:nvSpPr>
          <p:cNvPr id="6" name="TextBox 5">
            <a:extLst>
              <a:ext uri="{FF2B5EF4-FFF2-40B4-BE49-F238E27FC236}">
                <a16:creationId xmlns:a16="http://schemas.microsoft.com/office/drawing/2014/main" id="{E67BC49D-BE1B-4638-968E-0A464BE96EC9}"/>
              </a:ext>
            </a:extLst>
          </p:cNvPr>
          <p:cNvSpPr txBox="1"/>
          <p:nvPr/>
        </p:nvSpPr>
        <p:spPr>
          <a:xfrm>
            <a:off x="1629915" y="5373216"/>
            <a:ext cx="9722297" cy="1264642"/>
          </a:xfrm>
          <a:prstGeom prst="rect">
            <a:avLst/>
          </a:prstGeom>
          <a:noFill/>
        </p:spPr>
        <p:txBody>
          <a:bodyPr wrap="square">
            <a:spAutoFit/>
          </a:bodyPr>
          <a:lstStyle/>
          <a:p>
            <a:pPr marL="342900" lvl="0" indent="-342900">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And after doing hyperparameter tuning I got above parameters as best suitable parameters for our final </a:t>
            </a:r>
            <a:r>
              <a:rPr lang="en-IN" sz="1700" dirty="0">
                <a:effectLst/>
                <a:latin typeface="Century" panose="02040604050505020304" pitchFamily="18" charset="0"/>
                <a:ea typeface="Calibri" panose="020F0502020204030204" pitchFamily="34" charset="0"/>
                <a:cs typeface="Times New Roman" panose="02020603050405020304" pitchFamily="18" charset="0"/>
              </a:rPr>
              <a:t>model</a:t>
            </a:r>
            <a:r>
              <a:rPr lang="en-IN" sz="1800" dirty="0">
                <a:effectLst/>
                <a:latin typeface="Century" panose="02040604050505020304" pitchFamily="18"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 I have tested my final model using these parameters and got better results compared to earlier results for my final model.</a:t>
            </a:r>
          </a:p>
        </p:txBody>
      </p:sp>
      <p:pic>
        <p:nvPicPr>
          <p:cNvPr id="4" name="Picture 4" descr="Graphical user interface, text, application, email&#10;&#10;Description automatically generated">
            <a:extLst>
              <a:ext uri="{FF2B5EF4-FFF2-40B4-BE49-F238E27FC236}">
                <a16:creationId xmlns:a16="http://schemas.microsoft.com/office/drawing/2014/main" id="{C13BC78C-99EE-D5AB-4B35-F8F2044CB290}"/>
              </a:ext>
            </a:extLst>
          </p:cNvPr>
          <p:cNvPicPr>
            <a:picLocks noChangeAspect="1"/>
          </p:cNvPicPr>
          <p:nvPr/>
        </p:nvPicPr>
        <p:blipFill>
          <a:blip r:embed="rId2"/>
          <a:stretch>
            <a:fillRect/>
          </a:stretch>
        </p:blipFill>
        <p:spPr>
          <a:xfrm>
            <a:off x="1845940" y="890962"/>
            <a:ext cx="7873865" cy="4482254"/>
          </a:xfrm>
          <a:prstGeom prst="rect">
            <a:avLst/>
          </a:prstGeom>
        </p:spPr>
      </p:pic>
    </p:spTree>
    <p:extLst>
      <p:ext uri="{BB962C8B-B14F-4D97-AF65-F5344CB8AC3E}">
        <p14:creationId xmlns:p14="http://schemas.microsoft.com/office/powerpoint/2010/main" val="29360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6DC4A-EAA2-4E00-965C-67003F049E5E}"/>
              </a:ext>
            </a:extLst>
          </p:cNvPr>
          <p:cNvSpPr>
            <a:spLocks noGrp="1"/>
          </p:cNvSpPr>
          <p:nvPr>
            <p:ph type="title"/>
          </p:nvPr>
        </p:nvSpPr>
        <p:spPr/>
        <p:txBody>
          <a:bodyPr>
            <a:normAutofit/>
          </a:bodyPr>
          <a:lstStyle/>
          <a:p>
            <a:r>
              <a:rPr lang="en-IN" sz="3200" dirty="0"/>
              <a:t>Saving the model and predictions for test dataset using saved model:</a:t>
            </a:r>
          </a:p>
        </p:txBody>
      </p:sp>
      <p:sp>
        <p:nvSpPr>
          <p:cNvPr id="6" name="Content Placeholder 5">
            <a:extLst>
              <a:ext uri="{FF2B5EF4-FFF2-40B4-BE49-F238E27FC236}">
                <a16:creationId xmlns:a16="http://schemas.microsoft.com/office/drawing/2014/main" id="{BA3609A6-9419-4DB3-B725-DA4BF3C4D0DD}"/>
              </a:ext>
            </a:extLst>
          </p:cNvPr>
          <p:cNvSpPr>
            <a:spLocks noGrp="1"/>
          </p:cNvSpPr>
          <p:nvPr>
            <p:ph idx="1"/>
          </p:nvPr>
        </p:nvSpPr>
        <p:spPr>
          <a:xfrm>
            <a:off x="1522413" y="1700808"/>
            <a:ext cx="9829799" cy="4468217"/>
          </a:xfrm>
        </p:spPr>
        <p:txBody>
          <a:bodyPr/>
          <a:lstStyle/>
          <a:p>
            <a:pPr>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saved my best model using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pkl</a:t>
            </a:r>
            <a:r>
              <a:rPr lang="en-IN" sz="1800" dirty="0">
                <a:effectLst/>
                <a:latin typeface="Century" panose="02040604050505020304" pitchFamily="18" charset="0"/>
                <a:ea typeface="Calibri" panose="020F0502020204030204" pitchFamily="34" charset="0"/>
                <a:cs typeface="Times New Roman" panose="02020603050405020304" pitchFamily="18" charset="0"/>
              </a:rPr>
              <a:t> as follows</a:t>
            </a:r>
            <a:r>
              <a:rPr lang="en-IN" sz="1800" b="1" dirty="0">
                <a:effectLst/>
                <a:latin typeface="Century" panose="02040604050505020304" pitchFamily="18" charset="0"/>
                <a:ea typeface="Calibri" panose="020F0502020204030204" pitchFamily="34" charset="0"/>
                <a:cs typeface="Times New Roman" panose="02020603050405020304" pitchFamily="18"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Now after saving the best model, loading my saved model and predicting.</a:t>
            </a:r>
          </a:p>
          <a:p>
            <a:pPr marL="0" indent="0">
              <a:spcBef>
                <a:spcPts val="300"/>
              </a:spcBef>
              <a:spcAft>
                <a:spcPts val="300"/>
              </a:spcAft>
              <a:buNone/>
            </a:pPr>
            <a:endParaRPr lang="en-IN" dirty="0">
              <a:latin typeface="Century" panose="02040604050505020304" pitchFamily="18" charset="0"/>
            </a:endParaRPr>
          </a:p>
        </p:txBody>
      </p:sp>
      <p:sp>
        <p:nvSpPr>
          <p:cNvPr id="9" name="TextBox 8">
            <a:extLst>
              <a:ext uri="{FF2B5EF4-FFF2-40B4-BE49-F238E27FC236}">
                <a16:creationId xmlns:a16="http://schemas.microsoft.com/office/drawing/2014/main" id="{E681DA89-A5EE-4ED7-B816-E80ADAE3AFFD}"/>
              </a:ext>
            </a:extLst>
          </p:cNvPr>
          <p:cNvSpPr txBox="1"/>
          <p:nvPr/>
        </p:nvSpPr>
        <p:spPr>
          <a:xfrm>
            <a:off x="1629916" y="5669558"/>
            <a:ext cx="9722296" cy="375552"/>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I have predicted the </a:t>
            </a:r>
            <a:r>
              <a:rPr lang="en-IN" b="1" dirty="0">
                <a:latin typeface="Calibri" panose="020F0502020204030204" pitchFamily="34" charset="0"/>
                <a:ea typeface="Calibri" panose="020F0502020204030204" pitchFamily="34" charset="0"/>
                <a:cs typeface="Calibri" panose="020F0502020204030204" pitchFamily="34" charset="0"/>
              </a:rPr>
              <a:t>malignance</a:t>
            </a:r>
            <a:r>
              <a:rPr lang="en-IN" sz="1800" b="1" dirty="0">
                <a:effectLst/>
                <a:latin typeface="Calibri" panose="020F0502020204030204" pitchFamily="34" charset="0"/>
                <a:ea typeface="Calibri" panose="020F0502020204030204" pitchFamily="34" charset="0"/>
                <a:cs typeface="Calibri" panose="020F0502020204030204" pitchFamily="34" charset="0"/>
              </a:rPr>
              <a:t> using saved model, and the predictions look good.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3">
            <a:extLst>
              <a:ext uri="{FF2B5EF4-FFF2-40B4-BE49-F238E27FC236}">
                <a16:creationId xmlns:a16="http://schemas.microsoft.com/office/drawing/2014/main" id="{4A4B64B8-73A6-0D23-64B8-2E2D281F8857}"/>
              </a:ext>
            </a:extLst>
          </p:cNvPr>
          <p:cNvPicPr>
            <a:picLocks noChangeAspect="1"/>
          </p:cNvPicPr>
          <p:nvPr/>
        </p:nvPicPr>
        <p:blipFill>
          <a:blip r:embed="rId2"/>
          <a:stretch>
            <a:fillRect/>
          </a:stretch>
        </p:blipFill>
        <p:spPr>
          <a:xfrm>
            <a:off x="1728697" y="2718995"/>
            <a:ext cx="7399536" cy="2857744"/>
          </a:xfrm>
          <a:prstGeom prst="rect">
            <a:avLst/>
          </a:prstGeom>
        </p:spPr>
      </p:pic>
    </p:spTree>
    <p:extLst>
      <p:ext uri="{BB962C8B-B14F-4D97-AF65-F5344CB8AC3E}">
        <p14:creationId xmlns:p14="http://schemas.microsoft.com/office/powerpoint/2010/main" val="183315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FB10-4610-4E90-B036-2E46D20B25E5}"/>
              </a:ext>
            </a:extLst>
          </p:cNvPr>
          <p:cNvSpPr>
            <a:spLocks noGrp="1"/>
          </p:cNvSpPr>
          <p:nvPr>
            <p:ph type="title"/>
          </p:nvPr>
        </p:nvSpPr>
        <p:spPr>
          <a:xfrm>
            <a:off x="1522413" y="116632"/>
            <a:ext cx="9829799" cy="1584176"/>
          </a:xfrm>
        </p:spPr>
        <p:txBody>
          <a:bodyPr>
            <a:normAutofit/>
          </a:bodyPr>
          <a:lstStyle/>
          <a:p>
            <a:r>
              <a:rPr lang="en-IN" dirty="0"/>
              <a:t>Conclusion:</a:t>
            </a:r>
          </a:p>
        </p:txBody>
      </p:sp>
      <p:sp>
        <p:nvSpPr>
          <p:cNvPr id="3" name="Content Placeholder 2">
            <a:extLst>
              <a:ext uri="{FF2B5EF4-FFF2-40B4-BE49-F238E27FC236}">
                <a16:creationId xmlns:a16="http://schemas.microsoft.com/office/drawing/2014/main" id="{BEF0F46B-4525-402B-8B70-52F18F4FC22F}"/>
              </a:ext>
            </a:extLst>
          </p:cNvPr>
          <p:cNvSpPr>
            <a:spLocks noGrp="1"/>
          </p:cNvSpPr>
          <p:nvPr>
            <p:ph idx="1"/>
          </p:nvPr>
        </p:nvSpPr>
        <p:spPr>
          <a:xfrm>
            <a:off x="1522413" y="1772816"/>
            <a:ext cx="9829799" cy="4968552"/>
          </a:xfrm>
        </p:spPr>
        <p:txBody>
          <a:bodyPr>
            <a:noAutofit/>
          </a:bodyPr>
          <a:lstStyle/>
          <a:p>
            <a:pPr>
              <a:lnSpc>
                <a:spcPct val="107000"/>
              </a:lnSpc>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In this project report, we have used machine learning algorithms to predict the Malignant Comment Classifier. We have mentioned the step by step procedure to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analyze</a:t>
            </a:r>
            <a:r>
              <a:rPr lang="en-IN" sz="1800" dirty="0">
                <a:effectLst/>
                <a:latin typeface="Century" panose="02040604050505020304" pitchFamily="18" charset="0"/>
                <a:ea typeface="Calibri" panose="020F0502020204030204" pitchFamily="34" charset="0"/>
                <a:cs typeface="Times New Roman" panose="02020603050405020304" pitchFamily="18" charset="0"/>
              </a:rPr>
              <a:t> the dataset and finding the correlation between the features.</a:t>
            </a:r>
          </a:p>
          <a:p>
            <a:pPr>
              <a:lnSpc>
                <a:spcPct val="107000"/>
              </a:lnSpc>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nSpc>
                <a:spcPct val="107000"/>
              </a:lnSpc>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 Data cleaning is one of the most important steps to remove unrealistic values and unnecessary stop words. </a:t>
            </a:r>
          </a:p>
          <a:p>
            <a:pPr>
              <a:lnSpc>
                <a:spcPct val="107000"/>
              </a:lnSpc>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These feature set were then given as an input to five algorithms and a hyper parameter tunning was done to the best model and the accuracy has been improved. Hence we calculated the performance of each model using different performance metrics and compared them based on these metrics.</a:t>
            </a:r>
          </a:p>
          <a:p>
            <a:pPr>
              <a:lnSpc>
                <a:spcPct val="107000"/>
              </a:lnSpc>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 Then we have also saved the best model and predicted the label.</a:t>
            </a:r>
          </a:p>
          <a:p>
            <a:pPr marL="0" indent="0">
              <a:buNone/>
            </a:pPr>
            <a:endParaRPr lang="en-IN" sz="1650" dirty="0"/>
          </a:p>
        </p:txBody>
      </p:sp>
    </p:spTree>
    <p:extLst>
      <p:ext uri="{BB962C8B-B14F-4D97-AF65-F5344CB8AC3E}">
        <p14:creationId xmlns:p14="http://schemas.microsoft.com/office/powerpoint/2010/main" val="281065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B8C8F92-7F66-1469-DF23-2257A31D4012}"/>
              </a:ext>
            </a:extLst>
          </p:cNvPr>
          <p:cNvSpPr>
            <a:spLocks noGrp="1"/>
          </p:cNvSpPr>
          <p:nvPr>
            <p:ph idx="1"/>
          </p:nvPr>
        </p:nvSpPr>
        <p:spPr>
          <a:xfrm>
            <a:off x="4150196" y="2884975"/>
            <a:ext cx="4392488" cy="1088049"/>
          </a:xfrm>
          <a:effectLst>
            <a:outerShdw blurRad="63500" sx="102000" sy="102000" algn="ctr" rotWithShape="0">
              <a:prstClr val="black">
                <a:alpha val="40000"/>
              </a:prstClr>
            </a:outerShdw>
          </a:effectLst>
        </p:spPr>
        <p:txBody>
          <a:bodyPr>
            <a:noAutofit/>
          </a:bodyPr>
          <a:lstStyle/>
          <a:p>
            <a:pPr marL="0" indent="0">
              <a:buNone/>
            </a:pPr>
            <a:r>
              <a:rPr lang="en-IN" sz="6600" i="1" dirty="0">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63622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A6D4-2574-4EE8-A827-017D639C7FC7}"/>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8A9EA786-E6B5-4CB5-9D6D-FE86AD033231}"/>
              </a:ext>
            </a:extLst>
          </p:cNvPr>
          <p:cNvSpPr>
            <a:spLocks noGrp="1"/>
          </p:cNvSpPr>
          <p:nvPr>
            <p:ph idx="1"/>
          </p:nvPr>
        </p:nvSpPr>
        <p:spPr/>
        <p:txBody>
          <a:bodyPr/>
          <a:lstStyle/>
          <a:p>
            <a:pPr>
              <a:buFont typeface="Wingdings" panose="05000000000000000000" pitchFamily="2" charset="2"/>
              <a:buChar char="ü"/>
            </a:pPr>
            <a:r>
              <a:rPr lang="en-US" sz="2400" dirty="0">
                <a:solidFill>
                  <a:schemeClr val="tx2"/>
                </a:solidFill>
                <a:latin typeface="Century" panose="02040604050505020304" pitchFamily="18" charset="0"/>
              </a:rPr>
              <a:t>In this particular presentation we will be looking on:</a:t>
            </a:r>
          </a:p>
          <a:p>
            <a:pPr lvl="1"/>
            <a:r>
              <a:rPr lang="en-US" dirty="0">
                <a:solidFill>
                  <a:schemeClr val="tx2"/>
                </a:solidFill>
                <a:latin typeface="Century" panose="02040604050505020304" pitchFamily="18" charset="0"/>
              </a:rPr>
              <a:t>How to analyze the dataset of Malignant Comment Classifier.</a:t>
            </a:r>
          </a:p>
          <a:p>
            <a:pPr lvl="1"/>
            <a:r>
              <a:rPr lang="en-US" dirty="0">
                <a:solidFill>
                  <a:schemeClr val="tx2"/>
                </a:solidFill>
                <a:latin typeface="Century" panose="02040604050505020304" pitchFamily="18" charset="0"/>
              </a:rPr>
              <a:t>What are the EDA steps in cleaning the dataset.</a:t>
            </a:r>
          </a:p>
          <a:p>
            <a:pPr lvl="1"/>
            <a:r>
              <a:rPr lang="en-US" dirty="0">
                <a:solidFill>
                  <a:schemeClr val="tx2"/>
                </a:solidFill>
                <a:latin typeface="Century" panose="02040604050505020304" pitchFamily="18" charset="0"/>
              </a:rPr>
              <a:t>Overall analysis on the problem.</a:t>
            </a:r>
          </a:p>
          <a:p>
            <a:pPr lvl="1"/>
            <a:r>
              <a:rPr lang="en-US" dirty="0">
                <a:solidFill>
                  <a:schemeClr val="tx2"/>
                </a:solidFill>
                <a:latin typeface="Century" panose="02040604050505020304" pitchFamily="18" charset="0"/>
              </a:rPr>
              <a:t>Model building from the cleaned dataset.</a:t>
            </a:r>
          </a:p>
          <a:p>
            <a:pPr lvl="1"/>
            <a:r>
              <a:rPr lang="en-US" dirty="0">
                <a:solidFill>
                  <a:schemeClr val="tx2"/>
                </a:solidFill>
                <a:latin typeface="Century" panose="02040604050505020304" pitchFamily="18" charset="0"/>
              </a:rPr>
              <a:t>Predictions for test dataset from saved model.</a:t>
            </a:r>
          </a:p>
          <a:p>
            <a:endParaRPr lang="en-IN" dirty="0"/>
          </a:p>
        </p:txBody>
      </p:sp>
    </p:spTree>
    <p:extLst>
      <p:ext uri="{BB962C8B-B14F-4D97-AF65-F5344CB8AC3E}">
        <p14:creationId xmlns:p14="http://schemas.microsoft.com/office/powerpoint/2010/main" val="31542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96A01-906C-4F39-89D2-6A73C0000004}"/>
              </a:ext>
            </a:extLst>
          </p:cNvPr>
          <p:cNvSpPr>
            <a:spLocks noGrp="1"/>
          </p:cNvSpPr>
          <p:nvPr>
            <p:ph type="title"/>
          </p:nvPr>
        </p:nvSpPr>
        <p:spPr>
          <a:xfrm>
            <a:off x="1522413" y="381000"/>
            <a:ext cx="9829799" cy="671736"/>
          </a:xfrm>
        </p:spPr>
        <p:txBody>
          <a:bodyPr/>
          <a:lstStyle/>
          <a:p>
            <a:r>
              <a:rPr lang="en-IN" dirty="0"/>
              <a:t>Problem Statement:</a:t>
            </a:r>
          </a:p>
        </p:txBody>
      </p:sp>
      <p:sp>
        <p:nvSpPr>
          <p:cNvPr id="3" name="Content Placeholder 2">
            <a:extLst>
              <a:ext uri="{FF2B5EF4-FFF2-40B4-BE49-F238E27FC236}">
                <a16:creationId xmlns:a16="http://schemas.microsoft.com/office/drawing/2014/main" id="{E09D721E-6BEE-479A-9984-32A1EC00F53D}"/>
              </a:ext>
            </a:extLst>
          </p:cNvPr>
          <p:cNvSpPr>
            <a:spLocks noGrp="1"/>
          </p:cNvSpPr>
          <p:nvPr>
            <p:ph idx="1"/>
          </p:nvPr>
        </p:nvSpPr>
        <p:spPr>
          <a:xfrm>
            <a:off x="1522413" y="1052736"/>
            <a:ext cx="9829799" cy="5805264"/>
          </a:xfrm>
        </p:spPr>
        <p:txBody>
          <a:bodyPr>
            <a:noAutofit/>
          </a:bodyPr>
          <a:lstStyle/>
          <a:p>
            <a:pPr marL="0" indent="0">
              <a:lnSpc>
                <a:spcPct val="107000"/>
              </a:lnSpc>
              <a:spcAft>
                <a:spcPts val="800"/>
              </a:spcAft>
              <a:buNone/>
            </a:pPr>
            <a:r>
              <a:rPr lang="en-IN" sz="1800" dirty="0">
                <a:effectLst/>
                <a:latin typeface="Century" panose="02040604050505020304" pitchFamily="18"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Online hate, described as abusive language, aggression, cyberbullying, hatefulness and many others has been identified as a major threat on online social media platforms. Social media platforms are the most prominent grounds for such toxic behaviour. 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 Our goal is to build a prototype of online hate and abuse comment classifier which can used to classify hate and offensive comments so that it can be controlled and restricted from spreading hatred and cyberbullying. </a:t>
            </a:r>
          </a:p>
          <a:p>
            <a:pPr marL="0" indent="0">
              <a:lnSpc>
                <a:spcPct val="107000"/>
              </a:lnSpc>
              <a:spcAft>
                <a:spcPts val="800"/>
              </a:spcAft>
              <a:buNone/>
            </a:pPr>
            <a:r>
              <a:rPr lang="en-IN" sz="1800" dirty="0">
                <a:effectLst/>
                <a:latin typeface="Century" panose="020406040505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3327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EE7FC-150C-494B-AD00-461839A281EE}"/>
              </a:ext>
            </a:extLst>
          </p:cNvPr>
          <p:cNvSpPr>
            <a:spLocks noGrp="1"/>
          </p:cNvSpPr>
          <p:nvPr>
            <p:ph type="title"/>
          </p:nvPr>
        </p:nvSpPr>
        <p:spPr/>
        <p:txBody>
          <a:bodyPr/>
          <a:lstStyle/>
          <a:p>
            <a:r>
              <a:rPr lang="en-IN" dirty="0"/>
              <a:t>Problem Understanding:</a:t>
            </a:r>
          </a:p>
        </p:txBody>
      </p:sp>
      <p:sp>
        <p:nvSpPr>
          <p:cNvPr id="3" name="Content Placeholder 2">
            <a:extLst>
              <a:ext uri="{FF2B5EF4-FFF2-40B4-BE49-F238E27FC236}">
                <a16:creationId xmlns:a16="http://schemas.microsoft.com/office/drawing/2014/main" id="{0A8206DD-0782-4390-A86F-20EA444B06AC}"/>
              </a:ext>
            </a:extLst>
          </p:cNvPr>
          <p:cNvSpPr>
            <a:spLocks noGrp="1"/>
          </p:cNvSpPr>
          <p:nvPr>
            <p:ph idx="1"/>
          </p:nvPr>
        </p:nvSpPr>
        <p:spPr>
          <a:xfrm>
            <a:off x="1522413" y="1700808"/>
            <a:ext cx="9829799" cy="5112568"/>
          </a:xfrm>
        </p:spPr>
        <p:txBody>
          <a:bodyPr>
            <a:noAutofit/>
          </a:bodyPr>
          <a:lstStyle/>
          <a:p>
            <a:pPr marL="0" indent="0" algn="just">
              <a:lnSpc>
                <a:spcPct val="106000"/>
              </a:lnSpc>
              <a:spcAft>
                <a:spcPts val="800"/>
              </a:spcAft>
              <a:buNone/>
            </a:pPr>
            <a:r>
              <a:rPr lang="en-IN" sz="1800" dirty="0">
                <a:effectLst/>
                <a:latin typeface="Century" panose="02040604050505020304" pitchFamily="18" charset="0"/>
                <a:ea typeface="Calibri" panose="020F0502020204030204" pitchFamily="34" charset="0"/>
                <a:cs typeface="Times New Roman" panose="02020603050405020304" pitchFamily="18" charset="0"/>
              </a:rPr>
              <a:t>In the past few years its seen that the cases related to social media hatred have increased exponentially. The social media is turning into a dark venomous pit for people now a days. Online hate is the result of difference in opinion, race, religion, occupation, nationality etc. In social media the people spreading or involved in such kind of activities uses filthy languages, aggression, images etc. to offend and gravely hurt the person on the other side. This is one of the major concerns now. The result of such activities can be dangerous. It gives mental trauma to the victims making their lives miserable. People who are not well aware of mental health online hate or cyber bullying become life threatening for them. Such cases are also at rise. It is also taking its toll on religions. Each and every day we can see an incident of fighting between people of different communities or religions due to offensive social media posts. Online hate, described as abusive language, aggression, cyberbullying, hatefulness, insults, personal attacks, provocation, racism, sexism, threats, or toxicity has been identified as a major threat on online social media platforms. These kinds of activities must be checked for a better future.</a:t>
            </a:r>
          </a:p>
        </p:txBody>
      </p:sp>
    </p:spTree>
    <p:extLst>
      <p:ext uri="{BB962C8B-B14F-4D97-AF65-F5344CB8AC3E}">
        <p14:creationId xmlns:p14="http://schemas.microsoft.com/office/powerpoint/2010/main" val="242427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6372-B5D6-450C-9D30-0ED2779B89D7}"/>
              </a:ext>
            </a:extLst>
          </p:cNvPr>
          <p:cNvSpPr>
            <a:spLocks noGrp="1"/>
          </p:cNvSpPr>
          <p:nvPr>
            <p:ph type="title"/>
          </p:nvPr>
        </p:nvSpPr>
        <p:spPr>
          <a:xfrm>
            <a:off x="1522415" y="404664"/>
            <a:ext cx="9829798" cy="1296144"/>
          </a:xfrm>
        </p:spPr>
        <p:txBody>
          <a:bodyPr/>
          <a:lstStyle/>
          <a:p>
            <a:r>
              <a:rPr lang="en-IN" dirty="0"/>
              <a:t>What is Malignant Comment?</a:t>
            </a:r>
          </a:p>
        </p:txBody>
      </p:sp>
      <p:sp>
        <p:nvSpPr>
          <p:cNvPr id="3" name="Content Placeholder 2">
            <a:extLst>
              <a:ext uri="{FF2B5EF4-FFF2-40B4-BE49-F238E27FC236}">
                <a16:creationId xmlns:a16="http://schemas.microsoft.com/office/drawing/2014/main" id="{ED5FB2BD-30CF-4FFB-A9EF-5F58929C1DFC}"/>
              </a:ext>
            </a:extLst>
          </p:cNvPr>
          <p:cNvSpPr>
            <a:spLocks noGrp="1"/>
          </p:cNvSpPr>
          <p:nvPr>
            <p:ph sz="half" idx="1"/>
          </p:nvPr>
        </p:nvSpPr>
        <p:spPr>
          <a:xfrm>
            <a:off x="1488167" y="1984248"/>
            <a:ext cx="9829797" cy="1084712"/>
          </a:xfrm>
        </p:spPr>
        <p:txBody>
          <a:bodyPr/>
          <a:lstStyle/>
          <a:p>
            <a:pPr>
              <a:buFont typeface="Wingdings" panose="05000000000000000000" pitchFamily="2" charset="2"/>
              <a:buChar char="ü"/>
            </a:pPr>
            <a:r>
              <a:rPr lang="en-IN" sz="2400" dirty="0"/>
              <a:t> </a:t>
            </a:r>
            <a:r>
              <a:rPr lang="en-US" sz="2000" b="0" i="0" dirty="0">
                <a:effectLst/>
                <a:latin typeface="Century" panose="02040604050505020304" pitchFamily="18" charset="0"/>
              </a:rPr>
              <a:t>Malignant Comment Classification: A </a:t>
            </a:r>
            <a:r>
              <a:rPr lang="en-US" sz="2000" b="1" i="0" dirty="0">
                <a:effectLst/>
                <a:latin typeface="Century" panose="02040604050505020304" pitchFamily="18" charset="0"/>
              </a:rPr>
              <a:t>Classification model designed to detect the type of toxic comments to detect and prevent online bullying.</a:t>
            </a:r>
            <a:endParaRPr lang="en-IN" sz="2000" dirty="0">
              <a:latin typeface="Century" panose="02040604050505020304" pitchFamily="18" charset="0"/>
            </a:endParaRPr>
          </a:p>
        </p:txBody>
      </p:sp>
    </p:spTree>
    <p:extLst>
      <p:ext uri="{BB962C8B-B14F-4D97-AF65-F5344CB8AC3E}">
        <p14:creationId xmlns:p14="http://schemas.microsoft.com/office/powerpoint/2010/main" val="363838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D798F-E19B-48AC-B134-262B990D5F66}"/>
              </a:ext>
            </a:extLst>
          </p:cNvPr>
          <p:cNvSpPr>
            <a:spLocks noGrp="1"/>
          </p:cNvSpPr>
          <p:nvPr>
            <p:ph type="title"/>
          </p:nvPr>
        </p:nvSpPr>
        <p:spPr/>
        <p:txBody>
          <a:bodyPr/>
          <a:lstStyle/>
          <a:p>
            <a:r>
              <a:rPr lang="en-IN" dirty="0"/>
              <a:t>Importance of Malignant Comment Classifier.</a:t>
            </a:r>
          </a:p>
        </p:txBody>
      </p:sp>
      <p:sp>
        <p:nvSpPr>
          <p:cNvPr id="3" name="Content Placeholder 2">
            <a:extLst>
              <a:ext uri="{FF2B5EF4-FFF2-40B4-BE49-F238E27FC236}">
                <a16:creationId xmlns:a16="http://schemas.microsoft.com/office/drawing/2014/main" id="{C22A4B34-FEA9-4437-9DD0-30A876103DF4}"/>
              </a:ext>
            </a:extLst>
          </p:cNvPr>
          <p:cNvSpPr>
            <a:spLocks noGrp="1"/>
          </p:cNvSpPr>
          <p:nvPr>
            <p:ph sz="half" idx="1"/>
          </p:nvPr>
        </p:nvSpPr>
        <p:spPr>
          <a:xfrm>
            <a:off x="1488168" y="1700808"/>
            <a:ext cx="9829798" cy="5328592"/>
          </a:xfrm>
        </p:spPr>
        <p:txBody>
          <a:bodyPr>
            <a:normAutofit fontScale="92500"/>
          </a:bodyPr>
          <a:lstStyle/>
          <a:p>
            <a:pPr>
              <a:buFont typeface="Wingdings" panose="05000000000000000000" pitchFamily="2" charset="2"/>
              <a:buChar char="ü"/>
            </a:pPr>
            <a:r>
              <a:rPr lang="en-IN" sz="2200" dirty="0">
                <a:latin typeface="Century" panose="02040604050505020304" pitchFamily="18" charset="0"/>
              </a:rPr>
              <a:t> </a:t>
            </a:r>
            <a:r>
              <a:rPr lang="en-IN" sz="2000" dirty="0">
                <a:effectLst/>
                <a:latin typeface="Century" panose="02040604050505020304" pitchFamily="18" charset="0"/>
                <a:ea typeface="Calibri" panose="020F0502020204030204" pitchFamily="34" charset="0"/>
                <a:cs typeface="Times New Roman" panose="02020603050405020304" pitchFamily="18" charset="0"/>
              </a:rPr>
              <a:t>Nowadays users leave numerous comments on different social networks, news portals, and forums. Some of the comments are toxic or abusive. Due to numbers of comments, it is unfeasible to manually moderate them, so most of the systems use some kind of automatic discovery of toxicity using machine learning models. In this work, we performed a systematic review of the state-of-the-art in toxic comment classification using machine learning methods. First, we have investigated when and where the papers were published and their maturity level. In our analysis of every primary study we investigated: data set used, evaluation metric, used machine learning methods, classes of toxicity, and comment language</a:t>
            </a:r>
            <a:r>
              <a:rPr lang="en-US" sz="2000" dirty="0">
                <a:latin typeface="Century" panose="02040604050505020304" pitchFamily="18" charset="0"/>
              </a:rPr>
              <a:t>.</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 Our goal is to build a prototype of online hate and abuse comment classifier which can used to classify hate and offensive comments so that it can be controlled and restricted from spreading hatred and cyber bullying.</a:t>
            </a:r>
            <a:endParaRPr lang="en-IN" sz="2000" dirty="0">
              <a:latin typeface="Century" panose="02040604050505020304" pitchFamily="18" charset="0"/>
            </a:endParaRPr>
          </a:p>
        </p:txBody>
      </p:sp>
    </p:spTree>
    <p:extLst>
      <p:ext uri="{BB962C8B-B14F-4D97-AF65-F5344CB8AC3E}">
        <p14:creationId xmlns:p14="http://schemas.microsoft.com/office/powerpoint/2010/main" val="3563598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40425-56F5-4ED4-BC84-D0D948728B53}"/>
              </a:ext>
            </a:extLst>
          </p:cNvPr>
          <p:cNvSpPr>
            <a:spLocks noGrp="1"/>
          </p:cNvSpPr>
          <p:nvPr>
            <p:ph type="title"/>
          </p:nvPr>
        </p:nvSpPr>
        <p:spPr/>
        <p:txBody>
          <a:bodyPr/>
          <a:lstStyle/>
          <a:p>
            <a:r>
              <a:rPr lang="en-IN" dirty="0"/>
              <a:t>Exploratory Data Analysis:</a:t>
            </a:r>
          </a:p>
        </p:txBody>
      </p:sp>
      <p:sp>
        <p:nvSpPr>
          <p:cNvPr id="3" name="Content Placeholder 2">
            <a:extLst>
              <a:ext uri="{FF2B5EF4-FFF2-40B4-BE49-F238E27FC236}">
                <a16:creationId xmlns:a16="http://schemas.microsoft.com/office/drawing/2014/main" id="{F0E5FD44-C34C-44B0-9780-EB76B2438FED}"/>
              </a:ext>
            </a:extLst>
          </p:cNvPr>
          <p:cNvSpPr>
            <a:spLocks noGrp="1"/>
          </p:cNvSpPr>
          <p:nvPr>
            <p:ph idx="1"/>
          </p:nvPr>
        </p:nvSpPr>
        <p:spPr>
          <a:xfrm>
            <a:off x="1522413" y="1700808"/>
            <a:ext cx="9829799" cy="4824536"/>
          </a:xfrm>
        </p:spPr>
        <p:txBody>
          <a:bodyPr>
            <a:noAutofit/>
          </a:bodyPr>
          <a:lstStyle/>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As a first step I have imported required libraries and I have imported the dataset which was in csv format.</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Cleaned the data from junk values. Replace multiple spaces with single space So that it will be easy to classify it.</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I am creating a function for feature engineering and making three different columns using </a:t>
            </a:r>
            <a:r>
              <a:rPr lang="en-IN" sz="2000" dirty="0" err="1">
                <a:effectLst/>
                <a:latin typeface="Century" panose="02040604050505020304" pitchFamily="18" charset="0"/>
                <a:ea typeface="Calibri" panose="020F0502020204030204" pitchFamily="34" charset="0"/>
                <a:cs typeface="Times New Roman" panose="02020603050405020304" pitchFamily="18" charset="0"/>
              </a:rPr>
              <a:t>comment_text</a:t>
            </a:r>
            <a:r>
              <a:rPr lang="en-IN" sz="2000" dirty="0">
                <a:effectLst/>
                <a:latin typeface="Century" panose="02040604050505020304" pitchFamily="18" charset="0"/>
                <a:ea typeface="Calibri" panose="020F0502020204030204" pitchFamily="34" charset="0"/>
                <a:cs typeface="Times New Roman" panose="02020603050405020304" pitchFamily="18" charset="0"/>
              </a:rPr>
              <a:t> column Length: indicating the length of the text. Exclamation: indicates whether ‘!’ is present in the text or not. Question: indicates whether ‘?’ is present in the text or not.</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By observing these comments we can say that we need to do lot of text processing as there are many words which are not important for prediction, as well as numbers and other stuff.</a:t>
            </a:r>
          </a:p>
        </p:txBody>
      </p:sp>
    </p:spTree>
    <p:extLst>
      <p:ext uri="{BB962C8B-B14F-4D97-AF65-F5344CB8AC3E}">
        <p14:creationId xmlns:p14="http://schemas.microsoft.com/office/powerpoint/2010/main" val="157568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AA67E-7C9F-4E66-93A5-3B34B52D1366}"/>
              </a:ext>
            </a:extLst>
          </p:cNvPr>
          <p:cNvSpPr>
            <a:spLocks noGrp="1"/>
          </p:cNvSpPr>
          <p:nvPr>
            <p:ph type="title"/>
          </p:nvPr>
        </p:nvSpPr>
        <p:spPr>
          <a:xfrm>
            <a:off x="1522413" y="116632"/>
            <a:ext cx="9829799" cy="1584176"/>
          </a:xfrm>
        </p:spPr>
        <p:txBody>
          <a:bodyPr>
            <a:normAutofit/>
          </a:bodyPr>
          <a:lstStyle/>
          <a:p>
            <a:r>
              <a:rPr lang="en-IN" dirty="0"/>
              <a:t>Visualization:</a:t>
            </a:r>
          </a:p>
        </p:txBody>
      </p:sp>
      <p:pic>
        <p:nvPicPr>
          <p:cNvPr id="4" name="Picture 3">
            <a:extLst>
              <a:ext uri="{FF2B5EF4-FFF2-40B4-BE49-F238E27FC236}">
                <a16:creationId xmlns:a16="http://schemas.microsoft.com/office/drawing/2014/main" id="{D6613213-4DEA-4E87-B408-E8F839DCDF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6060" y="2204864"/>
            <a:ext cx="5701324" cy="2648123"/>
          </a:xfrm>
          <a:prstGeom prst="rect">
            <a:avLst/>
          </a:prstGeom>
          <a:noFill/>
          <a:ln>
            <a:noFill/>
          </a:ln>
        </p:spPr>
      </p:pic>
      <p:sp>
        <p:nvSpPr>
          <p:cNvPr id="6" name="TextBox 5">
            <a:extLst>
              <a:ext uri="{FF2B5EF4-FFF2-40B4-BE49-F238E27FC236}">
                <a16:creationId xmlns:a16="http://schemas.microsoft.com/office/drawing/2014/main" id="{8FD2DF40-19D0-4FB0-A22F-07C102849CED}"/>
              </a:ext>
            </a:extLst>
          </p:cNvPr>
          <p:cNvSpPr txBox="1"/>
          <p:nvPr/>
        </p:nvSpPr>
        <p:spPr>
          <a:xfrm>
            <a:off x="1546302" y="5229200"/>
            <a:ext cx="9805910" cy="1015663"/>
          </a:xfrm>
          <a:prstGeom prst="rect">
            <a:avLst/>
          </a:prstGeom>
          <a:noFill/>
        </p:spPr>
        <p:txBody>
          <a:bodyPr wrap="square">
            <a:spAutoFit/>
          </a:bodyPr>
          <a:lstStyle/>
          <a:p>
            <a:pPr marL="285750" indent="-285750">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The above figure represents count plot for all our labels. Looking at this plot we can conclude that more number of comments has been labelled as malignant compared to others. Very less number of comments has been labelled as threat.</a:t>
            </a:r>
            <a:endParaRPr lang="en-IN" sz="2000" dirty="0">
              <a:latin typeface="Century" panose="02040604050505020304" pitchFamily="18" charset="0"/>
            </a:endParaRPr>
          </a:p>
        </p:txBody>
      </p:sp>
    </p:spTree>
    <p:extLst>
      <p:ext uri="{BB962C8B-B14F-4D97-AF65-F5344CB8AC3E}">
        <p14:creationId xmlns:p14="http://schemas.microsoft.com/office/powerpoint/2010/main" val="3620510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455</TotalTime>
  <Words>1686</Words>
  <Application>Microsoft Office PowerPoint</Application>
  <PresentationFormat>Custom</PresentationFormat>
  <Paragraphs>88</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Cambria</vt:lpstr>
      <vt:lpstr>Century</vt:lpstr>
      <vt:lpstr>Century Gothic</vt:lpstr>
      <vt:lpstr>Wingdings</vt:lpstr>
      <vt:lpstr>Wingdings 3</vt:lpstr>
      <vt:lpstr>Ion</vt:lpstr>
      <vt:lpstr>         Project Presentation On    “Malignant Comment Classifier”</vt:lpstr>
      <vt:lpstr>Agenda:</vt:lpstr>
      <vt:lpstr>Overview:</vt:lpstr>
      <vt:lpstr>Problem Statement:</vt:lpstr>
      <vt:lpstr>Problem Understanding:</vt:lpstr>
      <vt:lpstr>What is Malignant Comment?</vt:lpstr>
      <vt:lpstr>Importance of Malignant Comment Classifier.</vt:lpstr>
      <vt:lpstr>Exploratory Data Analysis:</vt:lpstr>
      <vt:lpstr>Visualization:</vt:lpstr>
      <vt:lpstr>Visualization on pie chart:</vt:lpstr>
      <vt:lpstr>Visualization on heatmap:</vt:lpstr>
      <vt:lpstr>Visualization:</vt:lpstr>
      <vt:lpstr>Vizualization:</vt:lpstr>
      <vt:lpstr>Vizualization:</vt:lpstr>
      <vt:lpstr>Analysis:</vt:lpstr>
      <vt:lpstr>Model Building:</vt:lpstr>
      <vt:lpstr>PowerPoint Presentation</vt:lpstr>
      <vt:lpstr>PowerPoint Presentation</vt:lpstr>
      <vt:lpstr>Hyper Parameter Tunning:</vt:lpstr>
      <vt:lpstr>Hyper Parameter Tunning:</vt:lpstr>
      <vt:lpstr>Saving the model and predictions for test dataset using saved model:</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“Housing: Price Prediction”</dc:title>
  <dc:creator>Pooja gowda</dc:creator>
  <cp:lastModifiedBy>Mayukh</cp:lastModifiedBy>
  <cp:revision>121</cp:revision>
  <dcterms:created xsi:type="dcterms:W3CDTF">2021-10-01T13:22:47Z</dcterms:created>
  <dcterms:modified xsi:type="dcterms:W3CDTF">2022-09-22T06:57:54Z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