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7" r:id="rId19"/>
    <p:sldId id="276" r:id="rId20"/>
    <p:sldId id="273" r:id="rId21"/>
    <p:sldId id="27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369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582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8408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759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8887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1974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1622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0871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432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61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0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486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98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64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742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547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488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9/7/2022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570809"/>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hebalance.com/sba-community-advantage-loans-what-you-need-to-know-519749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DDFE-4F04-BB59-B17C-EB72A4417B7C}"/>
              </a:ext>
            </a:extLst>
          </p:cNvPr>
          <p:cNvSpPr>
            <a:spLocks noGrp="1"/>
          </p:cNvSpPr>
          <p:nvPr>
            <p:ph type="ctrTitle"/>
          </p:nvPr>
        </p:nvSpPr>
        <p:spPr>
          <a:xfrm>
            <a:off x="914400" y="1261536"/>
            <a:ext cx="10245725" cy="1385411"/>
          </a:xfrm>
        </p:spPr>
        <p:txBody>
          <a:bodyPr/>
          <a:lstStyle/>
          <a:p>
            <a:r>
              <a:rPr lang="en-IN" b="1" dirty="0"/>
              <a:t>Micro Credit Defaulter</a:t>
            </a:r>
          </a:p>
        </p:txBody>
      </p:sp>
      <p:sp>
        <p:nvSpPr>
          <p:cNvPr id="3" name="Subtitle 2">
            <a:extLst>
              <a:ext uri="{FF2B5EF4-FFF2-40B4-BE49-F238E27FC236}">
                <a16:creationId xmlns:a16="http://schemas.microsoft.com/office/drawing/2014/main" id="{8E823534-5CA5-931D-B1BE-6D9F7DA3A6F7}"/>
              </a:ext>
            </a:extLst>
          </p:cNvPr>
          <p:cNvSpPr>
            <a:spLocks noGrp="1"/>
          </p:cNvSpPr>
          <p:nvPr>
            <p:ph type="subTitle" idx="1"/>
          </p:nvPr>
        </p:nvSpPr>
        <p:spPr/>
        <p:txBody>
          <a:bodyPr>
            <a:normAutofit/>
          </a:bodyPr>
          <a:lstStyle/>
          <a:p>
            <a:r>
              <a:rPr lang="en-IN" sz="2400" b="1" dirty="0"/>
              <a:t>Presented by</a:t>
            </a:r>
          </a:p>
          <a:p>
            <a:r>
              <a:rPr lang="en-IN" sz="2400" b="1" dirty="0"/>
              <a:t>Eliza Sarkar</a:t>
            </a:r>
          </a:p>
        </p:txBody>
      </p:sp>
    </p:spTree>
    <p:extLst>
      <p:ext uri="{BB962C8B-B14F-4D97-AF65-F5344CB8AC3E}">
        <p14:creationId xmlns:p14="http://schemas.microsoft.com/office/powerpoint/2010/main" val="3567445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1B26B7-FA3F-FC6E-B232-3F9DA8D35C27}"/>
              </a:ext>
            </a:extLst>
          </p:cNvPr>
          <p:cNvPicPr>
            <a:picLocks noChangeAspect="1"/>
          </p:cNvPicPr>
          <p:nvPr/>
        </p:nvPicPr>
        <p:blipFill>
          <a:blip r:embed="rId2"/>
          <a:stretch>
            <a:fillRect/>
          </a:stretch>
        </p:blipFill>
        <p:spPr>
          <a:xfrm>
            <a:off x="0" y="208100"/>
            <a:ext cx="12192000" cy="5410822"/>
          </a:xfrm>
          <a:prstGeom prst="rect">
            <a:avLst/>
          </a:prstGeom>
        </p:spPr>
      </p:pic>
      <p:sp>
        <p:nvSpPr>
          <p:cNvPr id="4" name="TextBox 3">
            <a:extLst>
              <a:ext uri="{FF2B5EF4-FFF2-40B4-BE49-F238E27FC236}">
                <a16:creationId xmlns:a16="http://schemas.microsoft.com/office/drawing/2014/main" id="{A1EF807D-B581-A549-CEFA-1B24BA2EB02C}"/>
              </a:ext>
            </a:extLst>
          </p:cNvPr>
          <p:cNvSpPr txBox="1"/>
          <p:nvPr/>
        </p:nvSpPr>
        <p:spPr>
          <a:xfrm flipH="1">
            <a:off x="1013127" y="5963478"/>
            <a:ext cx="9866907" cy="646331"/>
          </a:xfrm>
          <a:prstGeom prst="rect">
            <a:avLst/>
          </a:prstGeom>
          <a:noFill/>
        </p:spPr>
        <p:txBody>
          <a:bodyPr wrap="square" rtlCol="0">
            <a:spAutoFit/>
          </a:bodyPr>
          <a:lstStyle/>
          <a:p>
            <a:r>
              <a:rPr lang="en-IN" dirty="0"/>
              <a:t>In the distribution plot of all features, we clearly see that skewness is present in almost all the columns. We have to remove the skewness using the appropriate method.</a:t>
            </a:r>
          </a:p>
        </p:txBody>
      </p:sp>
    </p:spTree>
    <p:extLst>
      <p:ext uri="{BB962C8B-B14F-4D97-AF65-F5344CB8AC3E}">
        <p14:creationId xmlns:p14="http://schemas.microsoft.com/office/powerpoint/2010/main" val="181208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C9E721-3BAA-1759-BB2A-4F64AC423CFE}"/>
              </a:ext>
            </a:extLst>
          </p:cNvPr>
          <p:cNvPicPr>
            <a:picLocks noGrp="1" noChangeAspect="1"/>
          </p:cNvPicPr>
          <p:nvPr>
            <p:ph idx="1"/>
          </p:nvPr>
        </p:nvPicPr>
        <p:blipFill>
          <a:blip r:embed="rId2"/>
          <a:stretch>
            <a:fillRect/>
          </a:stretch>
        </p:blipFill>
        <p:spPr>
          <a:xfrm>
            <a:off x="4281595" y="2095500"/>
            <a:ext cx="3619285" cy="3695700"/>
          </a:xfrm>
        </p:spPr>
      </p:pic>
    </p:spTree>
    <p:extLst>
      <p:ext uri="{BB962C8B-B14F-4D97-AF65-F5344CB8AC3E}">
        <p14:creationId xmlns:p14="http://schemas.microsoft.com/office/powerpoint/2010/main" val="266082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028164-BA3B-9C69-D0F7-801E65B955E1}"/>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80367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EFD54-0993-AAE2-4B6F-C0B31806E245}"/>
              </a:ext>
            </a:extLst>
          </p:cNvPr>
          <p:cNvSpPr txBox="1"/>
          <p:nvPr/>
        </p:nvSpPr>
        <p:spPr>
          <a:xfrm>
            <a:off x="821635" y="821635"/>
            <a:ext cx="9965635" cy="5907643"/>
          </a:xfrm>
          <a:prstGeom prst="rect">
            <a:avLst/>
          </a:prstGeom>
          <a:noFill/>
        </p:spPr>
        <p:txBody>
          <a:bodyPr wrap="square" rtlCol="0">
            <a:spAutoFit/>
          </a:bodyPr>
          <a:lstStyle/>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1.Customers with high value of Age on cellular network in days(</a:t>
            </a:r>
            <a:r>
              <a:rPr lang="en-IN" dirty="0" err="1">
                <a:effectLst/>
                <a:latin typeface="Century" panose="02040604050505020304" pitchFamily="18" charset="0"/>
                <a:ea typeface="Times New Roman" panose="02020603050405020304" pitchFamily="18" charset="0"/>
                <a:cs typeface="Calibri" panose="020F0502020204030204" pitchFamily="34" charset="0"/>
              </a:rPr>
              <a:t>aon</a:t>
            </a:r>
            <a:r>
              <a:rPr lang="en-IN" dirty="0">
                <a:effectLst/>
                <a:latin typeface="Century" panose="02040604050505020304" pitchFamily="18" charset="0"/>
                <a:ea typeface="Times New Roman" panose="02020603050405020304" pitchFamily="18" charset="0"/>
                <a:cs typeface="Calibri" panose="020F0502020204030204" pitchFamily="34" charset="0"/>
              </a:rPr>
              <a:t>) are maximum defaulters(who have not paid there loan amount-0).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2.Customers with high value of Daily amount spent from main account, averaged over last 30 days (in Indonesian Rupiah)(daily_decr30)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3.Customers with high value of Daily amount spent from main account, averaged over last 90 days (in Indonesian Rupiah)(daily_decr90)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4.Customers with high value of Average main account balance over last 30 days(rental30)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5.Customers with high value of Average main account balance over last 90 days(rental90)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6.Customers with high Number of days till last recharge of main account(</a:t>
            </a:r>
            <a:r>
              <a:rPr lang="en-IN" dirty="0" err="1">
                <a:effectLst/>
                <a:latin typeface="Century" panose="02040604050505020304" pitchFamily="18" charset="0"/>
                <a:ea typeface="Times New Roman" panose="02020603050405020304" pitchFamily="18" charset="0"/>
                <a:cs typeface="Calibri" panose="020F0502020204030204" pitchFamily="34" charset="0"/>
              </a:rPr>
              <a:t>last_rech_date_ma</a:t>
            </a:r>
            <a:r>
              <a:rPr lang="en-IN" dirty="0">
                <a:effectLst/>
                <a:latin typeface="Century" panose="02040604050505020304" pitchFamily="18" charset="0"/>
                <a:ea typeface="Times New Roman" panose="02020603050405020304" pitchFamily="18" charset="0"/>
                <a:cs typeface="Calibri" panose="020F0502020204030204" pitchFamily="34" charset="0"/>
              </a:rPr>
              <a:t>)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7.Customers with high value of Amount of last recharge of main account (in Indonesian Rupiah)(</a:t>
            </a:r>
            <a:r>
              <a:rPr lang="en-IN" dirty="0" err="1">
                <a:effectLst/>
                <a:latin typeface="Century" panose="02040604050505020304" pitchFamily="18" charset="0"/>
                <a:ea typeface="Times New Roman" panose="02020603050405020304" pitchFamily="18" charset="0"/>
                <a:cs typeface="Calibri" panose="020F0502020204030204" pitchFamily="34" charset="0"/>
              </a:rPr>
              <a:t>last_rech_amt_ma</a:t>
            </a:r>
            <a:r>
              <a:rPr lang="en-IN" dirty="0">
                <a:effectLst/>
                <a:latin typeface="Century" panose="02040604050505020304" pitchFamily="18" charset="0"/>
                <a:ea typeface="Times New Roman" panose="02020603050405020304" pitchFamily="18" charset="0"/>
                <a:cs typeface="Calibri" panose="020F0502020204030204" pitchFamily="34" charset="0"/>
              </a:rPr>
              <a:t>) are maximum Non-defaulter.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174E0BE3-94CA-60AA-45C6-58639FFEC20C}"/>
              </a:ext>
            </a:extLst>
          </p:cNvPr>
          <p:cNvSpPr/>
          <p:nvPr/>
        </p:nvSpPr>
        <p:spPr>
          <a:xfrm>
            <a:off x="288984" y="-101695"/>
            <a:ext cx="5385513"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effectLst/>
              </a:rPr>
              <a:t>OBSERVATION</a:t>
            </a:r>
          </a:p>
        </p:txBody>
      </p:sp>
    </p:spTree>
    <p:extLst>
      <p:ext uri="{BB962C8B-B14F-4D97-AF65-F5344CB8AC3E}">
        <p14:creationId xmlns:p14="http://schemas.microsoft.com/office/powerpoint/2010/main" val="131911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79CC52-A560-2A28-C723-C76AB1042F86}"/>
              </a:ext>
            </a:extLst>
          </p:cNvPr>
          <p:cNvSpPr txBox="1"/>
          <p:nvPr/>
        </p:nvSpPr>
        <p:spPr>
          <a:xfrm>
            <a:off x="1073426" y="1152939"/>
            <a:ext cx="10813774" cy="5194564"/>
          </a:xfrm>
          <a:prstGeom prst="rect">
            <a:avLst/>
          </a:prstGeom>
          <a:noFill/>
        </p:spPr>
        <p:txBody>
          <a:bodyPr wrap="square" rtlCol="0">
            <a:spAutoFit/>
          </a:bodyPr>
          <a:lstStyle/>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8.Customers with high value of Number of times main account got recharged in last 30 days(cnt_ma_rech30) are maximum Non-defaulters(who have paid there loan amount-1).</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rPr>
              <a:t>9.Customers with high value of Frequency of main account recharged in last 30 days(fr_ma_rech30) are maximum Non-defaulters(who have paid there loan amount-1) and also the count is high for defaulters comparatively Non-defaulters are more in number.</a:t>
            </a:r>
          </a:p>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10.Customers with high value of Total amount of recharge in main account over last 30 days (in Indonesian Rupiah)(sumamnt_ma_rech30)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11.Customers with high value of Median of amount of recharges done in main account over last 30 days at user level (in Indonesian Rupiah)(medianamnt_ma_rech30)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12.Customers with high value of Median of main account balance just before recharge in last 30 days at user level (in Indonesian Rupiah)(medianmarechprebal30) are maximum defaulters(who have not paid there loan amount-0).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pPr>
            <a:r>
              <a:rPr lang="en-IN" dirty="0">
                <a:effectLst/>
                <a:latin typeface="Century" panose="02040604050505020304" pitchFamily="18" charset="0"/>
                <a:ea typeface="Times New Roman" panose="02020603050405020304" pitchFamily="18" charset="0"/>
                <a:cs typeface="Calibri" panose="020F0502020204030204" pitchFamily="34" charset="0"/>
              </a:rPr>
              <a:t>13.Customers with high value of Number of times main account got recharged in last 90 days(cnt_ma_rech90) are maximum Non-defaulters(who have paid there loan amount-1).</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727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77BF14B-1283-D25C-DED5-1A5E4C34E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391" y="450575"/>
            <a:ext cx="8322366" cy="46912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3AF63E7-F22D-4C17-5EE1-F52D467DE4AA}"/>
              </a:ext>
            </a:extLst>
          </p:cNvPr>
          <p:cNvSpPr txBox="1"/>
          <p:nvPr/>
        </p:nvSpPr>
        <p:spPr>
          <a:xfrm>
            <a:off x="2186609" y="5897217"/>
            <a:ext cx="9037982" cy="646331"/>
          </a:xfrm>
          <a:prstGeom prst="rect">
            <a:avLst/>
          </a:prstGeom>
          <a:noFill/>
        </p:spPr>
        <p:txBody>
          <a:bodyPr wrap="square" rtlCol="0">
            <a:spAutoFit/>
          </a:bodyPr>
          <a:lstStyle/>
          <a:p>
            <a:r>
              <a:rPr lang="en-IN" dirty="0"/>
              <a:t>In the Scatterplot, we see that </a:t>
            </a:r>
            <a:r>
              <a:rPr lang="en-IN" dirty="0" err="1"/>
              <a:t>amnt_loans</a:t>
            </a:r>
            <a:r>
              <a:rPr lang="en-IN" dirty="0"/>
              <a:t> 30 is drastically increasing, majority lies in the range of 100 to 200.</a:t>
            </a:r>
          </a:p>
        </p:txBody>
      </p:sp>
    </p:spTree>
    <p:extLst>
      <p:ext uri="{BB962C8B-B14F-4D97-AF65-F5344CB8AC3E}">
        <p14:creationId xmlns:p14="http://schemas.microsoft.com/office/powerpoint/2010/main" val="1690773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4B67EF1-9227-DCF7-BE3B-6B353EE25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16" y="254898"/>
            <a:ext cx="7873862" cy="51122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12E638-89E4-9B48-6564-4C4707E97EFB}"/>
              </a:ext>
            </a:extLst>
          </p:cNvPr>
          <p:cNvSpPr txBox="1"/>
          <p:nvPr/>
        </p:nvSpPr>
        <p:spPr>
          <a:xfrm>
            <a:off x="2052016" y="5764696"/>
            <a:ext cx="7608819" cy="646331"/>
          </a:xfrm>
          <a:prstGeom prst="rect">
            <a:avLst/>
          </a:prstGeom>
          <a:noFill/>
        </p:spPr>
        <p:txBody>
          <a:bodyPr wrap="square" rtlCol="0">
            <a:spAutoFit/>
          </a:bodyPr>
          <a:lstStyle/>
          <a:p>
            <a:r>
              <a:rPr lang="en-IN" dirty="0"/>
              <a:t>In fr_ma_reach90 it goes to the maximum 80 range. In cnt_ma_rech90 it lies from 0 to 150.</a:t>
            </a:r>
          </a:p>
        </p:txBody>
      </p:sp>
    </p:spTree>
    <p:extLst>
      <p:ext uri="{BB962C8B-B14F-4D97-AF65-F5344CB8AC3E}">
        <p14:creationId xmlns:p14="http://schemas.microsoft.com/office/powerpoint/2010/main" val="2379051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410AFF5-5D9F-2B1F-1B6C-378BC8E88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8" y="0"/>
            <a:ext cx="1183419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208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A5C1A97-B8F2-A596-E57A-1E7216AA5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96" y="662608"/>
            <a:ext cx="11794434" cy="619539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7141D8F-8F5B-2253-FE38-7DA940593A26}"/>
              </a:ext>
            </a:extLst>
          </p:cNvPr>
          <p:cNvSpPr/>
          <p:nvPr/>
        </p:nvSpPr>
        <p:spPr>
          <a:xfrm>
            <a:off x="1373732" y="-146926"/>
            <a:ext cx="5601406" cy="923330"/>
          </a:xfrm>
          <a:prstGeom prst="rect">
            <a:avLst/>
          </a:prstGeom>
          <a:noFill/>
        </p:spPr>
        <p:txBody>
          <a:bodyPr wrap="none" lIns="91440" tIns="45720" rIns="91440" bIns="45720">
            <a:spAutoFit/>
          </a:bodyPr>
          <a:lstStyle/>
          <a:p>
            <a:pPr algn="ctr"/>
            <a:r>
              <a:rPr lang="en-IN" sz="5400" b="1" cap="none" spc="0" dirty="0">
                <a:ln w="9525">
                  <a:solidFill>
                    <a:schemeClr val="bg1"/>
                  </a:solidFill>
                  <a:prstDash val="solid"/>
                </a:ln>
                <a:effectLst>
                  <a:outerShdw blurRad="12700" dist="38100" dir="2700000" algn="tl" rotWithShape="0">
                    <a:schemeClr val="accent5">
                      <a:lumMod val="60000"/>
                      <a:lumOff val="40000"/>
                    </a:schemeClr>
                  </a:outerShdw>
                </a:effectLst>
              </a:rPr>
              <a:t>CORRELATION</a:t>
            </a:r>
          </a:p>
        </p:txBody>
      </p:sp>
    </p:spTree>
    <p:extLst>
      <p:ext uri="{BB962C8B-B14F-4D97-AF65-F5344CB8AC3E}">
        <p14:creationId xmlns:p14="http://schemas.microsoft.com/office/powerpoint/2010/main" val="1903884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0F0F654-0CA4-4828-89B4-AB4FCDBEE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3817"/>
            <a:ext cx="12165496" cy="57198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D8565A5-4CCD-D5D4-9030-C4E9ED956A06}"/>
              </a:ext>
            </a:extLst>
          </p:cNvPr>
          <p:cNvSpPr/>
          <p:nvPr/>
        </p:nvSpPr>
        <p:spPr>
          <a:xfrm>
            <a:off x="259882" y="184377"/>
            <a:ext cx="11255383" cy="646331"/>
          </a:xfrm>
          <a:prstGeom prst="rect">
            <a:avLst/>
          </a:prstGeom>
          <a:noFill/>
        </p:spPr>
        <p:txBody>
          <a:bodyPr wrap="square" lIns="91440" tIns="45720" rIns="91440" bIns="45720">
            <a:spAutoFit/>
          </a:bodyPr>
          <a:lstStyle/>
          <a:p>
            <a:pPr algn="ctr"/>
            <a:r>
              <a:rPr lang="en-IN" sz="3600" b="1" cap="none" spc="0" dirty="0">
                <a:ln w="9525">
                  <a:solidFill>
                    <a:schemeClr val="bg1"/>
                  </a:solidFill>
                  <a:prstDash val="solid"/>
                </a:ln>
                <a:effectLst>
                  <a:outerShdw blurRad="12700" dist="38100" dir="2700000" algn="tl" rotWithShape="0">
                    <a:schemeClr val="bg1">
                      <a:lumMod val="50000"/>
                    </a:schemeClr>
                  </a:outerShdw>
                </a:effectLst>
              </a:rPr>
              <a:t>CORRELATION OF FEATURES AND TARGET</a:t>
            </a:r>
          </a:p>
        </p:txBody>
      </p:sp>
    </p:spTree>
    <p:extLst>
      <p:ext uri="{BB962C8B-B14F-4D97-AF65-F5344CB8AC3E}">
        <p14:creationId xmlns:p14="http://schemas.microsoft.com/office/powerpoint/2010/main" val="262519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05FC4-4184-0A17-442E-6D7FAC628A9F}"/>
              </a:ext>
            </a:extLst>
          </p:cNvPr>
          <p:cNvSpPr>
            <a:spLocks noGrp="1"/>
          </p:cNvSpPr>
          <p:nvPr>
            <p:ph idx="1"/>
          </p:nvPr>
        </p:nvSpPr>
        <p:spPr>
          <a:xfrm>
            <a:off x="364150" y="1269935"/>
            <a:ext cx="10131425" cy="5738191"/>
          </a:xfrm>
        </p:spPr>
        <p:txBody>
          <a:bodyPr>
            <a:normAutofit fontScale="85000" lnSpcReduction="10000"/>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Overview</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Problem Understanding</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What is Micro Credit and its Importance?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Exploratory Data Analysis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Visualization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Cleaning</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Balancing Data</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Model Building</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Cross Validation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Hyper Parameter Tuning</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ROC-AUC Curve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Saving the model and making the prediction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4" name="Rectangle 3">
            <a:extLst>
              <a:ext uri="{FF2B5EF4-FFF2-40B4-BE49-F238E27FC236}">
                <a16:creationId xmlns:a16="http://schemas.microsoft.com/office/drawing/2014/main" id="{163D3152-ACE8-AE4D-D894-8ABBE171D3FA}"/>
              </a:ext>
            </a:extLst>
          </p:cNvPr>
          <p:cNvSpPr/>
          <p:nvPr/>
        </p:nvSpPr>
        <p:spPr>
          <a:xfrm>
            <a:off x="341404" y="-122830"/>
            <a:ext cx="2549672" cy="923330"/>
          </a:xfrm>
          <a:prstGeom prst="rect">
            <a:avLst/>
          </a:prstGeom>
          <a:noFill/>
        </p:spPr>
        <p:txBody>
          <a:bodyPr wrap="none" lIns="91440" tIns="45720" rIns="91440" bIns="45720">
            <a:spAutoFit/>
          </a:bodyPr>
          <a:lstStyle/>
          <a:p>
            <a:pPr algn="ct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Agenda:</a:t>
            </a:r>
          </a:p>
        </p:txBody>
      </p:sp>
    </p:spTree>
    <p:extLst>
      <p:ext uri="{BB962C8B-B14F-4D97-AF65-F5344CB8AC3E}">
        <p14:creationId xmlns:p14="http://schemas.microsoft.com/office/powerpoint/2010/main" val="175037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602D15-372E-48F3-E763-C8F4C248E2B7}"/>
              </a:ext>
            </a:extLst>
          </p:cNvPr>
          <p:cNvSpPr/>
          <p:nvPr/>
        </p:nvSpPr>
        <p:spPr>
          <a:xfrm>
            <a:off x="1097324" y="184379"/>
            <a:ext cx="4616970" cy="923330"/>
          </a:xfrm>
          <a:prstGeom prst="rect">
            <a:avLst/>
          </a:prstGeom>
          <a:noFill/>
        </p:spPr>
        <p:txBody>
          <a:bodyPr wrap="non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Data Cleaning</a:t>
            </a:r>
          </a:p>
        </p:txBody>
      </p:sp>
      <p:sp>
        <p:nvSpPr>
          <p:cNvPr id="4" name="TextBox 3">
            <a:extLst>
              <a:ext uri="{FF2B5EF4-FFF2-40B4-BE49-F238E27FC236}">
                <a16:creationId xmlns:a16="http://schemas.microsoft.com/office/drawing/2014/main" id="{022ADC01-7EB3-BE43-9B36-FE0EE1B23A73}"/>
              </a:ext>
            </a:extLst>
          </p:cNvPr>
          <p:cNvSpPr txBox="1"/>
          <p:nvPr/>
        </p:nvSpPr>
        <p:spPr>
          <a:xfrm>
            <a:off x="914400" y="1232452"/>
            <a:ext cx="10495721" cy="5262979"/>
          </a:xfrm>
          <a:prstGeom prst="rect">
            <a:avLst/>
          </a:prstGeom>
          <a:noFill/>
        </p:spPr>
        <p:txBody>
          <a:bodyPr wrap="square" rtlCol="0">
            <a:spAutoFit/>
          </a:bodyPr>
          <a:lstStyle/>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 our data set there is no null value present.</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As we see in the distribution plot, there are skewness present. We need to remove skewness using the Power Transformer method</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 the box plot there are outliers are present. We need to remove the outliers using the zscore method. While removing the outliers we need to be careful that we should not lost the data more than 8%. Our data is sensitive.</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There are categorical data present, convert the data from categorical to numerical data.</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We have extracted the day, month from </a:t>
            </a:r>
            <a:r>
              <a:rPr lang="en-IN" sz="2400" dirty="0" err="1">
                <a:latin typeface="Times New Roman" panose="02020603050405020304" pitchFamily="18" charset="0"/>
                <a:cs typeface="Times New Roman" panose="02020603050405020304" pitchFamily="18" charset="0"/>
              </a:rPr>
              <a:t>pdate</a:t>
            </a:r>
            <a:r>
              <a:rPr lang="en-IN" sz="2400" dirty="0">
                <a:latin typeface="Times New Roman" panose="02020603050405020304" pitchFamily="18" charset="0"/>
                <a:cs typeface="Times New Roman" panose="02020603050405020304" pitchFamily="18" charset="0"/>
              </a:rPr>
              <a:t> column</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Removed the unnecessary column  that have more than 90% zero values.</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We have checked the correlation of data and removed the data which is highly correlated.</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Balancing the data using the SMOTE</a:t>
            </a: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Scaled the data for training and testing data.</a:t>
            </a:r>
          </a:p>
        </p:txBody>
      </p:sp>
    </p:spTree>
    <p:extLst>
      <p:ext uri="{BB962C8B-B14F-4D97-AF65-F5344CB8AC3E}">
        <p14:creationId xmlns:p14="http://schemas.microsoft.com/office/powerpoint/2010/main" val="841486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EB3B74-1F96-64BD-D160-D90746AAB5AC}"/>
              </a:ext>
            </a:extLst>
          </p:cNvPr>
          <p:cNvSpPr/>
          <p:nvPr/>
        </p:nvSpPr>
        <p:spPr>
          <a:xfrm>
            <a:off x="942826" y="250639"/>
            <a:ext cx="5429692"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bg1"/>
                </a:solidFill>
                <a:effectLst/>
              </a:rPr>
              <a:t>Data Balancing</a:t>
            </a:r>
          </a:p>
        </p:txBody>
      </p:sp>
      <p:pic>
        <p:nvPicPr>
          <p:cNvPr id="5" name="Picture 4">
            <a:extLst>
              <a:ext uri="{FF2B5EF4-FFF2-40B4-BE49-F238E27FC236}">
                <a16:creationId xmlns:a16="http://schemas.microsoft.com/office/drawing/2014/main" id="{94A39F33-7F04-F154-6C8C-620225D706CF}"/>
              </a:ext>
            </a:extLst>
          </p:cNvPr>
          <p:cNvPicPr>
            <a:picLocks noChangeAspect="1"/>
          </p:cNvPicPr>
          <p:nvPr/>
        </p:nvPicPr>
        <p:blipFill>
          <a:blip r:embed="rId2"/>
          <a:stretch>
            <a:fillRect/>
          </a:stretch>
        </p:blipFill>
        <p:spPr>
          <a:xfrm>
            <a:off x="1219343" y="1418397"/>
            <a:ext cx="8428239" cy="4306542"/>
          </a:xfrm>
          <a:prstGeom prst="rect">
            <a:avLst/>
          </a:prstGeom>
        </p:spPr>
      </p:pic>
      <p:sp>
        <p:nvSpPr>
          <p:cNvPr id="6" name="TextBox 5">
            <a:extLst>
              <a:ext uri="{FF2B5EF4-FFF2-40B4-BE49-F238E27FC236}">
                <a16:creationId xmlns:a16="http://schemas.microsoft.com/office/drawing/2014/main" id="{9DFD5BD6-EB35-2E1D-B493-4C9E39236EA9}"/>
              </a:ext>
            </a:extLst>
          </p:cNvPr>
          <p:cNvSpPr txBox="1"/>
          <p:nvPr/>
        </p:nvSpPr>
        <p:spPr>
          <a:xfrm>
            <a:off x="1364973" y="5969367"/>
            <a:ext cx="8428239" cy="646331"/>
          </a:xfrm>
          <a:prstGeom prst="rect">
            <a:avLst/>
          </a:prstGeom>
          <a:noFill/>
        </p:spPr>
        <p:txBody>
          <a:bodyPr wrap="square" rtlCol="0">
            <a:spAutoFit/>
          </a:bodyPr>
          <a:lstStyle/>
          <a:p>
            <a:r>
              <a:rPr lang="en-IN" b="1" dirty="0"/>
              <a:t>Our target label was imbalance, we have balance the data using the over sampling technique using SMOTE</a:t>
            </a:r>
          </a:p>
        </p:txBody>
      </p:sp>
    </p:spTree>
    <p:extLst>
      <p:ext uri="{BB962C8B-B14F-4D97-AF65-F5344CB8AC3E}">
        <p14:creationId xmlns:p14="http://schemas.microsoft.com/office/powerpoint/2010/main" val="171357505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516872-04CE-0247-194C-98EA6877FE4B}"/>
              </a:ext>
            </a:extLst>
          </p:cNvPr>
          <p:cNvSpPr>
            <a:spLocks noGrp="1"/>
          </p:cNvSpPr>
          <p:nvPr>
            <p:ph idx="1"/>
          </p:nvPr>
        </p:nvSpPr>
        <p:spPr>
          <a:xfrm>
            <a:off x="913795" y="1732449"/>
            <a:ext cx="10353762" cy="4496073"/>
          </a:xfrm>
        </p:spPr>
        <p:txBody>
          <a:bodyPr>
            <a:normAutofit fontScale="77500" lnSpcReduction="20000"/>
          </a:bodyPr>
          <a:lstStyle/>
          <a:p>
            <a:r>
              <a:rPr lang="en-IN" sz="2200" dirty="0">
                <a:solidFill>
                  <a:schemeClr val="tx1"/>
                </a:solidFill>
                <a:latin typeface="Times New Roman" panose="02020603050405020304" pitchFamily="18" charset="0"/>
                <a:cs typeface="Times New Roman" panose="02020603050405020304" pitchFamily="18" charset="0"/>
              </a:rPr>
              <a:t>Our target variable is Label, it is 0 and 1. So, our problem is Classification problem. I have used various model and check the accuracy score, confusion matrix and the classification report.</a:t>
            </a:r>
          </a:p>
          <a:p>
            <a:r>
              <a:rPr lang="en-IN" sz="2200" dirty="0">
                <a:solidFill>
                  <a:schemeClr val="tx1"/>
                </a:solidFill>
                <a:latin typeface="Times New Roman" panose="02020603050405020304" pitchFamily="18" charset="0"/>
                <a:cs typeface="Times New Roman" panose="02020603050405020304" pitchFamily="18" charset="0"/>
              </a:rPr>
              <a:t>Compare the accuracy score with other model to check which model gives a best accuracy score. We have done the cross validation score, hyper tuning of the final model. </a:t>
            </a:r>
          </a:p>
          <a:p>
            <a:r>
              <a:rPr lang="en-IN" sz="2200" dirty="0">
                <a:solidFill>
                  <a:schemeClr val="tx1"/>
                </a:solidFill>
                <a:latin typeface="Times New Roman" panose="02020603050405020304" pitchFamily="18" charset="0"/>
                <a:cs typeface="Times New Roman" panose="02020603050405020304" pitchFamily="18" charset="0"/>
              </a:rPr>
              <a:t>Plot the ROC-AUC Curve.</a:t>
            </a:r>
          </a:p>
          <a:p>
            <a:r>
              <a:rPr lang="en-IN" sz="2200" dirty="0">
                <a:solidFill>
                  <a:schemeClr val="tx1"/>
                </a:solidFill>
                <a:latin typeface="Times New Roman" panose="02020603050405020304" pitchFamily="18" charset="0"/>
                <a:cs typeface="Times New Roman" panose="02020603050405020304" pitchFamily="18" charset="0"/>
              </a:rPr>
              <a:t>Model used in the project is</a:t>
            </a:r>
          </a:p>
          <a:p>
            <a:r>
              <a:rPr lang="en-IN" sz="2200" dirty="0">
                <a:solidFill>
                  <a:schemeClr val="tx1"/>
                </a:solidFill>
                <a:latin typeface="Times New Roman" panose="02020603050405020304" pitchFamily="18" charset="0"/>
                <a:cs typeface="Times New Roman" panose="02020603050405020304" pitchFamily="18" charset="0"/>
              </a:rPr>
              <a:t>Logistic Regression</a:t>
            </a:r>
          </a:p>
          <a:p>
            <a:r>
              <a:rPr lang="en-IN" sz="2200" dirty="0">
                <a:solidFill>
                  <a:schemeClr val="tx1"/>
                </a:solidFill>
                <a:latin typeface="Times New Roman" panose="02020603050405020304" pitchFamily="18" charset="0"/>
                <a:cs typeface="Times New Roman" panose="02020603050405020304" pitchFamily="18" charset="0"/>
              </a:rPr>
              <a:t>Decision Tree Classifier</a:t>
            </a:r>
          </a:p>
          <a:p>
            <a:r>
              <a:rPr lang="en-IN" sz="2200" dirty="0">
                <a:solidFill>
                  <a:schemeClr val="tx1"/>
                </a:solidFill>
                <a:latin typeface="Times New Roman" panose="02020603050405020304" pitchFamily="18" charset="0"/>
                <a:cs typeface="Times New Roman" panose="02020603050405020304" pitchFamily="18" charset="0"/>
              </a:rPr>
              <a:t>Random Forest Classifier</a:t>
            </a:r>
          </a:p>
          <a:p>
            <a:r>
              <a:rPr lang="en-IN" sz="2200" dirty="0">
                <a:solidFill>
                  <a:schemeClr val="tx1"/>
                </a:solidFill>
                <a:latin typeface="Times New Roman" panose="02020603050405020304" pitchFamily="18" charset="0"/>
                <a:cs typeface="Times New Roman" panose="02020603050405020304" pitchFamily="18" charset="0"/>
              </a:rPr>
              <a:t>Gradient Boosting Classifier</a:t>
            </a:r>
          </a:p>
          <a:p>
            <a:r>
              <a:rPr lang="en-IN" sz="2200" dirty="0">
                <a:solidFill>
                  <a:schemeClr val="tx1"/>
                </a:solidFill>
                <a:latin typeface="Times New Roman" panose="02020603050405020304" pitchFamily="18" charset="0"/>
                <a:cs typeface="Times New Roman" panose="02020603050405020304" pitchFamily="18" charset="0"/>
              </a:rPr>
              <a:t>SGD Classifier</a:t>
            </a:r>
          </a:p>
          <a:p>
            <a:r>
              <a:rPr lang="en-IN" sz="2200" dirty="0">
                <a:solidFill>
                  <a:schemeClr val="tx1"/>
                </a:solidFill>
                <a:latin typeface="Times New Roman" panose="02020603050405020304" pitchFamily="18" charset="0"/>
                <a:cs typeface="Times New Roman" panose="02020603050405020304" pitchFamily="18" charset="0"/>
              </a:rPr>
              <a:t>KNeighbors Classifier.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C194C63-5BA9-ADE3-2534-4B81A7668406}"/>
              </a:ext>
            </a:extLst>
          </p:cNvPr>
          <p:cNvSpPr/>
          <p:nvPr/>
        </p:nvSpPr>
        <p:spPr>
          <a:xfrm>
            <a:off x="1037002" y="303648"/>
            <a:ext cx="5719933" cy="923330"/>
          </a:xfrm>
          <a:prstGeom prst="rect">
            <a:avLst/>
          </a:prstGeom>
          <a:noFill/>
          <a:effectLst>
            <a:outerShdw blurRad="50800" dist="38100" dir="5400000" algn="t" rotWithShape="0">
              <a:prstClr val="black">
                <a:alpha val="40000"/>
              </a:prstClr>
            </a:outerShdw>
          </a:effectLst>
        </p:spPr>
        <p:txBody>
          <a:bodyPr wrap="squar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Building</a:t>
            </a:r>
          </a:p>
        </p:txBody>
      </p:sp>
      <p:pic>
        <p:nvPicPr>
          <p:cNvPr id="6" name="Picture 5">
            <a:extLst>
              <a:ext uri="{FF2B5EF4-FFF2-40B4-BE49-F238E27FC236}">
                <a16:creationId xmlns:a16="http://schemas.microsoft.com/office/drawing/2014/main" id="{F382A56F-0C4E-BDA0-A408-3278146BC5DD}"/>
              </a:ext>
            </a:extLst>
          </p:cNvPr>
          <p:cNvPicPr>
            <a:picLocks noChangeAspect="1"/>
          </p:cNvPicPr>
          <p:nvPr/>
        </p:nvPicPr>
        <p:blipFill>
          <a:blip r:embed="rId2"/>
          <a:stretch>
            <a:fillRect/>
          </a:stretch>
        </p:blipFill>
        <p:spPr>
          <a:xfrm>
            <a:off x="5122792" y="3722411"/>
            <a:ext cx="6433103" cy="2506111"/>
          </a:xfrm>
          <a:prstGeom prst="rect">
            <a:avLst/>
          </a:prstGeom>
        </p:spPr>
      </p:pic>
    </p:spTree>
    <p:extLst>
      <p:ext uri="{BB962C8B-B14F-4D97-AF65-F5344CB8AC3E}">
        <p14:creationId xmlns:p14="http://schemas.microsoft.com/office/powerpoint/2010/main" val="1566919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BACC70-1A2D-70AA-874E-B1D1AD6CC6B8}"/>
              </a:ext>
            </a:extLst>
          </p:cNvPr>
          <p:cNvPicPr>
            <a:picLocks noChangeAspect="1"/>
          </p:cNvPicPr>
          <p:nvPr/>
        </p:nvPicPr>
        <p:blipFill>
          <a:blip r:embed="rId2"/>
          <a:stretch>
            <a:fillRect/>
          </a:stretch>
        </p:blipFill>
        <p:spPr>
          <a:xfrm>
            <a:off x="0" y="727832"/>
            <a:ext cx="7858538" cy="5437741"/>
          </a:xfrm>
          <a:prstGeom prst="rect">
            <a:avLst/>
          </a:prstGeom>
        </p:spPr>
      </p:pic>
      <p:pic>
        <p:nvPicPr>
          <p:cNvPr id="9220" name="Picture 4">
            <a:extLst>
              <a:ext uri="{FF2B5EF4-FFF2-40B4-BE49-F238E27FC236}">
                <a16:creationId xmlns:a16="http://schemas.microsoft.com/office/drawing/2014/main" id="{D295A655-528E-2F37-3317-8646A02EA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539" y="692427"/>
            <a:ext cx="4333461" cy="54731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5302EC9-BBEF-2975-E915-CCC9DF9129C8}"/>
              </a:ext>
            </a:extLst>
          </p:cNvPr>
          <p:cNvSpPr/>
          <p:nvPr/>
        </p:nvSpPr>
        <p:spPr>
          <a:xfrm>
            <a:off x="3495156" y="-103165"/>
            <a:ext cx="5493235" cy="830997"/>
          </a:xfrm>
          <a:prstGeom prst="rect">
            <a:avLst/>
          </a:prstGeom>
          <a:noFill/>
          <a:effectLst>
            <a:outerShdw blurRad="50800" dist="38100" dir="5400000" algn="t" rotWithShape="0">
              <a:prstClr val="black">
                <a:alpha val="40000"/>
              </a:prstClr>
            </a:outerShdw>
          </a:effectLst>
        </p:spPr>
        <p:txBody>
          <a:bodyPr wrap="none" lIns="91440" tIns="45720" rIns="91440" bIns="45720">
            <a:spAutoFit/>
          </a:bodyPr>
          <a:lstStyle/>
          <a:p>
            <a:pPr algn="ctr"/>
            <a:r>
              <a:rPr lang="en-IN"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Logistic Regression</a:t>
            </a:r>
          </a:p>
        </p:txBody>
      </p:sp>
      <p:sp>
        <p:nvSpPr>
          <p:cNvPr id="6" name="TextBox 5">
            <a:extLst>
              <a:ext uri="{FF2B5EF4-FFF2-40B4-BE49-F238E27FC236}">
                <a16:creationId xmlns:a16="http://schemas.microsoft.com/office/drawing/2014/main" id="{3F0E0366-6DFE-247B-87E9-C11FEC061E4C}"/>
              </a:ext>
            </a:extLst>
          </p:cNvPr>
          <p:cNvSpPr txBox="1"/>
          <p:nvPr/>
        </p:nvSpPr>
        <p:spPr>
          <a:xfrm>
            <a:off x="675860" y="6200980"/>
            <a:ext cx="958132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In the Logistic Regression, we got 81% Accuracy.</a:t>
            </a:r>
          </a:p>
        </p:txBody>
      </p:sp>
    </p:spTree>
    <p:extLst>
      <p:ext uri="{BB962C8B-B14F-4D97-AF65-F5344CB8AC3E}">
        <p14:creationId xmlns:p14="http://schemas.microsoft.com/office/powerpoint/2010/main" val="1879731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302EC9-BBEF-2975-E915-CCC9DF9129C8}"/>
              </a:ext>
            </a:extLst>
          </p:cNvPr>
          <p:cNvSpPr/>
          <p:nvPr/>
        </p:nvSpPr>
        <p:spPr>
          <a:xfrm>
            <a:off x="2900063" y="-103165"/>
            <a:ext cx="6683433" cy="830997"/>
          </a:xfrm>
          <a:prstGeom prst="rect">
            <a:avLst/>
          </a:prstGeom>
          <a:noFill/>
          <a:effectLst>
            <a:outerShdw blurRad="50800" dist="38100" dir="5400000" algn="t" rotWithShape="0">
              <a:prstClr val="black">
                <a:alpha val="40000"/>
              </a:prstClr>
            </a:outerShdw>
          </a:effectLst>
        </p:spPr>
        <p:txBody>
          <a:bodyPr wrap="none" lIns="91440" tIns="45720" rIns="91440" bIns="45720">
            <a:spAutoFit/>
          </a:bodyPr>
          <a:lstStyle/>
          <a:p>
            <a:pPr algn="ctr"/>
            <a:r>
              <a:rPr lang="en-IN"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Decision Tree Classifier</a:t>
            </a:r>
          </a:p>
        </p:txBody>
      </p:sp>
      <p:sp>
        <p:nvSpPr>
          <p:cNvPr id="6" name="TextBox 5">
            <a:extLst>
              <a:ext uri="{FF2B5EF4-FFF2-40B4-BE49-F238E27FC236}">
                <a16:creationId xmlns:a16="http://schemas.microsoft.com/office/drawing/2014/main" id="{3F0E0366-6DFE-247B-87E9-C11FEC061E4C}"/>
              </a:ext>
            </a:extLst>
          </p:cNvPr>
          <p:cNvSpPr txBox="1"/>
          <p:nvPr/>
        </p:nvSpPr>
        <p:spPr>
          <a:xfrm>
            <a:off x="675860" y="6200980"/>
            <a:ext cx="958132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In the Decision Tree Classifier, we got 90% Accuracy.</a:t>
            </a:r>
          </a:p>
        </p:txBody>
      </p:sp>
      <p:pic>
        <p:nvPicPr>
          <p:cNvPr id="4" name="Picture 3">
            <a:extLst>
              <a:ext uri="{FF2B5EF4-FFF2-40B4-BE49-F238E27FC236}">
                <a16:creationId xmlns:a16="http://schemas.microsoft.com/office/drawing/2014/main" id="{A0C62C00-6C8C-843E-DCA0-EE67F31A3C8E}"/>
              </a:ext>
            </a:extLst>
          </p:cNvPr>
          <p:cNvPicPr>
            <a:picLocks noChangeAspect="1"/>
          </p:cNvPicPr>
          <p:nvPr/>
        </p:nvPicPr>
        <p:blipFill>
          <a:blip r:embed="rId2"/>
          <a:stretch>
            <a:fillRect/>
          </a:stretch>
        </p:blipFill>
        <p:spPr>
          <a:xfrm>
            <a:off x="0" y="763237"/>
            <a:ext cx="7765774" cy="5402338"/>
          </a:xfrm>
          <a:prstGeom prst="rect">
            <a:avLst/>
          </a:prstGeom>
        </p:spPr>
      </p:pic>
      <p:pic>
        <p:nvPicPr>
          <p:cNvPr id="10242" name="Picture 2">
            <a:extLst>
              <a:ext uri="{FF2B5EF4-FFF2-40B4-BE49-F238E27FC236}">
                <a16:creationId xmlns:a16="http://schemas.microsoft.com/office/drawing/2014/main" id="{13470196-652B-BAD0-D517-D2AF2C2AB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300" y="763237"/>
            <a:ext cx="4457700" cy="540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20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302EC9-BBEF-2975-E915-CCC9DF9129C8}"/>
              </a:ext>
            </a:extLst>
          </p:cNvPr>
          <p:cNvSpPr/>
          <p:nvPr/>
        </p:nvSpPr>
        <p:spPr>
          <a:xfrm>
            <a:off x="2710911" y="-103165"/>
            <a:ext cx="7061741" cy="830997"/>
          </a:xfrm>
          <a:prstGeom prst="rect">
            <a:avLst/>
          </a:prstGeom>
          <a:noFill/>
          <a:effectLst>
            <a:outerShdw blurRad="50800" dist="38100" dir="5400000" algn="t" rotWithShape="0">
              <a:prstClr val="black">
                <a:alpha val="40000"/>
              </a:prstClr>
            </a:outerShdw>
          </a:effectLst>
        </p:spPr>
        <p:txBody>
          <a:bodyPr wrap="none" lIns="91440" tIns="45720" rIns="91440" bIns="45720">
            <a:spAutoFit/>
          </a:bodyPr>
          <a:lstStyle/>
          <a:p>
            <a:pPr algn="ctr"/>
            <a:r>
              <a:rPr lang="en-IN"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Random Forest Classifier</a:t>
            </a:r>
          </a:p>
        </p:txBody>
      </p:sp>
      <p:sp>
        <p:nvSpPr>
          <p:cNvPr id="6" name="TextBox 5">
            <a:extLst>
              <a:ext uri="{FF2B5EF4-FFF2-40B4-BE49-F238E27FC236}">
                <a16:creationId xmlns:a16="http://schemas.microsoft.com/office/drawing/2014/main" id="{3F0E0366-6DFE-247B-87E9-C11FEC061E4C}"/>
              </a:ext>
            </a:extLst>
          </p:cNvPr>
          <p:cNvSpPr txBox="1"/>
          <p:nvPr/>
        </p:nvSpPr>
        <p:spPr>
          <a:xfrm>
            <a:off x="675860" y="6200980"/>
            <a:ext cx="958132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In the Random Forest Classifier, we got 94% Accuracy.</a:t>
            </a:r>
          </a:p>
        </p:txBody>
      </p:sp>
      <p:pic>
        <p:nvPicPr>
          <p:cNvPr id="3" name="Picture 2">
            <a:extLst>
              <a:ext uri="{FF2B5EF4-FFF2-40B4-BE49-F238E27FC236}">
                <a16:creationId xmlns:a16="http://schemas.microsoft.com/office/drawing/2014/main" id="{F5591318-F961-C109-8862-247526B93C2B}"/>
              </a:ext>
            </a:extLst>
          </p:cNvPr>
          <p:cNvPicPr>
            <a:picLocks noChangeAspect="1"/>
          </p:cNvPicPr>
          <p:nvPr/>
        </p:nvPicPr>
        <p:blipFill>
          <a:blip r:embed="rId2"/>
          <a:stretch>
            <a:fillRect/>
          </a:stretch>
        </p:blipFill>
        <p:spPr>
          <a:xfrm>
            <a:off x="0" y="727832"/>
            <a:ext cx="7734300" cy="5473148"/>
          </a:xfrm>
          <a:prstGeom prst="rect">
            <a:avLst/>
          </a:prstGeom>
        </p:spPr>
      </p:pic>
      <p:pic>
        <p:nvPicPr>
          <p:cNvPr id="11266" name="Picture 2">
            <a:extLst>
              <a:ext uri="{FF2B5EF4-FFF2-40B4-BE49-F238E27FC236}">
                <a16:creationId xmlns:a16="http://schemas.microsoft.com/office/drawing/2014/main" id="{70F52167-64FF-E023-5516-152204AFC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300" y="727832"/>
            <a:ext cx="4457700" cy="547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818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302EC9-BBEF-2975-E915-CCC9DF9129C8}"/>
              </a:ext>
            </a:extLst>
          </p:cNvPr>
          <p:cNvSpPr/>
          <p:nvPr/>
        </p:nvSpPr>
        <p:spPr>
          <a:xfrm>
            <a:off x="2279801" y="-103165"/>
            <a:ext cx="7923965" cy="830997"/>
          </a:xfrm>
          <a:prstGeom prst="rect">
            <a:avLst/>
          </a:prstGeom>
          <a:noFill/>
          <a:effectLst>
            <a:outerShdw blurRad="50800" dist="38100" dir="5400000" algn="t" rotWithShape="0">
              <a:prstClr val="black">
                <a:alpha val="40000"/>
              </a:prstClr>
            </a:outerShdw>
          </a:effectLst>
        </p:spPr>
        <p:txBody>
          <a:bodyPr wrap="none" lIns="91440" tIns="45720" rIns="91440" bIns="45720">
            <a:spAutoFit/>
          </a:bodyPr>
          <a:lstStyle/>
          <a:p>
            <a:pPr algn="ctr"/>
            <a:r>
              <a:rPr lang="en-IN"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Gradient Boosting Classifier</a:t>
            </a:r>
          </a:p>
        </p:txBody>
      </p:sp>
      <p:sp>
        <p:nvSpPr>
          <p:cNvPr id="6" name="TextBox 5">
            <a:extLst>
              <a:ext uri="{FF2B5EF4-FFF2-40B4-BE49-F238E27FC236}">
                <a16:creationId xmlns:a16="http://schemas.microsoft.com/office/drawing/2014/main" id="{3F0E0366-6DFE-247B-87E9-C11FEC061E4C}"/>
              </a:ext>
            </a:extLst>
          </p:cNvPr>
          <p:cNvSpPr txBox="1"/>
          <p:nvPr/>
        </p:nvSpPr>
        <p:spPr>
          <a:xfrm>
            <a:off x="675860" y="6200980"/>
            <a:ext cx="958132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In the Gradient Boosting Classifier, we got 90% Accuracy.</a:t>
            </a:r>
          </a:p>
        </p:txBody>
      </p:sp>
      <p:pic>
        <p:nvPicPr>
          <p:cNvPr id="4" name="Picture 3">
            <a:extLst>
              <a:ext uri="{FF2B5EF4-FFF2-40B4-BE49-F238E27FC236}">
                <a16:creationId xmlns:a16="http://schemas.microsoft.com/office/drawing/2014/main" id="{221F1D50-34B0-DFA8-4B03-236412E26147}"/>
              </a:ext>
            </a:extLst>
          </p:cNvPr>
          <p:cNvPicPr>
            <a:picLocks noChangeAspect="1"/>
          </p:cNvPicPr>
          <p:nvPr/>
        </p:nvPicPr>
        <p:blipFill>
          <a:blip r:embed="rId2"/>
          <a:stretch>
            <a:fillRect/>
          </a:stretch>
        </p:blipFill>
        <p:spPr>
          <a:xfrm>
            <a:off x="0" y="727832"/>
            <a:ext cx="7734300" cy="5473148"/>
          </a:xfrm>
          <a:prstGeom prst="rect">
            <a:avLst/>
          </a:prstGeom>
        </p:spPr>
      </p:pic>
      <p:pic>
        <p:nvPicPr>
          <p:cNvPr id="12290" name="Picture 2">
            <a:extLst>
              <a:ext uri="{FF2B5EF4-FFF2-40B4-BE49-F238E27FC236}">
                <a16:creationId xmlns:a16="http://schemas.microsoft.com/office/drawing/2014/main" id="{8BAAB8AF-B8ED-5953-C061-B30D8B57F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2389" y="727832"/>
            <a:ext cx="4449612" cy="547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587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302EC9-BBEF-2975-E915-CCC9DF9129C8}"/>
              </a:ext>
            </a:extLst>
          </p:cNvPr>
          <p:cNvSpPr/>
          <p:nvPr/>
        </p:nvSpPr>
        <p:spPr>
          <a:xfrm>
            <a:off x="3147028" y="-103165"/>
            <a:ext cx="6189515" cy="830997"/>
          </a:xfrm>
          <a:prstGeom prst="rect">
            <a:avLst/>
          </a:prstGeom>
          <a:noFill/>
          <a:effectLst>
            <a:outerShdw blurRad="50800" dist="38100" dir="5400000" algn="t" rotWithShape="0">
              <a:prstClr val="black">
                <a:alpha val="40000"/>
              </a:prstClr>
            </a:outerShdw>
          </a:effectLst>
        </p:spPr>
        <p:txBody>
          <a:bodyPr wrap="none" lIns="91440" tIns="45720" rIns="91440" bIns="45720">
            <a:spAutoFit/>
          </a:bodyPr>
          <a:lstStyle/>
          <a:p>
            <a:pPr algn="ctr"/>
            <a:r>
              <a:rPr lang="en-IN"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KNeighbors Classifier</a:t>
            </a:r>
          </a:p>
        </p:txBody>
      </p:sp>
      <p:sp>
        <p:nvSpPr>
          <p:cNvPr id="6" name="TextBox 5">
            <a:extLst>
              <a:ext uri="{FF2B5EF4-FFF2-40B4-BE49-F238E27FC236}">
                <a16:creationId xmlns:a16="http://schemas.microsoft.com/office/drawing/2014/main" id="{3F0E0366-6DFE-247B-87E9-C11FEC061E4C}"/>
              </a:ext>
            </a:extLst>
          </p:cNvPr>
          <p:cNvSpPr txBox="1"/>
          <p:nvPr/>
        </p:nvSpPr>
        <p:spPr>
          <a:xfrm>
            <a:off x="675860" y="6200980"/>
            <a:ext cx="958132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In the KNeighbors Classifier, we got 88% Accuracy.</a:t>
            </a:r>
          </a:p>
        </p:txBody>
      </p:sp>
      <p:pic>
        <p:nvPicPr>
          <p:cNvPr id="8" name="Picture 7">
            <a:extLst>
              <a:ext uri="{FF2B5EF4-FFF2-40B4-BE49-F238E27FC236}">
                <a16:creationId xmlns:a16="http://schemas.microsoft.com/office/drawing/2014/main" id="{016D9360-0765-27BB-8521-5A7E02BF94CA}"/>
              </a:ext>
            </a:extLst>
          </p:cNvPr>
          <p:cNvPicPr>
            <a:picLocks noChangeAspect="1"/>
          </p:cNvPicPr>
          <p:nvPr/>
        </p:nvPicPr>
        <p:blipFill>
          <a:blip r:embed="rId2"/>
          <a:stretch>
            <a:fillRect/>
          </a:stretch>
        </p:blipFill>
        <p:spPr>
          <a:xfrm>
            <a:off x="0" y="727831"/>
            <a:ext cx="7752522" cy="5402335"/>
          </a:xfrm>
          <a:prstGeom prst="rect">
            <a:avLst/>
          </a:prstGeom>
        </p:spPr>
      </p:pic>
      <p:pic>
        <p:nvPicPr>
          <p:cNvPr id="13316" name="Picture 4">
            <a:extLst>
              <a:ext uri="{FF2B5EF4-FFF2-40B4-BE49-F238E27FC236}">
                <a16:creationId xmlns:a16="http://schemas.microsoft.com/office/drawing/2014/main" id="{B59CBE04-02BF-D327-EEBF-CED12B788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2522" y="727830"/>
            <a:ext cx="4457700" cy="54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573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8CD1425-69AE-2D76-C227-5D151F88B920}"/>
              </a:ext>
            </a:extLst>
          </p:cNvPr>
          <p:cNvPicPr>
            <a:picLocks noGrp="1" noChangeAspect="1"/>
          </p:cNvPicPr>
          <p:nvPr>
            <p:ph idx="1"/>
          </p:nvPr>
        </p:nvPicPr>
        <p:blipFill>
          <a:blip r:embed="rId2"/>
          <a:stretch>
            <a:fillRect/>
          </a:stretch>
        </p:blipFill>
        <p:spPr>
          <a:xfrm>
            <a:off x="1007165" y="1066799"/>
            <a:ext cx="10535477" cy="4644888"/>
          </a:xfrm>
        </p:spPr>
      </p:pic>
      <p:sp>
        <p:nvSpPr>
          <p:cNvPr id="4" name="Rectangle 3">
            <a:extLst>
              <a:ext uri="{FF2B5EF4-FFF2-40B4-BE49-F238E27FC236}">
                <a16:creationId xmlns:a16="http://schemas.microsoft.com/office/drawing/2014/main" id="{B2B0A813-FA3A-5FB9-CCBA-E4C3BC1E45A4}"/>
              </a:ext>
            </a:extLst>
          </p:cNvPr>
          <p:cNvSpPr/>
          <p:nvPr/>
        </p:nvSpPr>
        <p:spPr>
          <a:xfrm>
            <a:off x="1530675" y="143469"/>
            <a:ext cx="8149988" cy="923330"/>
          </a:xfrm>
          <a:prstGeom prst="rect">
            <a:avLst/>
          </a:prstGeom>
          <a:noFill/>
          <a:effectLst>
            <a:glow rad="101600">
              <a:schemeClr val="accent1">
                <a:satMod val="175000"/>
                <a:alpha val="40000"/>
              </a:schemeClr>
            </a:glow>
          </a:effectLst>
        </p:spPr>
        <p:txBody>
          <a:bodyPr wrap="none" lIns="91440" tIns="45720" rIns="91440" bIns="45720">
            <a:spAutoFit/>
          </a:bodyPr>
          <a:lstStyle/>
          <a:p>
            <a:pPr algn="ctr"/>
            <a:r>
              <a:rPr lang="en-IN" sz="5400" b="1" cap="none" spc="0" dirty="0">
                <a:ln w="9525">
                  <a:solidFill>
                    <a:srgbClr val="FF0000"/>
                  </a:solidFill>
                  <a:prstDash val="solid"/>
                </a:ln>
                <a:solidFill>
                  <a:schemeClr val="tx1"/>
                </a:solidFill>
                <a:effectLst>
                  <a:outerShdw blurRad="12700" dist="38100" dir="2700000" algn="tl" rotWithShape="0">
                    <a:schemeClr val="bg1">
                      <a:lumMod val="50000"/>
                    </a:schemeClr>
                  </a:outerShdw>
                </a:effectLst>
              </a:rPr>
              <a:t>CROSS VALIDATION SCORE</a:t>
            </a:r>
          </a:p>
        </p:txBody>
      </p:sp>
      <p:sp>
        <p:nvSpPr>
          <p:cNvPr id="9" name="TextBox 8">
            <a:extLst>
              <a:ext uri="{FF2B5EF4-FFF2-40B4-BE49-F238E27FC236}">
                <a16:creationId xmlns:a16="http://schemas.microsoft.com/office/drawing/2014/main" id="{56DC6427-4AA3-4C13-77B6-16CD79886156}"/>
              </a:ext>
            </a:extLst>
          </p:cNvPr>
          <p:cNvSpPr txBox="1"/>
          <p:nvPr/>
        </p:nvSpPr>
        <p:spPr>
          <a:xfrm>
            <a:off x="1828800" y="5791201"/>
            <a:ext cx="8534400" cy="1015663"/>
          </a:xfrm>
          <a:prstGeom prst="rect">
            <a:avLst/>
          </a:prstGeom>
          <a:noFill/>
        </p:spPr>
        <p:txBody>
          <a:bodyPr wrap="square" rtlCol="0">
            <a:spAutoFit/>
          </a:bodyPr>
          <a:lstStyle/>
          <a:p>
            <a:r>
              <a:rPr lang="en-IN" sz="2000" dirty="0"/>
              <a:t>On Analysis of various model cross validation score, we found that Random Forest Classifier gives a good Validation Score 94%. So, we will consider the Random Forest Classifier as our final model.</a:t>
            </a:r>
          </a:p>
        </p:txBody>
      </p:sp>
    </p:spTree>
    <p:extLst>
      <p:ext uri="{BB962C8B-B14F-4D97-AF65-F5344CB8AC3E}">
        <p14:creationId xmlns:p14="http://schemas.microsoft.com/office/powerpoint/2010/main" val="1966082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19F2A6-A886-B53D-A1DE-3AB45B87D467}"/>
              </a:ext>
            </a:extLst>
          </p:cNvPr>
          <p:cNvSpPr/>
          <p:nvPr/>
        </p:nvSpPr>
        <p:spPr>
          <a:xfrm>
            <a:off x="1560659" y="143470"/>
            <a:ext cx="8408071" cy="923330"/>
          </a:xfrm>
          <a:prstGeom prst="rect">
            <a:avLst/>
          </a:prstGeom>
          <a:noFill/>
        </p:spPr>
        <p:txBody>
          <a:bodyPr wrap="none" lIns="91440" tIns="45720" rIns="91440" bIns="45720">
            <a:spAutoFit/>
          </a:bodyPr>
          <a:lstStyle/>
          <a:p>
            <a:pPr algn="ctr"/>
            <a:r>
              <a:rPr lang="en-IN" sz="5400" b="1" cap="none" spc="0" dirty="0">
                <a:ln w="12700">
                  <a:solidFill>
                    <a:schemeClr val="tx2">
                      <a:lumMod val="75000"/>
                    </a:schemeClr>
                  </a:solidFill>
                  <a:prstDash val="solid"/>
                </a:ln>
                <a:effectLst>
                  <a:outerShdw dist="38100" dir="2640000" algn="bl" rotWithShape="0">
                    <a:schemeClr val="tx2">
                      <a:lumMod val="75000"/>
                    </a:schemeClr>
                  </a:outerShdw>
                </a:effectLst>
              </a:rPr>
              <a:t>Hyper parameter tuning</a:t>
            </a:r>
          </a:p>
        </p:txBody>
      </p:sp>
      <p:pic>
        <p:nvPicPr>
          <p:cNvPr id="14" name="Content Placeholder 13">
            <a:extLst>
              <a:ext uri="{FF2B5EF4-FFF2-40B4-BE49-F238E27FC236}">
                <a16:creationId xmlns:a16="http://schemas.microsoft.com/office/drawing/2014/main" id="{152BB0A5-A871-210E-0E57-B719C0463EDF}"/>
              </a:ext>
            </a:extLst>
          </p:cNvPr>
          <p:cNvPicPr>
            <a:picLocks noGrp="1" noChangeAspect="1"/>
          </p:cNvPicPr>
          <p:nvPr>
            <p:ph idx="1"/>
          </p:nvPr>
        </p:nvPicPr>
        <p:blipFill>
          <a:blip r:embed="rId2"/>
          <a:stretch>
            <a:fillRect/>
          </a:stretch>
        </p:blipFill>
        <p:spPr>
          <a:xfrm>
            <a:off x="921647" y="1206396"/>
            <a:ext cx="10753518" cy="1695450"/>
          </a:xfrm>
        </p:spPr>
      </p:pic>
      <p:pic>
        <p:nvPicPr>
          <p:cNvPr id="16" name="Picture 15">
            <a:extLst>
              <a:ext uri="{FF2B5EF4-FFF2-40B4-BE49-F238E27FC236}">
                <a16:creationId xmlns:a16="http://schemas.microsoft.com/office/drawing/2014/main" id="{CBE67ABE-A9CD-FD94-18E1-7C10467FC4E2}"/>
              </a:ext>
            </a:extLst>
          </p:cNvPr>
          <p:cNvPicPr>
            <a:picLocks noChangeAspect="1"/>
          </p:cNvPicPr>
          <p:nvPr/>
        </p:nvPicPr>
        <p:blipFill>
          <a:blip r:embed="rId3"/>
          <a:stretch>
            <a:fillRect/>
          </a:stretch>
        </p:blipFill>
        <p:spPr>
          <a:xfrm>
            <a:off x="921647" y="2901846"/>
            <a:ext cx="10753518" cy="2790825"/>
          </a:xfrm>
          <a:prstGeom prst="rect">
            <a:avLst/>
          </a:prstGeom>
        </p:spPr>
      </p:pic>
      <p:sp>
        <p:nvSpPr>
          <p:cNvPr id="17" name="TextBox 16">
            <a:extLst>
              <a:ext uri="{FF2B5EF4-FFF2-40B4-BE49-F238E27FC236}">
                <a16:creationId xmlns:a16="http://schemas.microsoft.com/office/drawing/2014/main" id="{FA09CEC9-D9E3-CD0D-BEE0-54F6C903B2A7}"/>
              </a:ext>
            </a:extLst>
          </p:cNvPr>
          <p:cNvSpPr txBox="1"/>
          <p:nvPr/>
        </p:nvSpPr>
        <p:spPr>
          <a:xfrm>
            <a:off x="1192696" y="5976730"/>
            <a:ext cx="9117495" cy="646331"/>
          </a:xfrm>
          <a:prstGeom prst="rect">
            <a:avLst/>
          </a:prstGeom>
          <a:noFill/>
        </p:spPr>
        <p:txBody>
          <a:bodyPr wrap="square" rtlCol="0">
            <a:spAutoFit/>
          </a:bodyPr>
          <a:lstStyle/>
          <a:p>
            <a:r>
              <a:rPr lang="en-IN" dirty="0"/>
              <a:t>After tuning the parameter for Random Forest Classifier, we got best score 94%. Which is a very good score.</a:t>
            </a:r>
          </a:p>
        </p:txBody>
      </p:sp>
    </p:spTree>
    <p:extLst>
      <p:ext uri="{BB962C8B-B14F-4D97-AF65-F5344CB8AC3E}">
        <p14:creationId xmlns:p14="http://schemas.microsoft.com/office/powerpoint/2010/main" val="54292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23C5-7B76-947A-1C53-333052299CE1}"/>
              </a:ext>
            </a:extLst>
          </p:cNvPr>
          <p:cNvSpPr>
            <a:spLocks noGrp="1"/>
          </p:cNvSpPr>
          <p:nvPr>
            <p:ph type="title"/>
          </p:nvPr>
        </p:nvSpPr>
        <p:spPr>
          <a:xfrm>
            <a:off x="1579845" y="1271558"/>
            <a:ext cx="10018713" cy="1279478"/>
          </a:xfrm>
        </p:spPr>
        <p:txBody>
          <a:bodyPr>
            <a:normAutofit/>
          </a:bodyPr>
          <a:lstStyle/>
          <a:p>
            <a:pPr algn="l"/>
            <a:r>
              <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Overview:</a:t>
            </a:r>
            <a:b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dirty="0"/>
          </a:p>
        </p:txBody>
      </p:sp>
      <p:sp>
        <p:nvSpPr>
          <p:cNvPr id="3" name="Content Placeholder 2">
            <a:extLst>
              <a:ext uri="{FF2B5EF4-FFF2-40B4-BE49-F238E27FC236}">
                <a16:creationId xmlns:a16="http://schemas.microsoft.com/office/drawing/2014/main" id="{20029CE3-484F-C88C-D4E3-16A72526F1E5}"/>
              </a:ext>
            </a:extLst>
          </p:cNvPr>
          <p:cNvSpPr>
            <a:spLocks noGrp="1"/>
          </p:cNvSpPr>
          <p:nvPr>
            <p:ph idx="1"/>
          </p:nvPr>
        </p:nvSpPr>
        <p:spPr>
          <a:xfrm>
            <a:off x="1484310" y="2134737"/>
            <a:ext cx="10018713" cy="3124201"/>
          </a:xfrm>
        </p:spPr>
        <p:txBody>
          <a:bodyPr>
            <a:normAutofit fontScale="92500" lnSpcReduction="10000"/>
          </a:bodyPr>
          <a:lstStyle/>
          <a:p>
            <a:pPr marL="0" indent="0">
              <a:buNone/>
            </a:pPr>
            <a:r>
              <a:rPr lang="en-IN" dirty="0"/>
              <a:t>In this Micro Credit Defaulter Project we will be look on</a:t>
            </a:r>
          </a:p>
          <a:p>
            <a:r>
              <a:rPr lang="en-IN" dirty="0">
                <a:latin typeface="Times New Roman" panose="02020603050405020304" pitchFamily="18" charset="0"/>
                <a:cs typeface="Times New Roman" panose="02020603050405020304" pitchFamily="18" charset="0"/>
              </a:rPr>
              <a:t>How to analyse the data?</a:t>
            </a:r>
          </a:p>
          <a:p>
            <a:r>
              <a:rPr lang="en-IN" dirty="0">
                <a:latin typeface="Times New Roman" panose="02020603050405020304" pitchFamily="18" charset="0"/>
                <a:cs typeface="Times New Roman" panose="02020603050405020304" pitchFamily="18" charset="0"/>
              </a:rPr>
              <a:t>What are the EDA Steps in Data cleaning?</a:t>
            </a:r>
          </a:p>
          <a:p>
            <a:r>
              <a:rPr lang="en-IN" dirty="0">
                <a:latin typeface="Times New Roman" panose="02020603050405020304" pitchFamily="18" charset="0"/>
                <a:cs typeface="Times New Roman" panose="02020603050405020304" pitchFamily="18" charset="0"/>
              </a:rPr>
              <a:t>Visualization of all features and compare with the Target variable.</a:t>
            </a:r>
          </a:p>
          <a:p>
            <a:r>
              <a:rPr lang="en-IN" dirty="0">
                <a:latin typeface="Times New Roman" panose="02020603050405020304" pitchFamily="18" charset="0"/>
                <a:cs typeface="Times New Roman" panose="02020603050405020304" pitchFamily="18" charset="0"/>
              </a:rPr>
              <a:t>Model Building and make the predictions for Micro Credit</a:t>
            </a:r>
          </a:p>
          <a:p>
            <a:r>
              <a:rPr lang="en-IN" dirty="0">
                <a:latin typeface="Times New Roman" panose="02020603050405020304" pitchFamily="18" charset="0"/>
                <a:cs typeface="Times New Roman" panose="02020603050405020304" pitchFamily="18" charset="0"/>
              </a:rPr>
              <a:t>Finalizing the model to make our final prediction.</a:t>
            </a:r>
          </a:p>
          <a:p>
            <a:r>
              <a:rPr lang="en-IN" dirty="0">
                <a:latin typeface="Times New Roman" panose="02020603050405020304" pitchFamily="18" charset="0"/>
                <a:cs typeface="Times New Roman" panose="02020603050405020304" pitchFamily="18" charset="0"/>
              </a:rPr>
              <a:t>Saving the Model for future use.</a:t>
            </a:r>
          </a:p>
        </p:txBody>
      </p:sp>
    </p:spTree>
    <p:extLst>
      <p:ext uri="{BB962C8B-B14F-4D97-AF65-F5344CB8AC3E}">
        <p14:creationId xmlns:p14="http://schemas.microsoft.com/office/powerpoint/2010/main" val="539977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B7B03AA-F002-C61C-3F9D-CDC8B61C956B}"/>
              </a:ext>
            </a:extLst>
          </p:cNvPr>
          <p:cNvPicPr>
            <a:picLocks noGrp="1" noChangeAspect="1"/>
          </p:cNvPicPr>
          <p:nvPr>
            <p:ph idx="1"/>
          </p:nvPr>
        </p:nvPicPr>
        <p:blipFill>
          <a:blip r:embed="rId2"/>
          <a:stretch>
            <a:fillRect/>
          </a:stretch>
        </p:blipFill>
        <p:spPr>
          <a:xfrm>
            <a:off x="0" y="1066800"/>
            <a:ext cx="7606748" cy="4654550"/>
          </a:xfrm>
        </p:spPr>
      </p:pic>
      <p:sp>
        <p:nvSpPr>
          <p:cNvPr id="4" name="Rectangle 3">
            <a:extLst>
              <a:ext uri="{FF2B5EF4-FFF2-40B4-BE49-F238E27FC236}">
                <a16:creationId xmlns:a16="http://schemas.microsoft.com/office/drawing/2014/main" id="{86FB88ED-497E-07C5-87CE-AECB7ECADF91}"/>
              </a:ext>
            </a:extLst>
          </p:cNvPr>
          <p:cNvSpPr/>
          <p:nvPr/>
        </p:nvSpPr>
        <p:spPr>
          <a:xfrm>
            <a:off x="913794" y="143470"/>
            <a:ext cx="5606275" cy="923330"/>
          </a:xfrm>
          <a:prstGeom prst="rect">
            <a:avLst/>
          </a:prstGeom>
          <a:noFill/>
        </p:spPr>
        <p:txBody>
          <a:bodyPr wrap="square" lIns="91440" tIns="45720" rIns="91440" bIns="45720">
            <a:spAutoFit/>
          </a:bodyPr>
          <a:lstStyle/>
          <a:p>
            <a:pPr algn="ctr"/>
            <a:r>
              <a:rPr lang="en-IN" sz="5400" b="1" dirty="0">
                <a:ln w="12700">
                  <a:solidFill>
                    <a:schemeClr val="tx2">
                      <a:lumMod val="75000"/>
                    </a:schemeClr>
                  </a:solidFill>
                  <a:prstDash val="solid"/>
                </a:ln>
                <a:effectLst>
                  <a:outerShdw dist="38100" dir="2640000" algn="bl" rotWithShape="0">
                    <a:schemeClr val="tx2">
                      <a:lumMod val="75000"/>
                    </a:schemeClr>
                  </a:outerShdw>
                </a:effectLst>
              </a:rPr>
              <a:t>Final Model</a:t>
            </a:r>
          </a:p>
        </p:txBody>
      </p:sp>
      <p:pic>
        <p:nvPicPr>
          <p:cNvPr id="14338" name="Picture 2">
            <a:extLst>
              <a:ext uri="{FF2B5EF4-FFF2-40B4-BE49-F238E27FC236}">
                <a16:creationId xmlns:a16="http://schemas.microsoft.com/office/drawing/2014/main" id="{4350231A-04F7-7301-DDE3-678127E1B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748" y="1066800"/>
            <a:ext cx="4585252" cy="4654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B83DD06-7D16-3B0D-0175-336BCCFFE91F}"/>
              </a:ext>
            </a:extLst>
          </p:cNvPr>
          <p:cNvSpPr txBox="1"/>
          <p:nvPr/>
        </p:nvSpPr>
        <p:spPr>
          <a:xfrm>
            <a:off x="583096" y="5998349"/>
            <a:ext cx="10482469" cy="707886"/>
          </a:xfrm>
          <a:prstGeom prst="rect">
            <a:avLst/>
          </a:prstGeom>
          <a:noFill/>
        </p:spPr>
        <p:txBody>
          <a:bodyPr wrap="square" rtlCol="0">
            <a:spAutoFit/>
          </a:bodyPr>
          <a:lstStyle/>
          <a:p>
            <a:r>
              <a:rPr lang="en-IN" sz="2000" dirty="0"/>
              <a:t>Random Forest Classifier is our final, after tuning the parameter, we train and test the model and we got the accuracy score is 94%.</a:t>
            </a:r>
          </a:p>
        </p:txBody>
      </p:sp>
    </p:spTree>
    <p:extLst>
      <p:ext uri="{BB962C8B-B14F-4D97-AF65-F5344CB8AC3E}">
        <p14:creationId xmlns:p14="http://schemas.microsoft.com/office/powerpoint/2010/main" val="1616855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16239A0-B9CE-F6DC-8F14-CED1117D6326}"/>
              </a:ext>
            </a:extLst>
          </p:cNvPr>
          <p:cNvPicPr>
            <a:picLocks noGrp="1" noChangeAspect="1"/>
          </p:cNvPicPr>
          <p:nvPr>
            <p:ph idx="1"/>
          </p:nvPr>
        </p:nvPicPr>
        <p:blipFill>
          <a:blip r:embed="rId2"/>
          <a:stretch>
            <a:fillRect/>
          </a:stretch>
        </p:blipFill>
        <p:spPr>
          <a:xfrm>
            <a:off x="1" y="1148357"/>
            <a:ext cx="6096000" cy="2714625"/>
          </a:xfrm>
        </p:spPr>
      </p:pic>
      <p:sp>
        <p:nvSpPr>
          <p:cNvPr id="4" name="Rectangle 3">
            <a:extLst>
              <a:ext uri="{FF2B5EF4-FFF2-40B4-BE49-F238E27FC236}">
                <a16:creationId xmlns:a16="http://schemas.microsoft.com/office/drawing/2014/main" id="{F67948BE-A3BA-0D7C-7807-2521CFC4245B}"/>
              </a:ext>
            </a:extLst>
          </p:cNvPr>
          <p:cNvSpPr/>
          <p:nvPr/>
        </p:nvSpPr>
        <p:spPr>
          <a:xfrm>
            <a:off x="1069696" y="143470"/>
            <a:ext cx="5811912" cy="923330"/>
          </a:xfrm>
          <a:prstGeom prst="rect">
            <a:avLst/>
          </a:prstGeom>
          <a:noFill/>
          <a:effectLst>
            <a:outerShdw blurRad="50800" dist="38100" dir="10800000" algn="r" rotWithShape="0">
              <a:prstClr val="black">
                <a:alpha val="40000"/>
              </a:prstClr>
            </a:outerShdw>
          </a:effectLst>
        </p:spPr>
        <p:txBody>
          <a:bodyPr wrap="none" lIns="91440" tIns="45720" rIns="91440" bIns="45720">
            <a:spAutoFit/>
          </a:bodyPr>
          <a:lstStyle/>
          <a:p>
            <a:pPr algn="ctr"/>
            <a:r>
              <a:rPr lang="en-IN" sz="5400" b="1" cap="none" spc="0" dirty="0">
                <a:ln w="22225">
                  <a:solidFill>
                    <a:schemeClr val="accent2"/>
                  </a:solidFill>
                  <a:prstDash val="solid"/>
                </a:ln>
                <a:effectLst/>
              </a:rPr>
              <a:t>ROC-AUC Curve</a:t>
            </a:r>
          </a:p>
        </p:txBody>
      </p:sp>
      <p:pic>
        <p:nvPicPr>
          <p:cNvPr id="10" name="Picture 9">
            <a:extLst>
              <a:ext uri="{FF2B5EF4-FFF2-40B4-BE49-F238E27FC236}">
                <a16:creationId xmlns:a16="http://schemas.microsoft.com/office/drawing/2014/main" id="{AEC22B9F-EDDE-498C-72C2-432B2BB426F6}"/>
              </a:ext>
            </a:extLst>
          </p:cNvPr>
          <p:cNvPicPr>
            <a:picLocks noChangeAspect="1"/>
          </p:cNvPicPr>
          <p:nvPr/>
        </p:nvPicPr>
        <p:blipFill>
          <a:blip r:embed="rId3"/>
          <a:stretch>
            <a:fillRect/>
          </a:stretch>
        </p:blipFill>
        <p:spPr>
          <a:xfrm>
            <a:off x="1" y="3862982"/>
            <a:ext cx="6096000" cy="1733550"/>
          </a:xfrm>
          <a:prstGeom prst="rect">
            <a:avLst/>
          </a:prstGeom>
        </p:spPr>
      </p:pic>
      <p:pic>
        <p:nvPicPr>
          <p:cNvPr id="15362" name="Picture 2">
            <a:extLst>
              <a:ext uri="{FF2B5EF4-FFF2-40B4-BE49-F238E27FC236}">
                <a16:creationId xmlns:a16="http://schemas.microsoft.com/office/drawing/2014/main" id="{37B29966-F217-DB48-EF6C-EB45313E4C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148357"/>
            <a:ext cx="6096000" cy="44481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A425A89-02A2-EE10-39C1-6F0CB49E6711}"/>
              </a:ext>
            </a:extLst>
          </p:cNvPr>
          <p:cNvSpPr txBox="1"/>
          <p:nvPr/>
        </p:nvSpPr>
        <p:spPr>
          <a:xfrm>
            <a:off x="490329" y="5883533"/>
            <a:ext cx="10827027" cy="461665"/>
          </a:xfrm>
          <a:prstGeom prst="rect">
            <a:avLst/>
          </a:prstGeom>
          <a:noFill/>
        </p:spPr>
        <p:txBody>
          <a:bodyPr wrap="square" rtlCol="0">
            <a:spAutoFit/>
          </a:bodyPr>
          <a:lstStyle/>
          <a:p>
            <a:r>
              <a:rPr lang="en-IN" sz="2400" dirty="0"/>
              <a:t>In ROC-AUC Curve, we got the best AUC Score for Random Forest is 99%</a:t>
            </a:r>
          </a:p>
        </p:txBody>
      </p:sp>
    </p:spTree>
    <p:extLst>
      <p:ext uri="{BB962C8B-B14F-4D97-AF65-F5344CB8AC3E}">
        <p14:creationId xmlns:p14="http://schemas.microsoft.com/office/powerpoint/2010/main" val="3706749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8DDAAB-9E92-1431-068F-EAAEA7606CCA}"/>
              </a:ext>
            </a:extLst>
          </p:cNvPr>
          <p:cNvSpPr/>
          <p:nvPr/>
        </p:nvSpPr>
        <p:spPr>
          <a:xfrm>
            <a:off x="660681" y="263892"/>
            <a:ext cx="6046848" cy="923330"/>
          </a:xfrm>
          <a:prstGeom prst="rect">
            <a:avLst/>
          </a:prstGeom>
          <a:noFill/>
          <a:effectLst>
            <a:glow rad="139700">
              <a:schemeClr val="accent2">
                <a:satMod val="175000"/>
                <a:alpha val="40000"/>
              </a:schemeClr>
            </a:glow>
            <a:outerShdw blurRad="50800" dist="38100" dir="5400000" algn="t" rotWithShape="0">
              <a:prstClr val="black">
                <a:alpha val="40000"/>
              </a:prstClr>
            </a:outerShdw>
          </a:effectLst>
        </p:spPr>
        <p:txBody>
          <a:bodyPr wrap="non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Saving the model</a:t>
            </a:r>
          </a:p>
        </p:txBody>
      </p:sp>
      <p:pic>
        <p:nvPicPr>
          <p:cNvPr id="12" name="Picture 11">
            <a:extLst>
              <a:ext uri="{FF2B5EF4-FFF2-40B4-BE49-F238E27FC236}">
                <a16:creationId xmlns:a16="http://schemas.microsoft.com/office/drawing/2014/main" id="{B34F1E4C-14A4-EFB9-0176-D51B6375DC15}"/>
              </a:ext>
            </a:extLst>
          </p:cNvPr>
          <p:cNvPicPr>
            <a:picLocks noChangeAspect="1"/>
          </p:cNvPicPr>
          <p:nvPr/>
        </p:nvPicPr>
        <p:blipFill>
          <a:blip r:embed="rId2"/>
          <a:stretch>
            <a:fillRect/>
          </a:stretch>
        </p:blipFill>
        <p:spPr>
          <a:xfrm>
            <a:off x="817561" y="1187222"/>
            <a:ext cx="11241916" cy="2838450"/>
          </a:xfrm>
          <a:prstGeom prst="rect">
            <a:avLst/>
          </a:prstGeom>
        </p:spPr>
      </p:pic>
      <p:pic>
        <p:nvPicPr>
          <p:cNvPr id="14" name="Picture 13">
            <a:extLst>
              <a:ext uri="{FF2B5EF4-FFF2-40B4-BE49-F238E27FC236}">
                <a16:creationId xmlns:a16="http://schemas.microsoft.com/office/drawing/2014/main" id="{A7806871-B1F1-F0B2-A156-EBDF9AE0C0E4}"/>
              </a:ext>
            </a:extLst>
          </p:cNvPr>
          <p:cNvPicPr>
            <a:picLocks noChangeAspect="1"/>
          </p:cNvPicPr>
          <p:nvPr/>
        </p:nvPicPr>
        <p:blipFill>
          <a:blip r:embed="rId3"/>
          <a:stretch>
            <a:fillRect/>
          </a:stretch>
        </p:blipFill>
        <p:spPr>
          <a:xfrm>
            <a:off x="817560" y="4061054"/>
            <a:ext cx="11241917" cy="1314450"/>
          </a:xfrm>
          <a:prstGeom prst="rect">
            <a:avLst/>
          </a:prstGeom>
        </p:spPr>
      </p:pic>
      <p:sp>
        <p:nvSpPr>
          <p:cNvPr id="15" name="TextBox 14">
            <a:extLst>
              <a:ext uri="{FF2B5EF4-FFF2-40B4-BE49-F238E27FC236}">
                <a16:creationId xmlns:a16="http://schemas.microsoft.com/office/drawing/2014/main" id="{021EE19A-BCF6-267E-E5FC-6AE7515623C0}"/>
              </a:ext>
            </a:extLst>
          </p:cNvPr>
          <p:cNvSpPr txBox="1"/>
          <p:nvPr/>
        </p:nvSpPr>
        <p:spPr>
          <a:xfrm>
            <a:off x="1179443" y="5539409"/>
            <a:ext cx="10667999" cy="830997"/>
          </a:xfrm>
          <a:prstGeom prst="rect">
            <a:avLst/>
          </a:prstGeom>
          <a:noFill/>
        </p:spPr>
        <p:txBody>
          <a:bodyPr wrap="square" rtlCol="0">
            <a:spAutoFit/>
          </a:bodyPr>
          <a:lstStyle/>
          <a:p>
            <a:r>
              <a:rPr lang="en-IN" sz="2400" dirty="0"/>
              <a:t>I have saved my final model in Pickle. Predicted the value for Micro Credit Defaulter. The Value almost looks Similar with the actual value.</a:t>
            </a:r>
          </a:p>
        </p:txBody>
      </p:sp>
    </p:spTree>
    <p:extLst>
      <p:ext uri="{BB962C8B-B14F-4D97-AF65-F5344CB8AC3E}">
        <p14:creationId xmlns:p14="http://schemas.microsoft.com/office/powerpoint/2010/main" val="502429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04493-959C-6185-D538-9569A4A47816}"/>
              </a:ext>
            </a:extLst>
          </p:cNvPr>
          <p:cNvSpPr>
            <a:spLocks noGrp="1"/>
          </p:cNvSpPr>
          <p:nvPr>
            <p:ph idx="1"/>
          </p:nvPr>
        </p:nvSpPr>
        <p:spPr>
          <a:xfrm>
            <a:off x="1143001" y="1484245"/>
            <a:ext cx="9905998" cy="4558748"/>
          </a:xfrm>
        </p:spPr>
        <p:txBody>
          <a:bodyPr>
            <a:normAutofit lnSpcReduction="10000"/>
          </a:bodyPr>
          <a:lstStyle/>
          <a:p>
            <a:r>
              <a:rPr lang="en-IN" dirty="0">
                <a:latin typeface="Times New Roman" panose="02020603050405020304" pitchFamily="18" charset="0"/>
                <a:cs typeface="Times New Roman" panose="02020603050405020304" pitchFamily="18" charset="0"/>
              </a:rPr>
              <a:t>In this project we have used the machine learning model to make prediction for Micro Credit Defaulter. We have done the step by steps analysis. We have check the correlation of data, its null values.</a:t>
            </a:r>
          </a:p>
          <a:p>
            <a:r>
              <a:rPr lang="en-IN" dirty="0">
                <a:latin typeface="Times New Roman" panose="02020603050405020304" pitchFamily="18" charset="0"/>
                <a:cs typeface="Times New Roman" panose="02020603050405020304" pitchFamily="18" charset="0"/>
              </a:rPr>
              <a:t>With the help of visualization, it provides a insight of all features and helps us to understand the data through Visualization.</a:t>
            </a:r>
          </a:p>
          <a:p>
            <a:r>
              <a:rPr lang="en-IN" dirty="0">
                <a:latin typeface="Times New Roman" panose="02020603050405020304" pitchFamily="18" charset="0"/>
                <a:cs typeface="Times New Roman" panose="02020603050405020304" pitchFamily="18" charset="0"/>
              </a:rPr>
              <a:t>Data Cleaning is the most crucial steps in this project, we have removed the outliers and skewness present in the data.</a:t>
            </a:r>
          </a:p>
          <a:p>
            <a:r>
              <a:rPr lang="en-IN" dirty="0">
                <a:latin typeface="Times New Roman" panose="02020603050405020304" pitchFamily="18" charset="0"/>
                <a:cs typeface="Times New Roman" panose="02020603050405020304" pitchFamily="18" charset="0"/>
              </a:rPr>
              <a:t>We have converted the categorical data to numerical data.</a:t>
            </a:r>
          </a:p>
          <a:p>
            <a:r>
              <a:rPr lang="en-IN" dirty="0">
                <a:latin typeface="Times New Roman" panose="02020603050405020304" pitchFamily="18" charset="0"/>
                <a:cs typeface="Times New Roman" panose="02020603050405020304" pitchFamily="18" charset="0"/>
              </a:rPr>
              <a:t>We have dropped the unnecessary columns which have more than 90% zero values.</a:t>
            </a:r>
          </a:p>
          <a:p>
            <a:r>
              <a:rPr lang="en-IN" dirty="0">
                <a:latin typeface="Times New Roman" panose="02020603050405020304" pitchFamily="18" charset="0"/>
                <a:cs typeface="Times New Roman" panose="02020603050405020304" pitchFamily="18" charset="0"/>
              </a:rPr>
              <a:t>I have used 6 Machine Learning Algorithm and checked their accuracy score, confusion matrix and classification report of each algorithm.</a:t>
            </a:r>
          </a:p>
        </p:txBody>
      </p:sp>
      <p:sp>
        <p:nvSpPr>
          <p:cNvPr id="4" name="Rectangle 3">
            <a:extLst>
              <a:ext uri="{FF2B5EF4-FFF2-40B4-BE49-F238E27FC236}">
                <a16:creationId xmlns:a16="http://schemas.microsoft.com/office/drawing/2014/main" id="{27D45207-BEE1-A373-EB33-64BB211258F4}"/>
              </a:ext>
            </a:extLst>
          </p:cNvPr>
          <p:cNvSpPr/>
          <p:nvPr/>
        </p:nvSpPr>
        <p:spPr>
          <a:xfrm>
            <a:off x="1281504" y="408513"/>
            <a:ext cx="4089581" cy="923330"/>
          </a:xfrm>
          <a:prstGeom prst="rect">
            <a:avLst/>
          </a:prstGeom>
          <a:noFill/>
        </p:spPr>
        <p:txBody>
          <a:bodyPr wrap="none" lIns="91440" tIns="45720" rIns="91440" bIns="45720">
            <a:spAutoFit/>
          </a:bodyPr>
          <a:lstStyle/>
          <a:p>
            <a:pPr algn="ctr"/>
            <a:r>
              <a:rPr lang="en-IN" sz="5400" b="1" dirty="0">
                <a:ln w="22225">
                  <a:solidFill>
                    <a:schemeClr val="accent2"/>
                  </a:solidFill>
                  <a:prstDash val="solid"/>
                </a:ln>
                <a:latin typeface="Algerian" panose="04020705040A02060702" pitchFamily="82" charset="0"/>
              </a:rPr>
              <a:t>CONCLUSION</a:t>
            </a:r>
          </a:p>
        </p:txBody>
      </p:sp>
    </p:spTree>
    <p:extLst>
      <p:ext uri="{BB962C8B-B14F-4D97-AF65-F5344CB8AC3E}">
        <p14:creationId xmlns:p14="http://schemas.microsoft.com/office/powerpoint/2010/main" val="1548385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04493-959C-6185-D538-9569A4A47816}"/>
              </a:ext>
            </a:extLst>
          </p:cNvPr>
          <p:cNvSpPr>
            <a:spLocks noGrp="1"/>
          </p:cNvSpPr>
          <p:nvPr>
            <p:ph idx="1"/>
          </p:nvPr>
        </p:nvSpPr>
        <p:spPr>
          <a:xfrm>
            <a:off x="1143001" y="1484245"/>
            <a:ext cx="9905998" cy="4558748"/>
          </a:xfrm>
        </p:spPr>
        <p:txBody>
          <a:bodyPr>
            <a:normAutofit/>
          </a:bodyPr>
          <a:lstStyle/>
          <a:p>
            <a:r>
              <a:rPr lang="en-IN" dirty="0">
                <a:latin typeface="Times New Roman" panose="02020603050405020304" pitchFamily="18" charset="0"/>
                <a:cs typeface="Times New Roman" panose="02020603050405020304" pitchFamily="18" charset="0"/>
              </a:rPr>
              <a:t>We have done the cross validation score for each model and checked the score, compared with model and choose the model which is giving the high score. In our project Random Forest Classifier gives a good score.</a:t>
            </a:r>
          </a:p>
          <a:p>
            <a:r>
              <a:rPr lang="en-IN" dirty="0">
                <a:latin typeface="Times New Roman" panose="02020603050405020304" pitchFamily="18" charset="0"/>
                <a:cs typeface="Times New Roman" panose="02020603050405020304" pitchFamily="18" charset="0"/>
              </a:rPr>
              <a:t>We have done the Hyper parameter tuning for our final model. Random Forest Classifier is our final model and it gives the score 94% after tuning the parameter.</a:t>
            </a:r>
          </a:p>
          <a:p>
            <a:r>
              <a:rPr lang="en-IN" dirty="0">
                <a:latin typeface="Times New Roman" panose="02020603050405020304" pitchFamily="18" charset="0"/>
                <a:cs typeface="Times New Roman" panose="02020603050405020304" pitchFamily="18" charset="0"/>
              </a:rPr>
              <a:t>Then we have saved our final model. We observed that our predicted value and actual value almost look similar.</a:t>
            </a:r>
          </a:p>
          <a:p>
            <a:r>
              <a:rPr lang="en-IN" dirty="0">
                <a:latin typeface="Times New Roman" panose="02020603050405020304" pitchFamily="18" charset="0"/>
                <a:cs typeface="Times New Roman" panose="02020603050405020304" pitchFamily="18" charset="0"/>
              </a:rPr>
              <a:t>With this prediction, it helps the Finance Company to make the prediction who will pay the credit loan within 5 days.</a:t>
            </a:r>
          </a:p>
        </p:txBody>
      </p:sp>
    </p:spTree>
    <p:extLst>
      <p:ext uri="{BB962C8B-B14F-4D97-AF65-F5344CB8AC3E}">
        <p14:creationId xmlns:p14="http://schemas.microsoft.com/office/powerpoint/2010/main" val="2060228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2CE858-40AC-905A-14FB-594D3DFAF89B}"/>
              </a:ext>
            </a:extLst>
          </p:cNvPr>
          <p:cNvSpPr/>
          <p:nvPr/>
        </p:nvSpPr>
        <p:spPr>
          <a:xfrm rot="422110">
            <a:off x="3249710" y="2505670"/>
            <a:ext cx="5769162" cy="923330"/>
          </a:xfrm>
          <a:prstGeom prst="rect">
            <a:avLst/>
          </a:prstGeom>
          <a:noFill/>
          <a:effectLst>
            <a:innerShdw blurRad="114300">
              <a:prstClr val="black"/>
            </a:innerShdw>
            <a:reflection blurRad="6350" stA="50000" endA="300" endPos="55500" dist="50800" dir="5400000" sy="-100000" algn="bl" rotWithShape="0"/>
          </a:effectLst>
          <a:scene3d>
            <a:camera prst="isometricOffAxis1Right"/>
            <a:lightRig rig="threePt" dir="t"/>
          </a:scene3d>
          <a:sp3d>
            <a:bevelT prst="relaxedInset"/>
          </a:sp3d>
        </p:spPr>
        <p:txBody>
          <a:bodyPr wrap="square" lIns="91440" tIns="45720" rIns="91440" bIns="45720">
            <a:spAutoFit/>
          </a:bodyPr>
          <a:lstStyle/>
          <a:p>
            <a:pPr algn="ctr"/>
            <a:r>
              <a:rPr lang="en-IN" sz="5400" b="1" dirty="0">
                <a:ln w="22225">
                  <a:solidFill>
                    <a:schemeClr val="accent2"/>
                  </a:solidFill>
                  <a:prstDash val="solid"/>
                </a:ln>
                <a:latin typeface="Algerian" panose="04020705040A02060702" pitchFamily="82" charset="0"/>
              </a:rPr>
              <a:t>Thank You</a:t>
            </a:r>
          </a:p>
        </p:txBody>
      </p:sp>
    </p:spTree>
    <p:extLst>
      <p:ext uri="{BB962C8B-B14F-4D97-AF65-F5344CB8AC3E}">
        <p14:creationId xmlns:p14="http://schemas.microsoft.com/office/powerpoint/2010/main" val="9549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250"/>
                                  </p:stCondLst>
                                  <p:childTnLst>
                                    <p:anim calcmode="lin" valueType="num">
                                      <p:cBhvr>
                                        <p:cTn id="6" dur="1000"/>
                                        <p:tgtEl>
                                          <p:spTgt spid="3">
                                            <p:txEl>
                                              <p:pRg st="0" end="0"/>
                                            </p:txEl>
                                          </p:spTgt>
                                        </p:tgtEl>
                                        <p:attrNameLst>
                                          <p:attrName>ppt_w</p:attrName>
                                        </p:attrNameLst>
                                      </p:cBhvr>
                                      <p:tavLst>
                                        <p:tav tm="0">
                                          <p:val>
                                            <p:strVal val="ppt_w"/>
                                          </p:val>
                                        </p:tav>
                                        <p:tav tm="100000">
                                          <p:val>
                                            <p:fltVal val="0"/>
                                          </p:val>
                                        </p:tav>
                                      </p:tavLst>
                                    </p:anim>
                                    <p:anim calcmode="lin" valueType="num">
                                      <p:cBhvr>
                                        <p:cTn id="7" dur="1000"/>
                                        <p:tgtEl>
                                          <p:spTgt spid="3">
                                            <p:txEl>
                                              <p:pRg st="0" end="0"/>
                                            </p:txEl>
                                          </p:spTgt>
                                        </p:tgtEl>
                                        <p:attrNameLst>
                                          <p:attrName>ppt_h</p:attrName>
                                        </p:attrNameLst>
                                      </p:cBhvr>
                                      <p:tavLst>
                                        <p:tav tm="0">
                                          <p:val>
                                            <p:strVal val="ppt_h"/>
                                          </p:val>
                                        </p:tav>
                                        <p:tav tm="100000">
                                          <p:val>
                                            <p:fltVal val="0"/>
                                          </p:val>
                                        </p:tav>
                                      </p:tavLst>
                                    </p:anim>
                                    <p:anim calcmode="lin" valueType="num">
                                      <p:cBhvr>
                                        <p:cTn id="8" dur="1000"/>
                                        <p:tgtEl>
                                          <p:spTgt spid="3">
                                            <p:txEl>
                                              <p:pRg st="0" end="0"/>
                                            </p:txEl>
                                          </p:spTgt>
                                        </p:tgtEl>
                                        <p:attrNameLst>
                                          <p:attrName>style.rotation</p:attrName>
                                        </p:attrNameLst>
                                      </p:cBhvr>
                                      <p:tavLst>
                                        <p:tav tm="0">
                                          <p:val>
                                            <p:fltVal val="0"/>
                                          </p:val>
                                        </p:tav>
                                        <p:tav tm="100000">
                                          <p:val>
                                            <p:fltVal val="90"/>
                                          </p:val>
                                        </p:tav>
                                      </p:tavLst>
                                    </p:anim>
                                    <p:animEffect transition="out" filter="fade">
                                      <p:cBhvr>
                                        <p:cTn id="9" dur="1000"/>
                                        <p:tgtEl>
                                          <p:spTgt spid="3">
                                            <p:txEl>
                                              <p:pRg st="0" end="0"/>
                                            </p:txEl>
                                          </p:spTgt>
                                        </p:tgtEl>
                                      </p:cBhvr>
                                    </p:animEffect>
                                    <p:set>
                                      <p:cBhvr>
                                        <p:cTn id="10"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6" presetClass="emph" presetSubtype="0" fill="hold" grpId="0" nodeType="clickEffect">
                                  <p:stCondLst>
                                    <p:cond delay="250"/>
                                  </p:stCondLst>
                                  <p:iterate type="lt">
                                    <p:tmPct val="4000"/>
                                  </p:iterate>
                                  <p:childTnLst>
                                    <p:set>
                                      <p:cBhvr override="childStyle">
                                        <p:cTn id="14" dur="500" fill="hold"/>
                                        <p:tgtEl>
                                          <p:spTgt spid="3"/>
                                        </p:tgtEl>
                                        <p:attrNameLst>
                                          <p:attrName>style.color</p:attrName>
                                        </p:attrNameLst>
                                      </p:cBhvr>
                                      <p:to>
                                        <p:clrVal>
                                          <a:schemeClr val="accent2"/>
                                        </p:clrVal>
                                      </p:to>
                                    </p:set>
                                    <p:set>
                                      <p:cBhvr>
                                        <p:cTn id="15" dur="500" fill="hold"/>
                                        <p:tgtEl>
                                          <p:spTgt spid="3"/>
                                        </p:tgtEl>
                                        <p:attrNameLst>
                                          <p:attrName>fillcolor</p:attrName>
                                        </p:attrNameLst>
                                      </p:cBhvr>
                                      <p:to>
                                        <p:clrVal>
                                          <a:schemeClr val="accent2"/>
                                        </p:clrVal>
                                      </p:to>
                                    </p:set>
                                    <p:set>
                                      <p:cBhvr>
                                        <p:cTn id="16"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44D23-EE47-677B-A8CE-48D456C522C8}"/>
              </a:ext>
            </a:extLst>
          </p:cNvPr>
          <p:cNvSpPr>
            <a:spLocks noGrp="1"/>
          </p:cNvSpPr>
          <p:nvPr>
            <p:ph idx="1"/>
          </p:nvPr>
        </p:nvSpPr>
        <p:spPr>
          <a:xfrm>
            <a:off x="1775792" y="579687"/>
            <a:ext cx="10323444" cy="6178922"/>
          </a:xfrm>
        </p:spPr>
        <p:txBody>
          <a:bodyPr>
            <a:normAutofit fontScale="77500" lnSpcReduction="20000"/>
          </a:bodyPr>
          <a:lstStyle/>
          <a:p>
            <a:pPr>
              <a:lnSpc>
                <a:spcPct val="107000"/>
              </a:lnSpc>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21272A63-E6CE-BDBF-39F8-D0B17EE620D3}"/>
              </a:ext>
            </a:extLst>
          </p:cNvPr>
          <p:cNvSpPr/>
          <p:nvPr/>
        </p:nvSpPr>
        <p:spPr>
          <a:xfrm>
            <a:off x="1566812" y="-128199"/>
            <a:ext cx="5038559" cy="707886"/>
          </a:xfrm>
          <a:prstGeom prst="rect">
            <a:avLst/>
          </a:prstGeom>
          <a:noFill/>
        </p:spPr>
        <p:txBody>
          <a:bodyPr wrap="none" lIns="91440" tIns="45720" rIns="91440" bIns="45720">
            <a:spAutoFit/>
          </a:bodyPr>
          <a:lstStyle/>
          <a:p>
            <a:pPr algn="ctr"/>
            <a:r>
              <a:rPr lang="en-I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Problem Statement:</a:t>
            </a:r>
          </a:p>
        </p:txBody>
      </p:sp>
    </p:spTree>
    <p:extLst>
      <p:ext uri="{BB962C8B-B14F-4D97-AF65-F5344CB8AC3E}">
        <p14:creationId xmlns:p14="http://schemas.microsoft.com/office/powerpoint/2010/main" val="138589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EED3-D005-4C6C-0DA8-FB5BB65383A2}"/>
              </a:ext>
            </a:extLst>
          </p:cNvPr>
          <p:cNvSpPr>
            <a:spLocks noGrp="1"/>
          </p:cNvSpPr>
          <p:nvPr>
            <p:ph type="title"/>
          </p:nvPr>
        </p:nvSpPr>
        <p:spPr>
          <a:xfrm>
            <a:off x="2208612" y="266302"/>
            <a:ext cx="8911687" cy="608342"/>
          </a:xfrm>
          <a:effectLst>
            <a:outerShdw blurRad="50800" dist="38100" dir="18900000" algn="bl" rotWithShape="0">
              <a:prstClr val="black">
                <a:alpha val="40000"/>
              </a:prstClr>
            </a:outerShdw>
          </a:effectLst>
        </p:spPr>
        <p:txBody>
          <a:bodyPr>
            <a:normAutofit/>
          </a:bodyPr>
          <a:lstStyle/>
          <a:p>
            <a:r>
              <a:rPr lang="en-IN" dirty="0">
                <a:latin typeface="Bahnschrift" panose="020B0502040204020203" pitchFamily="34" charset="0"/>
              </a:rPr>
              <a:t>Problem Understanding</a:t>
            </a:r>
          </a:p>
        </p:txBody>
      </p:sp>
      <p:sp>
        <p:nvSpPr>
          <p:cNvPr id="3" name="Content Placeholder 2">
            <a:extLst>
              <a:ext uri="{FF2B5EF4-FFF2-40B4-BE49-F238E27FC236}">
                <a16:creationId xmlns:a16="http://schemas.microsoft.com/office/drawing/2014/main" id="{245D9E87-A499-F27F-1241-FF1429599904}"/>
              </a:ext>
            </a:extLst>
          </p:cNvPr>
          <p:cNvSpPr>
            <a:spLocks noGrp="1"/>
          </p:cNvSpPr>
          <p:nvPr>
            <p:ph idx="1"/>
          </p:nvPr>
        </p:nvSpPr>
        <p:spPr>
          <a:xfrm>
            <a:off x="2589212" y="1484243"/>
            <a:ext cx="8915400" cy="5247861"/>
          </a:xfrm>
        </p:spPr>
        <p:txBody>
          <a:bodyPr>
            <a:normAutofit/>
          </a:bodyPr>
          <a:lstStyle/>
          <a:p>
            <a:pPr>
              <a:lnSpc>
                <a:spcPct val="107000"/>
              </a:lnSpc>
              <a:spcAft>
                <a:spcPts val="800"/>
              </a:spcAft>
            </a:pPr>
            <a:r>
              <a:rPr lang="en-IN" dirty="0">
                <a:solidFill>
                  <a:schemeClr val="tx1"/>
                </a:solidFill>
                <a:latin typeface="Times New Roman" panose="02020603050405020304" pitchFamily="18" charset="0"/>
                <a:cs typeface="Times New Roman" panose="02020603050405020304" pitchFamily="18" charset="0"/>
              </a:rPr>
              <a:t>Telecom Industry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understand the importance of communication and how it affects a person’s life, thus, focusing on providing their services and products to low income families and poor customers that can help them in the need of hour.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16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1DB4-BF56-BBD5-D863-E3F4DCCCE7B7}"/>
              </a:ext>
            </a:extLst>
          </p:cNvPr>
          <p:cNvSpPr>
            <a:spLocks noGrp="1"/>
          </p:cNvSpPr>
          <p:nvPr>
            <p:ph type="title"/>
          </p:nvPr>
        </p:nvSpPr>
        <p:spPr/>
        <p:txBody>
          <a:bodyPr/>
          <a:lstStyle/>
          <a:p>
            <a:pPr algn="l"/>
            <a:r>
              <a:rPr lang="en-IN" dirty="0"/>
              <a:t>What is micro credit?</a:t>
            </a:r>
          </a:p>
        </p:txBody>
      </p:sp>
      <p:sp>
        <p:nvSpPr>
          <p:cNvPr id="3" name="Content Placeholder 2">
            <a:extLst>
              <a:ext uri="{FF2B5EF4-FFF2-40B4-BE49-F238E27FC236}">
                <a16:creationId xmlns:a16="http://schemas.microsoft.com/office/drawing/2014/main" id="{2FFB0508-F49C-3BEA-BB7A-66F3277AA4C6}"/>
              </a:ext>
            </a:extLst>
          </p:cNvPr>
          <p:cNvSpPr>
            <a:spLocks noGrp="1"/>
          </p:cNvSpPr>
          <p:nvPr>
            <p:ph idx="1"/>
          </p:nvPr>
        </p:nvSpPr>
        <p:spPr>
          <a:xfrm>
            <a:off x="913795" y="2096064"/>
            <a:ext cx="4652118" cy="3695136"/>
          </a:xfrm>
        </p:spPr>
        <p:txBody>
          <a:bodyPr/>
          <a:lstStyle/>
          <a:p>
            <a:r>
              <a:rPr lang="en-IN" b="0" i="0" dirty="0">
                <a:effectLst/>
                <a:latin typeface="Roboto" panose="02000000000000000000" pitchFamily="2" charset="0"/>
              </a:rPr>
              <a:t>Microcredit is </a:t>
            </a:r>
            <a:r>
              <a:rPr lang="en-IN" b="1" i="0" dirty="0">
                <a:effectLst/>
                <a:latin typeface="Roboto" panose="02000000000000000000" pitchFamily="2" charset="0"/>
              </a:rPr>
              <a:t>small loans granted to low income individuals that are excluded from the traditional banking system</a:t>
            </a:r>
            <a:r>
              <a:rPr lang="en-IN" b="0" i="0" dirty="0">
                <a:effectLst/>
                <a:latin typeface="Roboto" panose="02000000000000000000" pitchFamily="2" charset="0"/>
              </a:rPr>
              <a:t>. It is part of the larger microfinance industry, which provides not only credit, but also savings, insurance, and other basic financial services to the poor.</a:t>
            </a:r>
            <a:endParaRPr lang="en-IN" dirty="0"/>
          </a:p>
        </p:txBody>
      </p:sp>
      <p:pic>
        <p:nvPicPr>
          <p:cNvPr id="2050" name="Picture 2" descr="See the source image">
            <a:extLst>
              <a:ext uri="{FF2B5EF4-FFF2-40B4-BE49-F238E27FC236}">
                <a16:creationId xmlns:a16="http://schemas.microsoft.com/office/drawing/2014/main" id="{AD60D6BB-F88E-D9AD-483A-A4C359E35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930" y="831574"/>
            <a:ext cx="4320209" cy="462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936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856B-B72F-EB41-4BC4-05E4BBCE262C}"/>
              </a:ext>
            </a:extLst>
          </p:cNvPr>
          <p:cNvSpPr>
            <a:spLocks noGrp="1"/>
          </p:cNvSpPr>
          <p:nvPr>
            <p:ph type="title"/>
          </p:nvPr>
        </p:nvSpPr>
        <p:spPr/>
        <p:txBody>
          <a:bodyPr/>
          <a:lstStyle/>
          <a:p>
            <a:r>
              <a:rPr lang="en-IN" dirty="0"/>
              <a:t>Importance of micro credit</a:t>
            </a:r>
          </a:p>
        </p:txBody>
      </p:sp>
      <p:sp>
        <p:nvSpPr>
          <p:cNvPr id="3" name="Content Placeholder 2">
            <a:extLst>
              <a:ext uri="{FF2B5EF4-FFF2-40B4-BE49-F238E27FC236}">
                <a16:creationId xmlns:a16="http://schemas.microsoft.com/office/drawing/2014/main" id="{A8FBFE18-3621-5075-A550-84D173E14303}"/>
              </a:ext>
            </a:extLst>
          </p:cNvPr>
          <p:cNvSpPr>
            <a:spLocks noGrp="1"/>
          </p:cNvSpPr>
          <p:nvPr>
            <p:ph idx="1"/>
          </p:nvPr>
        </p:nvSpPr>
        <p:spPr/>
        <p:txBody>
          <a:bodyPr/>
          <a:lstStyle/>
          <a:p>
            <a:pPr algn="l"/>
            <a:r>
              <a:rPr lang="en-IN" b="0" i="0" dirty="0">
                <a:effectLst/>
                <a:latin typeface="Rubik"/>
              </a:rPr>
              <a:t>Microfinance is important because it provides resources and </a:t>
            </a:r>
            <a:r>
              <a:rPr lang="en-IN" b="0" i="0" u="none" strike="noStrike" dirty="0">
                <a:effectLst/>
                <a:latin typeface="Rubik"/>
                <a:hlinkClick r:id="rId2">
                  <a:extLst>
                    <a:ext uri="{A12FA001-AC4F-418D-AE19-62706E023703}">
                      <ahyp:hlinkClr xmlns:ahyp="http://schemas.microsoft.com/office/drawing/2018/hyperlinkcolor" val="tx"/>
                    </a:ext>
                  </a:extLst>
                </a:hlinkClick>
              </a:rPr>
              <a:t>access to capital</a:t>
            </a:r>
            <a:r>
              <a:rPr lang="en-IN" b="0" i="0" dirty="0">
                <a:effectLst/>
                <a:latin typeface="Rubik"/>
              </a:rPr>
              <a:t> to the financially underserved, such as those who are unable to get checking accounts, lines of credit, or loans from traditional banks.</a:t>
            </a:r>
          </a:p>
          <a:p>
            <a:pPr algn="l"/>
            <a:r>
              <a:rPr lang="en-IN" b="0" i="0" dirty="0">
                <a:effectLst/>
                <a:latin typeface="Rubik"/>
              </a:rPr>
              <a:t>Without microfinance, these groups may have to resort to using risky loans or payday advances with extremely high interest rates or even borrow money from family and friends. Microfinance helps them invest in their businesses and, as a result, invest in themselves.</a:t>
            </a:r>
          </a:p>
          <a:p>
            <a:r>
              <a:rPr lang="en-IN" b="0" i="0" dirty="0">
                <a:effectLst/>
                <a:latin typeface="Rubik"/>
              </a:rPr>
              <a:t>While microfinance can certainly benefit those stateside, it can also serve as an important resource for those in the developing world.</a:t>
            </a:r>
            <a:endParaRPr lang="en-IN" dirty="0"/>
          </a:p>
        </p:txBody>
      </p:sp>
    </p:spTree>
    <p:extLst>
      <p:ext uri="{BB962C8B-B14F-4D97-AF65-F5344CB8AC3E}">
        <p14:creationId xmlns:p14="http://schemas.microsoft.com/office/powerpoint/2010/main" val="218723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B34BC-2911-2140-C957-8EBF7B3B6B66}"/>
              </a:ext>
            </a:extLst>
          </p:cNvPr>
          <p:cNvSpPr>
            <a:spLocks noGrp="1"/>
          </p:cNvSpPr>
          <p:nvPr>
            <p:ph idx="1"/>
          </p:nvPr>
        </p:nvSpPr>
        <p:spPr>
          <a:xfrm>
            <a:off x="685800" y="1587786"/>
            <a:ext cx="10820400" cy="4630899"/>
          </a:xfrm>
        </p:spPr>
        <p:txBody>
          <a:bodyPr>
            <a:normAutofit fontScale="92500"/>
          </a:bodyPr>
          <a:lstStyle/>
          <a:p>
            <a:r>
              <a:rPr lang="en-IN" dirty="0"/>
              <a:t>First I have imported all the necessary Library and imported the data.</a:t>
            </a:r>
          </a:p>
          <a:p>
            <a:r>
              <a:rPr lang="en-IN" dirty="0"/>
              <a:t>Checked the count of data, its uniqueness value, columns names, Information of data, statistical description of data.</a:t>
            </a:r>
          </a:p>
          <a:p>
            <a:r>
              <a:rPr lang="en-IN" dirty="0"/>
              <a:t>Checked the null value, there is no null value present in the data.</a:t>
            </a:r>
          </a:p>
          <a:p>
            <a:r>
              <a:rPr lang="en-IN" dirty="0"/>
              <a:t>In some columns there are more than 90% zero values are present. So, I have dropped the column from the data set.</a:t>
            </a:r>
          </a:p>
          <a:p>
            <a:r>
              <a:rPr lang="en-IN" dirty="0"/>
              <a:t>Extracted the month, day and year from </a:t>
            </a:r>
            <a:r>
              <a:rPr lang="en-IN" dirty="0" err="1"/>
              <a:t>pdate</a:t>
            </a:r>
            <a:r>
              <a:rPr lang="en-IN" dirty="0"/>
              <a:t> and dropped the </a:t>
            </a:r>
            <a:r>
              <a:rPr lang="en-IN" dirty="0" err="1"/>
              <a:t>pdate</a:t>
            </a:r>
            <a:r>
              <a:rPr lang="en-IN" dirty="0"/>
              <a:t> column after extraction.</a:t>
            </a:r>
          </a:p>
          <a:p>
            <a:r>
              <a:rPr lang="en-IN" dirty="0"/>
              <a:t>Checked the Outliers in data, most of the columns Outliers are present. We have removed the Outliers using the zscore method. In the Outliers removal process we lost the 7.4% data.</a:t>
            </a:r>
          </a:p>
          <a:p>
            <a:r>
              <a:rPr lang="en-IN" dirty="0"/>
              <a:t>Checked the skewness in data, Removed the skewness which is highly skewed.</a:t>
            </a:r>
          </a:p>
        </p:txBody>
      </p:sp>
      <p:sp>
        <p:nvSpPr>
          <p:cNvPr id="4" name="Rectangle 3">
            <a:extLst>
              <a:ext uri="{FF2B5EF4-FFF2-40B4-BE49-F238E27FC236}">
                <a16:creationId xmlns:a16="http://schemas.microsoft.com/office/drawing/2014/main" id="{14AA94F8-10CB-EE64-391A-E4F99C3523C9}"/>
              </a:ext>
            </a:extLst>
          </p:cNvPr>
          <p:cNvSpPr/>
          <p:nvPr/>
        </p:nvSpPr>
        <p:spPr>
          <a:xfrm>
            <a:off x="1085742" y="330153"/>
            <a:ext cx="9331402" cy="923330"/>
          </a:xfrm>
          <a:prstGeom prst="rect">
            <a:avLst/>
          </a:prstGeom>
          <a:noFill/>
        </p:spPr>
        <p:txBody>
          <a:bodyPr wrap="none" lIns="91440" tIns="45720" rIns="91440" bIns="45720">
            <a:spAutoFit/>
          </a:bodyPr>
          <a:lstStyle/>
          <a:p>
            <a:pPr algn="ct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Exploratory DATA ANALYSIS</a:t>
            </a:r>
          </a:p>
        </p:txBody>
      </p:sp>
    </p:spTree>
    <p:extLst>
      <p:ext uri="{BB962C8B-B14F-4D97-AF65-F5344CB8AC3E}">
        <p14:creationId xmlns:p14="http://schemas.microsoft.com/office/powerpoint/2010/main" val="150145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B84EDB-C1A1-F0CB-78D2-48D6AB7C105A}"/>
              </a:ext>
            </a:extLst>
          </p:cNvPr>
          <p:cNvSpPr/>
          <p:nvPr/>
        </p:nvSpPr>
        <p:spPr>
          <a:xfrm>
            <a:off x="575016" y="0"/>
            <a:ext cx="6374245"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effectLst/>
              </a:rPr>
              <a:t>Data Visualization</a:t>
            </a:r>
          </a:p>
        </p:txBody>
      </p:sp>
      <p:sp>
        <p:nvSpPr>
          <p:cNvPr id="7" name="Content Placeholder 6">
            <a:extLst>
              <a:ext uri="{FF2B5EF4-FFF2-40B4-BE49-F238E27FC236}">
                <a16:creationId xmlns:a16="http://schemas.microsoft.com/office/drawing/2014/main" id="{617EDF2C-20B6-83DA-4F7C-C77BFEE03A40}"/>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2F4A535E-D66D-0092-907F-DDC79A40803E}"/>
              </a:ext>
            </a:extLst>
          </p:cNvPr>
          <p:cNvPicPr>
            <a:picLocks noChangeAspect="1"/>
          </p:cNvPicPr>
          <p:nvPr/>
        </p:nvPicPr>
        <p:blipFill>
          <a:blip r:embed="rId2"/>
          <a:stretch>
            <a:fillRect/>
          </a:stretch>
        </p:blipFill>
        <p:spPr>
          <a:xfrm>
            <a:off x="357808" y="823912"/>
            <a:ext cx="11714921" cy="5881688"/>
          </a:xfrm>
          <a:prstGeom prst="rect">
            <a:avLst/>
          </a:prstGeom>
        </p:spPr>
      </p:pic>
    </p:spTree>
    <p:extLst>
      <p:ext uri="{BB962C8B-B14F-4D97-AF65-F5344CB8AC3E}">
        <p14:creationId xmlns:p14="http://schemas.microsoft.com/office/powerpoint/2010/main" val="3840316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
  <TotalTime>203</TotalTime>
  <Words>2338</Words>
  <Application>Microsoft Office PowerPoint</Application>
  <PresentationFormat>Widescreen</PresentationFormat>
  <Paragraphs>127</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Algerian</vt:lpstr>
      <vt:lpstr>Arial</vt:lpstr>
      <vt:lpstr>Bahnschrift</vt:lpstr>
      <vt:lpstr>Bookman Old Style</vt:lpstr>
      <vt:lpstr>Century</vt:lpstr>
      <vt:lpstr>Roboto</vt:lpstr>
      <vt:lpstr>Rockwell</vt:lpstr>
      <vt:lpstr>Rubik</vt:lpstr>
      <vt:lpstr>Times New Roman</vt:lpstr>
      <vt:lpstr>Wingdings</vt:lpstr>
      <vt:lpstr>Damask</vt:lpstr>
      <vt:lpstr>Micro Credit Defaulter</vt:lpstr>
      <vt:lpstr>PowerPoint Presentation</vt:lpstr>
      <vt:lpstr>Overview: </vt:lpstr>
      <vt:lpstr>PowerPoint Presentation</vt:lpstr>
      <vt:lpstr>Problem Understanding</vt:lpstr>
      <vt:lpstr>What is micro credit?</vt:lpstr>
      <vt:lpstr>Importance of micro credit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Aamina Ruvaida</dc:creator>
  <cp:lastModifiedBy>Mayukh</cp:lastModifiedBy>
  <cp:revision>10</cp:revision>
  <dcterms:created xsi:type="dcterms:W3CDTF">2022-05-30T03:21:19Z</dcterms:created>
  <dcterms:modified xsi:type="dcterms:W3CDTF">2022-09-07T06:27:14Z</dcterms:modified>
</cp:coreProperties>
</file>