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4" r:id="rId3"/>
    <p:sldId id="260" r:id="rId4"/>
    <p:sldId id="262" r:id="rId5"/>
    <p:sldId id="261" r:id="rId6"/>
    <p:sldId id="263" r:id="rId7"/>
    <p:sldId id="258" r:id="rId8"/>
    <p:sldId id="264" r:id="rId9"/>
    <p:sldId id="265" r:id="rId10"/>
    <p:sldId id="257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7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8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5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CF69-0E58-49B8-9098-55ADC271A6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66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Buffer Overflow Attack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3124200"/>
            <a:ext cx="1893942" cy="1117687"/>
          </a:xfrm>
        </p:spPr>
        <p:txBody>
          <a:bodyPr>
            <a:normAutofit/>
          </a:bodyPr>
          <a:lstStyle/>
          <a:p>
            <a:r>
              <a:rPr lang="en-US" sz="3200" dirty="0"/>
              <a:t>CSE 406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747658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Counter-measures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Disable Address Randomization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sysctl</a:t>
            </a:r>
            <a:r>
              <a:rPr lang="en-US" dirty="0"/>
              <a:t> -w </a:t>
            </a:r>
            <a:r>
              <a:rPr lang="en-US" dirty="0" err="1"/>
              <a:t>kernel.randomize_va_space</a:t>
            </a:r>
            <a:r>
              <a:rPr lang="en-US" dirty="0"/>
              <a:t>=0</a:t>
            </a:r>
          </a:p>
          <a:p>
            <a:r>
              <a:rPr lang="en-US" dirty="0"/>
              <a:t>Enable Stack Execution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-o stack -z </a:t>
            </a:r>
            <a:r>
              <a:rPr lang="en-US" dirty="0" err="1"/>
              <a:t>execstack</a:t>
            </a:r>
            <a:r>
              <a:rPr lang="en-US" dirty="0"/>
              <a:t> -</a:t>
            </a:r>
            <a:r>
              <a:rPr lang="en-US" dirty="0" err="1"/>
              <a:t>fno</a:t>
            </a:r>
            <a:r>
              <a:rPr lang="en-US" dirty="0"/>
              <a:t>-stack-protector </a:t>
            </a:r>
            <a:r>
              <a:rPr lang="en-US" dirty="0" err="1"/>
              <a:t>stack.c</a:t>
            </a:r>
            <a:endParaRPr lang="en-US" dirty="0"/>
          </a:p>
          <a:p>
            <a:r>
              <a:rPr lang="en-US" dirty="0"/>
              <a:t>Set UID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root stack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4755 stack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towards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Finding the Address of the Injected Code</a:t>
            </a:r>
          </a:p>
          <a:p>
            <a:pPr lvl="1" algn="just"/>
            <a:r>
              <a:rPr lang="en-US" dirty="0"/>
              <a:t>we do not know the buffer’s memory address, because its exact location depends on the program’s stack usage.</a:t>
            </a:r>
          </a:p>
          <a:p>
            <a:pPr lvl="1" algn="just"/>
            <a:r>
              <a:rPr lang="en-US" dirty="0"/>
              <a:t>In theory, the entire search space for a random guess is 2^32 addresses (for 32 bit machine), but in practice, the space is much smaller.</a:t>
            </a:r>
          </a:p>
          <a:p>
            <a:pPr lvl="2" algn="just"/>
            <a:r>
              <a:rPr lang="en-US" dirty="0"/>
              <a:t>Most operating systems place the stack (each process has one) at a fixed starting address</a:t>
            </a:r>
          </a:p>
          <a:p>
            <a:pPr lvl="2" algn="just"/>
            <a:r>
              <a:rPr lang="en-US" dirty="0"/>
              <a:t>Most programs do not have a deep stack.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towards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213" y="2416641"/>
            <a:ext cx="7000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086183"/>
            <a:ext cx="69723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towards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/>
              <a:t>2.	Improving Chances of Guessing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6477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towards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153400" cy="3599316"/>
          </a:xfrm>
        </p:spPr>
        <p:txBody>
          <a:bodyPr/>
          <a:lstStyle/>
          <a:p>
            <a:pPr>
              <a:buNone/>
            </a:pPr>
            <a:r>
              <a:rPr lang="en-US" dirty="0"/>
              <a:t>3.	Finding the Address Without Guessing</a:t>
            </a:r>
          </a:p>
          <a:p>
            <a:pPr lvl="1" algn="just"/>
            <a:r>
              <a:rPr lang="en-US" dirty="0"/>
              <a:t>In the Set-UID case, since attackers are on the same machine, they can get a copy of the victim program</a:t>
            </a:r>
          </a:p>
          <a:p>
            <a:pPr lvl="1" algn="just">
              <a:buNone/>
            </a:pPr>
            <a:r>
              <a:rPr lang="en-US" dirty="0" err="1"/>
              <a:t>gcc</a:t>
            </a:r>
            <a:r>
              <a:rPr lang="en-US" dirty="0"/>
              <a:t> -z </a:t>
            </a:r>
            <a:r>
              <a:rPr lang="en-US" dirty="0" err="1"/>
              <a:t>execstack</a:t>
            </a:r>
            <a:r>
              <a:rPr lang="en-US" dirty="0"/>
              <a:t> -</a:t>
            </a:r>
            <a:r>
              <a:rPr lang="en-US" dirty="0" err="1"/>
              <a:t>fno</a:t>
            </a:r>
            <a:r>
              <a:rPr lang="en-US" dirty="0"/>
              <a:t>-stack-protector -g -o </a:t>
            </a:r>
            <a:r>
              <a:rPr lang="en-US" dirty="0" err="1"/>
              <a:t>stack_dbg</a:t>
            </a:r>
            <a:r>
              <a:rPr lang="en-US" dirty="0"/>
              <a:t> </a:t>
            </a:r>
          </a:p>
          <a:p>
            <a:pPr lvl="1" algn="just">
              <a:buNone/>
            </a:pPr>
            <a:r>
              <a:rPr lang="en-US" dirty="0" err="1"/>
              <a:t>stack.c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towards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42610"/>
            <a:ext cx="66960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085597"/>
            <a:ext cx="36290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towards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4.	Constructing the Input File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59626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towards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exploit.py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51244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5475" y="3048000"/>
            <a:ext cx="34385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towards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Input File</a:t>
            </a:r>
          </a:p>
          <a:p>
            <a:pPr algn="just"/>
            <a:r>
              <a:rPr lang="en-US" dirty="0"/>
              <a:t>GDB may push some data into the stack causing the stack frame to be allocated deeper than it would be when the program runs directly. So the address maybe higher.</a:t>
            </a:r>
          </a:p>
          <a:p>
            <a:pPr algn="just"/>
            <a:r>
              <a:rPr lang="en-US" dirty="0"/>
              <a:t>The input file cannot contain 0 in any of its byte!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6229-DF78-45AD-BF0E-F252670A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ogle Sans"/>
              </a:rPr>
              <a:t>IS it still relevant?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4589-871C-4E33-8443-2145B5BC0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610600" cy="3599316"/>
          </a:xfrm>
        </p:spPr>
        <p:txBody>
          <a:bodyPr>
            <a:normAutofit/>
          </a:bodyPr>
          <a:lstStyle/>
          <a:p>
            <a:r>
              <a:rPr lang="en-US" sz="3200" dirty="0" err="1"/>
              <a:t>Moris</a:t>
            </a:r>
            <a:r>
              <a:rPr lang="en-US" sz="3200" dirty="0"/>
              <a:t> Worm (1988)</a:t>
            </a:r>
          </a:p>
          <a:p>
            <a:r>
              <a:rPr lang="en-US" sz="3200" dirty="0"/>
              <a:t>WannaCry (2017)</a:t>
            </a:r>
          </a:p>
          <a:p>
            <a:r>
              <a:rPr lang="en-US" sz="3200" dirty="0"/>
              <a:t>Smashing the stack for fun </a:t>
            </a:r>
            <a:r>
              <a:rPr lang="en-US" sz="3200" strike="sngStrike" dirty="0"/>
              <a:t>and Profit </a:t>
            </a:r>
          </a:p>
          <a:p>
            <a:r>
              <a:rPr lang="en-US" sz="3200" dirty="0"/>
              <a:t>Are C and CPP the only affected language?</a:t>
            </a:r>
          </a:p>
        </p:txBody>
      </p:sp>
    </p:spTree>
    <p:extLst>
      <p:ext uri="{BB962C8B-B14F-4D97-AF65-F5344CB8AC3E}">
        <p14:creationId xmlns:p14="http://schemas.microsoft.com/office/powerpoint/2010/main" val="16090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towards Buffer Overflow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Change default shell</a:t>
            </a:r>
          </a:p>
          <a:p>
            <a:pPr>
              <a:buNone/>
            </a:pPr>
            <a:r>
              <a:rPr lang="de-DE" dirty="0">
                <a:solidFill>
                  <a:srgbClr val="FF0000"/>
                </a:solidFill>
              </a:rPr>
              <a:t>	</a:t>
            </a:r>
            <a:r>
              <a:rPr lang="de-DE" dirty="0"/>
              <a:t>sudo ln -sf /bin/zsh /bin/sh</a:t>
            </a:r>
          </a:p>
          <a:p>
            <a:r>
              <a:rPr lang="de-DE" dirty="0"/>
              <a:t>Execute python program to generate the badfile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14800"/>
            <a:ext cx="64293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Attacks with Unknown Address and</a:t>
            </a:r>
            <a:br>
              <a:rPr lang="en-US" dirty="0"/>
            </a:br>
            <a:r>
              <a:rPr lang="en-US" dirty="0"/>
              <a:t>Buffer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Range of Buffer Size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6324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Attacks with Unknown Address and</a:t>
            </a:r>
            <a:br>
              <a:rPr lang="en-US" dirty="0"/>
            </a:br>
            <a:r>
              <a:rPr lang="en-US" dirty="0"/>
              <a:t>Buffer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of Buffer Address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513379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Attacks with Unknown Address and</a:t>
            </a:r>
            <a:br>
              <a:rPr lang="en-US" dirty="0"/>
            </a:br>
            <a:r>
              <a:rPr lang="en-US" dirty="0"/>
              <a:t>Buffer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Solution</a:t>
            </a:r>
          </a:p>
          <a:p>
            <a:pPr lvl="1" algn="just"/>
            <a:r>
              <a:rPr lang="en-US" dirty="0"/>
              <a:t>the first S bytes of the buffer are used for the spraying purpose (the RT section), and the next L bytes of the buffer are filled with the NOP instruction</a:t>
            </a:r>
          </a:p>
          <a:p>
            <a:pPr lvl="1" algn="just"/>
            <a:r>
              <a:rPr lang="en-US" dirty="0"/>
              <a:t>Assume that the buffer address is within the range of [A, A + H]</a:t>
            </a:r>
          </a:p>
          <a:p>
            <a:pPr lvl="1" algn="just"/>
            <a:r>
              <a:rPr lang="en-US" dirty="0"/>
              <a:t>As long as H is less than L, we can find a solution. If the range is too wide, we break it into smaller </a:t>
            </a:r>
            <a:r>
              <a:rPr lang="en-US" dirty="0" err="1"/>
              <a:t>subranges</a:t>
            </a:r>
            <a:r>
              <a:rPr lang="en-US" dirty="0"/>
              <a:t>, and then construct a malicious payload for each of the </a:t>
            </a:r>
            <a:r>
              <a:rPr lang="en-US" dirty="0" err="1"/>
              <a:t>subranges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Attacks with Unknown Address and</a:t>
            </a:r>
            <a:br>
              <a:rPr lang="en-US" dirty="0"/>
            </a:br>
            <a:r>
              <a:rPr lang="en-US" dirty="0"/>
              <a:t>Buffer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47850"/>
            <a:ext cx="6943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Assembly Code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07769"/>
            <a:ext cx="35147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962400"/>
            <a:ext cx="68199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Assembly Code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2" y="4495800"/>
            <a:ext cx="68199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" y="1533465"/>
            <a:ext cx="69056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positions of the stack pointer before and after function returns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124200"/>
            <a:ext cx="58102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36873"/>
            <a:ext cx="6629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UID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33800"/>
            <a:ext cx="465940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524000"/>
            <a:ext cx="4191000" cy="280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6" y="2336873"/>
            <a:ext cx="43148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3103" y="2514600"/>
            <a:ext cx="444269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23" y="491011"/>
            <a:ext cx="6896534" cy="1080938"/>
          </a:xfrm>
        </p:spPr>
        <p:txBody>
          <a:bodyPr/>
          <a:lstStyle/>
          <a:p>
            <a:r>
              <a:rPr lang="en-US" dirty="0"/>
              <a:t>Stack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" y="1293697"/>
            <a:ext cx="73056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"/>
            <a:ext cx="2466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199"/>
            <a:ext cx="687382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5349164-99C1-42DE-94E5-12C1F009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7197" y="3048000"/>
            <a:ext cx="3142594" cy="174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= a + b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a and b are pushed in the reverse order, as stack</a:t>
            </a:r>
          </a:p>
          <a:p>
            <a:pPr>
              <a:buNone/>
            </a:pPr>
            <a:r>
              <a:rPr lang="en-US" dirty="0"/>
              <a:t>grows from high </a:t>
            </a:r>
            <a:r>
              <a:rPr lang="en-US" dirty="0" err="1"/>
              <a:t>addr</a:t>
            </a:r>
            <a:r>
              <a:rPr lang="en-US" dirty="0"/>
              <a:t> to low </a:t>
            </a:r>
            <a:r>
              <a:rPr lang="en-US" dirty="0" err="1"/>
              <a:t>addr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24669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1184" y="3308956"/>
            <a:ext cx="6677025" cy="165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381" y="2213960"/>
            <a:ext cx="60674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157220"/>
            <a:ext cx="5280441" cy="15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631" y="2254103"/>
            <a:ext cx="58769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stack.c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6962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0" y="5343525"/>
            <a:ext cx="5905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4744</TotalTime>
  <Words>553</Words>
  <Application>Microsoft Office PowerPoint</Application>
  <PresentationFormat>On-screen Show (4:3)</PresentationFormat>
  <Paragraphs>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Google Sans</vt:lpstr>
      <vt:lpstr>Trebuchet MS</vt:lpstr>
      <vt:lpstr>Berlin</vt:lpstr>
      <vt:lpstr>Buffer Overflow Attack</vt:lpstr>
      <vt:lpstr>IS it still relevant?</vt:lpstr>
      <vt:lpstr>Introduction to Memory Layout</vt:lpstr>
      <vt:lpstr>Stack Layout</vt:lpstr>
      <vt:lpstr>Stack Layout</vt:lpstr>
      <vt:lpstr>Stack Layout</vt:lpstr>
      <vt:lpstr>Buffer Overflow</vt:lpstr>
      <vt:lpstr>Buffer Overflow</vt:lpstr>
      <vt:lpstr>Vulnerable Program</vt:lpstr>
      <vt:lpstr>Objective</vt:lpstr>
      <vt:lpstr>Disable Counter-measures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Attacks with Unknown Address and Buffer Size</vt:lpstr>
      <vt:lpstr>Attacks with Unknown Address and Buffer Size</vt:lpstr>
      <vt:lpstr>Attacks with Unknown Address and Buffer Size</vt:lpstr>
      <vt:lpstr>Attacks with Unknown Address and Buffer Size</vt:lpstr>
      <vt:lpstr>Writing Malicious Code</vt:lpstr>
      <vt:lpstr>Writing Malicious Code</vt:lpstr>
      <vt:lpstr>Writing Malicious Code</vt:lpstr>
      <vt:lpstr>Writing Malicious Code</vt:lpstr>
      <vt:lpstr>Writing Malicious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</dc:title>
  <dc:creator>MSI</dc:creator>
  <cp:lastModifiedBy>MD.TOUFIK ZAMAN</cp:lastModifiedBy>
  <cp:revision>62</cp:revision>
  <dcterms:created xsi:type="dcterms:W3CDTF">2019-07-15T04:50:34Z</dcterms:created>
  <dcterms:modified xsi:type="dcterms:W3CDTF">2021-03-27T04:31:49Z</dcterms:modified>
</cp:coreProperties>
</file>