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f7dfd4e80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f7dfd4e80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The major user story that our project was missing was the ability of a user to upload a supplemental file to their claim. Obviously, getting this finished was our main priority heading into sprint 5 as this is one of the main functionalities of the interactions between each user. Once this feature was implemented, our focus shifted to improving user experience with these claim interactions as they were implemented. While </a:t>
            </a:r>
            <a:r>
              <a:rPr lang="en" sz="1200">
                <a:solidFill>
                  <a:schemeClr val="dk1"/>
                </a:solidFill>
                <a:latin typeface="Times New Roman"/>
                <a:ea typeface="Times New Roman"/>
                <a:cs typeface="Times New Roman"/>
                <a:sym typeface="Times New Roman"/>
              </a:rPr>
              <a:t>all of our user stories were completed, there were ways that we could make the overall user experience better and more optimized → try catches that would help the users know what to do in the event of an error. Certain users needed to see others’ details (via profile form), and validation and transfer was made consistent across the board so FM -&gt; C, CM -&gt; FM; file view.</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f7dfd4e80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f7dfd4e80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I was working on the final report, I noticed that the Project Description used Client Manager in certain places. This obviously concerned me, because I have been using Claim manager the entire semester. It wasn’t until I continued reading the project description that I realized the error was not mine, but of the authors. On the same page, they use client manager and claim manager interchangeably.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JACK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04332f9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04332f9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f8174ddad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f8174ddad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8174ddad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8174ddad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8174ddad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8174ddad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f8174ddade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f8174ddade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f7dfd4e80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f7dfd4e80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Finally, some concluding </a:t>
            </a:r>
            <a:r>
              <a:rPr lang="en" sz="1200">
                <a:solidFill>
                  <a:schemeClr val="dk1"/>
                </a:solidFill>
                <a:latin typeface="Times New Roman"/>
                <a:ea typeface="Times New Roman"/>
                <a:cs typeface="Times New Roman"/>
                <a:sym typeface="Times New Roman"/>
              </a:rPr>
              <a:t>thoughts regarding the process of our project. _______? Using the scrum methodology was very beneficial for us - it help us keep ourselves in check so that we could consistently and quickly create demo-able products to present in our sprint reviews. Because of that, we really enjoyed using scrum - sometimes it’s easy to forget how beneficial it is to be consistent. Of course, our process wasn’t perfect, so one thing that would’ve been helpful would have been to consistently use the Trello board - the to do, currently doing, and done visual would have been helpful to further optimize our process. In general, despite our obstacles, we feel that our project went really well - it was fun, and in the end we were able to produce something usable and user-friendly.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f925011e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f925011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f81881db7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f81881db7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be18f1bf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be18f1bf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7dfd4e8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7dfd4e8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7dfd4e8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7dfd4e8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project we selected was the </a:t>
            </a:r>
            <a:r>
              <a:rPr lang="en"/>
              <a:t>Insurance</a:t>
            </a:r>
            <a:r>
              <a:rPr lang="en"/>
              <a:t> Claim Management System. It is designed to cover a wide range of insurance company and </a:t>
            </a:r>
            <a:r>
              <a:rPr lang="en"/>
              <a:t>management</a:t>
            </a:r>
            <a:r>
              <a:rPr lang="en"/>
              <a:t> processes. The system supports effective decision </a:t>
            </a:r>
            <a:r>
              <a:rPr lang="en"/>
              <a:t>making</a:t>
            </a:r>
            <a:r>
              <a:rPr lang="en"/>
              <a:t> for clients, administrators and </a:t>
            </a:r>
            <a:r>
              <a:rPr lang="en"/>
              <a:t>accounting. It does this by providing relevant information such as claims, valuations, and messages to those who need them. The four user types are Client, Administrator, Claim Manager and Finance Manager. The Client is someone who files an insurance claim and uploads any relevant documents. The Claim Manager views those claims, approves or denies them, and then keeps the client updated. The finance manager views the approved claims, provides an amount to be paid out, and does so. The Administrator creates user accounts, manages permissions, and runs reports.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7dfd4e80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7dfd4e80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The main goal of Sprint 0 was to choose the project that we would like to work on, assign roles, and begin thinking about the best ways to complete our project. A Trello board was utilized to keep track of our progress, and a GitHub repository was created. User stories for our selected project were also created.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7dfd4e80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f7dfd4e80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JACK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The main goal of Sprint 1 was to get a good start to the project so that we would have momentum for the rest of the semester. Much of the work focused on the frontend design of the project. The Homepage was created, along with pages that allowed a user to file a claim, view their claims and view their profile were all created. An Azure SQL server was also created to allow us to save Claims, Users, Messages, etc. After the SQL server was created, Alea got to work on creating the initial ERD. The User entity was created as a supertype, </a:t>
            </a:r>
            <a:r>
              <a:rPr lang="en" sz="1200">
                <a:solidFill>
                  <a:schemeClr val="dk1"/>
                </a:solidFill>
                <a:latin typeface="Times New Roman"/>
                <a:ea typeface="Times New Roman"/>
                <a:cs typeface="Times New Roman"/>
                <a:sym typeface="Times New Roman"/>
              </a:rPr>
              <a:t>with CLient, Claim Manager, Finance Manager, and Administrator tables all created. Connected all of these tables resulted in a very complicated ERD, but we were able to use it as a guide to begin work. Finally, The team dealt with some teething issues related to GitHub, but they were quickly ironed out.</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f7dfd4e80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f7dfd4e80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JACK</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Sprint 2 brought with it a large amount of progress on the project. Our plan was to allow the user to login and create a claim. To make project workflow more seamless, the ERD was simplified, with the understanding that it would later be revised. Different homepages for different types of users were also created. A large amount of work went to implementing backend development. My work now allowed for a client to login, and be able to file a claim, while Administrators were also given the ability to create a user. Both the claim and the new user would then be uploaded to the database. On the frontend side of things,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7dfd4e80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f7dfd4e80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JACK</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Sprint 3 came with some unfortunate team news. A team member withdrew from the class, leaving us one team member short. Despite this setback, we continued with our previous velocity. My main goal for this sprint was to polish some of the work that I did in the previous sprint, while also continuing to add further functionality. To do this, I created an updated ERD because I noticed that the existing simplified ERD was no longer cutting it as I was adding functionality. The Submit Claim and Create User functionalities were improved, with the Claim/User Number now being automatically generated. In addition, a User’s user type was retrieved when they logged in. With this addition, different homepages were displayed while buttons were hidden or shown as needed. Functionality was added to allow users to view claims in the database, with clients limited to viewing just their claims while managers were able to view all claims. Finally, a forgot password function was generated, which now allowed the user to click “Forgot My Password” on the login screen and be sent an automatically generated email with their new password.</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Jump IN</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f7dfd4e80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f7dfd4e80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JACK</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Sprint 4’s progress greatly improved functionality across the board. We really wanted to allow the managers to be able to “do their jobs.” We added the functionality so that Finance and Claim managers were now able to view claims, and perform </a:t>
            </a:r>
            <a:r>
              <a:rPr lang="en" sz="1200">
                <a:solidFill>
                  <a:schemeClr val="dk1"/>
                </a:solidFill>
                <a:latin typeface="Times New Roman"/>
                <a:ea typeface="Times New Roman"/>
                <a:cs typeface="Times New Roman"/>
                <a:sym typeface="Times New Roman"/>
              </a:rPr>
              <a:t>actions</a:t>
            </a:r>
            <a:r>
              <a:rPr lang="en" sz="1200">
                <a:solidFill>
                  <a:schemeClr val="dk1"/>
                </a:solidFill>
                <a:latin typeface="Times New Roman"/>
                <a:ea typeface="Times New Roman"/>
                <a:cs typeface="Times New Roman"/>
                <a:sym typeface="Times New Roman"/>
              </a:rPr>
              <a:t> on them such as Approve, Deny and Pay. The Messaging functionality was also implemented, giving users the ability to send messages to each other. A further goal of this sprint was to clean up how data is displayed, and that was done using the DataGridView Class in C#. With this class, a user could also download the table to their computer in a PDF format. Our project was nearing </a:t>
            </a:r>
            <a:r>
              <a:rPr lang="en" sz="1200">
                <a:solidFill>
                  <a:schemeClr val="dk1"/>
                </a:solidFill>
                <a:latin typeface="Times New Roman"/>
                <a:ea typeface="Times New Roman"/>
                <a:cs typeface="Times New Roman"/>
                <a:sym typeface="Times New Roman"/>
              </a:rPr>
              <a:t>completion, with just a few more items requiring some TLC </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drive.google.com/file/d/1GEnboSXJKfycI444TF7SNeM6Og6Ei4hx/view" TargetMode="External"/><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drive.google.com/file/d/1ipQ4SNWTP5ofu__3Dvs6iaeho7ANaEck/view" TargetMode="Externa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drive.google.com/file/d/1PdMO6a6FvHAZfyQI5pKzGyVKxSByWag0/view" TargetMode="Externa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drive.google.com/file/d/1W0sSnF6x9Q7TNPnZF1OXyzl6VMfGZT0m/view" TargetMode="Externa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drive.google.com/file/d/1CU_VopN4yh-mJIwyWx-q6nCYf7ns-L0R/view" TargetMode="Externa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Final Presentation</a:t>
            </a:r>
            <a:endParaRPr/>
          </a:p>
        </p:txBody>
      </p:sp>
      <p:sp>
        <p:nvSpPr>
          <p:cNvPr id="59" name="Google Shape;59;p13"/>
          <p:cNvSpPr txBox="1"/>
          <p:nvPr>
            <p:ph idx="1" type="subTitle"/>
          </p:nvPr>
        </p:nvSpPr>
        <p:spPr>
          <a:xfrm>
            <a:off x="480150" y="2042875"/>
            <a:ext cx="8183700" cy="612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Team [Hip, Hip]: Jack, Alea, and Elizabeth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idx="1" type="body"/>
          </p:nvPr>
        </p:nvSpPr>
        <p:spPr>
          <a:xfrm>
            <a:off x="83100" y="688700"/>
            <a:ext cx="7510200" cy="42297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en" sz="1800"/>
              <a:t>Work grinds to a halt</a:t>
            </a:r>
            <a:endParaRPr sz="1800"/>
          </a:p>
          <a:p>
            <a:pPr indent="-342900" lvl="0" marL="457200" rtl="0" algn="l">
              <a:lnSpc>
                <a:spcPct val="150000"/>
              </a:lnSpc>
              <a:spcBef>
                <a:spcPts val="0"/>
              </a:spcBef>
              <a:spcAft>
                <a:spcPts val="0"/>
              </a:spcAft>
              <a:buSzPts val="1800"/>
              <a:buChar char="●"/>
            </a:pPr>
            <a:r>
              <a:rPr lang="en" sz="1800"/>
              <a:t>PDF uploads</a:t>
            </a:r>
            <a:endParaRPr sz="1800"/>
          </a:p>
          <a:p>
            <a:pPr indent="-342900" lvl="0" marL="457200" rtl="0" algn="l">
              <a:lnSpc>
                <a:spcPct val="150000"/>
              </a:lnSpc>
              <a:spcBef>
                <a:spcPts val="0"/>
              </a:spcBef>
              <a:spcAft>
                <a:spcPts val="0"/>
              </a:spcAft>
              <a:buSzPts val="1800"/>
              <a:buChar char="●"/>
            </a:pPr>
            <a:r>
              <a:rPr lang="en" sz="1800"/>
              <a:t>Quality of Life Improvements</a:t>
            </a:r>
            <a:endParaRPr sz="1800"/>
          </a:p>
          <a:p>
            <a:pPr indent="-342900" lvl="0" marL="457200" rtl="0" algn="l">
              <a:lnSpc>
                <a:spcPct val="150000"/>
              </a:lnSpc>
              <a:spcBef>
                <a:spcPts val="0"/>
              </a:spcBef>
              <a:spcAft>
                <a:spcPts val="0"/>
              </a:spcAft>
              <a:buSzPts val="1800"/>
              <a:buChar char="●"/>
            </a:pPr>
            <a:r>
              <a:rPr lang="en" sz="1800"/>
              <a:t>Try catches everywhere applicable</a:t>
            </a:r>
            <a:endParaRPr sz="1800"/>
          </a:p>
          <a:p>
            <a:pPr indent="-342900" lvl="0" marL="457200" rtl="0" algn="l">
              <a:lnSpc>
                <a:spcPct val="150000"/>
              </a:lnSpc>
              <a:spcBef>
                <a:spcPts val="0"/>
              </a:spcBef>
              <a:spcAft>
                <a:spcPts val="0"/>
              </a:spcAft>
              <a:buSzPts val="1800"/>
              <a:buChar char="●"/>
            </a:pPr>
            <a:r>
              <a:rPr lang="en" sz="1800"/>
              <a:t>User Story finishing touches and consistency</a:t>
            </a:r>
            <a:endParaRPr sz="1800"/>
          </a:p>
          <a:p>
            <a:pPr indent="-342900" lvl="1" marL="914400" rtl="0" algn="l">
              <a:lnSpc>
                <a:spcPct val="150000"/>
              </a:lnSpc>
              <a:spcBef>
                <a:spcPts val="0"/>
              </a:spcBef>
              <a:spcAft>
                <a:spcPts val="0"/>
              </a:spcAft>
              <a:buSzPts val="1800"/>
              <a:buChar char="○"/>
            </a:pPr>
            <a:r>
              <a:rPr lang="en" sz="1800"/>
              <a:t>See user details as needed</a:t>
            </a:r>
            <a:endParaRPr sz="1800"/>
          </a:p>
          <a:p>
            <a:pPr indent="-342900" lvl="1" marL="914400" rtl="0" algn="l">
              <a:lnSpc>
                <a:spcPct val="150000"/>
              </a:lnSpc>
              <a:spcBef>
                <a:spcPts val="0"/>
              </a:spcBef>
              <a:spcAft>
                <a:spcPts val="0"/>
              </a:spcAft>
              <a:buSzPts val="1800"/>
              <a:buChar char="○"/>
            </a:pPr>
            <a:r>
              <a:rPr lang="en" sz="1800"/>
              <a:t>Validate and transfer</a:t>
            </a:r>
            <a:endParaRPr sz="1800"/>
          </a:p>
          <a:p>
            <a:pPr indent="-342900" lvl="2" marL="1371600" rtl="0" algn="l">
              <a:lnSpc>
                <a:spcPct val="150000"/>
              </a:lnSpc>
              <a:spcBef>
                <a:spcPts val="0"/>
              </a:spcBef>
              <a:spcAft>
                <a:spcPts val="0"/>
              </a:spcAft>
              <a:buSzPts val="1800"/>
              <a:buChar char="■"/>
            </a:pPr>
            <a:r>
              <a:rPr lang="en" sz="1800"/>
              <a:t>Finance Manager → Client </a:t>
            </a:r>
            <a:endParaRPr sz="1800"/>
          </a:p>
          <a:p>
            <a:pPr indent="-342900" lvl="2" marL="1371600" rtl="0" algn="l">
              <a:lnSpc>
                <a:spcPct val="150000"/>
              </a:lnSpc>
              <a:spcBef>
                <a:spcPts val="0"/>
              </a:spcBef>
              <a:spcAft>
                <a:spcPts val="0"/>
              </a:spcAft>
              <a:buSzPts val="1800"/>
              <a:buChar char="■"/>
            </a:pPr>
            <a:r>
              <a:rPr lang="en" sz="1800"/>
              <a:t>Claim Manager → Finance Manager</a:t>
            </a:r>
            <a:endParaRPr sz="1800"/>
          </a:p>
          <a:p>
            <a:pPr indent="-342900" lvl="1" marL="914400" rtl="0" algn="l">
              <a:lnSpc>
                <a:spcPct val="150000"/>
              </a:lnSpc>
              <a:spcBef>
                <a:spcPts val="0"/>
              </a:spcBef>
              <a:spcAft>
                <a:spcPts val="0"/>
              </a:spcAft>
              <a:buSzPts val="1800"/>
              <a:buChar char="○"/>
            </a:pPr>
            <a:r>
              <a:rPr lang="en" sz="1800"/>
              <a:t>File view</a:t>
            </a:r>
            <a:endParaRPr sz="1800"/>
          </a:p>
          <a:p>
            <a:pPr indent="0" lvl="0" marL="0" rtl="0" algn="l">
              <a:spcBef>
                <a:spcPts val="1200"/>
              </a:spcBef>
              <a:spcAft>
                <a:spcPts val="1200"/>
              </a:spcAft>
              <a:buNone/>
            </a:pPr>
            <a:r>
              <a:t/>
            </a:r>
            <a:endParaRPr/>
          </a:p>
        </p:txBody>
      </p:sp>
      <p:sp>
        <p:nvSpPr>
          <p:cNvPr id="121" name="Google Shape;121;p22"/>
          <p:cNvSpPr txBox="1"/>
          <p:nvPr>
            <p:ph type="title"/>
          </p:nvPr>
        </p:nvSpPr>
        <p:spPr>
          <a:xfrm>
            <a:off x="311700" y="152400"/>
            <a:ext cx="5661300" cy="4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Sprint #5</a:t>
            </a:r>
            <a:endParaRPr sz="2700"/>
          </a:p>
        </p:txBody>
      </p:sp>
      <p:pic>
        <p:nvPicPr>
          <p:cNvPr id="122" name="Google Shape;122;p22"/>
          <p:cNvPicPr preferRelativeResize="0"/>
          <p:nvPr/>
        </p:nvPicPr>
        <p:blipFill>
          <a:blip r:embed="rId3">
            <a:alphaModFix/>
          </a:blip>
          <a:stretch>
            <a:fillRect/>
          </a:stretch>
        </p:blipFill>
        <p:spPr>
          <a:xfrm>
            <a:off x="5172600" y="842800"/>
            <a:ext cx="3820950" cy="2309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152400"/>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Claim Manager? Client Manager? Who Knows!</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9" name="Google Shape;129;p23"/>
          <p:cNvPicPr preferRelativeResize="0"/>
          <p:nvPr/>
        </p:nvPicPr>
        <p:blipFill>
          <a:blip r:embed="rId3">
            <a:alphaModFix/>
          </a:blip>
          <a:stretch>
            <a:fillRect/>
          </a:stretch>
        </p:blipFill>
        <p:spPr>
          <a:xfrm>
            <a:off x="2335491" y="1068425"/>
            <a:ext cx="4473010" cy="4075075"/>
          </a:xfrm>
          <a:prstGeom prst="rect">
            <a:avLst/>
          </a:prstGeom>
          <a:noFill/>
          <a:ln>
            <a:noFill/>
          </a:ln>
        </p:spPr>
      </p:pic>
      <p:sp>
        <p:nvSpPr>
          <p:cNvPr id="130" name="Google Shape;130;p23"/>
          <p:cNvSpPr/>
          <p:nvPr/>
        </p:nvSpPr>
        <p:spPr>
          <a:xfrm>
            <a:off x="3724800" y="2096525"/>
            <a:ext cx="423600" cy="2892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Source Sans Pro"/>
              <a:ea typeface="Source Sans Pro"/>
              <a:cs typeface="Source Sans Pro"/>
              <a:sym typeface="Source Sans Pro"/>
            </a:endParaRPr>
          </a:p>
        </p:txBody>
      </p:sp>
      <p:sp>
        <p:nvSpPr>
          <p:cNvPr id="131" name="Google Shape;131;p23"/>
          <p:cNvSpPr/>
          <p:nvPr/>
        </p:nvSpPr>
        <p:spPr>
          <a:xfrm>
            <a:off x="4148400" y="3615850"/>
            <a:ext cx="423600" cy="2892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1770000" y="450150"/>
            <a:ext cx="5604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Administrator </a:t>
            </a:r>
            <a:endParaRPr/>
          </a:p>
        </p:txBody>
      </p:sp>
      <p:pic>
        <p:nvPicPr>
          <p:cNvPr id="142" name="Google Shape;142;p25" title="Admin Recording.mov">
            <a:hlinkClick r:id="rId3"/>
          </p:cNvPr>
          <p:cNvPicPr preferRelativeResize="0"/>
          <p:nvPr/>
        </p:nvPicPr>
        <p:blipFill>
          <a:blip r:embed="rId4">
            <a:alphaModFix/>
          </a:blip>
          <a:stretch>
            <a:fillRect/>
          </a:stretch>
        </p:blipFill>
        <p:spPr>
          <a:xfrm>
            <a:off x="211401" y="154125"/>
            <a:ext cx="5572550" cy="4179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Client</a:t>
            </a:r>
            <a:endParaRPr/>
          </a:p>
        </p:txBody>
      </p:sp>
      <p:pic>
        <p:nvPicPr>
          <p:cNvPr id="148" name="Google Shape;148;p26" title="Client Recording.mov">
            <a:hlinkClick r:id="rId3"/>
          </p:cNvPr>
          <p:cNvPicPr preferRelativeResize="0"/>
          <p:nvPr/>
        </p:nvPicPr>
        <p:blipFill>
          <a:blip r:embed="rId4">
            <a:alphaModFix/>
          </a:blip>
          <a:stretch>
            <a:fillRect/>
          </a:stretch>
        </p:blipFill>
        <p:spPr>
          <a:xfrm>
            <a:off x="170501" y="160750"/>
            <a:ext cx="6716749" cy="41979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Claim Manager</a:t>
            </a:r>
            <a:endParaRPr/>
          </a:p>
        </p:txBody>
      </p:sp>
      <p:pic>
        <p:nvPicPr>
          <p:cNvPr id="154" name="Google Shape;154;p27" title="Claim Recording.mov">
            <a:hlinkClick r:id="rId3"/>
          </p:cNvPr>
          <p:cNvPicPr preferRelativeResize="0"/>
          <p:nvPr/>
        </p:nvPicPr>
        <p:blipFill>
          <a:blip r:embed="rId4">
            <a:alphaModFix/>
          </a:blip>
          <a:stretch>
            <a:fillRect/>
          </a:stretch>
        </p:blipFill>
        <p:spPr>
          <a:xfrm>
            <a:off x="152400" y="152400"/>
            <a:ext cx="6281234" cy="39257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Finance Manager</a:t>
            </a:r>
            <a:endParaRPr/>
          </a:p>
        </p:txBody>
      </p:sp>
      <p:pic>
        <p:nvPicPr>
          <p:cNvPr id="160" name="Google Shape;160;p28" title="Finance.mov">
            <a:hlinkClick r:id="rId3"/>
          </p:cNvPr>
          <p:cNvPicPr preferRelativeResize="0"/>
          <p:nvPr/>
        </p:nvPicPr>
        <p:blipFill>
          <a:blip r:embed="rId4">
            <a:alphaModFix/>
          </a:blip>
          <a:stretch>
            <a:fillRect/>
          </a:stretch>
        </p:blipFill>
        <p:spPr>
          <a:xfrm>
            <a:off x="152400" y="152400"/>
            <a:ext cx="6281234" cy="39257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idx="1" type="body"/>
          </p:nvPr>
        </p:nvSpPr>
        <p:spPr>
          <a:xfrm>
            <a:off x="311700" y="863550"/>
            <a:ext cx="8520600" cy="3416400"/>
          </a:xfrm>
          <a:prstGeom prst="rect">
            <a:avLst/>
          </a:prstGeom>
        </p:spPr>
        <p:txBody>
          <a:bodyPr anchorCtr="0" anchor="ctr"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Did we actually </a:t>
            </a:r>
            <a:r>
              <a:rPr lang="en"/>
              <a:t>learn </a:t>
            </a:r>
            <a:r>
              <a:rPr lang="en"/>
              <a:t>Scrum?</a:t>
            </a:r>
            <a:endParaRPr/>
          </a:p>
          <a:p>
            <a:pPr indent="-342900" lvl="0" marL="457200" rtl="0" algn="l">
              <a:lnSpc>
                <a:spcPct val="200000"/>
              </a:lnSpc>
              <a:spcBef>
                <a:spcPts val="0"/>
              </a:spcBef>
              <a:spcAft>
                <a:spcPts val="0"/>
              </a:spcAft>
              <a:buSzPts val="1800"/>
              <a:buChar char="●"/>
            </a:pPr>
            <a:r>
              <a:rPr lang="en"/>
              <a:t>What did we think of it?</a:t>
            </a:r>
            <a:endParaRPr/>
          </a:p>
          <a:p>
            <a:pPr indent="-342900" lvl="0" marL="457200" rtl="0" algn="l">
              <a:lnSpc>
                <a:spcPct val="200000"/>
              </a:lnSpc>
              <a:spcBef>
                <a:spcPts val="0"/>
              </a:spcBef>
              <a:spcAft>
                <a:spcPts val="0"/>
              </a:spcAft>
              <a:buSzPts val="1800"/>
              <a:buChar char="●"/>
            </a:pPr>
            <a:r>
              <a:rPr lang="en"/>
              <a:t>What would we do differently?</a:t>
            </a:r>
            <a:endParaRPr/>
          </a:p>
          <a:p>
            <a:pPr indent="-342900" lvl="0" marL="457200" rtl="0" algn="l">
              <a:lnSpc>
                <a:spcPct val="200000"/>
              </a:lnSpc>
              <a:spcBef>
                <a:spcPts val="0"/>
              </a:spcBef>
              <a:spcAft>
                <a:spcPts val="0"/>
              </a:spcAft>
              <a:buSzPts val="1800"/>
              <a:buChar char="●"/>
            </a:pPr>
            <a:r>
              <a:rPr lang="en"/>
              <a:t>How did everything go?</a:t>
            </a:r>
            <a:endParaRPr/>
          </a:p>
        </p:txBody>
      </p:sp>
      <p:sp>
        <p:nvSpPr>
          <p:cNvPr id="166" name="Google Shape;166;p29"/>
          <p:cNvSpPr txBox="1"/>
          <p:nvPr>
            <p:ph type="title"/>
          </p:nvPr>
        </p:nvSpPr>
        <p:spPr>
          <a:xfrm>
            <a:off x="311700" y="152400"/>
            <a:ext cx="5661300" cy="4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Concluding Thoughts</a:t>
            </a:r>
            <a:endParaRPr sz="2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1770000" y="450150"/>
            <a:ext cx="5604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1"/>
          <p:cNvPicPr preferRelativeResize="0"/>
          <p:nvPr/>
        </p:nvPicPr>
        <p:blipFill>
          <a:blip r:embed="rId3">
            <a:alphaModFix/>
          </a:blip>
          <a:stretch>
            <a:fillRect/>
          </a:stretch>
        </p:blipFill>
        <p:spPr>
          <a:xfrm>
            <a:off x="152400" y="152400"/>
            <a:ext cx="8006774"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Abstract</a:t>
            </a:r>
            <a:endParaRPr/>
          </a:p>
        </p:txBody>
      </p:sp>
      <p:sp>
        <p:nvSpPr>
          <p:cNvPr id="65" name="Google Shape;65;p14"/>
          <p:cNvSpPr txBox="1"/>
          <p:nvPr>
            <p:ph idx="1" type="subTitle"/>
          </p:nvPr>
        </p:nvSpPr>
        <p:spPr>
          <a:xfrm>
            <a:off x="265500" y="27153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We will be going over…</a:t>
            </a:r>
            <a:endParaRPr/>
          </a:p>
        </p:txBody>
      </p:sp>
      <p:sp>
        <p:nvSpPr>
          <p:cNvPr id="66" name="Google Shape;66;p14"/>
          <p:cNvSpPr txBox="1"/>
          <p:nvPr>
            <p:ph idx="2" type="body"/>
          </p:nvPr>
        </p:nvSpPr>
        <p:spPr>
          <a:xfrm>
            <a:off x="4714950" y="82950"/>
            <a:ext cx="4285500" cy="4396800"/>
          </a:xfrm>
          <a:prstGeom prst="rect">
            <a:avLst/>
          </a:prstGeom>
        </p:spPr>
        <p:txBody>
          <a:bodyPr anchorCtr="0" anchor="ctr" bIns="91425" lIns="91425" spcFirstLastPara="1" rIns="91425" wrap="square" tIns="91425">
            <a:noAutofit/>
          </a:bodyPr>
          <a:lstStyle/>
          <a:p>
            <a:pPr indent="-355600" lvl="0" marL="457200" rtl="0" algn="l">
              <a:lnSpc>
                <a:spcPct val="200000"/>
              </a:lnSpc>
              <a:spcBef>
                <a:spcPts val="0"/>
              </a:spcBef>
              <a:spcAft>
                <a:spcPts val="0"/>
              </a:spcAft>
              <a:buSzPts val="2000"/>
              <a:buChar char="➢"/>
            </a:pPr>
            <a:r>
              <a:rPr lang="en" sz="2000"/>
              <a:t>Team overview</a:t>
            </a:r>
            <a:endParaRPr sz="2000"/>
          </a:p>
          <a:p>
            <a:pPr indent="-355600" lvl="0" marL="457200" rtl="0" algn="l">
              <a:lnSpc>
                <a:spcPct val="200000"/>
              </a:lnSpc>
              <a:spcBef>
                <a:spcPts val="0"/>
              </a:spcBef>
              <a:spcAft>
                <a:spcPts val="0"/>
              </a:spcAft>
              <a:buSzPts val="2000"/>
              <a:buChar char="➢"/>
            </a:pPr>
            <a:r>
              <a:rPr lang="en" sz="2000"/>
              <a:t>Details of sprint reviews</a:t>
            </a:r>
            <a:endParaRPr sz="2000"/>
          </a:p>
          <a:p>
            <a:pPr indent="-355600" lvl="0" marL="457200" rtl="0" algn="l">
              <a:lnSpc>
                <a:spcPct val="200000"/>
              </a:lnSpc>
              <a:spcBef>
                <a:spcPts val="0"/>
              </a:spcBef>
              <a:spcAft>
                <a:spcPts val="0"/>
              </a:spcAft>
              <a:buSzPts val="2000"/>
              <a:buChar char="➢"/>
            </a:pPr>
            <a:r>
              <a:rPr lang="en" sz="2000"/>
              <a:t>Demo</a:t>
            </a:r>
            <a:endParaRPr sz="2000"/>
          </a:p>
          <a:p>
            <a:pPr indent="-355600" lvl="0" marL="457200" rtl="0" algn="l">
              <a:lnSpc>
                <a:spcPct val="200000"/>
              </a:lnSpc>
              <a:spcBef>
                <a:spcPts val="0"/>
              </a:spcBef>
              <a:spcAft>
                <a:spcPts val="0"/>
              </a:spcAft>
              <a:buSzPts val="2000"/>
              <a:buChar char="➢"/>
            </a:pPr>
            <a:r>
              <a:rPr lang="en" sz="2000"/>
              <a:t>Concluding thoughts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37025" y="99900"/>
            <a:ext cx="87819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 &amp; Roles</a:t>
            </a:r>
            <a:endParaRPr sz="2222">
              <a:solidFill>
                <a:srgbClr val="434343"/>
              </a:solidFill>
            </a:endParaRPr>
          </a:p>
        </p:txBody>
      </p:sp>
      <p:sp>
        <p:nvSpPr>
          <p:cNvPr id="72" name="Google Shape;72;p15"/>
          <p:cNvSpPr txBox="1"/>
          <p:nvPr>
            <p:ph idx="1" type="body"/>
          </p:nvPr>
        </p:nvSpPr>
        <p:spPr>
          <a:xfrm>
            <a:off x="311700" y="863550"/>
            <a:ext cx="85206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u="sng"/>
              <a:t>Jack Parcell</a:t>
            </a:r>
            <a:r>
              <a:rPr b="1" lang="en"/>
              <a:t> – </a:t>
            </a:r>
            <a:r>
              <a:rPr lang="en"/>
              <a:t>Scrum Master, Front End, Back End, and everything in between</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u="sng"/>
              <a:t>Elizabeth Dixon</a:t>
            </a:r>
            <a:r>
              <a:rPr b="1" lang="en"/>
              <a:t> – </a:t>
            </a:r>
            <a:r>
              <a:rPr lang="en"/>
              <a:t>Front End and Quality Assurance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u="sng"/>
              <a:t>Alea Alvi</a:t>
            </a:r>
            <a:r>
              <a:rPr b="1" lang="en"/>
              <a:t> – </a:t>
            </a:r>
            <a:r>
              <a:rPr lang="en"/>
              <a:t>Database Design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152400"/>
            <a:ext cx="8256900" cy="5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Insurance Claim Management System</a:t>
            </a:r>
            <a:endParaRPr sz="2700"/>
          </a:p>
        </p:txBody>
      </p:sp>
      <p:sp>
        <p:nvSpPr>
          <p:cNvPr id="78" name="Google Shape;78;p16"/>
          <p:cNvSpPr txBox="1"/>
          <p:nvPr>
            <p:ph idx="1" type="body"/>
          </p:nvPr>
        </p:nvSpPr>
        <p:spPr>
          <a:xfrm>
            <a:off x="311700" y="756825"/>
            <a:ext cx="8256900" cy="4136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sz="1800"/>
              <a:t>S</a:t>
            </a:r>
            <a:r>
              <a:rPr lang="en" sz="1800"/>
              <a:t>ystem designed to facilitate and manage transfer of </a:t>
            </a:r>
            <a:r>
              <a:rPr lang="en" sz="1800"/>
              <a:t>insurance</a:t>
            </a:r>
            <a:r>
              <a:rPr lang="en" sz="1800"/>
              <a:t> details</a:t>
            </a:r>
            <a:endParaRPr sz="1800"/>
          </a:p>
          <a:p>
            <a:pPr indent="-342900" lvl="1" marL="914400" rtl="0" algn="l">
              <a:lnSpc>
                <a:spcPct val="150000"/>
              </a:lnSpc>
              <a:spcBef>
                <a:spcPts val="0"/>
              </a:spcBef>
              <a:spcAft>
                <a:spcPts val="0"/>
              </a:spcAft>
              <a:buSzPts val="1800"/>
              <a:buChar char="○"/>
            </a:pPr>
            <a:r>
              <a:rPr lang="en" sz="1800"/>
              <a:t>Web-based application (windows form)</a:t>
            </a:r>
            <a:endParaRPr sz="1800"/>
          </a:p>
          <a:p>
            <a:pPr indent="-342900" lvl="0" marL="457200" rtl="0" algn="l">
              <a:lnSpc>
                <a:spcPct val="150000"/>
              </a:lnSpc>
              <a:spcBef>
                <a:spcPts val="0"/>
              </a:spcBef>
              <a:spcAft>
                <a:spcPts val="0"/>
              </a:spcAft>
              <a:buSzPts val="1800"/>
              <a:buChar char="●"/>
            </a:pPr>
            <a:r>
              <a:rPr lang="en" sz="1800"/>
              <a:t>Four User Types: Client, Administrator, Claim Manager, Finance Manager</a:t>
            </a:r>
            <a:endParaRPr sz="1800"/>
          </a:p>
          <a:p>
            <a:pPr indent="-342900" lvl="1" marL="914400" rtl="0" algn="l">
              <a:lnSpc>
                <a:spcPct val="150000"/>
              </a:lnSpc>
              <a:spcBef>
                <a:spcPts val="0"/>
              </a:spcBef>
              <a:spcAft>
                <a:spcPts val="0"/>
              </a:spcAft>
              <a:buSzPts val="1800"/>
              <a:buChar char="○"/>
            </a:pPr>
            <a:r>
              <a:rPr lang="en" sz="1800"/>
              <a:t>Decision-making</a:t>
            </a:r>
            <a:endParaRPr sz="1800"/>
          </a:p>
          <a:p>
            <a:pPr indent="-342900" lvl="0" marL="457200" rtl="0" algn="l">
              <a:lnSpc>
                <a:spcPct val="150000"/>
              </a:lnSpc>
              <a:spcBef>
                <a:spcPts val="0"/>
              </a:spcBef>
              <a:spcAft>
                <a:spcPts val="0"/>
              </a:spcAft>
              <a:buSzPts val="1800"/>
              <a:buChar char="●"/>
            </a:pPr>
            <a:r>
              <a:rPr lang="en" sz="1800"/>
              <a:t>Seamless flow</a:t>
            </a:r>
            <a:endParaRPr sz="1800"/>
          </a:p>
          <a:p>
            <a:pPr indent="-342900" lvl="0" marL="457200" rtl="0" algn="l">
              <a:lnSpc>
                <a:spcPct val="150000"/>
              </a:lnSpc>
              <a:spcBef>
                <a:spcPts val="0"/>
              </a:spcBef>
              <a:spcAft>
                <a:spcPts val="0"/>
              </a:spcAft>
              <a:buSzPts val="1800"/>
              <a:buChar char="●"/>
            </a:pPr>
            <a:r>
              <a:rPr lang="en" sz="1800"/>
              <a:t>Started with:</a:t>
            </a:r>
            <a:endParaRPr sz="1800"/>
          </a:p>
          <a:p>
            <a:pPr indent="-342900" lvl="1" marL="914400" rtl="0" algn="l">
              <a:lnSpc>
                <a:spcPct val="150000"/>
              </a:lnSpc>
              <a:spcBef>
                <a:spcPts val="0"/>
              </a:spcBef>
              <a:spcAft>
                <a:spcPts val="0"/>
              </a:spcAft>
              <a:buSzPts val="1800"/>
              <a:buChar char="○"/>
            </a:pPr>
            <a:r>
              <a:rPr lang="en" sz="1800"/>
              <a:t>SQL Database</a:t>
            </a:r>
            <a:endParaRPr sz="1800"/>
          </a:p>
          <a:p>
            <a:pPr indent="-342900" lvl="1" marL="914400" rtl="0" algn="l">
              <a:lnSpc>
                <a:spcPct val="150000"/>
              </a:lnSpc>
              <a:spcBef>
                <a:spcPts val="0"/>
              </a:spcBef>
              <a:spcAft>
                <a:spcPts val="0"/>
              </a:spcAft>
              <a:buSzPts val="1800"/>
              <a:buChar char="○"/>
            </a:pPr>
            <a:r>
              <a:rPr lang="en" sz="1800"/>
              <a:t>Basic security precautions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152400"/>
            <a:ext cx="5661300" cy="4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Sprint #0</a:t>
            </a:r>
            <a:endParaRPr sz="2700"/>
          </a:p>
        </p:txBody>
      </p:sp>
      <p:sp>
        <p:nvSpPr>
          <p:cNvPr id="84" name="Google Shape;84;p17"/>
          <p:cNvSpPr txBox="1"/>
          <p:nvPr>
            <p:ph idx="1" type="body"/>
          </p:nvPr>
        </p:nvSpPr>
        <p:spPr>
          <a:xfrm>
            <a:off x="311700" y="690350"/>
            <a:ext cx="8173800" cy="31794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SzPts val="1800"/>
              <a:buChar char="●"/>
            </a:pPr>
            <a:r>
              <a:rPr lang="en" sz="1800"/>
              <a:t>Choose the project</a:t>
            </a:r>
            <a:endParaRPr sz="1800"/>
          </a:p>
          <a:p>
            <a:pPr indent="-342900" lvl="0" marL="457200" rtl="0" algn="l">
              <a:lnSpc>
                <a:spcPct val="150000"/>
              </a:lnSpc>
              <a:spcBef>
                <a:spcPts val="0"/>
              </a:spcBef>
              <a:spcAft>
                <a:spcPts val="0"/>
              </a:spcAft>
              <a:buSzPts val="1800"/>
              <a:buChar char="●"/>
            </a:pPr>
            <a:r>
              <a:rPr lang="en" sz="1800"/>
              <a:t>Assign roles</a:t>
            </a:r>
            <a:endParaRPr sz="1800"/>
          </a:p>
          <a:p>
            <a:pPr indent="-342900" lvl="0" marL="457200" rtl="0" algn="l">
              <a:lnSpc>
                <a:spcPct val="150000"/>
              </a:lnSpc>
              <a:spcBef>
                <a:spcPts val="0"/>
              </a:spcBef>
              <a:spcAft>
                <a:spcPts val="0"/>
              </a:spcAft>
              <a:buSzPts val="1800"/>
              <a:buChar char="●"/>
            </a:pPr>
            <a:r>
              <a:rPr lang="en" sz="1800"/>
              <a:t>Brainstorm ideas for the layout</a:t>
            </a:r>
            <a:endParaRPr sz="1800"/>
          </a:p>
          <a:p>
            <a:pPr indent="-342900" lvl="0" marL="457200" rtl="0" algn="l">
              <a:lnSpc>
                <a:spcPct val="150000"/>
              </a:lnSpc>
              <a:spcBef>
                <a:spcPts val="0"/>
              </a:spcBef>
              <a:spcAft>
                <a:spcPts val="0"/>
              </a:spcAft>
              <a:buSzPts val="1800"/>
              <a:buChar char="●"/>
            </a:pPr>
            <a:r>
              <a:rPr lang="en" sz="1800"/>
              <a:t>Plan User Stories </a:t>
            </a:r>
            <a:endParaRPr sz="1800"/>
          </a:p>
          <a:p>
            <a:pPr indent="-342900" lvl="1" marL="914400" rtl="0" algn="l">
              <a:lnSpc>
                <a:spcPct val="150000"/>
              </a:lnSpc>
              <a:spcBef>
                <a:spcPts val="0"/>
              </a:spcBef>
              <a:spcAft>
                <a:spcPts val="0"/>
              </a:spcAft>
              <a:buSzPts val="1800"/>
              <a:buChar char="○"/>
            </a:pPr>
            <a:r>
              <a:rPr lang="en" sz="1800"/>
              <a:t>As a client, I want to be able to apply for a </a:t>
            </a:r>
            <a:r>
              <a:rPr lang="en" sz="1800"/>
              <a:t>claim</a:t>
            </a:r>
            <a:endParaRPr sz="1800"/>
          </a:p>
          <a:p>
            <a:pPr indent="-342900" lvl="1" marL="914400" rtl="0" algn="l">
              <a:lnSpc>
                <a:spcPct val="150000"/>
              </a:lnSpc>
              <a:spcBef>
                <a:spcPts val="0"/>
              </a:spcBef>
              <a:spcAft>
                <a:spcPts val="0"/>
              </a:spcAft>
              <a:buSzPts val="1800"/>
              <a:buChar char="○"/>
            </a:pPr>
            <a:r>
              <a:rPr lang="en" sz="1800"/>
              <a:t>As a claim manager, I want access details to help guide client</a:t>
            </a:r>
            <a:endParaRPr sz="1800"/>
          </a:p>
          <a:p>
            <a:pPr indent="-342900" lvl="1" marL="914400" rtl="0" algn="l">
              <a:lnSpc>
                <a:spcPct val="150000"/>
              </a:lnSpc>
              <a:spcBef>
                <a:spcPts val="0"/>
              </a:spcBef>
              <a:spcAft>
                <a:spcPts val="0"/>
              </a:spcAft>
              <a:buSzPts val="1800"/>
              <a:buChar char="○"/>
            </a:pPr>
            <a:r>
              <a:rPr lang="en" sz="1800"/>
              <a:t>As a finance manager, I want to be able to estimate amounts</a:t>
            </a:r>
            <a:endParaRPr sz="1800"/>
          </a:p>
          <a:p>
            <a:pPr indent="-342900" lvl="1" marL="914400" rtl="0" algn="l">
              <a:lnSpc>
                <a:spcPct val="150000"/>
              </a:lnSpc>
              <a:spcBef>
                <a:spcPts val="0"/>
              </a:spcBef>
              <a:spcAft>
                <a:spcPts val="0"/>
              </a:spcAft>
              <a:buSzPts val="1800"/>
              <a:buChar char="○"/>
            </a:pPr>
            <a:r>
              <a:rPr lang="en" sz="1800"/>
              <a:t>As an admin, I want to be able to grant privilege and oversee user details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311700" y="676850"/>
            <a:ext cx="8410800" cy="3179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sz="1800"/>
              <a:t>Focused on client</a:t>
            </a:r>
            <a:endParaRPr sz="1800"/>
          </a:p>
          <a:p>
            <a:pPr indent="-342900" lvl="0" marL="457200" rtl="0" algn="l">
              <a:lnSpc>
                <a:spcPct val="150000"/>
              </a:lnSpc>
              <a:spcBef>
                <a:spcPts val="0"/>
              </a:spcBef>
              <a:spcAft>
                <a:spcPts val="0"/>
              </a:spcAft>
              <a:buSzPts val="1800"/>
              <a:buChar char="●"/>
            </a:pPr>
            <a:r>
              <a:rPr lang="en" sz="1800"/>
              <a:t>Front-end design</a:t>
            </a:r>
            <a:endParaRPr sz="1800"/>
          </a:p>
          <a:p>
            <a:pPr indent="-342900" lvl="1" marL="914400" rtl="0" algn="l">
              <a:lnSpc>
                <a:spcPct val="150000"/>
              </a:lnSpc>
              <a:spcBef>
                <a:spcPts val="0"/>
              </a:spcBef>
              <a:spcAft>
                <a:spcPts val="0"/>
              </a:spcAft>
              <a:buSzPts val="1800"/>
              <a:buChar char="○"/>
            </a:pPr>
            <a:r>
              <a:rPr lang="en" sz="1800"/>
              <a:t>Overall style</a:t>
            </a:r>
            <a:endParaRPr sz="1800"/>
          </a:p>
          <a:p>
            <a:pPr indent="-342900" lvl="1" marL="914400" rtl="0" algn="l">
              <a:lnSpc>
                <a:spcPct val="150000"/>
              </a:lnSpc>
              <a:spcBef>
                <a:spcPts val="0"/>
              </a:spcBef>
              <a:spcAft>
                <a:spcPts val="0"/>
              </a:spcAft>
              <a:buSzPts val="1800"/>
              <a:buChar char="○"/>
            </a:pPr>
            <a:r>
              <a:rPr lang="en" sz="1800"/>
              <a:t>Form transitions</a:t>
            </a:r>
            <a:endParaRPr sz="1800"/>
          </a:p>
          <a:p>
            <a:pPr indent="-342900" lvl="0" marL="457200" rtl="0" algn="l">
              <a:lnSpc>
                <a:spcPct val="150000"/>
              </a:lnSpc>
              <a:spcBef>
                <a:spcPts val="0"/>
              </a:spcBef>
              <a:spcAft>
                <a:spcPts val="0"/>
              </a:spcAft>
              <a:buSzPts val="1800"/>
              <a:buChar char="●"/>
            </a:pPr>
            <a:r>
              <a:rPr lang="en" sz="1800"/>
              <a:t>SQL server setup</a:t>
            </a:r>
            <a:endParaRPr sz="1800"/>
          </a:p>
          <a:p>
            <a:pPr indent="-342900" lvl="0" marL="457200" rtl="0" algn="l">
              <a:lnSpc>
                <a:spcPct val="150000"/>
              </a:lnSpc>
              <a:spcBef>
                <a:spcPts val="0"/>
              </a:spcBef>
              <a:spcAft>
                <a:spcPts val="0"/>
              </a:spcAft>
              <a:buSzPts val="1800"/>
              <a:buChar char="●"/>
            </a:pPr>
            <a:r>
              <a:rPr lang="en" sz="1800"/>
              <a:t>ERD design</a:t>
            </a:r>
            <a:endParaRPr sz="1800"/>
          </a:p>
          <a:p>
            <a:pPr indent="-342900" lvl="0" marL="457200" rtl="0" algn="l">
              <a:lnSpc>
                <a:spcPct val="150000"/>
              </a:lnSpc>
              <a:spcBef>
                <a:spcPts val="0"/>
              </a:spcBef>
              <a:spcAft>
                <a:spcPts val="0"/>
              </a:spcAft>
              <a:buSzPts val="1800"/>
              <a:buChar char="●"/>
            </a:pPr>
            <a:r>
              <a:rPr lang="en" sz="1800"/>
              <a:t>Version control issues  </a:t>
            </a:r>
            <a:endParaRPr sz="1800"/>
          </a:p>
        </p:txBody>
      </p:sp>
      <p:sp>
        <p:nvSpPr>
          <p:cNvPr id="90" name="Google Shape;90;p18"/>
          <p:cNvSpPr txBox="1"/>
          <p:nvPr>
            <p:ph type="title"/>
          </p:nvPr>
        </p:nvSpPr>
        <p:spPr>
          <a:xfrm>
            <a:off x="311700" y="152400"/>
            <a:ext cx="5661300" cy="4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Sprint #1</a:t>
            </a:r>
            <a:endParaRPr sz="2700"/>
          </a:p>
        </p:txBody>
      </p:sp>
      <p:pic>
        <p:nvPicPr>
          <p:cNvPr id="91" name="Google Shape;91;p18"/>
          <p:cNvPicPr preferRelativeResize="0"/>
          <p:nvPr/>
        </p:nvPicPr>
        <p:blipFill>
          <a:blip r:embed="rId3">
            <a:alphaModFix/>
          </a:blip>
          <a:stretch>
            <a:fillRect/>
          </a:stretch>
        </p:blipFill>
        <p:spPr>
          <a:xfrm>
            <a:off x="2935300" y="535250"/>
            <a:ext cx="5787197" cy="40730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688700"/>
            <a:ext cx="5993100" cy="3179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sz="1800"/>
              <a:t>Simplified ERD</a:t>
            </a:r>
            <a:endParaRPr sz="1800"/>
          </a:p>
          <a:p>
            <a:pPr indent="-342900" lvl="0" marL="457200" rtl="0" algn="l">
              <a:lnSpc>
                <a:spcPct val="150000"/>
              </a:lnSpc>
              <a:spcBef>
                <a:spcPts val="0"/>
              </a:spcBef>
              <a:spcAft>
                <a:spcPts val="0"/>
              </a:spcAft>
              <a:buSzPts val="1800"/>
              <a:buChar char="●"/>
            </a:pPr>
            <a:r>
              <a:rPr lang="en" sz="1800"/>
              <a:t>Different homepages </a:t>
            </a:r>
            <a:endParaRPr sz="1800"/>
          </a:p>
          <a:p>
            <a:pPr indent="-342900" lvl="0" marL="457200" rtl="0" algn="l">
              <a:lnSpc>
                <a:spcPct val="150000"/>
              </a:lnSpc>
              <a:spcBef>
                <a:spcPts val="0"/>
              </a:spcBef>
              <a:spcAft>
                <a:spcPts val="0"/>
              </a:spcAft>
              <a:buSzPts val="1800"/>
              <a:buChar char="●"/>
            </a:pPr>
            <a:r>
              <a:rPr lang="en" sz="1800"/>
              <a:t>Backend development</a:t>
            </a:r>
            <a:endParaRPr sz="1800"/>
          </a:p>
          <a:p>
            <a:pPr indent="-342900" lvl="0" marL="457200" rtl="0" algn="l">
              <a:lnSpc>
                <a:spcPct val="150000"/>
              </a:lnSpc>
              <a:spcBef>
                <a:spcPts val="0"/>
              </a:spcBef>
              <a:spcAft>
                <a:spcPts val="0"/>
              </a:spcAft>
              <a:buSzPts val="1800"/>
              <a:buChar char="●"/>
            </a:pPr>
            <a:r>
              <a:rPr lang="en" sz="1800"/>
              <a:t>Frontend polishing</a:t>
            </a:r>
            <a:endParaRPr sz="1800"/>
          </a:p>
          <a:p>
            <a:pPr indent="-342900" lvl="0" marL="457200" rtl="0" algn="l">
              <a:lnSpc>
                <a:spcPct val="150000"/>
              </a:lnSpc>
              <a:spcBef>
                <a:spcPts val="0"/>
              </a:spcBef>
              <a:spcAft>
                <a:spcPts val="0"/>
              </a:spcAft>
              <a:buSzPts val="1800"/>
              <a:buChar char="●"/>
            </a:pPr>
            <a:r>
              <a:rPr lang="en" sz="1800"/>
              <a:t>Functional Login page</a:t>
            </a:r>
            <a:endParaRPr sz="1800"/>
          </a:p>
        </p:txBody>
      </p:sp>
      <p:sp>
        <p:nvSpPr>
          <p:cNvPr id="97" name="Google Shape;97;p19"/>
          <p:cNvSpPr txBox="1"/>
          <p:nvPr>
            <p:ph type="title"/>
          </p:nvPr>
        </p:nvSpPr>
        <p:spPr>
          <a:xfrm>
            <a:off x="311700" y="152400"/>
            <a:ext cx="5661300" cy="4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Sprint #2</a:t>
            </a:r>
            <a:endParaRPr sz="2700"/>
          </a:p>
        </p:txBody>
      </p:sp>
      <p:pic>
        <p:nvPicPr>
          <p:cNvPr id="98" name="Google Shape;98;p19"/>
          <p:cNvPicPr preferRelativeResize="0"/>
          <p:nvPr/>
        </p:nvPicPr>
        <p:blipFill>
          <a:blip r:embed="rId3">
            <a:alphaModFix/>
          </a:blip>
          <a:stretch>
            <a:fillRect/>
          </a:stretch>
        </p:blipFill>
        <p:spPr>
          <a:xfrm>
            <a:off x="3072849" y="767949"/>
            <a:ext cx="2998302" cy="3179398"/>
          </a:xfrm>
          <a:prstGeom prst="rect">
            <a:avLst/>
          </a:prstGeom>
          <a:noFill/>
          <a:ln>
            <a:noFill/>
          </a:ln>
        </p:spPr>
      </p:pic>
      <p:pic>
        <p:nvPicPr>
          <p:cNvPr id="99" name="Google Shape;99;p19"/>
          <p:cNvPicPr preferRelativeResize="0"/>
          <p:nvPr/>
        </p:nvPicPr>
        <p:blipFill>
          <a:blip r:embed="rId4">
            <a:alphaModFix/>
          </a:blip>
          <a:stretch>
            <a:fillRect/>
          </a:stretch>
        </p:blipFill>
        <p:spPr>
          <a:xfrm>
            <a:off x="6304800" y="152400"/>
            <a:ext cx="2210025" cy="1346876"/>
          </a:xfrm>
          <a:prstGeom prst="rect">
            <a:avLst/>
          </a:prstGeom>
          <a:noFill/>
          <a:ln>
            <a:noFill/>
          </a:ln>
        </p:spPr>
      </p:pic>
      <p:pic>
        <p:nvPicPr>
          <p:cNvPr id="100" name="Google Shape;100;p19"/>
          <p:cNvPicPr preferRelativeResize="0"/>
          <p:nvPr/>
        </p:nvPicPr>
        <p:blipFill>
          <a:blip r:embed="rId5">
            <a:alphaModFix/>
          </a:blip>
          <a:stretch>
            <a:fillRect/>
          </a:stretch>
        </p:blipFill>
        <p:spPr>
          <a:xfrm>
            <a:off x="6304800" y="1753288"/>
            <a:ext cx="2210025" cy="1321100"/>
          </a:xfrm>
          <a:prstGeom prst="rect">
            <a:avLst/>
          </a:prstGeom>
          <a:noFill/>
          <a:ln>
            <a:noFill/>
          </a:ln>
        </p:spPr>
      </p:pic>
      <p:pic>
        <p:nvPicPr>
          <p:cNvPr id="101" name="Google Shape;101;p19"/>
          <p:cNvPicPr preferRelativeResize="0"/>
          <p:nvPr/>
        </p:nvPicPr>
        <p:blipFill>
          <a:blip r:embed="rId6">
            <a:alphaModFix/>
          </a:blip>
          <a:stretch>
            <a:fillRect/>
          </a:stretch>
        </p:blipFill>
        <p:spPr>
          <a:xfrm>
            <a:off x="6304801" y="3328400"/>
            <a:ext cx="2210012" cy="1311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235500" y="917300"/>
            <a:ext cx="6597600" cy="40146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sz="1800"/>
              <a:t> Scrum Master withdraw</a:t>
            </a:r>
            <a:endParaRPr sz="1800"/>
          </a:p>
          <a:p>
            <a:pPr indent="-342900" lvl="0" marL="457200" rtl="0" algn="l">
              <a:lnSpc>
                <a:spcPct val="150000"/>
              </a:lnSpc>
              <a:spcBef>
                <a:spcPts val="0"/>
              </a:spcBef>
              <a:spcAft>
                <a:spcPts val="0"/>
              </a:spcAft>
              <a:buSzPts val="1800"/>
              <a:buChar char="●"/>
            </a:pPr>
            <a:r>
              <a:rPr lang="en" sz="1800"/>
              <a:t>Updated ERD </a:t>
            </a:r>
            <a:endParaRPr sz="1800"/>
          </a:p>
          <a:p>
            <a:pPr indent="-342900" lvl="0" marL="457200" rtl="0" algn="l">
              <a:lnSpc>
                <a:spcPct val="150000"/>
              </a:lnSpc>
              <a:spcBef>
                <a:spcPts val="0"/>
              </a:spcBef>
              <a:spcAft>
                <a:spcPts val="0"/>
              </a:spcAft>
              <a:buSzPts val="1800"/>
              <a:buChar char="●"/>
            </a:pPr>
            <a:r>
              <a:rPr lang="en" sz="1800"/>
              <a:t>Automatically</a:t>
            </a:r>
            <a:r>
              <a:rPr lang="en" sz="1800"/>
              <a:t> generate unique IDs</a:t>
            </a:r>
            <a:endParaRPr sz="1800"/>
          </a:p>
          <a:p>
            <a:pPr indent="-342900" lvl="0" marL="457200" rtl="0" algn="l">
              <a:lnSpc>
                <a:spcPct val="150000"/>
              </a:lnSpc>
              <a:spcBef>
                <a:spcPts val="0"/>
              </a:spcBef>
              <a:spcAft>
                <a:spcPts val="0"/>
              </a:spcAft>
              <a:buSzPts val="1800"/>
              <a:buChar char="●"/>
            </a:pPr>
            <a:r>
              <a:rPr lang="en" sz="1800"/>
              <a:t>User class implementation</a:t>
            </a:r>
            <a:endParaRPr sz="1800"/>
          </a:p>
          <a:p>
            <a:pPr indent="-342900" lvl="0" marL="457200" rtl="0" algn="l">
              <a:lnSpc>
                <a:spcPct val="150000"/>
              </a:lnSpc>
              <a:spcBef>
                <a:spcPts val="0"/>
              </a:spcBef>
              <a:spcAft>
                <a:spcPts val="0"/>
              </a:spcAft>
              <a:buSzPts val="1800"/>
              <a:buChar char="●"/>
            </a:pPr>
            <a:r>
              <a:rPr lang="en" sz="1800"/>
              <a:t>Viewing data from DB </a:t>
            </a:r>
            <a:endParaRPr sz="1800"/>
          </a:p>
          <a:p>
            <a:pPr indent="-342900" lvl="1" marL="914400" rtl="0" algn="l">
              <a:lnSpc>
                <a:spcPct val="150000"/>
              </a:lnSpc>
              <a:spcBef>
                <a:spcPts val="0"/>
              </a:spcBef>
              <a:spcAft>
                <a:spcPts val="0"/>
              </a:spcAft>
              <a:buSzPts val="1800"/>
              <a:buChar char="○"/>
            </a:pPr>
            <a:r>
              <a:rPr lang="en" sz="1800"/>
              <a:t>Not the greatest formatting</a:t>
            </a:r>
            <a:endParaRPr sz="1800"/>
          </a:p>
          <a:p>
            <a:pPr indent="-342900" lvl="0" marL="457200" rtl="0" algn="l">
              <a:lnSpc>
                <a:spcPct val="150000"/>
              </a:lnSpc>
              <a:spcBef>
                <a:spcPts val="0"/>
              </a:spcBef>
              <a:spcAft>
                <a:spcPts val="0"/>
              </a:spcAft>
              <a:buSzPts val="1800"/>
              <a:buChar char="●"/>
            </a:pPr>
            <a:r>
              <a:rPr lang="en" sz="1800"/>
              <a:t>Forgot password</a:t>
            </a:r>
            <a:endParaRPr sz="1800"/>
          </a:p>
          <a:p>
            <a:pPr indent="0" lvl="0" marL="0" rtl="0" algn="l">
              <a:spcBef>
                <a:spcPts val="1200"/>
              </a:spcBef>
              <a:spcAft>
                <a:spcPts val="1200"/>
              </a:spcAft>
              <a:buNone/>
            </a:pPr>
            <a:r>
              <a:t/>
            </a:r>
            <a:endParaRPr/>
          </a:p>
        </p:txBody>
      </p:sp>
      <p:sp>
        <p:nvSpPr>
          <p:cNvPr id="107" name="Google Shape;107;p20"/>
          <p:cNvSpPr txBox="1"/>
          <p:nvPr>
            <p:ph type="title"/>
          </p:nvPr>
        </p:nvSpPr>
        <p:spPr>
          <a:xfrm>
            <a:off x="311700" y="152400"/>
            <a:ext cx="5661300" cy="4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Sprint #3</a:t>
            </a:r>
            <a:endParaRPr sz="2700"/>
          </a:p>
        </p:txBody>
      </p:sp>
      <p:pic>
        <p:nvPicPr>
          <p:cNvPr id="108" name="Google Shape;108;p20" title="Screen Recording 2024-03-31 at 10.08.32 PM.mov">
            <a:hlinkClick r:id="rId3"/>
          </p:cNvPr>
          <p:cNvPicPr preferRelativeResize="0"/>
          <p:nvPr/>
        </p:nvPicPr>
        <p:blipFill>
          <a:blip r:embed="rId4">
            <a:alphaModFix/>
          </a:blip>
          <a:stretch>
            <a:fillRect/>
          </a:stretch>
        </p:blipFill>
        <p:spPr>
          <a:xfrm>
            <a:off x="4262425" y="1101213"/>
            <a:ext cx="4705697" cy="29410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idx="1" type="body"/>
          </p:nvPr>
        </p:nvSpPr>
        <p:spPr>
          <a:xfrm>
            <a:off x="311700" y="674850"/>
            <a:ext cx="8730900" cy="3179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sz="1800"/>
              <a:t>Finance and Claim Managers can do their jobs </a:t>
            </a:r>
            <a:endParaRPr sz="1800"/>
          </a:p>
          <a:p>
            <a:pPr indent="-342900" lvl="0" marL="457200" rtl="0" algn="l">
              <a:lnSpc>
                <a:spcPct val="150000"/>
              </a:lnSpc>
              <a:spcBef>
                <a:spcPts val="0"/>
              </a:spcBef>
              <a:spcAft>
                <a:spcPts val="0"/>
              </a:spcAft>
              <a:buSzPts val="1800"/>
              <a:buChar char="●"/>
            </a:pPr>
            <a:r>
              <a:rPr lang="en" sz="1800"/>
              <a:t>Can now send/view messages</a:t>
            </a:r>
            <a:endParaRPr sz="1800"/>
          </a:p>
          <a:p>
            <a:pPr indent="-342900" lvl="0" marL="457200" rtl="0" algn="l">
              <a:lnSpc>
                <a:spcPct val="150000"/>
              </a:lnSpc>
              <a:spcBef>
                <a:spcPts val="0"/>
              </a:spcBef>
              <a:spcAft>
                <a:spcPts val="0"/>
              </a:spcAft>
              <a:buSzPts val="1800"/>
              <a:buChar char="●"/>
            </a:pPr>
            <a:r>
              <a:rPr lang="en" sz="1800"/>
              <a:t>DataGridView implementation</a:t>
            </a:r>
            <a:endParaRPr sz="1800"/>
          </a:p>
          <a:p>
            <a:pPr indent="-342900" lvl="0" marL="457200" rtl="0" algn="l">
              <a:lnSpc>
                <a:spcPct val="150000"/>
              </a:lnSpc>
              <a:spcBef>
                <a:spcPts val="0"/>
              </a:spcBef>
              <a:spcAft>
                <a:spcPts val="0"/>
              </a:spcAft>
              <a:buSzPts val="1800"/>
              <a:buChar char="●"/>
            </a:pPr>
            <a:r>
              <a:rPr lang="en" sz="1800"/>
              <a:t>PDF downloading</a:t>
            </a:r>
            <a:endParaRPr sz="1800"/>
          </a:p>
          <a:p>
            <a:pPr indent="-342900" lvl="0" marL="457200" rtl="0" algn="l">
              <a:lnSpc>
                <a:spcPct val="150000"/>
              </a:lnSpc>
              <a:spcBef>
                <a:spcPts val="0"/>
              </a:spcBef>
              <a:spcAft>
                <a:spcPts val="0"/>
              </a:spcAft>
              <a:buSzPts val="1800"/>
              <a:buChar char="●"/>
            </a:pPr>
            <a:r>
              <a:rPr lang="en" sz="1800"/>
              <a:t>User experience improvement</a:t>
            </a:r>
            <a:endParaRPr sz="1800"/>
          </a:p>
        </p:txBody>
      </p:sp>
      <p:sp>
        <p:nvSpPr>
          <p:cNvPr id="114" name="Google Shape;114;p21"/>
          <p:cNvSpPr txBox="1"/>
          <p:nvPr>
            <p:ph type="title"/>
          </p:nvPr>
        </p:nvSpPr>
        <p:spPr>
          <a:xfrm>
            <a:off x="311700" y="152400"/>
            <a:ext cx="5661300" cy="4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Sprint #4</a:t>
            </a:r>
            <a:endParaRPr sz="2700"/>
          </a:p>
        </p:txBody>
      </p:sp>
      <p:pic>
        <p:nvPicPr>
          <p:cNvPr id="115" name="Google Shape;115;p21"/>
          <p:cNvPicPr preferRelativeResize="0"/>
          <p:nvPr/>
        </p:nvPicPr>
        <p:blipFill>
          <a:blip r:embed="rId3">
            <a:alphaModFix/>
          </a:blip>
          <a:stretch>
            <a:fillRect/>
          </a:stretch>
        </p:blipFill>
        <p:spPr>
          <a:xfrm>
            <a:off x="4077600" y="1380275"/>
            <a:ext cx="4219400" cy="2949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