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70" r:id="rId14"/>
    <p:sldId id="272" r:id="rId15"/>
    <p:sldId id="273" r:id="rId16"/>
    <p:sldId id="275" r:id="rId17"/>
    <p:sldId id="276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zabeta Budini" initials="EB" lastIdx="1" clrIdx="0">
    <p:extLst>
      <p:ext uri="{19B8F6BF-5375-455C-9EA6-DF929625EA0E}">
        <p15:presenceInfo xmlns:p15="http://schemas.microsoft.com/office/powerpoint/2012/main" userId="0821c2fff29888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71ADC4-AE17-4A68-8EDF-569E0C376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E29279-58B4-4A30-A113-75BEDABBF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83DFD5-ADB9-463B-B88B-26453B88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B2C8-6E64-4B24-ADCF-6937982ED2F8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7004D0-BD4D-4D06-9167-F2C8C464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B650CF-AD28-4A17-B776-BA0450F2F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3415-58D5-4A27-8A7F-CAF7C223FB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043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B61B8C-37D1-49E8-83F1-82D73AE1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06BB738-E938-4E39-A942-9E3B27D96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E171A5-E970-4512-AF3F-898F0F6F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B2C8-6E64-4B24-ADCF-6937982ED2F8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7DBB26-5E12-4A9A-A64D-C3AC668F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22FA57-0497-4905-B3E5-B24EABD91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3415-58D5-4A27-8A7F-CAF7C223FB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383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12D0995-67CB-4813-9DB7-EF859818F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A532DCC-963A-4A0A-9E64-8C52AA1A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25F374-58C5-45F2-B5FA-B442D2457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B2C8-6E64-4B24-ADCF-6937982ED2F8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4B45A6-0123-4CBE-979A-1E72BAAE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686C92-A665-459B-8A78-C66913F23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3415-58D5-4A27-8A7F-CAF7C223FB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8695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00EC3BD2-1C8B-4081-9B87-1DC6AD9D4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65B91-6CC8-4561-A7C8-980447844073}" type="datetimeFigureOut">
              <a:rPr lang="it-IT"/>
              <a:pPr>
                <a:defRPr/>
              </a:pPr>
              <a:t>11/05/2020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EDA77C0A-042E-482F-B498-B08E28B8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504328DA-9442-47C4-A481-DF0CBC48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1BB0D-D1B2-413A-946A-62E5EA0F5A46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8289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D3F6D7-CF1B-4FFE-A014-3E96D124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3B8ED9-7274-4D54-8D06-A7945E1F0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A8F78A-FBA4-4754-83F3-CEB039A2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B2C8-6E64-4B24-ADCF-6937982ED2F8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2B5FF6-B143-43C3-9D48-BB1E9AF0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EF0B59-6282-4F77-AE88-E63BEEA0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3415-58D5-4A27-8A7F-CAF7C223FB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134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981DED-88C3-4BAA-B875-0A9922185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2FA56A5-9F74-4241-8519-801BBA006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E215C1-EEE5-4BA5-A260-7F5C5B90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B2C8-6E64-4B24-ADCF-6937982ED2F8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3B50BA-A068-40A5-BA20-7DFD5606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6F2768-F940-483F-A84C-4C43EA6B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3415-58D5-4A27-8A7F-CAF7C223FB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96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F6F162-51D2-40E1-A805-F1475DA4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E3C087-55D1-4FEE-80AF-40777EF5B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9CD5A66-0661-4351-B207-AD2AA251C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7415A20-DBE9-4F72-A200-50B7D8CFE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B2C8-6E64-4B24-ADCF-6937982ED2F8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384C9B-CF81-42D8-AAE4-6DD83F711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3032665-C3D1-49CC-AFB2-72E5EB07A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3415-58D5-4A27-8A7F-CAF7C223FB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591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38ED8A-388D-4CE2-8222-F5F9E4D6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38FDFD-9433-4DCE-8B5D-8225DF88F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4A08620-9033-4AB1-A961-4FC4C9237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5956274-098B-466F-A467-EB9F35AEC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C56E37F-273D-49A8-87B6-DD4C787C6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852E1EA-07A3-4810-B9FE-F62B4D62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B2C8-6E64-4B24-ADCF-6937982ED2F8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2D09280-16D2-489A-97BE-34429ABB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A8129A4-77C4-4E91-A31A-940C2248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3415-58D5-4A27-8A7F-CAF7C223FB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412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431F93-FBA2-4416-9891-2BFD5E22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6212D6C-0022-4B35-919C-3AC96737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B2C8-6E64-4B24-ADCF-6937982ED2F8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52C848-A785-4FDE-A437-17A87F95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5BC4E2-967B-43B8-AB5D-0EA412FC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3415-58D5-4A27-8A7F-CAF7C223FB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25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C0437A9-FBD0-49EA-AEE8-05375BE7E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B2C8-6E64-4B24-ADCF-6937982ED2F8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7EF2F86-7FAC-434D-A4A5-78406E0D6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ABD7B8-3935-463D-BEE8-20DA664F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3415-58D5-4A27-8A7F-CAF7C223FB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825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AC25C5-1B91-4527-A0B6-403E0A75B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7375A9-D55F-4A21-A103-3A3ACE1CD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4BFCCE4-2DB2-4E3B-83E4-974E49C47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4B6855F-5B3C-40D5-AD02-CD33085BB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B2C8-6E64-4B24-ADCF-6937982ED2F8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B2BB5E6-6DCD-403E-AAE9-628279F2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1B85C34-70F6-4A32-9F4E-BC5F9A51C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3415-58D5-4A27-8A7F-CAF7C223FB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971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10DEDA-0EF3-45BA-ADCF-B6535C530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98BB4EB-29EF-4F76-A51D-4AF5DD76B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EAACF03-ED2F-433F-9A44-FA9508628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D464A51-A4EF-49D1-A58A-FAB9B9B0A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B2C8-6E64-4B24-ADCF-6937982ED2F8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D8FC78-0A96-48A9-8B55-83BAF42A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92022B-84A7-4B1C-A45F-12A1116C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3415-58D5-4A27-8A7F-CAF7C223FB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548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"/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9272658-7E4C-4B96-97D0-F1E1A0B3C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966D2BC-48B3-4CE0-BC6F-2171CD491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29F63C-2BCB-4A8E-B828-CC03452DF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4B2C8-6E64-4B24-ADCF-6937982ED2F8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9B5B88-3166-436D-8ABE-85F3CC25F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5BFAAE-B59F-4D2A-92DF-C837E59CA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23415-58D5-4A27-8A7F-CAF7C223FB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5693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"/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88CB17F5-8BD0-4C20-93AB-37879290F8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FF18CD67-767F-4078-BA6D-771D251FE1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670A30-7846-4C51-805D-86A75BBF2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C24B7FC-1623-4136-B7ED-50DF322FC861}" type="datetimeFigureOut">
              <a:rPr lang="it-IT"/>
              <a:pPr>
                <a:defRPr/>
              </a:pPr>
              <a:t>11/05/2020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B73329-31AC-41A6-954D-E6A6B225F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F8C134-03E5-46C4-A7BF-D12B60AF2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904E4A4D-0C4F-4B44-8CE3-EAB4C91A39CE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uk/dataset/208c0e7b-353f-4e2d-8b7a-1a7118467acc/gb-road-traffic-coun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asellaDiTesto 3">
            <a:extLst>
              <a:ext uri="{FF2B5EF4-FFF2-40B4-BE49-F238E27FC236}">
                <a16:creationId xmlns:a16="http://schemas.microsoft.com/office/drawing/2014/main" id="{18D1A400-6CA9-497B-ACA8-787415D7E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699" y="4359770"/>
            <a:ext cx="4164602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it-IT" altLang="it-IT"/>
              <a:t>Elizabeta Budini</a:t>
            </a:r>
          </a:p>
          <a:p>
            <a:pPr algn="ctr" eaLnBrk="1" hangingPunct="1"/>
            <a:r>
              <a:rPr lang="it-IT" altLang="it-IT"/>
              <a:t>Student ID: 19147099</a:t>
            </a:r>
          </a:p>
          <a:p>
            <a:pPr algn="ctr" eaLnBrk="1" hangingPunct="1"/>
            <a:endParaRPr lang="it-IT" altLang="it-IT"/>
          </a:p>
          <a:p>
            <a:pPr algn="ctr"/>
            <a:r>
              <a:rPr lang="it-IT" altLang="it-IT"/>
              <a:t>Module: Advance Data Science -</a:t>
            </a:r>
            <a:r>
              <a:rPr lang="en-GB"/>
              <a:t> CMP7161</a:t>
            </a:r>
          </a:p>
          <a:p>
            <a:pPr algn="ctr"/>
            <a:r>
              <a:rPr lang="en-GB"/>
              <a:t> </a:t>
            </a:r>
            <a:endParaRPr lang="it-IT" altLang="it-IT"/>
          </a:p>
          <a:p>
            <a:pPr algn="ctr" eaLnBrk="1" hangingPunct="1"/>
            <a:r>
              <a:rPr lang="it-IT" altLang="it-IT"/>
              <a:t>Birmingham City University</a:t>
            </a:r>
          </a:p>
          <a:p>
            <a:pPr algn="ctr" eaLnBrk="1" hangingPunct="1"/>
            <a:r>
              <a:rPr lang="it-IT" altLang="it-IT"/>
              <a:t>Date: 12/05/2020</a:t>
            </a:r>
            <a:endParaRPr lang="it-IT" alt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5002CF0-92F3-4B95-849D-68279EB5241E}"/>
              </a:ext>
            </a:extLst>
          </p:cNvPr>
          <p:cNvSpPr/>
          <p:nvPr/>
        </p:nvSpPr>
        <p:spPr>
          <a:xfrm>
            <a:off x="2453180" y="889000"/>
            <a:ext cx="728564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5400">
                <a:ln w="0"/>
                <a:solidFill>
                  <a:srgbClr val="004F5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UK road traffic prediction</a:t>
            </a:r>
            <a:endParaRPr lang="it-IT" sz="5400" dirty="0">
              <a:ln w="0"/>
              <a:solidFill>
                <a:srgbClr val="004F5A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9" name="Immagine 8" descr="Immagine che contiene disegnando, orologio&#10;&#10;Descrizione generata automaticamente">
            <a:extLst>
              <a:ext uri="{FF2B5EF4-FFF2-40B4-BE49-F238E27FC236}">
                <a16:creationId xmlns:a16="http://schemas.microsoft.com/office/drawing/2014/main" id="{F814F85C-AAD8-4591-9513-FBD38CDE38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280" y="2012627"/>
            <a:ext cx="5991440" cy="211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85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F49EF39-0B56-43FE-9935-F23042FFB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0" y="809898"/>
            <a:ext cx="10503935" cy="1436991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it-IT" sz="4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 Models </a:t>
            </a:r>
            <a:r>
              <a:rPr lang="it-IT" sz="48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description</a:t>
            </a:r>
            <a:r>
              <a:rPr lang="it-IT" sz="4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(Random </a:t>
            </a:r>
            <a:r>
              <a:rPr lang="it-IT" sz="48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Forest</a:t>
            </a:r>
            <a:r>
              <a:rPr lang="it-IT" sz="4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48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regression</a:t>
            </a:r>
            <a:r>
              <a:rPr lang="it-IT" sz="4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egnaposto contenuto 4">
            <a:extLst>
              <a:ext uri="{FF2B5EF4-FFF2-40B4-BE49-F238E27FC236}">
                <a16:creationId xmlns:a16="http://schemas.microsoft.com/office/drawing/2014/main" id="{8DD34ADC-3B62-4010-9A74-D68584E1C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022" y="2704014"/>
            <a:ext cx="5044273" cy="3540031"/>
          </a:xfrm>
        </p:spPr>
        <p:txBody>
          <a:bodyPr>
            <a:normAutofit/>
          </a:bodyPr>
          <a:lstStyle/>
          <a:p>
            <a:r>
              <a:rPr lang="en-GB" dirty="0"/>
              <a:t>Approach 1: Random forest with non-linear input features (test-train and cross-validation) and model tuning</a:t>
            </a:r>
          </a:p>
          <a:p>
            <a:r>
              <a:rPr lang="en-GB" dirty="0"/>
              <a:t>Approach 2: Create synthetic features to improve accuracy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2368C04-B157-41D8-90FE-129F8EB4C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853" y="2704014"/>
            <a:ext cx="5614712" cy="373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F49EF39-0B56-43FE-9935-F23042FFB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4025976" cy="1556907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it-IT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 Models </a:t>
            </a:r>
            <a:r>
              <a:rPr lang="it-IT" sz="32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description</a:t>
            </a:r>
            <a:r>
              <a:rPr lang="it-IT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(Random </a:t>
            </a:r>
            <a:r>
              <a:rPr lang="it-IT" sz="32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Forest</a:t>
            </a:r>
            <a:r>
              <a:rPr lang="it-IT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32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regression</a:t>
            </a:r>
            <a:r>
              <a:rPr lang="it-IT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D634DB-62A8-4647-B356-212577CDB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944321"/>
            <a:ext cx="6586915" cy="1556907"/>
          </a:xfrm>
        </p:spPr>
        <p:txBody>
          <a:bodyPr anchor="ctr">
            <a:normAutofit/>
          </a:bodyPr>
          <a:lstStyle/>
          <a:p>
            <a:r>
              <a:rPr lang="en-GB" sz="1800" dirty="0"/>
              <a:t>Use </a:t>
            </a:r>
            <a:r>
              <a:rPr lang="en-GB" sz="1800" dirty="0" err="1"/>
              <a:t>GridSearchCV</a:t>
            </a:r>
            <a:r>
              <a:rPr lang="en-GB" sz="1800" dirty="0"/>
              <a:t>, </a:t>
            </a:r>
            <a:r>
              <a:rPr lang="en-GB" sz="1800" dirty="0" err="1"/>
              <a:t>RandomizedGridSearch</a:t>
            </a:r>
            <a:r>
              <a:rPr lang="en-GB" sz="1800" dirty="0"/>
              <a:t> and Bayesian optimization to tune model hyperparameters</a:t>
            </a:r>
          </a:p>
          <a:p>
            <a:r>
              <a:rPr lang="en-GB" sz="1800" dirty="0"/>
              <a:t>Create synthetic features to improve accuracy</a:t>
            </a:r>
          </a:p>
          <a:p>
            <a:endParaRPr lang="en-GB" sz="1800" i="1" dirty="0"/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856A6E4-5DEA-41C9-B1C4-5BCE0D9B4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43"/>
          <a:stretch/>
        </p:blipFill>
        <p:spPr>
          <a:xfrm>
            <a:off x="887348" y="417549"/>
            <a:ext cx="10472314" cy="378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40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F49EF39-0B56-43FE-9935-F23042FFB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0" y="809898"/>
            <a:ext cx="10503935" cy="1436991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it-IT" sz="4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 Models </a:t>
            </a:r>
            <a:r>
              <a:rPr lang="it-IT" sz="48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description</a:t>
            </a:r>
            <a:r>
              <a:rPr lang="it-IT" sz="4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(Random </a:t>
            </a:r>
            <a:r>
              <a:rPr lang="it-IT" sz="48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forest</a:t>
            </a:r>
            <a:r>
              <a:rPr lang="it-IT" sz="4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48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Regression</a:t>
            </a:r>
            <a:r>
              <a:rPr lang="it-IT" sz="4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egnaposto contenuto 4">
            <a:extLst>
              <a:ext uri="{FF2B5EF4-FFF2-40B4-BE49-F238E27FC236}">
                <a16:creationId xmlns:a16="http://schemas.microsoft.com/office/drawing/2014/main" id="{DD2ED2CD-970D-484C-BFE6-18421F711B1C}"/>
              </a:ext>
            </a:extLst>
          </p:cNvPr>
          <p:cNvSpPr txBox="1">
            <a:spLocks/>
          </p:cNvSpPr>
          <p:nvPr/>
        </p:nvSpPr>
        <p:spPr>
          <a:xfrm>
            <a:off x="958162" y="2873382"/>
            <a:ext cx="3277793" cy="29530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The r2 score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considering</a:t>
            </a:r>
            <a:r>
              <a:rPr lang="it-IT" dirty="0"/>
              <a:t> model tuning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.</a:t>
            </a:r>
          </a:p>
          <a:p>
            <a:r>
              <a:rPr lang="it-IT" dirty="0"/>
              <a:t> </a:t>
            </a:r>
            <a:r>
              <a:rPr lang="it-IT" dirty="0" err="1"/>
              <a:t>Overall</a:t>
            </a:r>
            <a:r>
              <a:rPr lang="it-IT" dirty="0"/>
              <a:t> random </a:t>
            </a:r>
            <a:r>
              <a:rPr lang="it-IT" dirty="0" err="1"/>
              <a:t>forest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high </a:t>
            </a:r>
            <a:r>
              <a:rPr lang="it-IT" dirty="0" err="1"/>
              <a:t>accuracy</a:t>
            </a:r>
            <a:r>
              <a:rPr lang="it-IT" dirty="0"/>
              <a:t> score with non-linear </a:t>
            </a:r>
            <a:r>
              <a:rPr lang="it-IT" dirty="0" err="1"/>
              <a:t>related</a:t>
            </a:r>
            <a:r>
              <a:rPr lang="it-IT" dirty="0"/>
              <a:t> features (99%)</a:t>
            </a:r>
            <a:endParaRPr lang="en-GB" i="1" dirty="0"/>
          </a:p>
        </p:txBody>
      </p:sp>
      <p:pic>
        <p:nvPicPr>
          <p:cNvPr id="11" name="Immagine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27C65AD-7E23-4653-BFA3-C4BEA170A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402" y="3084001"/>
            <a:ext cx="7655523" cy="1436979"/>
          </a:xfrm>
          <a:prstGeom prst="rect">
            <a:avLst/>
          </a:prstGeom>
        </p:spPr>
      </p:pic>
      <p:pic>
        <p:nvPicPr>
          <p:cNvPr id="14" name="Immagine 13" descr="Immagine che contiene screenshot, uccello&#10;&#10;Descrizione generata automaticamente">
            <a:extLst>
              <a:ext uri="{FF2B5EF4-FFF2-40B4-BE49-F238E27FC236}">
                <a16:creationId xmlns:a16="http://schemas.microsoft.com/office/drawing/2014/main" id="{6B3C8E3C-913B-41FA-BB6D-5AE332456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402" y="4773396"/>
            <a:ext cx="7516772" cy="111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6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F49EF39-0B56-43FE-9935-F23042FFB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0" y="809898"/>
            <a:ext cx="10503935" cy="1436991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it-IT" sz="4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 Models </a:t>
            </a:r>
            <a:r>
              <a:rPr lang="it-IT" sz="48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description</a:t>
            </a:r>
            <a:r>
              <a:rPr lang="it-IT" sz="4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(Support </a:t>
            </a:r>
            <a:r>
              <a:rPr lang="it-IT" sz="48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  <a:r>
              <a:rPr lang="it-IT" sz="4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48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Regression</a:t>
            </a:r>
            <a:r>
              <a:rPr lang="it-IT" sz="4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egnaposto contenuto 4">
            <a:extLst>
              <a:ext uri="{FF2B5EF4-FFF2-40B4-BE49-F238E27FC236}">
                <a16:creationId xmlns:a16="http://schemas.microsoft.com/office/drawing/2014/main" id="{DD2ED2CD-970D-484C-BFE6-18421F711B1C}"/>
              </a:ext>
            </a:extLst>
          </p:cNvPr>
          <p:cNvSpPr txBox="1">
            <a:spLocks/>
          </p:cNvSpPr>
          <p:nvPr/>
        </p:nvSpPr>
        <p:spPr>
          <a:xfrm>
            <a:off x="958162" y="2873382"/>
            <a:ext cx="3277793" cy="2953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Approach</a:t>
            </a:r>
            <a:r>
              <a:rPr lang="it-IT" dirty="0"/>
              <a:t> 1: </a:t>
            </a:r>
            <a:r>
              <a:rPr lang="it-IT" dirty="0" err="1"/>
              <a:t>apply</a:t>
            </a:r>
            <a:r>
              <a:rPr lang="it-IT" dirty="0"/>
              <a:t> SVR with </a:t>
            </a:r>
            <a:r>
              <a:rPr lang="it-IT" dirty="0" err="1"/>
              <a:t>GridSearchCV</a:t>
            </a:r>
            <a:r>
              <a:rPr lang="it-IT" dirty="0"/>
              <a:t> tuning</a:t>
            </a:r>
          </a:p>
          <a:p>
            <a:endParaRPr lang="en-GB" i="1" dirty="0"/>
          </a:p>
        </p:txBody>
      </p:sp>
      <p:pic>
        <p:nvPicPr>
          <p:cNvPr id="13" name="Immagine 12" descr="Immagine che contiene mappa, sciando&#10;&#10;Descrizione generata automaticamente">
            <a:extLst>
              <a:ext uri="{FF2B5EF4-FFF2-40B4-BE49-F238E27FC236}">
                <a16:creationId xmlns:a16="http://schemas.microsoft.com/office/drawing/2014/main" id="{EAC756FB-B942-41BF-B734-3E66D3E38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718" y="3216216"/>
            <a:ext cx="5716082" cy="230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55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F49EF39-0B56-43FE-9935-F23042FFB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0" y="809898"/>
            <a:ext cx="10503935" cy="1436991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it-IT" sz="4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 Models </a:t>
            </a:r>
            <a:r>
              <a:rPr lang="it-IT" sz="48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description</a:t>
            </a:r>
            <a:r>
              <a:rPr lang="it-IT" sz="4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(Support </a:t>
            </a:r>
            <a:r>
              <a:rPr lang="it-IT" sz="48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  <a:r>
              <a:rPr lang="it-IT" sz="4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48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Regression</a:t>
            </a:r>
            <a:r>
              <a:rPr lang="it-IT" sz="4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egnaposto contenuto 4">
            <a:extLst>
              <a:ext uri="{FF2B5EF4-FFF2-40B4-BE49-F238E27FC236}">
                <a16:creationId xmlns:a16="http://schemas.microsoft.com/office/drawing/2014/main" id="{DD2ED2CD-970D-484C-BFE6-18421F711B1C}"/>
              </a:ext>
            </a:extLst>
          </p:cNvPr>
          <p:cNvSpPr txBox="1">
            <a:spLocks/>
          </p:cNvSpPr>
          <p:nvPr/>
        </p:nvSpPr>
        <p:spPr>
          <a:xfrm>
            <a:off x="958162" y="2873382"/>
            <a:ext cx="3277793" cy="29530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GridSearchCV</a:t>
            </a:r>
            <a:r>
              <a:rPr lang="it-IT" dirty="0"/>
              <a:t> tuning makes SVR model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complex</a:t>
            </a:r>
            <a:r>
              <a:rPr lang="it-IT" dirty="0"/>
              <a:t>, to reduce </a:t>
            </a:r>
            <a:r>
              <a:rPr lang="it-IT" dirty="0" err="1"/>
              <a:t>execution</a:t>
            </a:r>
            <a:r>
              <a:rPr lang="it-IT" dirty="0"/>
              <a:t> time </a:t>
            </a:r>
            <a:r>
              <a:rPr lang="it-IT" dirty="0" err="1"/>
              <a:t>only</a:t>
            </a:r>
            <a:r>
              <a:rPr lang="it-IT" dirty="0"/>
              <a:t> one </a:t>
            </a:r>
            <a:r>
              <a:rPr lang="it-IT" dirty="0" err="1"/>
              <a:t>hyperparameter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tuned</a:t>
            </a:r>
            <a:endParaRPr lang="it-IT" dirty="0"/>
          </a:p>
          <a:p>
            <a:r>
              <a:rPr lang="it-IT" dirty="0"/>
              <a:t>SVR </a:t>
            </a:r>
            <a:r>
              <a:rPr lang="it-IT" dirty="0" err="1"/>
              <a:t>accuracy</a:t>
            </a:r>
            <a:r>
              <a:rPr lang="it-IT" dirty="0"/>
              <a:t> score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67%</a:t>
            </a:r>
          </a:p>
          <a:p>
            <a:endParaRPr lang="en-GB" i="1" dirty="0"/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30DDC31-81E3-4FC2-84AF-7F64EFE21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193" y="3403166"/>
            <a:ext cx="6809708" cy="127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82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F49EF39-0B56-43FE-9935-F23042FFB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4025976" cy="1556907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it-IT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6. </a:t>
            </a:r>
            <a:r>
              <a:rPr lang="it-IT" sz="32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</a:t>
            </a:r>
            <a:endParaRPr lang="it-IT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D634DB-62A8-4647-B356-212577CDB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944321"/>
            <a:ext cx="6586915" cy="1556907"/>
          </a:xfrm>
        </p:spPr>
        <p:txBody>
          <a:bodyPr anchor="ctr">
            <a:normAutofit fontScale="92500" lnSpcReduction="20000"/>
          </a:bodyPr>
          <a:lstStyle/>
          <a:p>
            <a:r>
              <a:rPr lang="en-GB" sz="1800" dirty="0"/>
              <a:t>Mean absolute error, r2 score and execution time are compared to evaluate the best approach for each model proposed</a:t>
            </a:r>
          </a:p>
          <a:p>
            <a:r>
              <a:rPr lang="en-GB" sz="1800" dirty="0"/>
              <a:t>Linear regression is very efficient but not the best to model non-linear features.</a:t>
            </a:r>
          </a:p>
          <a:p>
            <a:r>
              <a:rPr lang="en-GB" sz="1800" dirty="0"/>
              <a:t>Random forest with model tuning achieves an excellent score in modelling non-linear features with a good execution time.</a:t>
            </a:r>
          </a:p>
        </p:txBody>
      </p:sp>
      <p:pic>
        <p:nvPicPr>
          <p:cNvPr id="6" name="Immagine 5" descr="Immagine che contiene guardando, luce, stanza, schermo&#10;&#10;Descrizione generata automaticamente">
            <a:extLst>
              <a:ext uri="{FF2B5EF4-FFF2-40B4-BE49-F238E27FC236}">
                <a16:creationId xmlns:a16="http://schemas.microsoft.com/office/drawing/2014/main" id="{AECFFFDA-32AF-444B-9F18-C76DCF547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911" y="732261"/>
            <a:ext cx="8153700" cy="27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196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F49EF39-0B56-43FE-9935-F23042FFB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it-IT" sz="4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7. </a:t>
            </a:r>
            <a:r>
              <a:rPr lang="en-US" sz="4800" dirty="0"/>
              <a:t>Conclusion and future work </a:t>
            </a:r>
            <a:endParaRPr lang="it-IT" sz="48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D634DB-62A8-4647-B356-212577CDB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GB" sz="2400" dirty="0"/>
              <a:t>By comparing all the approaches analysed in this study, Random forest regression is recommended for modelling traffic data.</a:t>
            </a:r>
          </a:p>
          <a:p>
            <a:r>
              <a:rPr lang="en-GB" sz="2400" dirty="0"/>
              <a:t>Future work could include a Bayesian optimization for random forest instead of </a:t>
            </a:r>
            <a:r>
              <a:rPr lang="en-GB" sz="2400" dirty="0" err="1"/>
              <a:t>GridSearchCV</a:t>
            </a:r>
            <a:r>
              <a:rPr lang="en-GB" sz="2400" dirty="0"/>
              <a:t>, to better the performance in terms of execution time and control the model complexity.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14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5002CF0-92F3-4B95-849D-68279EB5241E}"/>
              </a:ext>
            </a:extLst>
          </p:cNvPr>
          <p:cNvSpPr/>
          <p:nvPr/>
        </p:nvSpPr>
        <p:spPr>
          <a:xfrm>
            <a:off x="1043631" y="809898"/>
            <a:ext cx="9942716" cy="1554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4800" kern="120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Table of contents:</a:t>
            </a:r>
          </a:p>
        </p:txBody>
      </p:sp>
      <p:sp>
        <p:nvSpPr>
          <p:cNvPr id="2050" name="CasellaDiTesto 3">
            <a:extLst>
              <a:ext uri="{FF2B5EF4-FFF2-40B4-BE49-F238E27FC236}">
                <a16:creationId xmlns:a16="http://schemas.microsoft.com/office/drawing/2014/main" id="{18D1A400-6CA9-497B-ACA8-787415D7E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+mn-lt"/>
              </a:rPr>
              <a:t>Abstract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+mn-lt"/>
              </a:rPr>
              <a:t>Dataset description 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+mn-lt"/>
              </a:rPr>
              <a:t>Problem to be addressed 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+mn-lt"/>
              </a:rPr>
              <a:t>Pre-processing, cleaning, visualization 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+mn-lt"/>
              </a:rPr>
              <a:t>Models description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+mn-lt"/>
              </a:rPr>
              <a:t>Results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+mn-lt"/>
              </a:rPr>
              <a:t>Conclusion and future work </a:t>
            </a:r>
            <a:endParaRPr lang="en-US" altLang="it-IT" sz="2400" dirty="0">
              <a:latin typeface="+mn-lt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0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F49EF39-0B56-43FE-9935-F23042FFB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it-IT" sz="48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Abstract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D634DB-62A8-4647-B356-212577CDB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GB" sz="2400"/>
              <a:t>This study will analyse a traffic dataset from the UK government to predict the level of traffic on roads. The control of traffic has many benefits both for the government and for citizens: it can forecast traffic jams and help on building solutions against pollution.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94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F49EF39-0B56-43FE-9935-F23042FFB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it-IT" sz="48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Dataset description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D634DB-62A8-4647-B356-212577CDB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2553278"/>
          </a:xfrm>
        </p:spPr>
        <p:txBody>
          <a:bodyPr anchor="ctr">
            <a:normAutofit/>
          </a:bodyPr>
          <a:lstStyle/>
          <a:p>
            <a:r>
              <a:rPr lang="en-GB" sz="2400" dirty="0"/>
              <a:t>The dataset is been published by the Department for Transport (UK) and can be found here: </a:t>
            </a:r>
            <a:r>
              <a:rPr lang="en-GB" sz="2400" dirty="0">
                <a:hlinkClick r:id="rId2"/>
              </a:rPr>
              <a:t>https://data.gov.uk/dataset/208c0e7b-353f-4e2d-8b7a-1a7118467acc/gb-road-traffic-counts</a:t>
            </a:r>
            <a:endParaRPr lang="en-GB" sz="2400" dirty="0"/>
          </a:p>
          <a:p>
            <a:r>
              <a:rPr lang="en-GB" sz="2400" dirty="0"/>
              <a:t>It contains traffic level (in vehicle miles travelled*) for different vehicle types, roads and regions from 1993 to 2018.</a:t>
            </a:r>
          </a:p>
          <a:p>
            <a:r>
              <a:rPr lang="en-GB" sz="2400" dirty="0"/>
              <a:t>14 columns and 1580 observations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C484285-BA83-4E94-9891-6AFFF3895BC7}"/>
              </a:ext>
            </a:extLst>
          </p:cNvPr>
          <p:cNvSpPr txBox="1"/>
          <p:nvPr/>
        </p:nvSpPr>
        <p:spPr>
          <a:xfrm>
            <a:off x="838200" y="6078243"/>
            <a:ext cx="718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*VMT: Combination of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vehicles</a:t>
            </a:r>
            <a:r>
              <a:rPr lang="it-IT" dirty="0"/>
              <a:t> in a road and </a:t>
            </a:r>
            <a:r>
              <a:rPr lang="it-IT" dirty="0" err="1"/>
              <a:t>travelled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54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F49EF39-0B56-43FE-9935-F23042FFB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it-IT" sz="4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 </a:t>
            </a:r>
            <a:r>
              <a:rPr lang="it-IT" sz="48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</a:t>
            </a:r>
            <a:r>
              <a:rPr lang="it-IT" sz="4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to be </a:t>
            </a:r>
            <a:r>
              <a:rPr lang="it-IT" sz="48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addressed</a:t>
            </a:r>
            <a:endParaRPr lang="it-IT" sz="48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D634DB-62A8-4647-B356-212577CDB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3017522"/>
            <a:ext cx="6016954" cy="3124658"/>
          </a:xfrm>
        </p:spPr>
        <p:txBody>
          <a:bodyPr anchor="ctr">
            <a:normAutofit/>
          </a:bodyPr>
          <a:lstStyle/>
          <a:p>
            <a:r>
              <a:rPr lang="en-GB" sz="2400" dirty="0"/>
              <a:t>Find a suitable ML model to predict traffic volume for all vehicle types (in billion vehicle miles) based on different features such as year, region, road category, link length, etc.</a:t>
            </a:r>
          </a:p>
          <a:p>
            <a:endParaRPr lang="en-GB" sz="2400" dirty="0"/>
          </a:p>
          <a:p>
            <a:r>
              <a:rPr lang="en-GB" sz="2400" dirty="0"/>
              <a:t>Different techniques will be used (Linear regression, SVR, Random forest regressor)</a:t>
            </a:r>
          </a:p>
          <a:p>
            <a:pPr marL="0" indent="0">
              <a:buNone/>
            </a:pPr>
            <a:endParaRPr lang="en-GB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D66F9323-E648-45E5-9783-244861DCDF65}"/>
              </a:ext>
            </a:extLst>
          </p:cNvPr>
          <p:cNvGrpSpPr/>
          <p:nvPr/>
        </p:nvGrpSpPr>
        <p:grpSpPr>
          <a:xfrm>
            <a:off x="8531810" y="2710719"/>
            <a:ext cx="1948621" cy="1869132"/>
            <a:chOff x="8596533" y="3088852"/>
            <a:chExt cx="2982350" cy="3163243"/>
          </a:xfrm>
        </p:grpSpPr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CC9E5D4C-3DB7-4B88-B3ED-C5FE9B45B1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01" t="72410" r="70786"/>
            <a:stretch/>
          </p:blipFill>
          <p:spPr>
            <a:xfrm>
              <a:off x="8596533" y="3088852"/>
              <a:ext cx="2982350" cy="3163243"/>
            </a:xfrm>
            <a:prstGeom prst="rect">
              <a:avLst/>
            </a:prstGeom>
          </p:spPr>
        </p:pic>
        <p:sp>
          <p:nvSpPr>
            <p:cNvPr id="19" name="Figura a mano libera: forma 18">
              <a:extLst>
                <a:ext uri="{FF2B5EF4-FFF2-40B4-BE49-F238E27FC236}">
                  <a16:creationId xmlns:a16="http://schemas.microsoft.com/office/drawing/2014/main" id="{9DE59ABD-865C-445C-817B-A965E31F7E3D}"/>
                </a:ext>
              </a:extLst>
            </p:cNvPr>
            <p:cNvSpPr/>
            <p:nvPr/>
          </p:nvSpPr>
          <p:spPr>
            <a:xfrm>
              <a:off x="9112687" y="3446585"/>
              <a:ext cx="1761639" cy="2020543"/>
            </a:xfrm>
            <a:custGeom>
              <a:avLst/>
              <a:gdLst>
                <a:gd name="connsiteX0" fmla="*/ 59448 w 1761639"/>
                <a:gd name="connsiteY0" fmla="*/ 2011680 h 2020543"/>
                <a:gd name="connsiteX1" fmla="*/ 101651 w 1761639"/>
                <a:gd name="connsiteY1" fmla="*/ 1983544 h 2020543"/>
                <a:gd name="connsiteX2" fmla="*/ 1001984 w 1761639"/>
                <a:gd name="connsiteY2" fmla="*/ 1716258 h 2020543"/>
                <a:gd name="connsiteX3" fmla="*/ 1564691 w 1761639"/>
                <a:gd name="connsiteY3" fmla="*/ 984738 h 2020543"/>
                <a:gd name="connsiteX4" fmla="*/ 1761639 w 1761639"/>
                <a:gd name="connsiteY4" fmla="*/ 0 h 2020543"/>
                <a:gd name="connsiteX5" fmla="*/ 1761639 w 1761639"/>
                <a:gd name="connsiteY5" fmla="*/ 0 h 2020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1639" h="2020543">
                  <a:moveTo>
                    <a:pt x="59448" y="2011680"/>
                  </a:moveTo>
                  <a:cubicBezTo>
                    <a:pt x="2005" y="2022230"/>
                    <a:pt x="-55438" y="2032781"/>
                    <a:pt x="101651" y="1983544"/>
                  </a:cubicBezTo>
                  <a:cubicBezTo>
                    <a:pt x="258740" y="1934307"/>
                    <a:pt x="758144" y="1882726"/>
                    <a:pt x="1001984" y="1716258"/>
                  </a:cubicBezTo>
                  <a:cubicBezTo>
                    <a:pt x="1245824" y="1549790"/>
                    <a:pt x="1438082" y="1270781"/>
                    <a:pt x="1564691" y="984738"/>
                  </a:cubicBezTo>
                  <a:cubicBezTo>
                    <a:pt x="1691300" y="698695"/>
                    <a:pt x="1761639" y="0"/>
                    <a:pt x="1761639" y="0"/>
                  </a:cubicBezTo>
                  <a:lnTo>
                    <a:pt x="1761639" y="0"/>
                  </a:ln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0" name="Immagine 19" descr="Immagine che contiene testo, cucina, bianco, tavolo&#10;&#10;Descrizione generata automaticamente">
            <a:extLst>
              <a:ext uri="{FF2B5EF4-FFF2-40B4-BE49-F238E27FC236}">
                <a16:creationId xmlns:a16="http://schemas.microsoft.com/office/drawing/2014/main" id="{61CFCBEA-6288-4E44-8A73-2017394AA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910" y="4782500"/>
            <a:ext cx="2708437" cy="136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3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F49EF39-0B56-43FE-9935-F23042FFB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4036526" cy="1556907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it-IT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 </a:t>
            </a:r>
            <a:r>
              <a:rPr lang="it-IT" sz="32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</a:t>
            </a:r>
            <a:r>
              <a:rPr lang="it-IT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-processing, </a:t>
            </a:r>
            <a:r>
              <a:rPr lang="it-IT" sz="32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cleaning</a:t>
            </a:r>
            <a:r>
              <a:rPr lang="it-IT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it-IT" sz="32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visualization</a:t>
            </a:r>
            <a:endParaRPr lang="it-IT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magine 18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E3A00E4C-0A26-4E34-9FE9-4C32305CC2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0" b="5362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D634DB-62A8-4647-B356-212577CDB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r>
              <a:rPr lang="en-GB" sz="1800" dirty="0"/>
              <a:t>There are no missing values but some road have 0 as length value</a:t>
            </a:r>
          </a:p>
          <a:p>
            <a:r>
              <a:rPr lang="en-GB" sz="1800" i="1" dirty="0"/>
              <a:t>Region name</a:t>
            </a:r>
            <a:r>
              <a:rPr lang="en-GB" sz="1800" dirty="0"/>
              <a:t> is a categorical feature that should be encoded, but it has the same information as </a:t>
            </a:r>
            <a:r>
              <a:rPr lang="en-GB" sz="1800" i="1" dirty="0"/>
              <a:t>region id </a:t>
            </a:r>
            <a:r>
              <a:rPr lang="en-GB" sz="1800" dirty="0"/>
              <a:t>column. </a:t>
            </a:r>
            <a:endParaRPr lang="en-GB" sz="1800" i="1" dirty="0"/>
          </a:p>
        </p:txBody>
      </p:sp>
    </p:spTree>
    <p:extLst>
      <p:ext uri="{BB962C8B-B14F-4D97-AF65-F5344CB8AC3E}">
        <p14:creationId xmlns:p14="http://schemas.microsoft.com/office/powerpoint/2010/main" val="414980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F49EF39-0B56-43FE-9935-F23042FFB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it-IT" sz="3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 </a:t>
            </a:r>
            <a:r>
              <a:rPr lang="it-IT" sz="3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</a:t>
            </a:r>
            <a:r>
              <a:rPr lang="it-IT" sz="3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-processing, </a:t>
            </a:r>
            <a:r>
              <a:rPr lang="it-IT" sz="3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cleaning</a:t>
            </a:r>
            <a:r>
              <a:rPr lang="it-IT" sz="3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it-IT" sz="3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visualization</a:t>
            </a:r>
            <a:endParaRPr lang="it-IT" sz="3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D634DB-62A8-4647-B356-212577CDB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GB" sz="2000" dirty="0"/>
              <a:t>Summarize data statistical info using describe()</a:t>
            </a:r>
          </a:p>
          <a:p>
            <a:r>
              <a:rPr lang="en-GB" sz="2000" dirty="0"/>
              <a:t>Visualize data to analyse the distribution of the features and relationships between them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8843C5C-571E-48E5-8A68-E10FEDFAB5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" r="4" b="2367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20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F49EF39-0B56-43FE-9935-F23042FFB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0" y="809898"/>
            <a:ext cx="10503935" cy="1436991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it-IT" sz="4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 Models </a:t>
            </a:r>
            <a:r>
              <a:rPr lang="it-IT" sz="48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description</a:t>
            </a:r>
            <a:r>
              <a:rPr lang="it-IT" sz="4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(Linear </a:t>
            </a:r>
            <a:r>
              <a:rPr lang="it-IT" sz="48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Regression</a:t>
            </a:r>
            <a:r>
              <a:rPr lang="it-IT" sz="4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egnaposto contenuto 4">
            <a:extLst>
              <a:ext uri="{FF2B5EF4-FFF2-40B4-BE49-F238E27FC236}">
                <a16:creationId xmlns:a16="http://schemas.microsoft.com/office/drawing/2014/main" id="{8DD34ADC-3B62-4010-9A74-D68584E1C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022" y="2704014"/>
            <a:ext cx="5044273" cy="3540031"/>
          </a:xfrm>
        </p:spPr>
        <p:txBody>
          <a:bodyPr>
            <a:normAutofit/>
          </a:bodyPr>
          <a:lstStyle/>
          <a:p>
            <a:r>
              <a:rPr lang="it-IT" dirty="0" err="1"/>
              <a:t>Approach</a:t>
            </a:r>
            <a:r>
              <a:rPr lang="it-IT" dirty="0"/>
              <a:t> 1: </a:t>
            </a:r>
            <a:r>
              <a:rPr lang="it-IT" dirty="0" err="1"/>
              <a:t>apply</a:t>
            </a:r>
            <a:r>
              <a:rPr lang="it-IT" dirty="0"/>
              <a:t> Linear </a:t>
            </a:r>
            <a:r>
              <a:rPr lang="it-IT" dirty="0" err="1"/>
              <a:t>Regression</a:t>
            </a:r>
            <a:r>
              <a:rPr lang="it-IT" dirty="0"/>
              <a:t> with </a:t>
            </a:r>
            <a:r>
              <a:rPr lang="it-IT" dirty="0" err="1"/>
              <a:t>linearly</a:t>
            </a:r>
            <a:r>
              <a:rPr lang="it-IT" dirty="0"/>
              <a:t> </a:t>
            </a:r>
            <a:r>
              <a:rPr lang="it-IT" dirty="0" err="1"/>
              <a:t>correlated</a:t>
            </a:r>
            <a:r>
              <a:rPr lang="it-IT" dirty="0"/>
              <a:t> features to </a:t>
            </a:r>
            <a:r>
              <a:rPr lang="it-IT" dirty="0" err="1"/>
              <a:t>predict</a:t>
            </a:r>
            <a:r>
              <a:rPr lang="it-IT" dirty="0"/>
              <a:t> </a:t>
            </a:r>
            <a:r>
              <a:rPr lang="it-IT" i="1" dirty="0" err="1"/>
              <a:t>all_vehicles</a:t>
            </a:r>
            <a:r>
              <a:rPr lang="it-IT" i="1" dirty="0"/>
              <a:t> </a:t>
            </a:r>
          </a:p>
          <a:p>
            <a:r>
              <a:rPr lang="it-IT" dirty="0" err="1"/>
              <a:t>Approach</a:t>
            </a:r>
            <a:r>
              <a:rPr lang="it-IT" dirty="0"/>
              <a:t> 2: </a:t>
            </a:r>
            <a:r>
              <a:rPr lang="it-IT" dirty="0" err="1"/>
              <a:t>apply</a:t>
            </a:r>
            <a:r>
              <a:rPr lang="it-IT" dirty="0"/>
              <a:t> Linear </a:t>
            </a:r>
            <a:r>
              <a:rPr lang="it-IT" dirty="0" err="1"/>
              <a:t>Regression</a:t>
            </a:r>
            <a:r>
              <a:rPr lang="it-IT" dirty="0"/>
              <a:t> with </a:t>
            </a:r>
            <a:r>
              <a:rPr lang="it-IT" dirty="0" err="1"/>
              <a:t>all</a:t>
            </a:r>
            <a:r>
              <a:rPr lang="it-IT" dirty="0"/>
              <a:t> features to </a:t>
            </a:r>
            <a:r>
              <a:rPr lang="it-IT" dirty="0" err="1"/>
              <a:t>predict</a:t>
            </a:r>
            <a:r>
              <a:rPr lang="it-IT" dirty="0"/>
              <a:t> </a:t>
            </a:r>
            <a:r>
              <a:rPr lang="it-IT" i="1" dirty="0" err="1"/>
              <a:t>all_vehicles</a:t>
            </a:r>
            <a:r>
              <a:rPr lang="it-IT" i="1" dirty="0"/>
              <a:t> – </a:t>
            </a:r>
            <a:r>
              <a:rPr lang="it-IT" dirty="0"/>
              <a:t>use RANSAC </a:t>
            </a:r>
            <a:endParaRPr lang="en-GB" dirty="0"/>
          </a:p>
          <a:p>
            <a:endParaRPr lang="en-GB" i="1" dirty="0"/>
          </a:p>
        </p:txBody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46AD1A45-D2A5-49F5-B40B-4F37E1AF5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093" y="2934778"/>
            <a:ext cx="3963707" cy="283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9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F49EF39-0B56-43FE-9935-F23042FFB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0" y="809898"/>
            <a:ext cx="10503935" cy="1436991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it-IT" sz="4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 Models </a:t>
            </a:r>
            <a:r>
              <a:rPr lang="it-IT" sz="48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description</a:t>
            </a:r>
            <a:r>
              <a:rPr lang="it-IT" sz="4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(Linear </a:t>
            </a:r>
            <a:r>
              <a:rPr lang="it-IT" sz="48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Regression</a:t>
            </a:r>
            <a:r>
              <a:rPr lang="it-IT" sz="4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Segnaposto contenuto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5EA7C30-8541-4897-9A5D-0AC699FE4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102" y="3042750"/>
            <a:ext cx="6259736" cy="2614361"/>
          </a:xfrm>
        </p:spPr>
      </p:pic>
      <p:sp>
        <p:nvSpPr>
          <p:cNvPr id="20" name="Segnaposto contenuto 4">
            <a:extLst>
              <a:ext uri="{FF2B5EF4-FFF2-40B4-BE49-F238E27FC236}">
                <a16:creationId xmlns:a16="http://schemas.microsoft.com/office/drawing/2014/main" id="{DD2ED2CD-970D-484C-BFE6-18421F711B1C}"/>
              </a:ext>
            </a:extLst>
          </p:cNvPr>
          <p:cNvSpPr txBox="1">
            <a:spLocks/>
          </p:cNvSpPr>
          <p:nvPr/>
        </p:nvSpPr>
        <p:spPr>
          <a:xfrm>
            <a:off x="958162" y="2873382"/>
            <a:ext cx="3721909" cy="29530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The r2 score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considering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input </a:t>
            </a:r>
            <a:r>
              <a:rPr lang="it-IT" dirty="0" err="1"/>
              <a:t>linearly</a:t>
            </a:r>
            <a:r>
              <a:rPr lang="it-IT" dirty="0"/>
              <a:t> </a:t>
            </a:r>
            <a:r>
              <a:rPr lang="it-IT" dirty="0" err="1"/>
              <a:t>correlated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(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vehicle</a:t>
            </a:r>
            <a:r>
              <a:rPr lang="it-IT" dirty="0"/>
              <a:t> </a:t>
            </a:r>
            <a:r>
              <a:rPr lang="it-IT" dirty="0" err="1"/>
              <a:t>types</a:t>
            </a:r>
            <a:r>
              <a:rPr lang="it-IT" dirty="0"/>
              <a:t>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(99%)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with </a:t>
            </a:r>
            <a:r>
              <a:rPr lang="it-IT" dirty="0" err="1"/>
              <a:t>other</a:t>
            </a:r>
            <a:r>
              <a:rPr lang="it-IT" dirty="0"/>
              <a:t> features (20%)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2364643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638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Tema di Office</vt:lpstr>
      <vt:lpstr>Tema di Office</vt:lpstr>
      <vt:lpstr>Presentazione standard di PowerPoint</vt:lpstr>
      <vt:lpstr>Presentazione standard di PowerPoint</vt:lpstr>
      <vt:lpstr>1. Abstract</vt:lpstr>
      <vt:lpstr>2. Dataset description</vt:lpstr>
      <vt:lpstr>3. Problem to be addressed</vt:lpstr>
      <vt:lpstr>4. Pre-processing, cleaning, visualization</vt:lpstr>
      <vt:lpstr>4. Pre-processing, cleaning, visualization</vt:lpstr>
      <vt:lpstr>5. Models description (Linear Regression)</vt:lpstr>
      <vt:lpstr>5. Models description (Linear Regression)</vt:lpstr>
      <vt:lpstr>5. Models description (Random Forest regression)</vt:lpstr>
      <vt:lpstr>5. Models description (Random Forest regression)</vt:lpstr>
      <vt:lpstr>5. Models description (Random forest Regression)</vt:lpstr>
      <vt:lpstr>5. Models description (Support Vector Regression)</vt:lpstr>
      <vt:lpstr>5. Models description (Support Vector Regression)</vt:lpstr>
      <vt:lpstr>6. Results</vt:lpstr>
      <vt:lpstr>7. Conclusion and future 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Elizabeta Budini</dc:creator>
  <cp:lastModifiedBy>Elizabeta Budini</cp:lastModifiedBy>
  <cp:revision>8</cp:revision>
  <dcterms:created xsi:type="dcterms:W3CDTF">2020-05-11T20:54:29Z</dcterms:created>
  <dcterms:modified xsi:type="dcterms:W3CDTF">2020-05-11T21:45:57Z</dcterms:modified>
</cp:coreProperties>
</file>