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35e773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35e773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35e7731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35e7731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35e773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35e773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35e7731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35e7731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35e7731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35e7731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712700"/>
            <a:ext cx="9144000" cy="3430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3368" l="0" r="0" t="16710"/>
          <a:stretch/>
        </p:blipFill>
        <p:spPr>
          <a:xfrm>
            <a:off x="7560167" y="159175"/>
            <a:ext cx="1335384" cy="3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39291" l="11667" r="10861" t="41236"/>
          <a:stretch/>
        </p:blipFill>
        <p:spPr>
          <a:xfrm>
            <a:off x="7560175" y="596075"/>
            <a:ext cx="1335374" cy="26750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5150" y="1035225"/>
            <a:ext cx="6313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1C4587"/>
                </a:solidFill>
                <a:latin typeface="Roboto Black"/>
                <a:ea typeface="Roboto Black"/>
                <a:cs typeface="Roboto Black"/>
                <a:sym typeface="Roboto Black"/>
              </a:rPr>
              <a:t>USAGE</a:t>
            </a:r>
            <a:r>
              <a:rPr lang="fr" sz="3400">
                <a:solidFill>
                  <a:srgbClr val="1C4587"/>
                </a:solidFill>
                <a:latin typeface="Roboto Black"/>
                <a:ea typeface="Roboto Black"/>
                <a:cs typeface="Roboto Black"/>
                <a:sym typeface="Roboto Black"/>
              </a:rPr>
              <a:t> FUNNELS PROJECT</a:t>
            </a:r>
            <a:endParaRPr sz="3400">
              <a:solidFill>
                <a:srgbClr val="1C458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5150" y="1784175"/>
            <a:ext cx="64245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ELIZABETH GRANDJOUAN</a:t>
            </a:r>
            <a:endParaRPr sz="3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April 2020</a:t>
            </a:r>
            <a:endParaRPr sz="3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70200" y="3019075"/>
            <a:ext cx="72036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Objective: Use SQL queries to </a:t>
            </a:r>
            <a:r>
              <a:rPr lang="fr" sz="2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retrieve</a:t>
            </a:r>
            <a:r>
              <a:rPr lang="fr" sz="2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data, creating and an</a:t>
            </a:r>
            <a:r>
              <a:rPr lang="fr" sz="2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alyzing funnels. </a:t>
            </a:r>
            <a:r>
              <a:rPr i="1" lang="fr" sz="2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Conversion</a:t>
            </a:r>
            <a:r>
              <a:rPr i="1" lang="fr" sz="2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rates, A/B tests</a:t>
            </a:r>
            <a:endParaRPr i="1" sz="2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38100" y="4721525"/>
            <a:ext cx="3681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Data Science Path. 4: Analyze Real Data with SQL</a:t>
            </a:r>
            <a:endParaRPr i="1"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77125" y="3210700"/>
            <a:ext cx="72552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lowest engagement - question 5</a:t>
            </a:r>
            <a:endParaRPr b="1" sz="1300" u="sng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1C4587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25% of users didn’t answer: reasons behind this could be the uncertainty of how this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information is valuable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in this survey, reluctance in sharing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private information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unsuitable choice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of options,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tiredness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of the survey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→ Actions: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Explaining why Warby Parker asks for this information, reassuring that no data will be sold for marketing use, A/B testing the option choices, A/B testing engagement of users with removing this last question 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9144000" cy="1040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04625" y="208200"/>
            <a:ext cx="3775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STYLE QUIZ FUNNEL (1)</a:t>
            </a:r>
            <a:endParaRPr sz="2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475" y="331300"/>
            <a:ext cx="2167201" cy="7820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900" y="2114550"/>
            <a:ext cx="3813276" cy="10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25" y="1319099"/>
            <a:ext cx="4520424" cy="1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6674" y="636725"/>
            <a:ext cx="1738183" cy="78202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7">
            <a:alphaModFix/>
          </a:blip>
          <a:srcRect b="0" l="0" r="3493" t="1097"/>
          <a:stretch/>
        </p:blipFill>
        <p:spPr>
          <a:xfrm rot="-2522554">
            <a:off x="4062943" y="2511113"/>
            <a:ext cx="883563" cy="90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5220775" y="3040525"/>
            <a:ext cx="3761400" cy="171300"/>
          </a:xfrm>
          <a:prstGeom prst="rect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04625" y="978875"/>
            <a:ext cx="257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questions and code: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538200" y="2517000"/>
            <a:ext cx="41028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fr" sz="12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b="1" lang="fr" sz="13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l</a:t>
            </a:r>
            <a:r>
              <a:rPr b="1" lang="fr" sz="13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owest engagement - question 3</a:t>
            </a:r>
            <a:endParaRPr b="1" sz="1300" u="sng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he shape of glasses might be the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uncertain factor in this buying glasses process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, and therefore the first factor behind the home-try-on trial, or users might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 want to discard any option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in order to try various styles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→ Actions: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offering a multiple choice option, explaining that several shapes of glasses can be chosen afterwards in the test process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0" y="0"/>
            <a:ext cx="9144000" cy="1040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04625" y="208200"/>
            <a:ext cx="3775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STYLE QUIZ FUNNEL (2)</a:t>
            </a:r>
            <a:endParaRPr sz="2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475" y="331300"/>
            <a:ext cx="2167201" cy="7820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674" y="636725"/>
            <a:ext cx="1738183" cy="78202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875" y="1217550"/>
            <a:ext cx="3813276" cy="10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89650" y="1798325"/>
            <a:ext cx="3761400" cy="171300"/>
          </a:xfrm>
          <a:prstGeom prst="rect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333062" y="3238550"/>
            <a:ext cx="3345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Question 2, “What’s your fit?”, has a high response rate (95%) but almost 1 out of 10 answers are uncertain.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Could we add indication for users to be able to measure their fit?</a:t>
            </a:r>
            <a:endParaRPr b="1"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625" y="2026925"/>
            <a:ext cx="1896175" cy="10432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922100" y="1647200"/>
            <a:ext cx="21672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improvement - </a:t>
            </a:r>
            <a:r>
              <a:rPr b="1" lang="fr" sz="13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question 2</a:t>
            </a:r>
            <a:endParaRPr b="1" sz="1300" u="sng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73625" y="1147263"/>
            <a:ext cx="4955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step 1 - How to optimise the data we currently have?</a:t>
            </a:r>
            <a:endParaRPr sz="1500" u="sng">
              <a:solidFill>
                <a:srgbClr val="1C458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-35000" y="0"/>
            <a:ext cx="9144000" cy="1040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96750" y="208200"/>
            <a:ext cx="7039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HOME-TRY-ON</a:t>
            </a:r>
            <a:r>
              <a:rPr lang="fr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AND PURCHASE FUNNELS (1)</a:t>
            </a:r>
            <a:endParaRPr sz="2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450" y="208200"/>
            <a:ext cx="1896168" cy="13599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427850" y="4024975"/>
            <a:ext cx="62883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Top tips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while creating this funnel:</a:t>
            </a:r>
            <a:endParaRPr b="1"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Left joins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are the most suitable solution there as we also want to see users who took the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quiz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but didn’t converted in a Home-Try-On test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Renaming the new columns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is important for the data to be easily readable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75" y="1582625"/>
            <a:ext cx="3839225" cy="236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375" y="2119750"/>
            <a:ext cx="3399902" cy="135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6">
            <a:alphaModFix/>
          </a:blip>
          <a:srcRect b="0" l="0" r="3493" t="1097"/>
          <a:stretch/>
        </p:blipFill>
        <p:spPr>
          <a:xfrm rot="-2522554">
            <a:off x="4326243" y="2437713"/>
            <a:ext cx="883563" cy="90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45725" y="1103700"/>
            <a:ext cx="4570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fr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tep 2 - What can we learn from this data?</a:t>
            </a:r>
            <a:endParaRPr sz="1500" u="sng">
              <a:solidFill>
                <a:srgbClr val="1C458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0" y="0"/>
            <a:ext cx="9144000" cy="1040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25" y="1920463"/>
            <a:ext cx="4534199" cy="5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50" y="1581375"/>
            <a:ext cx="2901159" cy="27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161025" y="2497550"/>
            <a:ext cx="47178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Light"/>
              <a:buChar char="-"/>
            </a:pP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CVR is much higher for varian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 group. Users receiving 5 pairs are 33% more likely to complete a purchase than 3 pairs-testers control group. Only half of control group are converting vs 79% of variant group.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Light"/>
              <a:buChar char="-"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average revenue per purchase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is similar for both user groups = £113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→ Test conclusions: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The A/B test is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successful for the variant group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Warby Parker would most likely experience an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increase in purchases by moving 100% home-try-ons to 5 pairs tests</a:t>
            </a:r>
            <a:endParaRPr b="1"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96750" y="208200"/>
            <a:ext cx="7039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HOME-TRY-ON AND PURCHASE FUNNELS (2)</a:t>
            </a:r>
            <a:endParaRPr sz="2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450" y="208200"/>
            <a:ext cx="1896168" cy="13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6">
            <a:alphaModFix/>
          </a:blip>
          <a:srcRect b="0" l="0" r="3493" t="1097"/>
          <a:stretch/>
        </p:blipFill>
        <p:spPr>
          <a:xfrm rot="-2522554">
            <a:off x="3330993" y="2640388"/>
            <a:ext cx="883563" cy="90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45725" y="1103700"/>
            <a:ext cx="4570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fr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tep 2 - What can we learn from this data?</a:t>
            </a:r>
            <a:endParaRPr sz="1500" u="sng">
              <a:solidFill>
                <a:srgbClr val="1C458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0" y="0"/>
            <a:ext cx="9144000" cy="1040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96750" y="208200"/>
            <a:ext cx="7039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HOME-TRY-ON AND PURCHASE FUNNELS (3)</a:t>
            </a:r>
            <a:endParaRPr sz="2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450" y="208200"/>
            <a:ext cx="1896168" cy="135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183650" y="2176900"/>
            <a:ext cx="2724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Out of all purchases, 17% of pairs bought are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→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best selling color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662" y="2923775"/>
            <a:ext cx="2537676" cy="1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300" y="1997925"/>
            <a:ext cx="2333900" cy="9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6134750" y="3138700"/>
            <a:ext cx="28701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Monocle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is the least purchased model of all: it is also the cheapest model by far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→ could Warby Parker test increasing the price of this product to expect higher conversion?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725" y="2003037"/>
            <a:ext cx="2414525" cy="13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345725" y="2150325"/>
            <a:ext cx="2414400" cy="225600"/>
          </a:xfrm>
          <a:prstGeom prst="rect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274100" y="3409950"/>
            <a:ext cx="26850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1"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top 2 combinations of model/color </a:t>
            </a: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are: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2949" lvl="0" marL="244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Light"/>
              <a:buChar char="-"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Dawes model in driftwood fade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2949" lvl="0" marL="244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Light"/>
              <a:buChar char="-"/>
            </a:pPr>
            <a:r>
              <a:rPr lang="fr" sz="13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Eugene Narrow in rosewood tortoise</a:t>
            </a:r>
            <a:endParaRPr sz="13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298300" y="2841700"/>
            <a:ext cx="2334000" cy="155400"/>
          </a:xfrm>
          <a:prstGeom prst="rect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