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4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6" r:id="rId20"/>
    <p:sldId id="276" r:id="rId21"/>
    <p:sldId id="287" r:id="rId22"/>
    <p:sldId id="288" r:id="rId23"/>
    <p:sldId id="289" r:id="rId24"/>
    <p:sldId id="290" r:id="rId25"/>
    <p:sldId id="291" r:id="rId26"/>
    <p:sldId id="292" r:id="rId27"/>
    <p:sldId id="280" r:id="rId28"/>
    <p:sldId id="281" r:id="rId29"/>
    <p:sldId id="293" r:id="rId30"/>
    <p:sldId id="294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8" y="1732450"/>
            <a:ext cx="5060497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4" y="1732451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9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9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5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9"/>
            <a:ext cx="4876344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6"/>
            <a:ext cx="4895331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9"/>
            <a:ext cx="4895331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0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7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8" y="609601"/>
            <a:ext cx="3706889" cy="182191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5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8" y="2431520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609600"/>
            <a:ext cx="3584167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4" y="763702"/>
            <a:ext cx="3275751" cy="491282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9260"/>
            <a:ext cx="5934949" cy="337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6" y="547807"/>
            <a:ext cx="10141799" cy="3816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565255"/>
            <a:ext cx="10355327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11"/>
            <a:ext cx="9845347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891" indent="0">
              <a:buNone/>
              <a:defRPr sz="1500"/>
            </a:lvl2pPr>
            <a:lvl3pPr marL="685783" indent="0">
              <a:buNone/>
              <a:defRPr sz="15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3" cy="682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3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3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95180"/>
            <a:ext cx="10353763" cy="1501827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9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4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9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887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6944"/>
            <a:ext cx="10353763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7" y="4650557"/>
            <a:ext cx="1035219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09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3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5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2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3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3" y="1938917"/>
            <a:ext cx="3092368" cy="160295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70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5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9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9" y="1934433"/>
            <a:ext cx="3092368" cy="16072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7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9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71" y="609601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3589879"/>
            <a:ext cx="9590551" cy="1507055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9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2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5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24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23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 algn="ctr">
              <a:buFont typeface="Arial" panose="020B0604020202020204" pitchFamily="34" charset="0"/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2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 - 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 algn="ctr"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6096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75265" y="2"/>
            <a:ext cx="6096000" cy="6857999"/>
          </a:xfrm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1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6BD7E3-49C7-4B65-BA7D-8B7F4EF406C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8" y="588327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9F95DC-0C4B-45FF-B91B-9EADF52D1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</p:sldLayoutIdLst>
  <p:txStyles>
    <p:titleStyle>
      <a:lvl1pPr algn="ctr" defTabSz="342891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29494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39987" indent="-202495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3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481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474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469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13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06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698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592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75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Pencil Attributes are:</a:t>
            </a:r>
          </a:p>
          <a:p>
            <a:pPr lvl="1"/>
            <a:r>
              <a:rPr lang="en-US" dirty="0">
                <a:effectLst/>
              </a:rPr>
              <a:t>its drawing color</a:t>
            </a:r>
          </a:p>
          <a:p>
            <a:pPr lvl="1"/>
            <a:r>
              <a:rPr lang="en-US" dirty="0">
                <a:effectLst/>
              </a:rPr>
              <a:t>width of the line it draws</a:t>
            </a:r>
          </a:p>
          <a:p>
            <a:pPr lvl="1"/>
            <a:r>
              <a:rPr lang="en-US" dirty="0">
                <a:effectLst/>
              </a:rPr>
              <a:t>its location on the drawing surface</a:t>
            </a:r>
          </a:p>
          <a:p>
            <a:pPr lvl="1"/>
            <a:r>
              <a:rPr lang="en-US" dirty="0" err="1">
                <a:effectLst/>
              </a:rPr>
              <a:t>etc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Anything that </a:t>
            </a:r>
            <a:r>
              <a:rPr lang="en-US" i="1" dirty="0">
                <a:effectLst/>
              </a:rPr>
              <a:t>describes</a:t>
            </a:r>
            <a:r>
              <a:rPr lang="en-US" dirty="0">
                <a:effectLst/>
              </a:rPr>
              <a:t> an object is called an attribute.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Pencil behaviors consist of:</a:t>
            </a:r>
          </a:p>
          <a:p>
            <a:pPr lvl="1"/>
            <a:r>
              <a:rPr lang="en-US" dirty="0">
                <a:effectLst/>
              </a:rPr>
              <a:t>drawing a circle</a:t>
            </a:r>
          </a:p>
          <a:p>
            <a:pPr lvl="1"/>
            <a:r>
              <a:rPr lang="en-US" dirty="0">
                <a:effectLst/>
              </a:rPr>
              <a:t>drawing a line in a forward or backward direction</a:t>
            </a:r>
          </a:p>
          <a:p>
            <a:pPr lvl="1"/>
            <a:r>
              <a:rPr lang="en-US" dirty="0">
                <a:effectLst/>
              </a:rPr>
              <a:t>changing its drawing direction</a:t>
            </a:r>
          </a:p>
          <a:p>
            <a:pPr lvl="1"/>
            <a:r>
              <a:rPr lang="en-US" dirty="0" err="1">
                <a:effectLst/>
              </a:rPr>
              <a:t>etc</a:t>
            </a:r>
            <a:endParaRPr lang="en-US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1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66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order to use an object within a program, we need to provide a definition for the object, a class.  </a:t>
            </a:r>
          </a:p>
          <a:p>
            <a:pPr marL="0" indent="0">
              <a:buNone/>
            </a:pPr>
            <a:r>
              <a:rPr lang="en-US" dirty="0"/>
              <a:t>The class describes: </a:t>
            </a:r>
          </a:p>
          <a:p>
            <a:pPr lvl="1"/>
            <a:r>
              <a:rPr lang="en-US" dirty="0"/>
              <a:t>how the object behaves</a:t>
            </a:r>
          </a:p>
          <a:p>
            <a:pPr lvl="1"/>
            <a:r>
              <a:rPr lang="en-US" dirty="0"/>
              <a:t>what kind of information it contains</a:t>
            </a:r>
          </a:p>
          <a:p>
            <a:pPr lvl="1"/>
            <a:r>
              <a:rPr lang="en-US" dirty="0"/>
              <a:t>how to create objects of that type.  </a:t>
            </a:r>
          </a:p>
          <a:p>
            <a:pPr marL="0" indent="0">
              <a:buNone/>
            </a:pPr>
            <a:r>
              <a:rPr lang="en-US" dirty="0"/>
              <a:t>A class can be thought of as a mold, template, or blueprint that the computer uses to create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3677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6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building a house, a construction crew uses a blueprint to define the aspects of the house.  </a:t>
            </a:r>
          </a:p>
          <a:p>
            <a:pPr marL="0" indent="0">
              <a:buNone/>
            </a:pPr>
            <a:r>
              <a:rPr lang="en-US" dirty="0"/>
              <a:t>The blueprint gives the specifications on how many bedrooms there are, how to position the electrical wiring, the size of the garage, etc.  </a:t>
            </a:r>
          </a:p>
          <a:p>
            <a:pPr marL="0" indent="0">
              <a:buNone/>
            </a:pPr>
            <a:r>
              <a:rPr lang="en-US" dirty="0"/>
              <a:t>However, even two houses built from the same blueprint may have different paint colors and will have different physical locations.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21913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6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Clients who are buying a house may make slight modifications to these blueprints.  </a:t>
            </a:r>
          </a:p>
          <a:p>
            <a:pPr marL="0" indent="0">
              <a:buNone/>
            </a:pPr>
            <a:r>
              <a:rPr lang="en-US" dirty="0"/>
              <a:t>For example, they may want a bigger garage or a smaller porch.  </a:t>
            </a:r>
          </a:p>
          <a:p>
            <a:pPr marL="0" indent="0">
              <a:buNone/>
            </a:pPr>
            <a:r>
              <a:rPr lang="en-US" dirty="0"/>
              <a:t>We can see the houses built from the blueprint as objects since they are all similar in structure, but each house has its own unique attributes.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8825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6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world of programming, we can view the blueprint just like a class, i.e. a tool for creating our objects.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00979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6413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While a program is running, we create objects from class definitions to accomplish tasks. 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 task can range from drawing in a paint program, to adding numbers, to depositing money in a bank account.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28098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To instruct an object to perform a task, we send a message to it.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In Java, we refer to these messages as </a:t>
            </a:r>
            <a:r>
              <a:rPr lang="en-US" b="1" dirty="0">
                <a:effectLst/>
              </a:rPr>
              <a:t>methods.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8593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An object can only receive a message that it understands, which means that the message must be defined within its class.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Just like when Miss Phillips was a robot, she only knew instructions that were previously defined.</a:t>
            </a:r>
            <a:endParaRPr lang="en-US" b="1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657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1097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smtClean="0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1589881"/>
            <a:ext cx="6372225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2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– Set Up JDK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561" y="1811868"/>
            <a:ext cx="8934878" cy="45219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33467" y="2319867"/>
            <a:ext cx="880533" cy="50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– Set Up JDK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21" y="970451"/>
            <a:ext cx="4941358" cy="57765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36534" y="4569909"/>
            <a:ext cx="1337733" cy="3068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9468" y="6144709"/>
            <a:ext cx="914399" cy="4592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71" y="844332"/>
            <a:ext cx="5563658" cy="57596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– Set Up JDK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9468" y="6144709"/>
            <a:ext cx="914399" cy="4592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– Set Up JDK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5" y="970451"/>
            <a:ext cx="5708650" cy="58937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1068" y="6404955"/>
            <a:ext cx="914399" cy="4592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90" y="870126"/>
            <a:ext cx="5822420" cy="59878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 – Naming the Project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41068" y="6404955"/>
            <a:ext cx="914399" cy="4592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 smtClean="0"/>
              <a:t>gpdraw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6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GPdraw</a:t>
            </a:r>
            <a:endParaRPr lang="en-US" sz="3200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Make sure you obtain a copy of the </a:t>
            </a:r>
            <a:r>
              <a:rPr lang="en-US" sz="2400" dirty="0" err="1"/>
              <a:t>gpdraw</a:t>
            </a:r>
            <a:r>
              <a:rPr lang="en-US" sz="2400" dirty="0"/>
              <a:t> tar </a:t>
            </a:r>
            <a:r>
              <a:rPr lang="en-US" sz="2400" dirty="0" smtClean="0"/>
              <a:t>file from Blend.</a:t>
            </a:r>
            <a:endParaRPr lang="en-US" sz="2400" dirty="0"/>
          </a:p>
          <a:p>
            <a:r>
              <a:rPr lang="en-US" sz="2400" dirty="0"/>
              <a:t>Then in </a:t>
            </a:r>
            <a:r>
              <a:rPr lang="en-US" sz="2400" dirty="0" smtClean="0"/>
              <a:t>IntelliJ </a:t>
            </a:r>
            <a:r>
              <a:rPr lang="en-US" sz="2400" dirty="0"/>
              <a:t>click on tools preferences.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6545" b="50258"/>
          <a:stretch/>
        </p:blipFill>
        <p:spPr>
          <a:xfrm>
            <a:off x="6619608" y="493529"/>
            <a:ext cx="2811471" cy="58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GPDraw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93" t="16098" r="70769" b="51179"/>
          <a:stretch/>
        </p:blipFill>
        <p:spPr>
          <a:xfrm>
            <a:off x="6422064" y="1392865"/>
            <a:ext cx="4146699" cy="40733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 to Libraries&gt;+&gt;Java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65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hangingPunct="0">
              <a:buFont typeface="+mj-lt"/>
              <a:buAutoNum type="arabicPeriod"/>
            </a:pPr>
            <a:r>
              <a:rPr lang="en-US" dirty="0">
                <a:effectLst/>
              </a:rPr>
              <a:t>Classes and Objects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en-US" dirty="0">
                <a:effectLst/>
              </a:rPr>
              <a:t>Methods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en-US" dirty="0">
                <a:effectLst/>
              </a:rPr>
              <a:t>Objects in Software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en-US" dirty="0">
                <a:effectLst/>
              </a:rPr>
              <a:t>Compiling and Running a Program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</p:spTree>
    <p:extLst>
      <p:ext uri="{BB962C8B-B14F-4D97-AF65-F5344CB8AC3E}">
        <p14:creationId xmlns:p14="http://schemas.microsoft.com/office/powerpoint/2010/main" val="56373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8" y="609601"/>
            <a:ext cx="10516202" cy="1821919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GPDraw</a:t>
            </a:r>
            <a:endParaRPr lang="en-US" sz="3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8" y="2431520"/>
            <a:ext cx="10878152" cy="33596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 to where you downloaded and saved GPDraw.tar. </a:t>
            </a:r>
          </a:p>
          <a:p>
            <a:r>
              <a:rPr lang="en-US" sz="2800" dirty="0" smtClean="0"/>
              <a:t>Then click OK.</a:t>
            </a:r>
          </a:p>
          <a:p>
            <a:r>
              <a:rPr lang="en-US" sz="2800" dirty="0" smtClean="0"/>
              <a:t>Then click OK again.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675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Java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5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8371" b="29890"/>
          <a:stretch/>
        </p:blipFill>
        <p:spPr>
          <a:xfrm>
            <a:off x="704850" y="1148011"/>
            <a:ext cx="4305299" cy="536814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27674" indent="0">
              <a:buNone/>
            </a:pPr>
            <a:r>
              <a:rPr lang="en-US" dirty="0" smtClean="0"/>
              <a:t>Right click on </a:t>
            </a:r>
            <a:r>
              <a:rPr lang="en-US" dirty="0" err="1" smtClean="0"/>
              <a:t>src</a:t>
            </a:r>
            <a:r>
              <a:rPr lang="en-US" dirty="0" smtClean="0"/>
              <a:t>. Click new &gt; Java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0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2444" y="3037681"/>
            <a:ext cx="3343275" cy="1447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27674" indent="0" algn="ctr">
              <a:buNone/>
            </a:pPr>
            <a:r>
              <a:rPr lang="en-US" dirty="0" smtClean="0"/>
              <a:t>Call this class </a:t>
            </a:r>
            <a:r>
              <a:rPr lang="en-US" dirty="0" err="1" smtClean="0"/>
              <a:t>DrawHouse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the real world you see and use various objects, each being of some “kind”, like toy, food, animal, electronics etc.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883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Java instead of saying a kind of object, we say a class of objects. A class is like a blueprint of an object. Any program that you’ll write will be made up of classes.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74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03635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effectLst/>
              </a:rPr>
              <a:t>OOP attempts to make programs more closely model the way people think about and deal with the world, consisting of a collection of interacting objects.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To write such a program you need to describe different types of objects: </a:t>
            </a:r>
          </a:p>
          <a:p>
            <a:pPr lvl="1"/>
            <a:r>
              <a:rPr lang="en-US" dirty="0">
                <a:effectLst/>
              </a:rPr>
              <a:t>what they know</a:t>
            </a:r>
          </a:p>
          <a:p>
            <a:pPr lvl="1"/>
            <a:r>
              <a:rPr lang="en-US" dirty="0">
                <a:effectLst/>
              </a:rPr>
              <a:t>how they are created</a:t>
            </a:r>
          </a:p>
          <a:p>
            <a:pPr lvl="1"/>
            <a:r>
              <a:rPr lang="en-US" dirty="0">
                <a:effectLst/>
              </a:rPr>
              <a:t>how they interact with other objects. 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Each object in a program represents an item that has a job to do.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7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world in which we live is filled with objects. </a:t>
            </a:r>
          </a:p>
          <a:p>
            <a:pPr marL="0" indent="0" algn="ctr">
              <a:buNone/>
            </a:pPr>
            <a:r>
              <a:rPr lang="en-US" dirty="0">
                <a:effectLst/>
              </a:rPr>
              <a:t>For example, an object we are all familiar with is a drawing tool such as a pencil or pen. A drawing tool is an object, which can be described in terms of its attributes and behaviors. </a:t>
            </a:r>
          </a:p>
          <a:p>
            <a:pPr marL="0" indent="0" algn="ctr">
              <a:buNone/>
            </a:pPr>
            <a:r>
              <a:rPr lang="en-US" dirty="0">
                <a:effectLst/>
              </a:rPr>
              <a:t>Attributes are aspects of an object that describe it, while behaviors are things that the object can do.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9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illips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lipsSlideTheme" id="{BE17EB67-44FB-4790-A673-8D1DC0979328}" vid="{0A5F4F7A-43AC-4B22-89F8-03B7CB1EC6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PhillipsSlideTheme</Template>
  <TotalTime>1711</TotalTime>
  <Words>746</Words>
  <Application>Microsoft Office PowerPoint</Application>
  <PresentationFormat>Widescreen</PresentationFormat>
  <Paragraphs>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Calisto MT</vt:lpstr>
      <vt:lpstr>Courier New</vt:lpstr>
      <vt:lpstr>Trebuchet MS</vt:lpstr>
      <vt:lpstr>Wingdings 2</vt:lpstr>
      <vt:lpstr>PhillipsSlideTheme</vt:lpstr>
      <vt:lpstr>Introduction to  Object Oriented Programming</vt:lpstr>
      <vt:lpstr>Getting Started</vt:lpstr>
      <vt:lpstr>Key Topics</vt:lpstr>
      <vt:lpstr>Real World Application</vt:lpstr>
      <vt:lpstr>Real World Application</vt:lpstr>
      <vt:lpstr>Classes and Objects</vt:lpstr>
      <vt:lpstr>Object-oriented programming</vt:lpstr>
      <vt:lpstr>Object-oriented programming</vt:lpstr>
      <vt:lpstr>Object-oriented programming</vt:lpstr>
      <vt:lpstr>Attributes</vt:lpstr>
      <vt:lpstr>Behaviors</vt:lpstr>
      <vt:lpstr>Classes</vt:lpstr>
      <vt:lpstr>Classes</vt:lpstr>
      <vt:lpstr>Classes</vt:lpstr>
      <vt:lpstr>Classes</vt:lpstr>
      <vt:lpstr>Methods</vt:lpstr>
      <vt:lpstr>Methods</vt:lpstr>
      <vt:lpstr>Methods</vt:lpstr>
      <vt:lpstr>Methods</vt:lpstr>
      <vt:lpstr>Setting up IntelliJ</vt:lpstr>
      <vt:lpstr>IntelliJ</vt:lpstr>
      <vt:lpstr>Creating a New Project – Set Up JDK</vt:lpstr>
      <vt:lpstr>Creating a New Project – Set Up JDK</vt:lpstr>
      <vt:lpstr>Creating a New Project – Set Up JDK</vt:lpstr>
      <vt:lpstr>Creating a New Project – Set Up JDK</vt:lpstr>
      <vt:lpstr>Creating a New Project – Naming the Project</vt:lpstr>
      <vt:lpstr>Setting up gpdraw</vt:lpstr>
      <vt:lpstr>GPdraw</vt:lpstr>
      <vt:lpstr>GPDraw</vt:lpstr>
      <vt:lpstr>GPDraw</vt:lpstr>
      <vt:lpstr>Create your first Java class</vt:lpstr>
      <vt:lpstr>Creating a Class</vt:lpstr>
      <vt:lpstr>Creating a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GreenFoot</dc:title>
  <dc:creator>Elizabeth Phillips</dc:creator>
  <cp:lastModifiedBy>Windows User</cp:lastModifiedBy>
  <cp:revision>62</cp:revision>
  <dcterms:created xsi:type="dcterms:W3CDTF">2016-08-15T00:01:04Z</dcterms:created>
  <dcterms:modified xsi:type="dcterms:W3CDTF">2017-08-21T20:43:29Z</dcterms:modified>
</cp:coreProperties>
</file>