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9" r:id="rId31"/>
    <p:sldId id="290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2"/>
            <a:ext cx="9440035" cy="1828801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9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8" y="1732450"/>
            <a:ext cx="5060497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4" y="1732451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Unpublished work © 2013 Project Lead The Way, Inc.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733" smtClean="0">
                <a:solidFill>
                  <a:schemeClr val="dk1"/>
                </a:solidFill>
              </a:rPr>
              <a:pPr/>
              <a:t>‹#›</a:t>
            </a:fld>
            <a:endParaRPr lang="en" sz="1733">
              <a:solidFill>
                <a:schemeClr val="dk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9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9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5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9"/>
            <a:ext cx="4876344" cy="3411063"/>
          </a:xfrm>
        </p:spPr>
        <p:txBody>
          <a:bodyPr anchor="t">
            <a:normAutofit/>
          </a:bodyPr>
          <a:lstStyle>
            <a:lvl1pPr>
              <a:defRPr sz="1351"/>
            </a:lvl1pPr>
            <a:lvl2pPr>
              <a:defRPr sz="1200"/>
            </a:lvl2pPr>
            <a:lvl3pPr>
              <a:defRPr sz="1051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6"/>
            <a:ext cx="4895331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9"/>
            <a:ext cx="4895331" cy="3411063"/>
          </a:xfrm>
        </p:spPr>
        <p:txBody>
          <a:bodyPr anchor="t">
            <a:normAutofit/>
          </a:bodyPr>
          <a:lstStyle>
            <a:lvl1pPr>
              <a:defRPr sz="1351"/>
            </a:lvl1pPr>
            <a:lvl2pPr>
              <a:defRPr sz="1200"/>
            </a:lvl2pPr>
            <a:lvl3pPr>
              <a:defRPr sz="1051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5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02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8" y="609601"/>
            <a:ext cx="3706889" cy="182191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5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8" y="2431520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7" y="609600"/>
            <a:ext cx="3584167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9923"/>
            <a:ext cx="5934949" cy="1829339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4" y="763702"/>
            <a:ext cx="3275751" cy="491282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6" y="2439260"/>
            <a:ext cx="5934949" cy="337613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8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6" y="547807"/>
            <a:ext cx="10141799" cy="3816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565255"/>
            <a:ext cx="10355327" cy="543472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11"/>
            <a:ext cx="9845347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891" indent="0">
              <a:buNone/>
              <a:defRPr sz="1500"/>
            </a:lvl2pPr>
            <a:lvl3pPr marL="685783" indent="0">
              <a:buNone/>
              <a:defRPr sz="15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3" cy="682472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3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95180"/>
            <a:ext cx="10353763" cy="1501827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8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4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0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9"/>
            <a:ext cx="609600" cy="584776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969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26944"/>
            <a:ext cx="10353763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7" y="4650557"/>
            <a:ext cx="1035219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>
              <a:buNone/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17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2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5" y="1818216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2" y="1818216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3" y="1818216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3" y="1938917"/>
            <a:ext cx="3092368" cy="160295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70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5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9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9" y="1934433"/>
            <a:ext cx="3092368" cy="160729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7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9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9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71" y="609601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95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3589879"/>
            <a:ext cx="9590551" cy="1507055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26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2"/>
            <a:ext cx="9440035" cy="1828801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9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4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23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 algn="ctr">
              <a:buFont typeface="Arial" panose="020B0604020202020204" pitchFamily="34" charset="0"/>
              <a:buNone/>
              <a:defRPr sz="2700"/>
            </a:lvl1pPr>
            <a:lvl2pPr marL="337492" indent="0" algn="ctr">
              <a:buNone/>
              <a:defRPr sz="2400"/>
            </a:lvl2pPr>
            <a:lvl3pPr marL="607485" indent="0" algn="ctr">
              <a:buNone/>
              <a:defRPr sz="2100"/>
            </a:lvl3pPr>
            <a:lvl4pPr marL="877478" indent="0" algn="ctr">
              <a:buNone/>
              <a:defRPr sz="1800"/>
            </a:lvl4pPr>
            <a:lvl5pPr marL="1093473" indent="0" algn="ctr"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8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n-code 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 anchor="ctr">
            <a:normAutofit/>
          </a:bodyPr>
          <a:lstStyle>
            <a:lvl1pPr marL="27674" indent="0">
              <a:buNone/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8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n-code Full - Cent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 anchor="ctr">
            <a:normAutofit/>
          </a:bodyPr>
          <a:lstStyle>
            <a:lvl1pPr marL="27674" indent="0" algn="ctr">
              <a:buNone/>
              <a:defRPr sz="2700"/>
            </a:lvl1pPr>
            <a:lvl2pPr marL="337492" indent="0" algn="ctr">
              <a:buNone/>
              <a:defRPr sz="2400"/>
            </a:lvl2pPr>
            <a:lvl3pPr marL="607485" indent="0" algn="ctr">
              <a:buNone/>
              <a:defRPr sz="2100"/>
            </a:lvl3pPr>
            <a:lvl4pPr marL="877478" indent="0" algn="ctr">
              <a:buNone/>
              <a:defRPr sz="1800"/>
            </a:lvl4pPr>
            <a:lvl5pPr marL="1093473" indent="0" algn="ctr"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e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"/>
            <a:ext cx="12192000" cy="6857999"/>
          </a:xfrm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et Up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"/>
            <a:ext cx="6096000" cy="6857999"/>
          </a:xfrm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75265" y="2"/>
            <a:ext cx="6096000" cy="6857999"/>
          </a:xfrm>
          <a:ln w="12700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9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5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0451"/>
            <a:ext cx="12192000" cy="5887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BA56F6-0C50-49F6-A018-518D948A29A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8" y="588327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2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</p:sldLayoutIdLst>
  <p:txStyles>
    <p:titleStyle>
      <a:lvl1pPr algn="ctr" defTabSz="342891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68" indent="-229494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39987" indent="-202495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"/>
        <a:defRPr sz="13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481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474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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469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13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06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698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592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69643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2066193"/>
            <a:ext cx="9719092" cy="372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run this program, we will create a test class. </a:t>
            </a:r>
          </a:p>
          <a:p>
            <a:r>
              <a:rPr lang="en-US" dirty="0">
                <a:effectLst/>
              </a:rPr>
              <a:t>This class serves the purpose of testing </a:t>
            </a:r>
            <a:r>
              <a:rPr lang="en-US" dirty="0" err="1">
                <a:effectLst/>
              </a:rPr>
              <a:t>DrawSquare</a:t>
            </a:r>
            <a:r>
              <a:rPr lang="en-US" dirty="0">
                <a:effectLst/>
              </a:rPr>
              <a:t>.  </a:t>
            </a:r>
          </a:p>
          <a:p>
            <a:r>
              <a:rPr lang="en-US" dirty="0">
                <a:effectLst/>
              </a:rPr>
              <a:t>The </a:t>
            </a:r>
            <a:r>
              <a:rPr lang="en-US" dirty="0" err="1">
                <a:effectLst/>
              </a:rPr>
              <a:t>DrawSquare</a:t>
            </a:r>
            <a:r>
              <a:rPr lang="en-US" dirty="0">
                <a:effectLst/>
              </a:rPr>
              <a:t> class should be tested and used in a small class to ensure that it is working as expected.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39862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2066193"/>
            <a:ext cx="10537969" cy="3725008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DrawTest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	</a:t>
            </a:r>
          </a:p>
          <a:p>
            <a:pPr marL="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DrawSquare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DrawSquare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sq.draw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</a:p>
          <a:p>
            <a:pPr marL="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220757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Components</a:t>
            </a:r>
          </a:p>
        </p:txBody>
      </p:sp>
    </p:spTree>
    <p:extLst>
      <p:ext uri="{BB962C8B-B14F-4D97-AF65-F5344CB8AC3E}">
        <p14:creationId xmlns:p14="http://schemas.microsoft.com/office/powerpoint/2010/main" val="16305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Programming languages allow the inclusion of comments that are not part of the actual code.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Comments</a:t>
            </a:r>
          </a:p>
        </p:txBody>
      </p:sp>
    </p:spTree>
    <p:extLst>
      <p:ext uri="{BB962C8B-B14F-4D97-AF65-F5344CB8AC3E}">
        <p14:creationId xmlns:p14="http://schemas.microsoft.com/office/powerpoint/2010/main" val="372949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	Multi-line comment. This style allows you to write </a:t>
            </a:r>
          </a:p>
          <a:p>
            <a:pPr marL="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longer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documentation notes as the text can wrap around 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to succeeding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</a:p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Comments – Multi-line comment</a:t>
            </a:r>
          </a:p>
        </p:txBody>
      </p:sp>
    </p:spTree>
    <p:extLst>
      <p:ext uri="{BB962C8B-B14F-4D97-AF65-F5344CB8AC3E}">
        <p14:creationId xmlns:p14="http://schemas.microsoft.com/office/powerpoint/2010/main" val="421113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Single-line comment.</a:t>
            </a:r>
          </a:p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starts at the slashes and stops at the end of the 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hangingPunct="0">
              <a:buNone/>
            </a:pPr>
            <a:r>
              <a:rPr lang="en-US" dirty="0">
                <a:effectLst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Comments–Single-line comment</a:t>
            </a:r>
          </a:p>
        </p:txBody>
      </p:sp>
    </p:spTree>
    <p:extLst>
      <p:ext uri="{BB962C8B-B14F-4D97-AF65-F5344CB8AC3E}">
        <p14:creationId xmlns:p14="http://schemas.microsoft.com/office/powerpoint/2010/main" val="78370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	Java-doc comment. This is a special type of comment used 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APIs and will be discussed more thoroughly              in a later lesson.</a:t>
            </a:r>
          </a:p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Comments</a:t>
            </a:r>
          </a:p>
        </p:txBody>
      </p:sp>
    </p:spTree>
    <p:extLst>
      <p:ext uri="{BB962C8B-B14F-4D97-AF65-F5344CB8AC3E}">
        <p14:creationId xmlns:p14="http://schemas.microsoft.com/office/powerpoint/2010/main" val="176352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Programmers try to avoid "reinventing the wheel" by using predefined libraries of code.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In Java, these predefined classes are grouped into </a:t>
            </a:r>
            <a:r>
              <a:rPr lang="en-US" i="1" dirty="0">
                <a:effectLst/>
              </a:rPr>
              <a:t>packages</a:t>
            </a:r>
            <a:r>
              <a:rPr lang="en-US" dirty="0">
                <a:effectLst/>
              </a:rPr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</a:t>
            </a:r>
          </a:p>
        </p:txBody>
      </p:sp>
    </p:spTree>
    <p:extLst>
      <p:ext uri="{BB962C8B-B14F-4D97-AF65-F5344CB8AC3E}">
        <p14:creationId xmlns:p14="http://schemas.microsoft.com/office/powerpoint/2010/main" val="69720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dirty="0">
                <a:effectLst/>
              </a:rPr>
              <a:t>Java comes with many packages.  </a:t>
            </a:r>
            <a:endParaRPr lang="en-US" dirty="0" smtClean="0">
              <a:effectLst/>
            </a:endParaRPr>
          </a:p>
          <a:p>
            <a:pPr marL="0" indent="0" hangingPunct="0">
              <a:buNone/>
            </a:pPr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are also many packages created by programmers that you can use.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74267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dirty="0">
                <a:effectLst/>
              </a:rPr>
              <a:t>The one we have been using so far is called </a:t>
            </a:r>
            <a:r>
              <a:rPr lang="en-US" dirty="0" err="1">
                <a:effectLst/>
              </a:rPr>
              <a:t>gpdraw</a:t>
            </a:r>
            <a:r>
              <a:rPr lang="en-US" dirty="0">
                <a:effectLst/>
              </a:rPr>
              <a:t>. </a:t>
            </a:r>
          </a:p>
          <a:p>
            <a:pPr marL="0" indent="0" hangingPunct="0">
              <a:buNone/>
            </a:pPr>
            <a:r>
              <a:rPr lang="en-US" dirty="0">
                <a:effectLst/>
              </a:rPr>
              <a:t>In our example program, the </a:t>
            </a:r>
            <a:r>
              <a:rPr lang="en-US" dirty="0" err="1">
                <a:effectLst/>
              </a:rPr>
              <a:t>DrawingTool</a:t>
            </a:r>
            <a:r>
              <a:rPr lang="en-US" dirty="0">
                <a:effectLst/>
              </a:rPr>
              <a:t> and </a:t>
            </a:r>
            <a:r>
              <a:rPr lang="en-US" dirty="0" err="1">
                <a:effectLst/>
              </a:rPr>
              <a:t>SketchPad</a:t>
            </a:r>
            <a:r>
              <a:rPr lang="en-US" dirty="0">
                <a:effectLst/>
              </a:rPr>
              <a:t> classes are imported from the </a:t>
            </a:r>
            <a:r>
              <a:rPr lang="en-US" dirty="0" err="1">
                <a:effectLst/>
              </a:rPr>
              <a:t>gpdraw</a:t>
            </a:r>
            <a:r>
              <a:rPr lang="en-US" dirty="0">
                <a:effectLst/>
              </a:rPr>
              <a:t> package with the statement</a:t>
            </a:r>
          </a:p>
          <a:p>
            <a:pPr marL="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gpdraw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7737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Java is a “high-level” computer programming language. 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High-level languages are more similar to English (or other human languages) than machine code. 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Programming in binary (1s and 0s) or Assembly would be considered low-level.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41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2066193"/>
            <a:ext cx="10812379" cy="3725008"/>
          </a:xfrm>
        </p:spPr>
        <p:txBody>
          <a:bodyPr/>
          <a:lstStyle/>
          <a:p>
            <a:pPr marL="0" indent="0" hangingPunct="0">
              <a:buNone/>
            </a:pPr>
            <a:r>
              <a:rPr lang="en-US" b="1" i="1" dirty="0">
                <a:effectLst/>
              </a:rPr>
              <a:t>modifiers</a:t>
            </a:r>
            <a:r>
              <a:rPr lang="en-US" b="1" dirty="0">
                <a:effectLst/>
              </a:rPr>
              <a:t> </a:t>
            </a:r>
            <a:r>
              <a:rPr lang="en-US" b="1" i="1" dirty="0" err="1">
                <a:effectLst/>
              </a:rPr>
              <a:t>return_type</a:t>
            </a:r>
            <a:r>
              <a:rPr lang="en-US" dirty="0">
                <a:effectLst/>
              </a:rPr>
              <a:t> </a:t>
            </a:r>
            <a:r>
              <a:rPr lang="en-US" i="1" dirty="0" err="1">
                <a:effectLst/>
              </a:rPr>
              <a:t>method_name</a:t>
            </a:r>
            <a:r>
              <a:rPr lang="en-US" dirty="0">
                <a:effectLst/>
              </a:rPr>
              <a:t> ( </a:t>
            </a:r>
            <a:r>
              <a:rPr lang="en-US" i="1" dirty="0">
                <a:effectLst/>
              </a:rPr>
              <a:t>parameters</a:t>
            </a:r>
            <a:r>
              <a:rPr lang="en-US" dirty="0">
                <a:effectLst/>
              </a:rPr>
              <a:t> ){</a:t>
            </a:r>
          </a:p>
          <a:p>
            <a:pPr marL="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i="1" dirty="0" err="1">
                <a:effectLst/>
              </a:rPr>
              <a:t>method_body</a:t>
            </a:r>
            <a:endParaRPr lang="en-US" dirty="0">
              <a:effectLst/>
            </a:endParaRPr>
          </a:p>
          <a:p>
            <a:pPr marL="0" indent="0" hangingPunct="0">
              <a:buNone/>
            </a:pPr>
            <a:r>
              <a:rPr lang="en-US" dirty="0">
                <a:effectLst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Set Up</a:t>
            </a:r>
          </a:p>
        </p:txBody>
      </p:sp>
    </p:spTree>
    <p:extLst>
      <p:ext uri="{BB962C8B-B14F-4D97-AF65-F5344CB8AC3E}">
        <p14:creationId xmlns:p14="http://schemas.microsoft.com/office/powerpoint/2010/main" val="111221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2066192"/>
            <a:ext cx="10812379" cy="2056629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b="1" i="1" dirty="0">
                <a:effectLst/>
              </a:rPr>
              <a:t>modifiers</a:t>
            </a:r>
            <a:r>
              <a:rPr lang="en-US" b="1" dirty="0">
                <a:effectLst/>
              </a:rPr>
              <a:t> </a:t>
            </a:r>
            <a:r>
              <a:rPr lang="en-US" b="1" i="1" dirty="0" err="1">
                <a:effectLst/>
              </a:rPr>
              <a:t>return_type</a:t>
            </a:r>
            <a:r>
              <a:rPr lang="en-US" dirty="0">
                <a:effectLst/>
              </a:rPr>
              <a:t> </a:t>
            </a:r>
            <a:r>
              <a:rPr lang="en-US" i="1" dirty="0" err="1">
                <a:effectLst/>
              </a:rPr>
              <a:t>method_name</a:t>
            </a:r>
            <a:r>
              <a:rPr lang="en-US" dirty="0">
                <a:effectLst/>
              </a:rPr>
              <a:t> ( </a:t>
            </a:r>
            <a:r>
              <a:rPr lang="en-US" i="1" dirty="0">
                <a:effectLst/>
              </a:rPr>
              <a:t>parameters</a:t>
            </a:r>
            <a:r>
              <a:rPr lang="en-US" dirty="0">
                <a:effectLst/>
              </a:rPr>
              <a:t> ){</a:t>
            </a:r>
          </a:p>
          <a:p>
            <a:pPr marL="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i="1" dirty="0" err="1">
                <a:effectLst/>
              </a:rPr>
              <a:t>method_body</a:t>
            </a:r>
            <a:endParaRPr lang="en-US" dirty="0">
              <a:effectLst/>
            </a:endParaRPr>
          </a:p>
          <a:p>
            <a:pPr marL="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Set Up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641" y="4307459"/>
            <a:ext cx="10812379" cy="205662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 hangingPunct="0">
              <a:buNone/>
            </a:pPr>
            <a:r>
              <a:rPr lang="en-US" dirty="0">
                <a:effectLst/>
              </a:rPr>
              <a:t>The </a:t>
            </a:r>
            <a:r>
              <a:rPr lang="en-US" b="1" i="1" dirty="0">
                <a:effectLst/>
              </a:rPr>
              <a:t>modifiers</a:t>
            </a:r>
            <a:r>
              <a:rPr lang="en-US" dirty="0">
                <a:effectLst/>
              </a:rPr>
              <a:t> refer to a sequence of terms designating different kinds of access to methods.  (e.g. public, private)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641" y="2215238"/>
            <a:ext cx="2037348" cy="564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2066192"/>
            <a:ext cx="10812379" cy="2056629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b="1" i="1" dirty="0">
                <a:effectLst/>
              </a:rPr>
              <a:t>modifiers</a:t>
            </a:r>
            <a:r>
              <a:rPr lang="en-US" b="1" dirty="0">
                <a:effectLst/>
              </a:rPr>
              <a:t> </a:t>
            </a:r>
            <a:r>
              <a:rPr lang="en-US" b="1" i="1" dirty="0" err="1">
                <a:effectLst/>
              </a:rPr>
              <a:t>return_type</a:t>
            </a:r>
            <a:r>
              <a:rPr lang="en-US" dirty="0">
                <a:effectLst/>
              </a:rPr>
              <a:t> </a:t>
            </a:r>
            <a:r>
              <a:rPr lang="en-US" i="1" dirty="0" err="1">
                <a:effectLst/>
              </a:rPr>
              <a:t>method_name</a:t>
            </a:r>
            <a:r>
              <a:rPr lang="en-US" dirty="0">
                <a:effectLst/>
              </a:rPr>
              <a:t> ( </a:t>
            </a:r>
            <a:r>
              <a:rPr lang="en-US" i="1" dirty="0">
                <a:effectLst/>
              </a:rPr>
              <a:t>parameters</a:t>
            </a:r>
            <a:r>
              <a:rPr lang="en-US" dirty="0">
                <a:effectLst/>
              </a:rPr>
              <a:t> ){</a:t>
            </a:r>
          </a:p>
          <a:p>
            <a:pPr marL="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i="1" dirty="0" err="1">
                <a:effectLst/>
              </a:rPr>
              <a:t>method_body</a:t>
            </a:r>
            <a:endParaRPr lang="en-US" dirty="0">
              <a:effectLst/>
            </a:endParaRPr>
          </a:p>
          <a:p>
            <a:pPr marL="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Set Up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641" y="4307459"/>
            <a:ext cx="10812379" cy="205662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 hangingPunct="0">
              <a:buNone/>
            </a:pPr>
            <a:r>
              <a:rPr lang="en-US" dirty="0">
                <a:effectLst/>
              </a:rPr>
              <a:t>The </a:t>
            </a:r>
            <a:r>
              <a:rPr lang="en-US" b="1" i="1" dirty="0" err="1">
                <a:effectLst/>
              </a:rPr>
              <a:t>method_name</a:t>
            </a:r>
            <a:r>
              <a:rPr lang="en-US" dirty="0">
                <a:effectLst/>
              </a:rPr>
              <a:t> is the name of the method.  In the code example, the name of the method is draw.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6527" y="2240176"/>
            <a:ext cx="2485220" cy="561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2066192"/>
            <a:ext cx="10812379" cy="2056629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b="1" i="1" dirty="0">
                <a:effectLst/>
              </a:rPr>
              <a:t>modifiers</a:t>
            </a:r>
            <a:r>
              <a:rPr lang="en-US" b="1" dirty="0">
                <a:effectLst/>
              </a:rPr>
              <a:t> </a:t>
            </a:r>
            <a:r>
              <a:rPr lang="en-US" b="1" i="1" dirty="0" err="1">
                <a:effectLst/>
              </a:rPr>
              <a:t>return_type</a:t>
            </a:r>
            <a:r>
              <a:rPr lang="en-US" dirty="0">
                <a:effectLst/>
              </a:rPr>
              <a:t> </a:t>
            </a:r>
            <a:r>
              <a:rPr lang="en-US" i="1" dirty="0" err="1">
                <a:effectLst/>
              </a:rPr>
              <a:t>method_name</a:t>
            </a:r>
            <a:r>
              <a:rPr lang="en-US" dirty="0">
                <a:effectLst/>
              </a:rPr>
              <a:t> ( </a:t>
            </a:r>
            <a:r>
              <a:rPr lang="en-US" i="1" dirty="0">
                <a:effectLst/>
              </a:rPr>
              <a:t>parameters</a:t>
            </a:r>
            <a:r>
              <a:rPr lang="en-US" dirty="0">
                <a:effectLst/>
              </a:rPr>
              <a:t> ){</a:t>
            </a:r>
          </a:p>
          <a:p>
            <a:pPr marL="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i="1" dirty="0" err="1">
                <a:effectLst/>
              </a:rPr>
              <a:t>method_body</a:t>
            </a:r>
            <a:endParaRPr lang="en-US" dirty="0">
              <a:effectLst/>
            </a:endParaRPr>
          </a:p>
          <a:p>
            <a:pPr marL="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Set Up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641" y="4307459"/>
            <a:ext cx="10812379" cy="205662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 hangingPunct="0">
              <a:buNone/>
            </a:pPr>
            <a:r>
              <a:rPr lang="en-US" dirty="0">
                <a:effectLst/>
              </a:rPr>
              <a:t>The </a:t>
            </a:r>
            <a:r>
              <a:rPr lang="en-US" b="1" i="1" dirty="0" err="1">
                <a:effectLst/>
              </a:rPr>
              <a:t>return_type</a:t>
            </a:r>
            <a:r>
              <a:rPr lang="en-US" dirty="0">
                <a:effectLst/>
              </a:rPr>
              <a:t> refers to the type of data a method returns. The data type can be one of the predefined types (e.g.,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char,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void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String</a:t>
            </a:r>
            <a:r>
              <a:rPr lang="en-US" dirty="0">
                <a:effectLst/>
              </a:rPr>
              <a:t>, etc.) or a user-defined type.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8328" y="2214070"/>
            <a:ext cx="1992727" cy="564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2066192"/>
            <a:ext cx="10812379" cy="2056629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b="1" i="1" dirty="0">
                <a:effectLst/>
              </a:rPr>
              <a:t>modifiers</a:t>
            </a:r>
            <a:r>
              <a:rPr lang="en-US" b="1" dirty="0">
                <a:effectLst/>
              </a:rPr>
              <a:t> </a:t>
            </a:r>
            <a:r>
              <a:rPr lang="en-US" b="1" i="1" dirty="0" err="1">
                <a:effectLst/>
              </a:rPr>
              <a:t>return_type</a:t>
            </a:r>
            <a:r>
              <a:rPr lang="en-US" dirty="0">
                <a:effectLst/>
              </a:rPr>
              <a:t> </a:t>
            </a:r>
            <a:r>
              <a:rPr lang="en-US" i="1" dirty="0" err="1">
                <a:effectLst/>
              </a:rPr>
              <a:t>method_name</a:t>
            </a:r>
            <a:r>
              <a:rPr lang="en-US" dirty="0">
                <a:effectLst/>
              </a:rPr>
              <a:t> ( </a:t>
            </a:r>
            <a:r>
              <a:rPr lang="en-US" i="1" dirty="0">
                <a:effectLst/>
              </a:rPr>
              <a:t>parameters</a:t>
            </a:r>
            <a:r>
              <a:rPr lang="en-US" dirty="0">
                <a:effectLst/>
              </a:rPr>
              <a:t> ){</a:t>
            </a:r>
          </a:p>
          <a:p>
            <a:pPr marL="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i="1" dirty="0" err="1">
                <a:effectLst/>
              </a:rPr>
              <a:t>method_body</a:t>
            </a:r>
            <a:endParaRPr lang="en-US" dirty="0">
              <a:effectLst/>
            </a:endParaRPr>
          </a:p>
          <a:p>
            <a:pPr marL="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Set Up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641" y="4307459"/>
            <a:ext cx="10812379" cy="205662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 hangingPunct="0">
              <a:buNone/>
            </a:pPr>
            <a:r>
              <a:rPr lang="en-US" dirty="0">
                <a:effectLst/>
              </a:rPr>
              <a:t>The </a:t>
            </a:r>
            <a:r>
              <a:rPr lang="en-US" b="1" i="1" dirty="0">
                <a:effectLst/>
              </a:rPr>
              <a:t>parameters</a:t>
            </a:r>
            <a:r>
              <a:rPr lang="en-US" dirty="0">
                <a:effectLst/>
              </a:rPr>
              <a:t> list will allow us to send values to a method.  In our example, we must tell the forward method how far to go.  (</a:t>
            </a:r>
            <a:r>
              <a:rPr lang="en-US" dirty="0" err="1">
                <a:effectLst/>
              </a:rPr>
              <a:t>myPencil.forward</a:t>
            </a:r>
            <a:r>
              <a:rPr lang="en-US" dirty="0">
                <a:effectLst/>
              </a:rPr>
              <a:t>(100)).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6800" y="2265697"/>
            <a:ext cx="2390279" cy="564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6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2066192"/>
            <a:ext cx="10812379" cy="2056629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b="1" i="1" dirty="0">
                <a:effectLst/>
              </a:rPr>
              <a:t>modifiers</a:t>
            </a:r>
            <a:r>
              <a:rPr lang="en-US" b="1" dirty="0">
                <a:effectLst/>
              </a:rPr>
              <a:t> </a:t>
            </a:r>
            <a:r>
              <a:rPr lang="en-US" b="1" i="1" dirty="0" err="1">
                <a:effectLst/>
              </a:rPr>
              <a:t>return_type</a:t>
            </a:r>
            <a:r>
              <a:rPr lang="en-US" dirty="0">
                <a:effectLst/>
              </a:rPr>
              <a:t> </a:t>
            </a:r>
            <a:r>
              <a:rPr lang="en-US" i="1" dirty="0" err="1">
                <a:effectLst/>
              </a:rPr>
              <a:t>method_name</a:t>
            </a:r>
            <a:r>
              <a:rPr lang="en-US" dirty="0">
                <a:effectLst/>
              </a:rPr>
              <a:t> ( </a:t>
            </a:r>
            <a:r>
              <a:rPr lang="en-US" i="1" dirty="0">
                <a:effectLst/>
              </a:rPr>
              <a:t>parameters</a:t>
            </a:r>
            <a:r>
              <a:rPr lang="en-US" dirty="0">
                <a:effectLst/>
              </a:rPr>
              <a:t> ){</a:t>
            </a:r>
          </a:p>
          <a:p>
            <a:pPr marL="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i="1" dirty="0" err="1">
                <a:effectLst/>
              </a:rPr>
              <a:t>method_body</a:t>
            </a:r>
            <a:endParaRPr lang="en-US" dirty="0">
              <a:effectLst/>
            </a:endParaRPr>
          </a:p>
          <a:p>
            <a:pPr marL="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Set Up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641" y="4307459"/>
            <a:ext cx="10812379" cy="205662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 hangingPunct="0">
              <a:buNone/>
            </a:pPr>
            <a:r>
              <a:rPr lang="en-US" dirty="0">
                <a:effectLst/>
              </a:rPr>
              <a:t>The </a:t>
            </a:r>
            <a:r>
              <a:rPr lang="en-US" b="1" i="1" dirty="0" err="1">
                <a:effectLst/>
              </a:rPr>
              <a:t>method_body</a:t>
            </a:r>
            <a:r>
              <a:rPr lang="en-US" dirty="0">
                <a:effectLst/>
              </a:rPr>
              <a:t> contains statements to accomplish the work of the method.  In this example, there are seven lines of code needed to draw the square.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50226" y="2812149"/>
            <a:ext cx="3080090" cy="564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2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Declaration, Creation, and Message Sending</a:t>
            </a:r>
          </a:p>
        </p:txBody>
      </p:sp>
    </p:spTree>
    <p:extLst>
      <p:ext uri="{BB962C8B-B14F-4D97-AF65-F5344CB8AC3E}">
        <p14:creationId xmlns:p14="http://schemas.microsoft.com/office/powerpoint/2010/main" val="346261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spcAft>
                <a:spcPts val="1800"/>
              </a:spcAft>
              <a:buNone/>
            </a:pPr>
            <a:r>
              <a:rPr lang="en-US" dirty="0">
                <a:effectLst/>
              </a:rPr>
              <a:t>Its syntax is:</a:t>
            </a:r>
          </a:p>
          <a:p>
            <a:pPr marL="0" indent="0" hangingPunct="0">
              <a:spcAft>
                <a:spcPts val="1800"/>
              </a:spcAft>
              <a:buNone/>
            </a:pPr>
            <a:r>
              <a:rPr lang="en-US" i="1" dirty="0" err="1">
                <a:effectLst/>
              </a:rPr>
              <a:t>class_name</a:t>
            </a:r>
            <a:r>
              <a:rPr lang="en-US" dirty="0">
                <a:effectLst/>
              </a:rPr>
              <a:t> </a:t>
            </a:r>
            <a:r>
              <a:rPr lang="en-US" i="1" dirty="0" err="1">
                <a:effectLst/>
              </a:rPr>
              <a:t>object_name</a:t>
            </a:r>
            <a:endParaRPr lang="en-US" dirty="0">
              <a:effectLst/>
            </a:endParaRPr>
          </a:p>
          <a:p>
            <a:pPr marL="0" lvl="0" indent="0" hangingPunct="0">
              <a:buNone/>
            </a:pPr>
            <a:r>
              <a:rPr lang="en-US" i="1" dirty="0" err="1">
                <a:effectLst/>
              </a:rPr>
              <a:t>class_name</a:t>
            </a:r>
            <a:r>
              <a:rPr lang="en-US" dirty="0">
                <a:effectLst/>
              </a:rPr>
              <a:t> is the name of the class to which these objects belong.</a:t>
            </a:r>
          </a:p>
          <a:p>
            <a:pPr marL="0" lvl="0" indent="0" hangingPunct="0">
              <a:buNone/>
            </a:pPr>
            <a:r>
              <a:rPr lang="en-US" i="1" dirty="0" err="1">
                <a:effectLst/>
              </a:rPr>
              <a:t>object_name</a:t>
            </a:r>
            <a:r>
              <a:rPr lang="en-US" dirty="0">
                <a:effectLst/>
              </a:rPr>
              <a:t> is a sequence of object names separated by commas.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089855"/>
            <a:ext cx="4056611" cy="609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DrawingTool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myPencil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 checking;</a:t>
            </a:r>
          </a:p>
          <a:p>
            <a:pPr marL="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bob, betty, bill;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declaration</a:t>
            </a:r>
          </a:p>
        </p:txBody>
      </p:sp>
    </p:spTree>
    <p:extLst>
      <p:ext uri="{BB962C8B-B14F-4D97-AF65-F5344CB8AC3E}">
        <p14:creationId xmlns:p14="http://schemas.microsoft.com/office/powerpoint/2010/main" val="1218896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dirty="0">
                <a:effectLst/>
              </a:rPr>
              <a:t>The syntax for </a:t>
            </a:r>
            <a:r>
              <a:rPr lang="en-US" b="1" dirty="0">
                <a:effectLst/>
              </a:rPr>
              <a:t>creating an object is:</a:t>
            </a:r>
          </a:p>
          <a:p>
            <a:pPr marL="0" indent="0" hangingPunct="0">
              <a:buNone/>
            </a:pPr>
            <a:endParaRPr lang="en-US" dirty="0">
              <a:effectLst/>
            </a:endParaRPr>
          </a:p>
          <a:p>
            <a:pPr marL="0" indent="0" hangingPunct="0">
              <a:buNone/>
            </a:pPr>
            <a:r>
              <a:rPr lang="en-US" sz="32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32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;</a:t>
            </a:r>
          </a:p>
          <a:p>
            <a:pPr marL="0" indent="0" hangingPunct="0">
              <a:buNone/>
            </a:pPr>
            <a:endParaRPr lang="en-US" sz="3200" dirty="0">
              <a:effectLst/>
            </a:endParaRPr>
          </a:p>
          <a:p>
            <a:pPr marL="0" lvl="0" indent="0" hangingPunct="0">
              <a:buNone/>
            </a:pPr>
            <a:r>
              <a:rPr lang="en-US" i="1" dirty="0" err="1">
                <a:effectLst/>
              </a:rPr>
              <a:t>object_name</a:t>
            </a:r>
            <a:r>
              <a:rPr lang="en-US" dirty="0">
                <a:effectLst/>
              </a:rPr>
              <a:t> is the name of the declared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697" y="3272541"/>
            <a:ext cx="2732318" cy="6416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4874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Our First Java Application</a:t>
            </a:r>
          </a:p>
          <a:p>
            <a:pPr marL="484874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Program Components</a:t>
            </a:r>
          </a:p>
          <a:p>
            <a:pPr marL="484874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Object Declaration, Creation, and Message Sending</a:t>
            </a:r>
          </a:p>
          <a:p>
            <a:pPr marL="484874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Class Diagrams</a:t>
            </a:r>
          </a:p>
          <a:p>
            <a:pPr marL="484874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Difference Between Objects and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</p:spTree>
    <p:extLst>
      <p:ext uri="{BB962C8B-B14F-4D97-AF65-F5344CB8AC3E}">
        <p14:creationId xmlns:p14="http://schemas.microsoft.com/office/powerpoint/2010/main" val="3840566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dirty="0">
                <a:effectLst/>
              </a:rPr>
              <a:t>The syntax for </a:t>
            </a:r>
            <a:r>
              <a:rPr lang="en-US" b="1" dirty="0">
                <a:effectLst/>
              </a:rPr>
              <a:t>creating an object is:</a:t>
            </a:r>
          </a:p>
          <a:p>
            <a:pPr marL="0" indent="0" hangingPunct="0">
              <a:buNone/>
            </a:pPr>
            <a:endParaRPr lang="en-US" dirty="0">
              <a:effectLst/>
            </a:endParaRPr>
          </a:p>
          <a:p>
            <a:pPr marL="0" indent="0" hangingPunct="0">
              <a:buNone/>
            </a:pPr>
            <a:r>
              <a:rPr lang="en-US" sz="32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32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;</a:t>
            </a:r>
          </a:p>
          <a:p>
            <a:pPr marL="0" indent="0" hangingPunct="0">
              <a:buNone/>
            </a:pPr>
            <a:endParaRPr lang="en-US" sz="3200" dirty="0">
              <a:effectLst/>
            </a:endParaRPr>
          </a:p>
          <a:p>
            <a:pPr marL="0" lvl="0" indent="0" hangingPunct="0">
              <a:buNone/>
            </a:pPr>
            <a:r>
              <a:rPr lang="en-US" i="1" dirty="0" err="1">
                <a:effectLst/>
              </a:rPr>
              <a:t>class_name</a:t>
            </a:r>
            <a:r>
              <a:rPr lang="en-US" dirty="0">
                <a:effectLst/>
              </a:rPr>
              <a:t> is the name of the class to which the object belongs.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7870" y="3593383"/>
            <a:ext cx="2541446" cy="6416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dirty="0">
                <a:effectLst/>
              </a:rPr>
              <a:t>The syntax for </a:t>
            </a:r>
            <a:r>
              <a:rPr lang="en-US" b="1" dirty="0">
                <a:effectLst/>
              </a:rPr>
              <a:t>creating an object is:</a:t>
            </a:r>
          </a:p>
          <a:p>
            <a:pPr marL="0" indent="0" hangingPunct="0">
              <a:buNone/>
            </a:pPr>
            <a:endParaRPr lang="en-US" dirty="0">
              <a:effectLst/>
            </a:endParaRPr>
          </a:p>
          <a:p>
            <a:pPr marL="0" indent="0" hangingPunct="0">
              <a:buNone/>
            </a:pPr>
            <a:r>
              <a:rPr lang="en-US" sz="32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32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;</a:t>
            </a:r>
          </a:p>
          <a:p>
            <a:pPr marL="0" indent="0" hangingPunct="0">
              <a:buNone/>
            </a:pPr>
            <a:endParaRPr lang="en-US" sz="3200" dirty="0">
              <a:effectLst/>
            </a:endParaRPr>
          </a:p>
          <a:p>
            <a:pPr marL="0" lvl="0" indent="0" hangingPunct="0">
              <a:buNone/>
            </a:pPr>
            <a:r>
              <a:rPr lang="en-US" i="1" dirty="0">
                <a:effectLst/>
              </a:rPr>
              <a:t>arguments</a:t>
            </a:r>
            <a:r>
              <a:rPr lang="en-US" dirty="0">
                <a:effectLst/>
              </a:rPr>
              <a:t> is a sequence of zero or more values passed to the </a:t>
            </a:r>
            <a:r>
              <a:rPr lang="en-US" b="1" dirty="0">
                <a:effectLst/>
              </a:rPr>
              <a:t>constructor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6808" y="3593383"/>
            <a:ext cx="2433527" cy="6416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3809540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4874" lvl="0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is a blueprint that defines attributes and methods.</a:t>
            </a:r>
          </a:p>
          <a:p>
            <a:pPr marL="484874" lvl="0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is written by a programmer.</a:t>
            </a:r>
          </a:p>
          <a:p>
            <a:pPr marL="484874" lvl="0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cannot be altered during program execution.</a:t>
            </a:r>
          </a:p>
          <a:p>
            <a:pPr marL="484874" lvl="0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is named by a class name.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913945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4874" lvl="0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must belong to some class.	</a:t>
            </a:r>
          </a:p>
          <a:p>
            <a:pPr marL="484874" lvl="0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is an instance of that class.</a:t>
            </a:r>
          </a:p>
          <a:p>
            <a:pPr marL="484874" lvl="0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exists during the time that a program executes.</a:t>
            </a:r>
          </a:p>
          <a:p>
            <a:pPr marL="484874" lvl="0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must be explicitly declared and constructed by the executing program.</a:t>
            </a:r>
          </a:p>
          <a:p>
            <a:pPr marL="484874" lvl="0" indent="-457200" hangingPunct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is most often referenced using an identifier.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966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382913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501" y="0"/>
            <a:ext cx="3896724" cy="9464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DrawSquare.java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3191" y="1345223"/>
            <a:ext cx="6623883" cy="5442439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indent="0" hangingPunct="0">
              <a:buNone/>
            </a:pPr>
            <a:r>
              <a:rPr lang="en-US" sz="4800" b="1" dirty="0">
                <a:effectLst/>
              </a:rPr>
              <a:t>import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gpdraw</a:t>
            </a:r>
            <a:r>
              <a:rPr lang="en-US" sz="4800" dirty="0">
                <a:effectLst/>
              </a:rPr>
              <a:t>.*;</a:t>
            </a:r>
          </a:p>
          <a:p>
            <a:pPr marL="0" indent="0" hangingPunct="0">
              <a:buNone/>
            </a:pPr>
            <a:r>
              <a:rPr lang="en-US" sz="4800" b="1" dirty="0">
                <a:effectLst/>
              </a:rPr>
              <a:t>public</a:t>
            </a:r>
            <a:r>
              <a:rPr lang="en-US" sz="4800" dirty="0">
                <a:effectLst/>
              </a:rPr>
              <a:t> </a:t>
            </a:r>
            <a:r>
              <a:rPr lang="en-US" sz="4800" b="1" dirty="0">
                <a:effectLst/>
              </a:rPr>
              <a:t>class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DrawSquare</a:t>
            </a:r>
            <a:r>
              <a:rPr lang="en-US" sz="4800" dirty="0">
                <a:effectLst/>
              </a:rPr>
              <a:t>{ 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private </a:t>
            </a:r>
            <a:r>
              <a:rPr lang="en-US" sz="4800" dirty="0" err="1">
                <a:effectLst/>
              </a:rPr>
              <a:t>DrawingTool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myPencil</a:t>
            </a:r>
            <a:r>
              <a:rPr lang="en-US" sz="4800" dirty="0">
                <a:effectLst/>
              </a:rPr>
              <a:t>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private </a:t>
            </a:r>
            <a:r>
              <a:rPr lang="en-US" sz="4800" dirty="0" err="1">
                <a:effectLst/>
              </a:rPr>
              <a:t>SketchPad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myPaper</a:t>
            </a:r>
            <a:r>
              <a:rPr lang="en-US" sz="4800" dirty="0">
                <a:effectLst/>
              </a:rPr>
              <a:t>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</a:t>
            </a:r>
          </a:p>
          <a:p>
            <a:pPr marL="457200" lvl="1" indent="0" hangingPunct="0">
              <a:buNone/>
            </a:pPr>
            <a:r>
              <a:rPr lang="en-US" sz="4800" b="1" dirty="0">
                <a:effectLst/>
              </a:rPr>
              <a:t>public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DrawSquare</a:t>
            </a:r>
            <a:r>
              <a:rPr lang="en-US" sz="4800" dirty="0">
                <a:effectLst/>
              </a:rPr>
              <a:t>(){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	</a:t>
            </a:r>
            <a:r>
              <a:rPr lang="en-US" sz="4800" dirty="0" err="1">
                <a:effectLst/>
              </a:rPr>
              <a:t>myPaper</a:t>
            </a:r>
            <a:r>
              <a:rPr lang="en-US" sz="4800" dirty="0">
                <a:effectLst/>
              </a:rPr>
              <a:t> = </a:t>
            </a:r>
            <a:r>
              <a:rPr lang="en-US" sz="4800" b="1" dirty="0">
                <a:effectLst/>
              </a:rPr>
              <a:t>new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SketchPad</a:t>
            </a:r>
            <a:r>
              <a:rPr lang="en-US" sz="4800" dirty="0">
                <a:effectLst/>
              </a:rPr>
              <a:t>(300, 300);  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</a:t>
            </a:r>
            <a:r>
              <a:rPr lang="en-US" sz="4800" dirty="0">
                <a:effectLst/>
              </a:rPr>
              <a:t>= </a:t>
            </a:r>
            <a:r>
              <a:rPr lang="en-US" sz="4800" b="1" dirty="0">
                <a:effectLst/>
              </a:rPr>
              <a:t>new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DrawingTool</a:t>
            </a:r>
            <a:r>
              <a:rPr lang="en-US" sz="4800" dirty="0">
                <a:effectLst/>
              </a:rPr>
              <a:t>(</a:t>
            </a:r>
            <a:r>
              <a:rPr lang="en-US" sz="4800" dirty="0" err="1">
                <a:effectLst/>
              </a:rPr>
              <a:t>myPaper</a:t>
            </a:r>
            <a:r>
              <a:rPr lang="en-US" sz="4800" dirty="0">
                <a:effectLst/>
              </a:rPr>
              <a:t>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}</a:t>
            </a:r>
          </a:p>
          <a:p>
            <a:pPr marL="0" indent="0" hangingPunct="0">
              <a:buNone/>
            </a:pPr>
            <a:r>
              <a:rPr lang="en-US" sz="4800" dirty="0">
                <a:effectLst/>
              </a:rPr>
              <a:t> 	</a:t>
            </a:r>
            <a:r>
              <a:rPr lang="en-US" sz="4800" b="1" dirty="0">
                <a:effectLst/>
              </a:rPr>
              <a:t>Public void </a:t>
            </a:r>
            <a:r>
              <a:rPr lang="en-US" sz="4800" dirty="0">
                <a:effectLst/>
              </a:rPr>
              <a:t>draw(){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	</a:t>
            </a:r>
            <a:r>
              <a:rPr lang="en-US" sz="4800" dirty="0" err="1">
                <a:effectLst/>
              </a:rPr>
              <a:t>myPencil.forward</a:t>
            </a:r>
            <a:r>
              <a:rPr lang="en-US" sz="4800" dirty="0">
                <a:effectLst/>
              </a:rPr>
              <a:t>(100);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myPencil.turnLeft</a:t>
            </a:r>
            <a:r>
              <a:rPr lang="en-US" sz="4800" dirty="0">
                <a:effectLst/>
              </a:rPr>
              <a:t>();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myPencil.forward</a:t>
            </a:r>
            <a:r>
              <a:rPr lang="en-US" sz="4800" dirty="0">
                <a:effectLst/>
              </a:rPr>
              <a:t>(100);    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myPencil.turnLeft</a:t>
            </a:r>
            <a:r>
              <a:rPr lang="en-US" sz="4800" dirty="0">
                <a:effectLst/>
              </a:rPr>
              <a:t>();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myPencil.forward</a:t>
            </a:r>
            <a:r>
              <a:rPr lang="en-US" sz="4800" dirty="0">
                <a:effectLst/>
              </a:rPr>
              <a:t>(100);    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myPencil.turnLeft</a:t>
            </a:r>
            <a:r>
              <a:rPr lang="en-US" sz="4800" dirty="0">
                <a:effectLst/>
              </a:rPr>
              <a:t>();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myPencil.forward</a:t>
            </a:r>
            <a:r>
              <a:rPr lang="en-US" sz="4800" dirty="0">
                <a:effectLst/>
              </a:rPr>
              <a:t>(100);        </a:t>
            </a:r>
          </a:p>
          <a:p>
            <a:pPr marL="0" indent="0" hangingPunct="0">
              <a:buNone/>
            </a:pPr>
            <a:r>
              <a:rPr lang="en-US" sz="4800" dirty="0">
                <a:effectLst/>
              </a:rPr>
              <a:t>	}</a:t>
            </a:r>
          </a:p>
          <a:p>
            <a:pPr marL="0" indent="0" hangingPunct="0">
              <a:buNone/>
            </a:pPr>
            <a:r>
              <a:rPr lang="en-US" sz="4800" dirty="0">
                <a:effectLst/>
              </a:rPr>
              <a:t>}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9459" y="1556084"/>
            <a:ext cx="3776708" cy="37664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6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5172" y="0"/>
            <a:ext cx="3896724" cy="9464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DrawSquare.java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3191" y="1345223"/>
            <a:ext cx="6623883" cy="5442439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indent="0" hangingPunct="0">
              <a:buNone/>
            </a:pPr>
            <a:r>
              <a:rPr lang="en-US" sz="4800" b="1" dirty="0">
                <a:effectLst/>
              </a:rPr>
              <a:t>import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gpdraw</a:t>
            </a:r>
            <a:r>
              <a:rPr lang="en-US" sz="4800" dirty="0">
                <a:effectLst/>
              </a:rPr>
              <a:t>.*;</a:t>
            </a:r>
          </a:p>
          <a:p>
            <a:pPr marL="0" indent="0" hangingPunct="0">
              <a:buNone/>
            </a:pPr>
            <a:r>
              <a:rPr lang="en-US" sz="4800" b="1" dirty="0">
                <a:effectLst/>
              </a:rPr>
              <a:t>public</a:t>
            </a:r>
            <a:r>
              <a:rPr lang="en-US" sz="4800" dirty="0">
                <a:effectLst/>
              </a:rPr>
              <a:t> </a:t>
            </a:r>
            <a:r>
              <a:rPr lang="en-US" sz="4800" b="1" dirty="0">
                <a:effectLst/>
              </a:rPr>
              <a:t>class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DrawSquare</a:t>
            </a:r>
            <a:r>
              <a:rPr lang="en-US" sz="4800" dirty="0">
                <a:effectLst/>
              </a:rPr>
              <a:t>{ 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private </a:t>
            </a:r>
            <a:r>
              <a:rPr lang="en-US" sz="4800" dirty="0" err="1">
                <a:effectLst/>
              </a:rPr>
              <a:t>DrawingTool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myPencil</a:t>
            </a:r>
            <a:r>
              <a:rPr lang="en-US" sz="4800" dirty="0">
                <a:effectLst/>
              </a:rPr>
              <a:t>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private </a:t>
            </a:r>
            <a:r>
              <a:rPr lang="en-US" sz="4800" dirty="0" err="1">
                <a:effectLst/>
              </a:rPr>
              <a:t>SketchPad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myPaper</a:t>
            </a:r>
            <a:r>
              <a:rPr lang="en-US" sz="4800" dirty="0">
                <a:effectLst/>
              </a:rPr>
              <a:t>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</a:t>
            </a:r>
          </a:p>
          <a:p>
            <a:pPr marL="457200" lvl="1" indent="0" hangingPunct="0">
              <a:buNone/>
            </a:pPr>
            <a:r>
              <a:rPr lang="en-US" sz="4800" b="1" dirty="0">
                <a:effectLst/>
              </a:rPr>
              <a:t>public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DrawSquare</a:t>
            </a:r>
            <a:r>
              <a:rPr lang="en-US" sz="4800" dirty="0">
                <a:effectLst/>
              </a:rPr>
              <a:t>(){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	</a:t>
            </a:r>
            <a:r>
              <a:rPr lang="en-US" sz="4800" dirty="0" err="1">
                <a:effectLst/>
              </a:rPr>
              <a:t>myPaper</a:t>
            </a:r>
            <a:r>
              <a:rPr lang="en-US" sz="4800" dirty="0">
                <a:effectLst/>
              </a:rPr>
              <a:t> = </a:t>
            </a:r>
            <a:r>
              <a:rPr lang="en-US" sz="4800" b="1" dirty="0">
                <a:effectLst/>
              </a:rPr>
              <a:t>new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SketchPad</a:t>
            </a:r>
            <a:r>
              <a:rPr lang="en-US" sz="4800" dirty="0">
                <a:effectLst/>
              </a:rPr>
              <a:t>(300, 300);  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</a:t>
            </a:r>
            <a:r>
              <a:rPr lang="en-US" sz="4800" dirty="0">
                <a:effectLst/>
              </a:rPr>
              <a:t>= </a:t>
            </a:r>
            <a:r>
              <a:rPr lang="en-US" sz="4800" b="1" dirty="0">
                <a:effectLst/>
              </a:rPr>
              <a:t>new</a:t>
            </a:r>
            <a:r>
              <a:rPr lang="en-US" sz="4800" dirty="0">
                <a:effectLst/>
              </a:rPr>
              <a:t> </a:t>
            </a:r>
            <a:r>
              <a:rPr lang="en-US" sz="4800" dirty="0" err="1">
                <a:effectLst/>
              </a:rPr>
              <a:t>DrawingTool</a:t>
            </a:r>
            <a:r>
              <a:rPr lang="en-US" sz="4800" dirty="0">
                <a:effectLst/>
              </a:rPr>
              <a:t>(</a:t>
            </a:r>
            <a:r>
              <a:rPr lang="en-US" sz="4800" dirty="0" err="1">
                <a:effectLst/>
              </a:rPr>
              <a:t>myPaper</a:t>
            </a:r>
            <a:r>
              <a:rPr lang="en-US" sz="4800" dirty="0">
                <a:effectLst/>
              </a:rPr>
              <a:t>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}</a:t>
            </a:r>
          </a:p>
          <a:p>
            <a:pPr marL="0" indent="0" hangingPunct="0">
              <a:buNone/>
            </a:pPr>
            <a:r>
              <a:rPr lang="en-US" sz="4800" dirty="0">
                <a:effectLst/>
              </a:rPr>
              <a:t> 	</a:t>
            </a:r>
            <a:r>
              <a:rPr lang="en-US" sz="4800" dirty="0" smtClean="0">
                <a:effectLst/>
              </a:rPr>
              <a:t>  </a:t>
            </a:r>
            <a:r>
              <a:rPr lang="en-US" sz="4800" b="1" dirty="0" smtClean="0">
                <a:effectLst/>
              </a:rPr>
              <a:t>public </a:t>
            </a:r>
            <a:r>
              <a:rPr lang="en-US" sz="4800" b="1" dirty="0">
                <a:effectLst/>
              </a:rPr>
              <a:t>void </a:t>
            </a:r>
            <a:r>
              <a:rPr lang="en-US" sz="4800" dirty="0">
                <a:effectLst/>
              </a:rPr>
              <a:t>draw(){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	</a:t>
            </a:r>
            <a:r>
              <a:rPr lang="en-US" sz="4800" dirty="0" err="1">
                <a:effectLst/>
              </a:rPr>
              <a:t>myPencil.forward</a:t>
            </a:r>
            <a:r>
              <a:rPr lang="en-US" sz="4800" dirty="0">
                <a:effectLst/>
              </a:rPr>
              <a:t>(100);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myPencil.turnLeft</a:t>
            </a:r>
            <a:r>
              <a:rPr lang="en-US" sz="4800" dirty="0">
                <a:effectLst/>
              </a:rPr>
              <a:t>();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myPencil.forward</a:t>
            </a:r>
            <a:r>
              <a:rPr lang="en-US" sz="4800" dirty="0">
                <a:effectLst/>
              </a:rPr>
              <a:t>(100);    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myPencil.turnLeft</a:t>
            </a:r>
            <a:r>
              <a:rPr lang="en-US" sz="4800" dirty="0">
                <a:effectLst/>
              </a:rPr>
              <a:t>();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myPencil.forward</a:t>
            </a:r>
            <a:r>
              <a:rPr lang="en-US" sz="4800" dirty="0">
                <a:effectLst/>
              </a:rPr>
              <a:t>(100);    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myPencil.turnLeft</a:t>
            </a:r>
            <a:r>
              <a:rPr lang="en-US" sz="4800" dirty="0">
                <a:effectLst/>
              </a:rPr>
              <a:t>();</a:t>
            </a:r>
          </a:p>
          <a:p>
            <a:pPr marL="457200" lvl="1" indent="0" hangingPunct="0">
              <a:buNone/>
            </a:pPr>
            <a:r>
              <a:rPr lang="en-US" sz="4800" dirty="0">
                <a:effectLst/>
              </a:rPr>
              <a:t>    	</a:t>
            </a:r>
            <a:r>
              <a:rPr lang="en-US" sz="4800" dirty="0" err="1">
                <a:effectLst/>
              </a:rPr>
              <a:t>myPencil.forward</a:t>
            </a:r>
            <a:r>
              <a:rPr lang="en-US" sz="4800" dirty="0">
                <a:effectLst/>
              </a:rPr>
              <a:t>(100);        </a:t>
            </a:r>
          </a:p>
          <a:p>
            <a:pPr marL="0" indent="0" hangingPunct="0">
              <a:buNone/>
            </a:pPr>
            <a:r>
              <a:rPr lang="en-US" sz="4800" dirty="0">
                <a:effectLst/>
              </a:rPr>
              <a:t>	</a:t>
            </a:r>
            <a:r>
              <a:rPr lang="en-US" sz="4800" dirty="0" smtClean="0">
                <a:effectLst/>
              </a:rPr>
              <a:t>  }</a:t>
            </a:r>
            <a:endParaRPr lang="en-US" sz="4800" dirty="0">
              <a:effectLst/>
            </a:endParaRPr>
          </a:p>
          <a:p>
            <a:pPr marL="0" indent="0" hangingPunct="0">
              <a:buNone/>
            </a:pPr>
            <a:r>
              <a:rPr lang="en-US" sz="4800" dirty="0">
                <a:effectLst/>
              </a:rPr>
              <a:t>}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code, there are two methods introduced:</a:t>
            </a:r>
          </a:p>
          <a:p>
            <a:r>
              <a:rPr lang="en-US" sz="2800" dirty="0" err="1"/>
              <a:t>DrawSquare</a:t>
            </a:r>
            <a:r>
              <a:rPr lang="en-US" sz="2800" dirty="0"/>
              <a:t>()</a:t>
            </a:r>
          </a:p>
          <a:p>
            <a:r>
              <a:rPr lang="en-US" sz="2800" dirty="0"/>
              <a:t>Draw()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2737" y="2727158"/>
            <a:ext cx="3497179" cy="11069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4717" y="3826044"/>
            <a:ext cx="3497179" cy="23662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429" y="-7472"/>
            <a:ext cx="3896724" cy="9464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DrawSquare.java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4702377"/>
            <a:ext cx="12192000" cy="2155623"/>
          </a:xfr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hangingPunct="0">
              <a:buNone/>
            </a:pP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DrawSquare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hangingPunct="0"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myPaper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SketchPad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(300, 300);  </a:t>
            </a:r>
          </a:p>
          <a:p>
            <a:pPr marL="0" indent="0" hangingPunct="0"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myPencil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DrawingTool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myPaper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" y="1984518"/>
            <a:ext cx="12192000" cy="1573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DrawSquare</a:t>
            </a:r>
            <a:r>
              <a:rPr lang="en-US" sz="2800" dirty="0"/>
              <a:t>():</a:t>
            </a:r>
          </a:p>
          <a:p>
            <a:pPr marL="0" indent="0">
              <a:buNone/>
            </a:pPr>
            <a:r>
              <a:rPr lang="en-US" sz="2800" dirty="0"/>
              <a:t>Used in the construction of new instances of this class.</a:t>
            </a:r>
          </a:p>
          <a:p>
            <a:pPr marL="0" indent="0">
              <a:buNone/>
            </a:pPr>
            <a:r>
              <a:rPr lang="en-US" sz="2800" dirty="0"/>
              <a:t>This is called the constructor.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432" y="0"/>
            <a:ext cx="3896724" cy="9464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DrawSquare.java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4641859"/>
            <a:ext cx="12192000" cy="2216141"/>
          </a:xfr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hangingPunct="0">
              <a:buNone/>
            </a:pPr>
            <a:r>
              <a:rPr lang="en-US" sz="2600" b="1" dirty="0">
                <a:effectLst/>
              </a:rPr>
              <a:t>public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DrawSquare</a:t>
            </a:r>
            <a:r>
              <a:rPr lang="en-US" sz="2600" dirty="0">
                <a:effectLst/>
              </a:rPr>
              <a:t>(){</a:t>
            </a:r>
          </a:p>
          <a:p>
            <a:pPr marL="0" indent="0" hangingPunct="0">
              <a:buNone/>
            </a:pPr>
            <a:r>
              <a:rPr lang="en-US" sz="2600" dirty="0">
                <a:effectLst/>
              </a:rPr>
              <a:t>	</a:t>
            </a:r>
            <a:r>
              <a:rPr lang="en-US" sz="2600" dirty="0" err="1">
                <a:effectLst/>
              </a:rPr>
              <a:t>myPaper</a:t>
            </a:r>
            <a:r>
              <a:rPr lang="en-US" sz="2600" dirty="0">
                <a:effectLst/>
              </a:rPr>
              <a:t> = </a:t>
            </a:r>
            <a:r>
              <a:rPr lang="en-US" sz="2600" b="1" dirty="0">
                <a:effectLst/>
              </a:rPr>
              <a:t>new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SketchPad</a:t>
            </a:r>
            <a:r>
              <a:rPr lang="en-US" sz="2600" dirty="0">
                <a:effectLst/>
              </a:rPr>
              <a:t>(300, 300);  </a:t>
            </a:r>
          </a:p>
          <a:p>
            <a:pPr marL="0" indent="0" hangingPunct="0">
              <a:buNone/>
            </a:pPr>
            <a:r>
              <a:rPr lang="en-US" sz="2600" dirty="0">
                <a:effectLst/>
              </a:rPr>
              <a:t>    	</a:t>
            </a:r>
            <a:r>
              <a:rPr lang="en-US" sz="2600" dirty="0" err="1">
                <a:effectLst/>
              </a:rPr>
              <a:t>myPencil</a:t>
            </a:r>
            <a:r>
              <a:rPr lang="en-US" sz="2600" dirty="0">
                <a:effectLst/>
              </a:rPr>
              <a:t>= </a:t>
            </a:r>
            <a:r>
              <a:rPr lang="en-US" sz="2600" b="1" dirty="0">
                <a:effectLst/>
              </a:rPr>
              <a:t>new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DrawingTool</a:t>
            </a:r>
            <a:r>
              <a:rPr lang="en-US" sz="2600" dirty="0">
                <a:effectLst/>
              </a:rPr>
              <a:t>(</a:t>
            </a:r>
            <a:r>
              <a:rPr lang="en-US" sz="2600" dirty="0" err="1">
                <a:effectLst/>
              </a:rPr>
              <a:t>myPaper</a:t>
            </a:r>
            <a:r>
              <a:rPr lang="en-US" sz="2600" dirty="0">
                <a:effectLst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effectLst/>
              </a:rPr>
              <a:t>}</a:t>
            </a:r>
            <a:endParaRPr lang="en-US" sz="11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0" y="1934310"/>
            <a:ext cx="12192000" cy="22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DrawSquare</a:t>
            </a:r>
            <a:r>
              <a:rPr lang="en-US" sz="2800" dirty="0"/>
              <a:t>():</a:t>
            </a:r>
          </a:p>
          <a:p>
            <a:pPr marL="0" indent="0">
              <a:buNone/>
            </a:pPr>
            <a:r>
              <a:rPr lang="en-US" sz="2800" dirty="0"/>
              <a:t>Used in the construction of new instances of this class.</a:t>
            </a:r>
          </a:p>
          <a:p>
            <a:pPr marL="0" indent="0">
              <a:buNone/>
            </a:pPr>
            <a:r>
              <a:rPr lang="en-US" sz="2800" dirty="0"/>
              <a:t>This is called the constructor.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1752" y="0"/>
            <a:ext cx="3896724" cy="9464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DrawSquare.java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" y="1014153"/>
            <a:ext cx="4896195" cy="5773509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indent="0" hangingPunct="0">
              <a:buNone/>
            </a:pPr>
            <a:r>
              <a:rPr lang="en-US" sz="48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4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4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draw(){</a:t>
            </a:r>
          </a:p>
          <a:p>
            <a:pPr marL="282819" lvl="1" indent="0" hangingPunct="0">
              <a:buNone/>
            </a:pPr>
            <a:r>
              <a:rPr lang="en-US" sz="465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myPencil.forward</a:t>
            </a:r>
            <a:r>
              <a:rPr lang="en-US" sz="465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282819" lvl="1" indent="0" hangingPunct="0">
              <a:buNone/>
            </a:pPr>
            <a:r>
              <a:rPr lang="en-US" sz="465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myPencil.turnLeft</a:t>
            </a:r>
            <a:r>
              <a:rPr lang="en-US" sz="465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2819" lvl="1" indent="0" hangingPunct="0">
              <a:buNone/>
            </a:pPr>
            <a:r>
              <a:rPr lang="en-US" sz="465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myPencil.forward</a:t>
            </a:r>
            <a:r>
              <a:rPr lang="en-US" sz="465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(100); </a:t>
            </a:r>
          </a:p>
          <a:p>
            <a:pPr marL="282819" lvl="1" indent="0" hangingPunct="0">
              <a:buNone/>
            </a:pPr>
            <a:r>
              <a:rPr lang="en-US" sz="465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myPencil.turnLeft</a:t>
            </a:r>
            <a:r>
              <a:rPr lang="en-US" sz="465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465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2819" lvl="1" indent="0" hangingPunct="0">
              <a:buNone/>
            </a:pPr>
            <a:r>
              <a:rPr lang="en-US" sz="465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myPencil.forward</a:t>
            </a:r>
            <a:r>
              <a:rPr lang="en-US" sz="465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sz="465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endParaRPr lang="en-US" sz="465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2819" lvl="1" indent="0" hangingPunct="0">
              <a:buNone/>
            </a:pPr>
            <a:r>
              <a:rPr lang="en-US" sz="465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myPencil.turnLeft</a:t>
            </a:r>
            <a:r>
              <a:rPr lang="en-US" sz="465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2819" lvl="1" indent="0" hangingPunct="0">
              <a:buNone/>
            </a:pPr>
            <a:r>
              <a:rPr lang="en-US" sz="465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myPencil.forward</a:t>
            </a:r>
            <a:r>
              <a:rPr lang="en-US" sz="465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(100);        </a:t>
            </a:r>
          </a:p>
          <a:p>
            <a:pPr marL="0" indent="0" hangingPunct="0">
              <a:buNone/>
            </a:pPr>
            <a:r>
              <a:rPr lang="en-US" sz="4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800" dirty="0"/>
              <a:t>Draw():</a:t>
            </a:r>
          </a:p>
          <a:p>
            <a:r>
              <a:rPr lang="en-US" sz="4800" dirty="0"/>
              <a:t>This is where all of the drawing of the square is contained.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7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illips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llipsSlideTheme" id="{BE17EB67-44FB-4790-A673-8D1DC0979328}" vid="{0A5F4F7A-43AC-4B22-89F8-03B7CB1EC6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PhillipsSlideTheme</Template>
  <TotalTime>55</TotalTime>
  <Words>800</Words>
  <Application>Microsoft Office PowerPoint</Application>
  <PresentationFormat>Widescreen</PresentationFormat>
  <Paragraphs>190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Calisto MT</vt:lpstr>
      <vt:lpstr>Courier New</vt:lpstr>
      <vt:lpstr>Trebuchet MS</vt:lpstr>
      <vt:lpstr>Wingdings 2</vt:lpstr>
      <vt:lpstr>PhillipsSlideTheme</vt:lpstr>
      <vt:lpstr>Object-Oriented Programming</vt:lpstr>
      <vt:lpstr>Introduction</vt:lpstr>
      <vt:lpstr>Key Topics</vt:lpstr>
      <vt:lpstr>Java Application</vt:lpstr>
      <vt:lpstr>DrawSquare.java</vt:lpstr>
      <vt:lpstr>DrawSquare.java</vt:lpstr>
      <vt:lpstr>DrawSquare.java</vt:lpstr>
      <vt:lpstr>DrawSquare.java</vt:lpstr>
      <vt:lpstr>DrawSquare.java</vt:lpstr>
      <vt:lpstr>Test Code</vt:lpstr>
      <vt:lpstr>Test Code</vt:lpstr>
      <vt:lpstr>Program Components</vt:lpstr>
      <vt:lpstr>Java Comments</vt:lpstr>
      <vt:lpstr>Java Comments – Multi-line comment</vt:lpstr>
      <vt:lpstr>Java Comments–Single-line comment</vt:lpstr>
      <vt:lpstr>Java Comments</vt:lpstr>
      <vt:lpstr>Import statement</vt:lpstr>
      <vt:lpstr>Packages</vt:lpstr>
      <vt:lpstr>Packages</vt:lpstr>
      <vt:lpstr>Method Set Up</vt:lpstr>
      <vt:lpstr>Method Set Up</vt:lpstr>
      <vt:lpstr>Method Set Up</vt:lpstr>
      <vt:lpstr>Method Set Up</vt:lpstr>
      <vt:lpstr>Method Set Up</vt:lpstr>
      <vt:lpstr>Method Set Up</vt:lpstr>
      <vt:lpstr>Object Declaration, Creation, and Message Sending</vt:lpstr>
      <vt:lpstr>Object Declaration</vt:lpstr>
      <vt:lpstr>Object declaration</vt:lpstr>
      <vt:lpstr>Calling a Constructor</vt:lpstr>
      <vt:lpstr>Calling a constructor</vt:lpstr>
      <vt:lpstr>Calling a constructor</vt:lpstr>
      <vt:lpstr>The Difference Between Objects and Classes</vt:lpstr>
      <vt:lpstr>Class</vt:lpstr>
      <vt:lpstr>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Elizabeth Phillips</dc:creator>
  <cp:lastModifiedBy>Windows User</cp:lastModifiedBy>
  <cp:revision>45</cp:revision>
  <dcterms:created xsi:type="dcterms:W3CDTF">2016-09-07T00:50:25Z</dcterms:created>
  <dcterms:modified xsi:type="dcterms:W3CDTF">2017-08-21T21:26:21Z</dcterms:modified>
</cp:coreProperties>
</file>