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70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3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4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BA56F6-0C50-49F6-A018-518D948A29AD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FEFDD8-CD8F-47B8-A170-7EC387EA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293703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byte</a:t>
            </a:r>
          </a:p>
          <a:p>
            <a:r>
              <a:rPr lang="en-US" sz="4000" dirty="0"/>
              <a:t>short</a:t>
            </a:r>
          </a:p>
          <a:p>
            <a:r>
              <a:rPr lang="en-US" sz="4000" dirty="0" err="1"/>
              <a:t>int</a:t>
            </a:r>
            <a:endParaRPr lang="en-US" sz="4000" dirty="0"/>
          </a:p>
          <a:p>
            <a:r>
              <a:rPr lang="en-US" sz="4000" dirty="0"/>
              <a:t>float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double</a:t>
            </a:r>
          </a:p>
          <a:p>
            <a:r>
              <a:rPr lang="en-US" sz="4000" dirty="0"/>
              <a:t>char</a:t>
            </a:r>
          </a:p>
          <a:p>
            <a:r>
              <a:rPr lang="en-US" sz="4000" dirty="0"/>
              <a:t>long</a:t>
            </a:r>
          </a:p>
          <a:p>
            <a:r>
              <a:rPr lang="en-US" sz="4000" dirty="0" err="1"/>
              <a:t>boolean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046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- Integer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 hangingPunct="0">
              <a:buNone/>
            </a:pPr>
            <a:r>
              <a:rPr lang="en-US" sz="4400" dirty="0">
                <a:effectLst/>
              </a:rPr>
              <a:t>7  </a:t>
            </a:r>
          </a:p>
          <a:p>
            <a:pPr marL="36900" indent="0" algn="ctr" hangingPunct="0">
              <a:buNone/>
            </a:pPr>
            <a:r>
              <a:rPr lang="en-US" sz="4400" dirty="0">
                <a:effectLst/>
              </a:rPr>
              <a:t>-2  </a:t>
            </a:r>
          </a:p>
          <a:p>
            <a:pPr marL="36900" indent="0" algn="ctr" hangingPunct="0">
              <a:buNone/>
            </a:pPr>
            <a:r>
              <a:rPr lang="en-US" sz="4400" dirty="0">
                <a:effectLst/>
              </a:rPr>
              <a:t>0  </a:t>
            </a:r>
          </a:p>
          <a:p>
            <a:pPr marL="36900" indent="0" algn="ctr" hangingPunct="0">
              <a:buNone/>
            </a:pPr>
            <a:r>
              <a:rPr lang="en-US" sz="4400" dirty="0">
                <a:effectLst/>
              </a:rPr>
              <a:t>2025 </a:t>
            </a:r>
          </a:p>
        </p:txBody>
      </p:sp>
    </p:spTree>
    <p:extLst>
      <p:ext uri="{BB962C8B-B14F-4D97-AF65-F5344CB8AC3E}">
        <p14:creationId xmlns:p14="http://schemas.microsoft.com/office/powerpoint/2010/main" val="56765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- Double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hangingPunct="0"/>
            <a:r>
              <a:rPr lang="en-US" sz="4400" b="1" dirty="0">
                <a:effectLst/>
              </a:rPr>
              <a:t>Valid numbers:  </a:t>
            </a:r>
          </a:p>
          <a:p>
            <a:pPr lvl="1" hangingPunct="0"/>
            <a:r>
              <a:rPr lang="en-US" sz="4000" dirty="0">
                <a:effectLst/>
              </a:rPr>
              <a:t>7.5  -66.72  0.125   5</a:t>
            </a:r>
          </a:p>
          <a:p>
            <a:pPr lvl="1" hangingPunct="0"/>
            <a:r>
              <a:rPr lang="en-US" sz="4000" b="1" dirty="0">
                <a:effectLst/>
              </a:rPr>
              <a:t>Scientific notation:  </a:t>
            </a:r>
            <a:r>
              <a:rPr lang="en-US" sz="4000" dirty="0">
                <a:effectLst/>
              </a:rPr>
              <a:t>1625. = 1.625e3	.00125 = 1.25e-4</a:t>
            </a:r>
          </a:p>
          <a:p>
            <a:pPr lvl="0" hangingPunct="0"/>
            <a:r>
              <a:rPr lang="en-US" sz="4400" b="1" dirty="0">
                <a:effectLst/>
              </a:rPr>
              <a:t>Invalid numbers: </a:t>
            </a:r>
          </a:p>
          <a:p>
            <a:pPr lvl="1" hangingPunct="0"/>
            <a:r>
              <a:rPr lang="en-US" sz="4000" dirty="0">
                <a:effectLst/>
              </a:rPr>
              <a:t>$37,582.00   #5.0   10.72%</a:t>
            </a:r>
          </a:p>
        </p:txBody>
      </p:sp>
    </p:spTree>
    <p:extLst>
      <p:ext uri="{BB962C8B-B14F-4D97-AF65-F5344CB8AC3E}">
        <p14:creationId xmlns:p14="http://schemas.microsoft.com/office/powerpoint/2010/main" val="385594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38401"/>
              </p:ext>
            </p:extLst>
          </p:nvPr>
        </p:nvGraphicFramePr>
        <p:xfrm>
          <a:off x="214183" y="1959428"/>
          <a:ext cx="11846012" cy="4082145"/>
        </p:xfrm>
        <a:graphic>
          <a:graphicData uri="http://schemas.openxmlformats.org/drawingml/2006/table">
            <a:tbl>
              <a:tblPr/>
              <a:tblGrid>
                <a:gridCol w="120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616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 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Size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Minimum Value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Maximum Value</a:t>
                      </a:r>
                    </a:p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 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byte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1 byte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800"/>
                        <a:t>-128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127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short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2 bytes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-32768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32767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566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int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4 bytes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/>
                    </a:p>
                    <a:p>
                      <a:pPr marL="0" marR="0" indent="0" algn="l" defTabSz="457200" rtl="0" eaLnBrk="1" fontAlgn="auto" latinLnBrk="0" hangingPunct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-2147483648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2147483647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long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8 bytes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800" dirty="0"/>
                        <a:t>-9223372036854775808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9223372036854775807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float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4 bytes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s-MX" sz="2800"/>
                        <a:t>-3.40282347E+38</a:t>
                      </a:r>
                      <a:endParaRPr lang="en-US" sz="2800"/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s-MX" sz="2800" dirty="0"/>
                        <a:t>3.40282347E+38</a:t>
                      </a:r>
                      <a:endParaRPr lang="en-US" sz="2800" dirty="0"/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8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/>
                        <a:t>double</a:t>
                      </a:r>
                      <a:endParaRPr lang="en-US" sz="2800"/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2800"/>
                        <a:t>8 bytes</a:t>
                      </a:r>
                      <a:endParaRPr lang="en-US" sz="2800"/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s-MX" sz="2800"/>
                        <a:t>-1.79769313486231570E+308</a:t>
                      </a:r>
                      <a:endParaRPr lang="en-US" sz="2800"/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2800" dirty="0"/>
                        <a:t>1.79769313486231570E+308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3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- char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 character must be enclosed within single quotes.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36900" indent="0" algn="ctr" hangingPunct="0">
              <a:buNone/>
            </a:pPr>
            <a:r>
              <a:rPr lang="en-US" dirty="0">
                <a:effectLst/>
              </a:rPr>
              <a:t>Examples: 'A', 'a', '8', '*'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9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buNone/>
            </a:pPr>
            <a:r>
              <a:rPr lang="en-US" dirty="0">
                <a:effectLst/>
              </a:rPr>
              <a:t>Using ASCII, the character value 'A' is actually stored as the integer value 65.  </a:t>
            </a:r>
          </a:p>
        </p:txBody>
      </p:sp>
    </p:spTree>
    <p:extLst>
      <p:ext uri="{BB962C8B-B14F-4D97-AF65-F5344CB8AC3E}">
        <p14:creationId xmlns:p14="http://schemas.microsoft.com/office/powerpoint/2010/main" val="141230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160434" cy="4058751"/>
          </a:xfrm>
        </p:spPr>
        <p:txBody>
          <a:bodyPr>
            <a:normAutofit fontScale="62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 letter = 'A';</a:t>
            </a:r>
          </a:p>
          <a:p>
            <a:pPr marL="36900" indent="0" hangingPunct="0">
              <a:buNone/>
            </a:pPr>
            <a:r>
              <a:rPr lang="en-US" b="1" dirty="0" err="1">
                <a:effectLst/>
              </a:rPr>
              <a:t>int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number = 75;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("letter = " + letter);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("its ASCII value = ");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)letter);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("ASCII value 75 = ");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((</a:t>
            </a:r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)number);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34238" y="1580050"/>
            <a:ext cx="5160434" cy="40587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Font typeface="Wingdings 2" charset="2"/>
              <a:buNone/>
            </a:pPr>
            <a:r>
              <a:rPr lang="en-US" i="1" u="sng" dirty="0">
                <a:effectLst/>
              </a:rPr>
              <a:t>Run output:</a:t>
            </a:r>
            <a:endParaRPr lang="en-US" dirty="0">
              <a:effectLst/>
            </a:endParaRP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letter = A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its ASCII value = 65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Font typeface="Wingdings 2" charset="2"/>
              <a:buNone/>
            </a:pPr>
            <a:r>
              <a:rPr lang="en-US" dirty="0">
                <a:effectLst/>
              </a:rPr>
              <a:t>ASCII value 75 = K</a:t>
            </a:r>
          </a:p>
        </p:txBody>
      </p:sp>
    </p:spTree>
    <p:extLst>
      <p:ext uri="{BB962C8B-B14F-4D97-AF65-F5344CB8AC3E}">
        <p14:creationId xmlns:p14="http://schemas.microsoft.com/office/powerpoint/2010/main" val="65886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statement (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)letter is called </a:t>
            </a:r>
            <a:r>
              <a:rPr lang="en-US" i="1" dirty="0">
                <a:effectLst/>
              </a:rPr>
              <a:t>casting</a:t>
            </a:r>
            <a:r>
              <a:rPr lang="en-US" dirty="0">
                <a:effectLst/>
              </a:rPr>
              <a:t>.  The data type of the variable is converted to the type in the parentheses temporarily.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If you try to convert something to an incompatible type 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275982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Single quote: char data ‘’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Double quotes: String types “”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6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58975"/>
              </p:ext>
            </p:extLst>
          </p:nvPr>
        </p:nvGraphicFramePr>
        <p:xfrm>
          <a:off x="2286000" y="1894111"/>
          <a:ext cx="7576457" cy="3743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016">
                  <a:extLst>
                    <a:ext uri="{9D8B030D-6E8A-4147-A177-3AD203B41FA5}">
                      <a16:colId xmlns:a16="http://schemas.microsoft.com/office/drawing/2014/main" val="3568778450"/>
                    </a:ext>
                  </a:extLst>
                </a:gridCol>
                <a:gridCol w="3684441">
                  <a:extLst>
                    <a:ext uri="{9D8B030D-6E8A-4147-A177-3AD203B41FA5}">
                      <a16:colId xmlns:a16="http://schemas.microsoft.com/office/drawing/2014/main" val="3295683596"/>
                    </a:ext>
                  </a:extLst>
                </a:gridCol>
              </a:tblGrid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Character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Java Escape Sequence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96488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Newline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'\n'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78135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Horizontal tab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'\t'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482319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Backslash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'\\'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983244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Single quote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'\''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53762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Double quote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'\"'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69696"/>
                  </a:ext>
                </a:extLst>
              </a:tr>
              <a:tr h="53476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Null character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'\0'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53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7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in Java</a:t>
            </a:r>
          </a:p>
        </p:txBody>
      </p:sp>
    </p:spTree>
    <p:extLst>
      <p:ext uri="{BB962C8B-B14F-4D97-AF65-F5344CB8AC3E}">
        <p14:creationId xmlns:p14="http://schemas.microsoft.com/office/powerpoint/2010/main" val="309569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2628899"/>
            <a:ext cx="10858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is a\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only\’ a test.”);</a:t>
            </a:r>
          </a:p>
          <a:p>
            <a:pPr hangingPunct="0"/>
            <a:r>
              <a:rPr lang="en-US" sz="2400" dirty="0"/>
              <a:t> </a:t>
            </a:r>
          </a:p>
          <a:p>
            <a:pPr hangingPunct="0"/>
            <a:r>
              <a:rPr lang="en-US" sz="2400" dirty="0"/>
              <a:t> </a:t>
            </a:r>
          </a:p>
          <a:p>
            <a:pPr hangingPunct="0"/>
            <a:r>
              <a:rPr lang="en-US" sz="2400" i="1" u="sng" dirty="0"/>
              <a:t>Run output:</a:t>
            </a:r>
            <a:endParaRPr lang="en-US" sz="2400" dirty="0"/>
          </a:p>
          <a:p>
            <a:pPr hangingPunct="0"/>
            <a:r>
              <a:rPr lang="en-US" sz="2400" dirty="0"/>
              <a:t> 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</a:t>
            </a: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 and only’ a test.</a:t>
            </a:r>
          </a:p>
        </p:txBody>
      </p:sp>
    </p:spTree>
    <p:extLst>
      <p:ext uri="{BB962C8B-B14F-4D97-AF65-F5344CB8AC3E}">
        <p14:creationId xmlns:p14="http://schemas.microsoft.com/office/powerpoint/2010/main" val="350727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 hangingPunct="0">
              <a:buNone/>
            </a:pPr>
            <a:r>
              <a:rPr lang="en-US" dirty="0">
                <a:effectLst/>
              </a:rPr>
              <a:t>The last primitive data type is the type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. It is used to represent a single </a:t>
            </a: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/</a:t>
            </a:r>
            <a:r>
              <a:rPr lang="en-US" b="1" dirty="0">
                <a:effectLst/>
              </a:rPr>
              <a:t>false</a:t>
            </a:r>
            <a:r>
              <a:rPr lang="en-US" dirty="0">
                <a:effectLst/>
              </a:rPr>
              <a:t> value. A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 value can have only one of two values:</a:t>
            </a:r>
          </a:p>
          <a:p>
            <a:pPr marL="36900" indent="0" algn="ctr" hangingPunct="0">
              <a:buNone/>
            </a:pPr>
            <a:r>
              <a:rPr lang="en-US" b="1" dirty="0">
                <a:effectLst/>
              </a:rPr>
              <a:t>true</a:t>
            </a:r>
            <a:r>
              <a:rPr lang="en-US" dirty="0">
                <a:effectLst/>
              </a:rPr>
              <a:t>          </a:t>
            </a:r>
            <a:r>
              <a:rPr lang="en-US" b="1" dirty="0">
                <a:effectLst/>
              </a:rPr>
              <a:t>false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589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087641"/>
            <a:ext cx="9590550" cy="1828813"/>
          </a:xfrm>
        </p:spPr>
        <p:txBody>
          <a:bodyPr/>
          <a:lstStyle/>
          <a:p>
            <a:r>
              <a:rPr lang="en-US" dirty="0"/>
              <a:t>Declaring and Initializing Variables in Java</a:t>
            </a:r>
          </a:p>
        </p:txBody>
      </p:sp>
    </p:spTree>
    <p:extLst>
      <p:ext uri="{BB962C8B-B14F-4D97-AF65-F5344CB8AC3E}">
        <p14:creationId xmlns:p14="http://schemas.microsoft.com/office/powerpoint/2010/main" val="243163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i="1" dirty="0" err="1">
                <a:effectLst/>
              </a:rPr>
              <a:t>data_type</a:t>
            </a:r>
            <a:r>
              <a:rPr lang="en-US" dirty="0">
                <a:effectLst/>
              </a:rPr>
              <a:t>  </a:t>
            </a:r>
            <a:r>
              <a:rPr lang="en-US" i="1" dirty="0" err="1">
                <a:effectLst/>
              </a:rPr>
              <a:t>variableName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for example:</a:t>
            </a:r>
          </a:p>
          <a:p>
            <a:pPr hangingPunct="0"/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number;</a:t>
            </a:r>
          </a:p>
          <a:p>
            <a:pPr hangingPunct="0"/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</a:t>
            </a:r>
            <a:r>
              <a:rPr lang="en-US" dirty="0">
                <a:effectLst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Variables using the </a:t>
            </a:r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64445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System.out</a:t>
            </a:r>
            <a:r>
              <a:rPr lang="en-US" dirty="0">
                <a:effectLst/>
              </a:rPr>
              <a:t> object is automatically created in every Java program.  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It has methods for displaying text strings and numbers in plain text format on the system display, which is sometimes referred to as the “console.”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193091" cy="4058751"/>
          </a:xfrm>
        </p:spPr>
        <p:txBody>
          <a:bodyPr>
            <a:normAutofit fontScale="47500" lnSpcReduction="20000"/>
          </a:bodyPr>
          <a:lstStyle/>
          <a:p>
            <a:pPr marL="36900" indent="0" hangingPunct="0">
              <a:buNone/>
            </a:pPr>
            <a:r>
              <a:rPr lang="en-US" b="1" dirty="0">
                <a:effectLst/>
              </a:rPr>
              <a:t>   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 number = 5;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b="1" dirty="0">
                <a:effectLst/>
              </a:rPr>
              <a:t>char</a:t>
            </a:r>
            <a:r>
              <a:rPr lang="en-US" dirty="0">
                <a:effectLst/>
              </a:rPr>
              <a:t>  letter = 'E';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 average = 3.95;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b="1" dirty="0" err="1">
                <a:effectLst/>
              </a:rPr>
              <a:t>boolean</a:t>
            </a:r>
            <a:r>
              <a:rPr lang="en-US" dirty="0">
                <a:effectLst/>
              </a:rPr>
              <a:t> done = false;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("number = " + number);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("letter = " + letter);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("average = " + average);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("done = " + done);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</a:t>
            </a:r>
            <a:r>
              <a:rPr lang="en-US" dirty="0">
                <a:effectLst/>
              </a:rPr>
              <a:t>("The ");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("End!");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2109" y="1732448"/>
            <a:ext cx="5193091" cy="40587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i="1" u="sng" dirty="0">
                <a:effectLst/>
              </a:rPr>
              <a:t>Run output: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number = 5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letter = E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average = 3.95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done = false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345132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193091" cy="4058751"/>
          </a:xfrm>
        </p:spPr>
        <p:txBody>
          <a:bodyPr>
            <a:normAutofit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result (or output) of formulas using Strings may also be printed.  Note how the placement of the quotes affects the output.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2109" y="1732448"/>
            <a:ext cx="5971420" cy="40587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3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( 2 + 2);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//Output: 4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(“2 + 2”);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//Output: 2 + 2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System.out.println</a:t>
            </a:r>
            <a:r>
              <a:rPr lang="en-US" dirty="0">
                <a:effectLst/>
              </a:rPr>
              <a:t>(“2” + “2”);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//Output: 22</a:t>
            </a:r>
          </a:p>
        </p:txBody>
      </p:sp>
    </p:spTree>
    <p:extLst>
      <p:ext uri="{BB962C8B-B14F-4D97-AF65-F5344CB8AC3E}">
        <p14:creationId xmlns:p14="http://schemas.microsoft.com/office/powerpoint/2010/main" val="121992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2711928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i="1" dirty="0">
                <a:effectLst/>
              </a:rPr>
              <a:t>variable</a:t>
            </a:r>
            <a:r>
              <a:rPr lang="en-US" dirty="0">
                <a:effectLst/>
              </a:rPr>
              <a:t> = </a:t>
            </a:r>
            <a:r>
              <a:rPr lang="en-US" i="1" dirty="0">
                <a:effectLst/>
              </a:rPr>
              <a:t>expression</a:t>
            </a:r>
            <a:r>
              <a:rPr lang="en-US" dirty="0">
                <a:effectLst/>
              </a:rPr>
              <a:t>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The assignment operator (=) assigns the value of the expression on the right to the variable.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a = 5;</a:t>
            </a:r>
          </a:p>
        </p:txBody>
      </p:sp>
    </p:spTree>
    <p:extLst>
      <p:ext uri="{BB962C8B-B14F-4D97-AF65-F5344CB8AC3E}">
        <p14:creationId xmlns:p14="http://schemas.microsoft.com/office/powerpoint/2010/main" val="6447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An identifier is a name that will be used to describe classes, methods, constants, variables anything a programmer is required to define.</a:t>
            </a:r>
          </a:p>
          <a:p>
            <a:pPr marL="0" indent="0" hangingPunc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922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Variables contain either primitive data or object references.  Notice that there is a difference between the two statements: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primitiveValue</a:t>
            </a:r>
            <a:r>
              <a:rPr lang="en-US" dirty="0">
                <a:effectLst/>
              </a:rPr>
              <a:t> = 18234;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and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err="1">
                <a:effectLst/>
              </a:rPr>
              <a:t>myPencil</a:t>
            </a:r>
            <a:r>
              <a:rPr lang="en-US" dirty="0">
                <a:effectLst/>
              </a:rPr>
              <a:t> = </a:t>
            </a:r>
            <a:r>
              <a:rPr lang="en-US" b="1" dirty="0">
                <a:effectLst/>
              </a:rPr>
              <a:t>new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DrawingTool</a:t>
            </a:r>
            <a:r>
              <a:rPr lang="en-US" dirty="0"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1420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14530"/>
              </p:ext>
            </p:extLst>
          </p:nvPr>
        </p:nvGraphicFramePr>
        <p:xfrm>
          <a:off x="1616528" y="1943100"/>
          <a:ext cx="8980714" cy="4294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9031">
                  <a:extLst>
                    <a:ext uri="{9D8B030D-6E8A-4147-A177-3AD203B41FA5}">
                      <a16:colId xmlns:a16="http://schemas.microsoft.com/office/drawing/2014/main" val="1018664194"/>
                    </a:ext>
                  </a:extLst>
                </a:gridCol>
                <a:gridCol w="3231217">
                  <a:extLst>
                    <a:ext uri="{9D8B030D-6E8A-4147-A177-3AD203B41FA5}">
                      <a16:colId xmlns:a16="http://schemas.microsoft.com/office/drawing/2014/main" val="3297046358"/>
                    </a:ext>
                  </a:extLst>
                </a:gridCol>
                <a:gridCol w="3360466">
                  <a:extLst>
                    <a:ext uri="{9D8B030D-6E8A-4147-A177-3AD203B41FA5}">
                      <a16:colId xmlns:a16="http://schemas.microsoft.com/office/drawing/2014/main" val="2315625402"/>
                    </a:ext>
                  </a:extLst>
                </a:gridCol>
              </a:tblGrid>
              <a:tr h="858882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Variable Type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Information It Contains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When On the Left of "="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331696"/>
                  </a:ext>
                </a:extLst>
              </a:tr>
              <a:tr h="1288324"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primitive 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Contains actual data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Previous data is replaced with new data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729422"/>
                  </a:ext>
                </a:extLst>
              </a:tr>
              <a:tr h="2147208"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Contains a reference, i.e. information on how to find the object referred to by the variable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hangingPunct="0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16002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Old reference is replaced with a new reference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15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0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</p:spTree>
    <p:extLst>
      <p:ext uri="{BB962C8B-B14F-4D97-AF65-F5344CB8AC3E}">
        <p14:creationId xmlns:p14="http://schemas.microsoft.com/office/powerpoint/2010/main" val="849800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+	Addition, as well as unary +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-	Subtraction, as well as unary -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*	Multiplication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/	Floating point and integer division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%	Modulus, remainder of integer or floating point division	</a:t>
            </a:r>
          </a:p>
        </p:txBody>
      </p:sp>
    </p:spTree>
    <p:extLst>
      <p:ext uri="{BB962C8B-B14F-4D97-AF65-F5344CB8AC3E}">
        <p14:creationId xmlns:p14="http://schemas.microsoft.com/office/powerpoint/2010/main" val="4072463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dirty="0"/>
              <a:t>F</a:t>
            </a:r>
            <a:r>
              <a:rPr lang="en-US" dirty="0">
                <a:effectLst/>
              </a:rPr>
              <a:t>or all the operators, if both operands are integers, the result is an integer.  Examples: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2 + 3 -&gt; 5  	9 - 3 -&gt; 6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4 * 8 -&gt; 32 	11/2 -&gt; 5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Notice that 11/2 is 5, and not 5.5.  This is because </a:t>
            </a:r>
            <a:r>
              <a:rPr lang="en-US" dirty="0" err="1">
                <a:effectLst/>
              </a:rPr>
              <a:t>ints</a:t>
            </a:r>
            <a:r>
              <a:rPr lang="en-US" dirty="0">
                <a:effectLst/>
              </a:rPr>
              <a:t> work </a:t>
            </a:r>
            <a:r>
              <a:rPr lang="en-US" i="1" dirty="0">
                <a:effectLst/>
              </a:rPr>
              <a:t>only</a:t>
            </a:r>
            <a:r>
              <a:rPr lang="en-US" dirty="0">
                <a:effectLst/>
              </a:rPr>
              <a:t> with whole numbers.  The remaining half is lost in integer division.</a:t>
            </a:r>
          </a:p>
        </p:txBody>
      </p:sp>
    </p:spTree>
    <p:extLst>
      <p:ext uri="{BB962C8B-B14F-4D97-AF65-F5344CB8AC3E}">
        <p14:creationId xmlns:p14="http://schemas.microsoft.com/office/powerpoint/2010/main" val="2789698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To obtain the answer of 5.5 to a question like 11/2, we must cast one of the operands.</a:t>
            </a:r>
          </a:p>
          <a:p>
            <a:pPr hangingPunct="0"/>
            <a:r>
              <a:rPr lang="en-US" dirty="0">
                <a:effectLst/>
              </a:rPr>
              <a:t>(</a:t>
            </a:r>
            <a:r>
              <a:rPr lang="en-US" b="1" dirty="0">
                <a:effectLst/>
              </a:rPr>
              <a:t>double</a:t>
            </a:r>
            <a:r>
              <a:rPr lang="en-US" dirty="0">
                <a:effectLst/>
              </a:rPr>
              <a:t>)11/2	results in 5.5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The casting operators are unary operators with the following syntax:</a:t>
            </a:r>
          </a:p>
          <a:p>
            <a:pPr hangingPunct="0"/>
            <a:r>
              <a:rPr lang="en-US" dirty="0">
                <a:effectLst/>
              </a:rPr>
              <a:t>(</a:t>
            </a:r>
            <a:r>
              <a:rPr lang="en-US" b="1" i="1" dirty="0">
                <a:effectLst/>
              </a:rPr>
              <a:t>type</a:t>
            </a:r>
            <a:r>
              <a:rPr lang="en-US" dirty="0">
                <a:effectLst/>
              </a:rPr>
              <a:t>) operand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The same effect can also result from simply</a:t>
            </a:r>
          </a:p>
          <a:p>
            <a:pPr hangingPunct="0"/>
            <a:r>
              <a:rPr lang="en-US" dirty="0">
                <a:effectLst/>
              </a:rPr>
              <a:t>11.0/2</a:t>
            </a:r>
          </a:p>
        </p:txBody>
      </p:sp>
    </p:spTree>
    <p:extLst>
      <p:ext uri="{BB962C8B-B14F-4D97-AF65-F5344CB8AC3E}">
        <p14:creationId xmlns:p14="http://schemas.microsoft.com/office/powerpoint/2010/main" val="1106602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Math Operators</a:t>
            </a:r>
          </a:p>
        </p:txBody>
      </p:sp>
    </p:spTree>
    <p:extLst>
      <p:ext uri="{BB962C8B-B14F-4D97-AF65-F5344CB8AC3E}">
        <p14:creationId xmlns:p14="http://schemas.microsoft.com/office/powerpoint/2010/main" val="163499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990749"/>
              </p:ext>
            </p:extLst>
          </p:nvPr>
        </p:nvGraphicFramePr>
        <p:xfrm>
          <a:off x="1469571" y="2302330"/>
          <a:ext cx="9241972" cy="3347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6424">
                  <a:extLst>
                    <a:ext uri="{9D8B030D-6E8A-4147-A177-3AD203B41FA5}">
                      <a16:colId xmlns:a16="http://schemas.microsoft.com/office/drawing/2014/main" val="4236464587"/>
                    </a:ext>
                  </a:extLst>
                </a:gridCol>
                <a:gridCol w="2544380">
                  <a:extLst>
                    <a:ext uri="{9D8B030D-6E8A-4147-A177-3AD203B41FA5}">
                      <a16:colId xmlns:a16="http://schemas.microsoft.com/office/drawing/2014/main" val="1996644002"/>
                    </a:ext>
                  </a:extLst>
                </a:gridCol>
                <a:gridCol w="3081168">
                  <a:extLst>
                    <a:ext uri="{9D8B030D-6E8A-4147-A177-3AD203B41FA5}">
                      <a16:colId xmlns:a16="http://schemas.microsoft.com/office/drawing/2014/main" val="3072763019"/>
                    </a:ext>
                  </a:extLst>
                </a:gridCol>
              </a:tblGrid>
              <a:tr h="66947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Level of Precedence</a:t>
                      </a:r>
                      <a:endParaRPr lang="en-US" sz="3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32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Associativity</a:t>
                      </a:r>
                      <a:endParaRPr lang="en-US" sz="3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05611"/>
                  </a:ext>
                </a:extLst>
              </a:tr>
              <a:tr h="66947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516320"/>
                  </a:ext>
                </a:extLst>
              </a:tr>
              <a:tr h="669471">
                <a:tc rowSpan="2"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Highest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unary -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right to left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057056"/>
                  </a:ext>
                </a:extLst>
              </a:tr>
              <a:tr h="669471">
                <a:tc vMerge="1"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* / %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left to right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3349"/>
                  </a:ext>
                </a:extLst>
              </a:tr>
              <a:tr h="669471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Lowest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</a:rPr>
                        <a:t>+ -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left to right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83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57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/>
              <a:t>9  +  16  /  3  *  7  %  8  -  5	(solve / first)</a:t>
            </a:r>
          </a:p>
          <a:p>
            <a:pPr marL="36900" indent="0" algn="ctr">
              <a:buNone/>
            </a:pPr>
            <a:r>
              <a:rPr lang="en-US" dirty="0"/>
              <a:t>9  +  5  *  7  %  8  -  5	(solve * second)</a:t>
            </a:r>
          </a:p>
          <a:p>
            <a:pPr marL="36900" indent="0" algn="ctr">
              <a:buNone/>
            </a:pPr>
            <a:r>
              <a:rPr lang="en-US" dirty="0"/>
              <a:t>9  +  35  %  8  -  5	(solve % next)</a:t>
            </a:r>
          </a:p>
          <a:p>
            <a:pPr marL="36900" indent="0" algn="ctr">
              <a:buNone/>
            </a:pPr>
            <a:r>
              <a:rPr lang="en-US" dirty="0"/>
              <a:t>9  +  3  -  5	(solve left-to-right)</a:t>
            </a:r>
          </a:p>
          <a:p>
            <a:pPr marL="36900" indent="0" algn="ctr">
              <a:buNone/>
            </a:pPr>
            <a:r>
              <a:rPr lang="en-US" dirty="0"/>
              <a:t>7	</a:t>
            </a:r>
          </a:p>
        </p:txBody>
      </p:sp>
    </p:spTree>
    <p:extLst>
      <p:ext uri="{BB962C8B-B14F-4D97-AF65-F5344CB8AC3E}">
        <p14:creationId xmlns:p14="http://schemas.microsoft.com/office/powerpoint/2010/main" val="3994134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Parentheses take priority over all the math operators.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algn="ctr" hangingPunct="0">
              <a:buNone/>
            </a:pPr>
            <a:r>
              <a:rPr lang="en-US" dirty="0">
                <a:effectLst/>
              </a:rPr>
              <a:t>(5+6)/(9-7) -&gt; 11/2 -&gt; 5   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(integer division, which drops remainders, is used here)</a:t>
            </a:r>
          </a:p>
        </p:txBody>
      </p:sp>
    </p:spTree>
    <p:extLst>
      <p:ext uri="{BB962C8B-B14F-4D97-AF65-F5344CB8AC3E}">
        <p14:creationId xmlns:p14="http://schemas.microsoft.com/office/powerpoint/2010/main" val="243699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-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dirty="0">
                <a:effectLst/>
              </a:rPr>
              <a:t>The rules for naming identifiers in Java are:</a:t>
            </a:r>
          </a:p>
          <a:p>
            <a:pPr hangingPunct="0"/>
            <a:r>
              <a:rPr lang="en-US" dirty="0">
                <a:effectLst/>
              </a:rPr>
              <a:t>Identifiers must begin with a letter.</a:t>
            </a:r>
          </a:p>
          <a:p>
            <a:pPr hangingPunct="0"/>
            <a:r>
              <a:rPr lang="en-US" dirty="0">
                <a:effectLst/>
              </a:rPr>
              <a:t>Only letters, digits, or an underscore may follow the initial letter.</a:t>
            </a:r>
          </a:p>
          <a:p>
            <a:pPr hangingPunct="0"/>
            <a:r>
              <a:rPr lang="en-US" dirty="0">
                <a:effectLst/>
              </a:rPr>
              <a:t>The blank space cannot be used.</a:t>
            </a:r>
          </a:p>
          <a:p>
            <a:pPr hangingPunct="0"/>
            <a:r>
              <a:rPr lang="en-US" dirty="0">
                <a:effectLst/>
              </a:rPr>
              <a:t>Identifiers cannot be reserved words.  </a:t>
            </a:r>
          </a:p>
        </p:txBody>
      </p:sp>
    </p:spTree>
    <p:extLst>
      <p:ext uri="{BB962C8B-B14F-4D97-AF65-F5344CB8AC3E}">
        <p14:creationId xmlns:p14="http://schemas.microsoft.com/office/powerpoint/2010/main" val="701787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297588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Java provides the following assignment operators: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+=     -=     *=     /=     %=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These statements are preferable to saying number = number + 5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15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11871"/>
              </p:ext>
            </p:extLst>
          </p:nvPr>
        </p:nvGraphicFramePr>
        <p:xfrm>
          <a:off x="1502229" y="2253343"/>
          <a:ext cx="9029700" cy="3624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9674">
                  <a:extLst>
                    <a:ext uri="{9D8B030D-6E8A-4147-A177-3AD203B41FA5}">
                      <a16:colId xmlns:a16="http://schemas.microsoft.com/office/drawing/2014/main" val="3265122137"/>
                    </a:ext>
                  </a:extLst>
                </a:gridCol>
                <a:gridCol w="4970026">
                  <a:extLst>
                    <a:ext uri="{9D8B030D-6E8A-4147-A177-3AD203B41FA5}">
                      <a16:colId xmlns:a16="http://schemas.microsoft.com/office/drawing/2014/main" val="1864851829"/>
                    </a:ext>
                  </a:extLst>
                </a:gridCol>
              </a:tblGrid>
              <a:tr h="1208314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rate *= 1.05;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rate = rate * 1.05;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10442"/>
                  </a:ext>
                </a:extLst>
              </a:tr>
              <a:tr h="1208314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sum += 25;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sum = sum + 25;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981079"/>
                  </a:ext>
                </a:extLst>
              </a:tr>
              <a:tr h="1208314"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number %= 5;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0" algn="l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number = number % 5;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83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–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dirty="0">
                <a:effectLst/>
                <a:latin typeface="Corbel" panose="020B0503020204020204" pitchFamily="34" charset="0"/>
              </a:rPr>
              <a:t>Java is a case sensitive language. Therefore:</a:t>
            </a:r>
          </a:p>
          <a:p>
            <a:pPr marL="0" indent="0" hangingPunct="0">
              <a:buNone/>
            </a:pPr>
            <a:endParaRPr lang="en-US" dirty="0">
              <a:effectLst/>
              <a:latin typeface="Corbel" panose="020B0503020204020204" pitchFamily="34" charset="0"/>
            </a:endParaRPr>
          </a:p>
          <a:p>
            <a:pPr marL="0" indent="0" algn="ctr" hangingPunc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dirty="0">
                <a:effectLst/>
                <a:latin typeface="Corbel" panose="020B0503020204020204" pitchFamily="34" charset="0"/>
              </a:rPr>
              <a:t> and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dirty="0">
                <a:effectLst/>
                <a:latin typeface="Corbel" panose="020B0503020204020204" pitchFamily="34" charset="0"/>
              </a:rPr>
              <a:t> are different identifiers</a:t>
            </a:r>
          </a:p>
          <a:p>
            <a:pPr marL="0" indent="0" algn="ctr" hangingPunct="0">
              <a:buNone/>
            </a:pPr>
            <a:endParaRPr lang="en-US" dirty="0">
              <a:effectLst/>
              <a:latin typeface="Corbel" panose="020B0503020204020204" pitchFamily="34" charset="0"/>
            </a:endParaRPr>
          </a:p>
          <a:p>
            <a:pPr marL="0" indent="0" hangingPunct="0">
              <a:buNone/>
            </a:pPr>
            <a:r>
              <a:rPr lang="en-US" dirty="0">
                <a:effectLst/>
                <a:latin typeface="Corbel" panose="020B0503020204020204" pitchFamily="34" charset="0"/>
              </a:rPr>
              <a:t>Be consistent and don't use both upper and lower case names for the same identifier.</a:t>
            </a:r>
          </a:p>
        </p:txBody>
      </p:sp>
    </p:spTree>
    <p:extLst>
      <p:ext uri="{BB962C8B-B14F-4D97-AF65-F5344CB8AC3E}">
        <p14:creationId xmlns:p14="http://schemas.microsoft.com/office/powerpoint/2010/main" val="178748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Identifiers- Good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A good identifier should help describe the nature or purpose of whatever it is naming.  For a variable name, it is better to use</a:t>
            </a:r>
          </a:p>
          <a:p>
            <a:pPr marL="36900" indent="0" hangingPunc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dirty="0">
                <a:effectLst/>
              </a:rPr>
              <a:t> instead of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effectLst/>
              </a:rPr>
              <a:t>,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effectLst/>
              </a:rPr>
              <a:t> instead of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Identifiers- Good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However, avoid excessively long or "cute" identifiers such as:</a:t>
            </a:r>
          </a:p>
          <a:p>
            <a:pPr hangingPunct="0"/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gradePointAverageForStudentsAToZ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or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bigHugeUglyNumberThatIsPrettyPointlessButINeedItAnyway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to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hangingPunct="0"/>
            <a:r>
              <a:rPr lang="en-US" dirty="0">
                <a:effectLst/>
              </a:rPr>
              <a:t>A single word identifier will be written in lower case only.  Examples: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grade, number, sum</a:t>
            </a:r>
            <a:r>
              <a:rPr lang="en-US" dirty="0">
                <a:effectLst/>
              </a:rPr>
              <a:t>.</a:t>
            </a:r>
          </a:p>
          <a:p>
            <a:pPr lvl="0" hangingPunct="0"/>
            <a:r>
              <a:rPr lang="en-US" dirty="0">
                <a:effectLst/>
              </a:rPr>
              <a:t>Class names will begin with upper case.  Examples: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DrawingTool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SketchPad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Benzene</a:t>
            </a:r>
            <a:r>
              <a:rPr lang="en-US" dirty="0">
                <a:effectLst/>
              </a:rPr>
              <a:t>.</a:t>
            </a:r>
          </a:p>
          <a:p>
            <a:pPr lvl="0" hangingPunct="0"/>
            <a:r>
              <a:rPr lang="en-US" dirty="0">
                <a:effectLst/>
              </a:rPr>
              <a:t>If an identifier is made up of several words, all words beyond the first will begin with upper case.  Examples: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passingScore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largestNum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DrawHouse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SketchPad</a:t>
            </a:r>
            <a:r>
              <a:rPr lang="en-US" dirty="0">
                <a:effectLst/>
              </a:rPr>
              <a:t>.</a:t>
            </a:r>
          </a:p>
          <a:p>
            <a:pPr lvl="0" hangingPunct="0"/>
            <a:r>
              <a:rPr lang="en-US" dirty="0">
                <a:effectLst/>
              </a:rPr>
              <a:t>Identifiers used as constants will be fully capitalized.  Examples: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PI, MAXSTRLEN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8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7723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141</TotalTime>
  <Words>910</Words>
  <Application>Microsoft Office PowerPoint</Application>
  <PresentationFormat>Widescreen</PresentationFormat>
  <Paragraphs>260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Calisto MT</vt:lpstr>
      <vt:lpstr>Corbel</vt:lpstr>
      <vt:lpstr>Courier New</vt:lpstr>
      <vt:lpstr>Times New Roman</vt:lpstr>
      <vt:lpstr>Trebuchet MS</vt:lpstr>
      <vt:lpstr>Wingdings 2</vt:lpstr>
      <vt:lpstr>Slate</vt:lpstr>
      <vt:lpstr>Primitive Data Types</vt:lpstr>
      <vt:lpstr>Identifiers in Java</vt:lpstr>
      <vt:lpstr>Identifiers</vt:lpstr>
      <vt:lpstr>Identifiers - Rules</vt:lpstr>
      <vt:lpstr>Identifiers – Case Sensitive</vt:lpstr>
      <vt:lpstr>Identifiers- Good Naming</vt:lpstr>
      <vt:lpstr>Identifiers- Good Naming</vt:lpstr>
      <vt:lpstr>Conventions to Follow</vt:lpstr>
      <vt:lpstr>Primitive Data Types in Java</vt:lpstr>
      <vt:lpstr>Primitive Data Types</vt:lpstr>
      <vt:lpstr>Primitive Data Types - Integer</vt:lpstr>
      <vt:lpstr>Primitive Data Types - Double</vt:lpstr>
      <vt:lpstr>Primitive Data Types</vt:lpstr>
      <vt:lpstr>Primitive Data Types - char</vt:lpstr>
      <vt:lpstr>char </vt:lpstr>
      <vt:lpstr>char </vt:lpstr>
      <vt:lpstr>Casting</vt:lpstr>
      <vt:lpstr>String</vt:lpstr>
      <vt:lpstr>Escape Sequences</vt:lpstr>
      <vt:lpstr>Escape Sequences</vt:lpstr>
      <vt:lpstr>boolean</vt:lpstr>
      <vt:lpstr>Declaring and Initializing Variables in Java</vt:lpstr>
      <vt:lpstr>Declaring a Variable</vt:lpstr>
      <vt:lpstr>Printing Variables using the System.out Object</vt:lpstr>
      <vt:lpstr>System.out</vt:lpstr>
      <vt:lpstr>System.out</vt:lpstr>
      <vt:lpstr>System.out</vt:lpstr>
      <vt:lpstr>Assignment Statements</vt:lpstr>
      <vt:lpstr>Assignment Statement</vt:lpstr>
      <vt:lpstr>Variables</vt:lpstr>
      <vt:lpstr>Variables</vt:lpstr>
      <vt:lpstr>Math Operators</vt:lpstr>
      <vt:lpstr>Math Operators</vt:lpstr>
      <vt:lpstr>Math Operators</vt:lpstr>
      <vt:lpstr>Math Operator</vt:lpstr>
      <vt:lpstr>Precedence of Math Operators</vt:lpstr>
      <vt:lpstr>Precedence</vt:lpstr>
      <vt:lpstr>Precedence</vt:lpstr>
      <vt:lpstr>Precedence</vt:lpstr>
      <vt:lpstr>Assignment Operators</vt:lpstr>
      <vt:lpstr>Assignment Operators</vt:lpstr>
      <vt:lpstr>Assignment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data types</dc:title>
  <dc:creator>Elizabeth Phillips</dc:creator>
  <cp:lastModifiedBy>Elizabeth Phillips</cp:lastModifiedBy>
  <cp:revision>30</cp:revision>
  <dcterms:created xsi:type="dcterms:W3CDTF">2016-09-07T01:45:00Z</dcterms:created>
  <dcterms:modified xsi:type="dcterms:W3CDTF">2016-09-19T01:36:15Z</dcterms:modified>
</cp:coreProperties>
</file>