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DC5D-0A12-4519-9E98-5C55AAD8CC9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DEAE-FBC5-40AB-B546-0428D4CA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8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DC5D-0A12-4519-9E98-5C55AAD8CC9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DEAE-FBC5-40AB-B546-0428D4CA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DC5D-0A12-4519-9E98-5C55AAD8CC9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DEAE-FBC5-40AB-B546-0428D4CA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36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DC5D-0A12-4519-9E98-5C55AAD8CC9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DEAE-FBC5-40AB-B546-0428D4CAA96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5869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DC5D-0A12-4519-9E98-5C55AAD8CC9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DEAE-FBC5-40AB-B546-0428D4CA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39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DC5D-0A12-4519-9E98-5C55AAD8CC9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DEAE-FBC5-40AB-B546-0428D4CA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37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DC5D-0A12-4519-9E98-5C55AAD8CC9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DEAE-FBC5-40AB-B546-0428D4CA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37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DC5D-0A12-4519-9E98-5C55AAD8CC9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DEAE-FBC5-40AB-B546-0428D4CA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20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DC5D-0A12-4519-9E98-5C55AAD8CC9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DEAE-FBC5-40AB-B546-0428D4CA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DC5D-0A12-4519-9E98-5C55AAD8CC9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DEAE-FBC5-40AB-B546-0428D4CA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0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DC5D-0A12-4519-9E98-5C55AAD8CC9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DEAE-FBC5-40AB-B546-0428D4CA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4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DC5D-0A12-4519-9E98-5C55AAD8CC9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DEAE-FBC5-40AB-B546-0428D4CA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6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DC5D-0A12-4519-9E98-5C55AAD8CC9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DEAE-FBC5-40AB-B546-0428D4CA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3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DC5D-0A12-4519-9E98-5C55AAD8CC9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DEAE-FBC5-40AB-B546-0428D4CA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6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DC5D-0A12-4519-9E98-5C55AAD8CC9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DEAE-FBC5-40AB-B546-0428D4CA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0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DC5D-0A12-4519-9E98-5C55AAD8CC9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DEAE-FBC5-40AB-B546-0428D4CA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1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DC5D-0A12-4519-9E98-5C55AAD8CC9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DEAE-FBC5-40AB-B546-0428D4CA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6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29EDC5D-0A12-4519-9E98-5C55AAD8CC9C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DB4DEAE-FBC5-40AB-B546-0428D4CA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48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Behavior</a:t>
            </a:r>
          </a:p>
        </p:txBody>
      </p:sp>
    </p:spTree>
    <p:extLst>
      <p:ext uri="{BB962C8B-B14F-4D97-AF65-F5344CB8AC3E}">
        <p14:creationId xmlns:p14="http://schemas.microsoft.com/office/powerpoint/2010/main" val="341170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732449"/>
            <a:ext cx="11768666" cy="4058751"/>
          </a:xfrm>
        </p:spPr>
        <p:txBody>
          <a:bodyPr>
            <a:normAutofit fontScale="70000" lnSpcReduction="20000"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Arguments can be either literal values (2, 3.5) or variables (a, x).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5;</a:t>
            </a:r>
          </a:p>
          <a:p>
            <a:pPr marL="36900" indent="0" hangingPunct="0"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db4 =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doMath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(5, 10);  // example using literal values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db5 =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doMath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 x);   // example using variables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//These are equivalent calls</a:t>
            </a:r>
          </a:p>
        </p:txBody>
      </p:sp>
    </p:spTree>
    <p:extLst>
      <p:ext uri="{BB962C8B-B14F-4D97-AF65-F5344CB8AC3E}">
        <p14:creationId xmlns:p14="http://schemas.microsoft.com/office/powerpoint/2010/main" val="121443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</a:t>
            </a:r>
          </a:p>
        </p:txBody>
      </p:sp>
    </p:spTree>
    <p:extLst>
      <p:ext uri="{BB962C8B-B14F-4D97-AF65-F5344CB8AC3E}">
        <p14:creationId xmlns:p14="http://schemas.microsoft.com/office/powerpoint/2010/main" val="422067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Sometimes we want a method to return a value.</a:t>
            </a:r>
          </a:p>
          <a:p>
            <a:pPr marL="36900" indent="0" hangingPunct="0">
              <a:buNone/>
            </a:pP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In order for a method to return a value, there must be a </a:t>
            </a:r>
            <a:r>
              <a:rPr lang="en-US" b="1" dirty="0">
                <a:effectLst/>
              </a:rPr>
              <a:t>return</a:t>
            </a:r>
            <a:r>
              <a:rPr lang="en-US" dirty="0">
                <a:effectLst/>
              </a:rPr>
              <a:t> statement somewhere in the body of the method. </a:t>
            </a:r>
          </a:p>
        </p:txBody>
      </p:sp>
    </p:spTree>
    <p:extLst>
      <p:ext uri="{BB962C8B-B14F-4D97-AF65-F5344CB8AC3E}">
        <p14:creationId xmlns:p14="http://schemas.microsoft.com/office/powerpoint/2010/main" val="36098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hangingPunct="0">
              <a:buNone/>
            </a:pPr>
            <a:r>
              <a:rPr lang="en-US" b="1" dirty="0">
                <a:effectLst/>
              </a:rPr>
              <a:t>public </a:t>
            </a:r>
            <a:r>
              <a:rPr lang="en-US" b="1" dirty="0" err="1">
                <a:effectLst/>
              </a:rPr>
              <a:t>int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getNumber</a:t>
            </a:r>
            <a:r>
              <a:rPr lang="en-US" dirty="0">
                <a:effectLst/>
              </a:rPr>
              <a:t>(){</a:t>
            </a:r>
          </a:p>
          <a:p>
            <a:pPr marL="720000" lvl="2" indent="0" hangingPunct="0">
              <a:buNone/>
            </a:pPr>
            <a:r>
              <a:rPr lang="en-US" dirty="0">
                <a:effectLst/>
              </a:rPr>
              <a:t>	</a:t>
            </a:r>
            <a:r>
              <a:rPr lang="en-US" dirty="0" err="1">
                <a:effectLst/>
              </a:rPr>
              <a:t>int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myNumber</a:t>
            </a:r>
            <a:r>
              <a:rPr lang="en-US" dirty="0">
                <a:effectLst/>
              </a:rPr>
              <a:t> = 1234;</a:t>
            </a:r>
          </a:p>
          <a:p>
            <a:pPr marL="720000" lvl="2" indent="0" hangingPunct="0">
              <a:buNone/>
            </a:pPr>
            <a:r>
              <a:rPr lang="en-US" dirty="0">
                <a:effectLst/>
              </a:rPr>
              <a:t>return </a:t>
            </a:r>
            <a:r>
              <a:rPr lang="en-US" dirty="0" err="1">
                <a:effectLst/>
              </a:rPr>
              <a:t>myNumber</a:t>
            </a:r>
            <a:r>
              <a:rPr lang="en-US" dirty="0">
                <a:effectLst/>
              </a:rPr>
              <a:t>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171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If a method returns no value, the keyword </a:t>
            </a:r>
            <a:r>
              <a:rPr lang="en-US" b="1" dirty="0">
                <a:effectLst/>
              </a:rPr>
              <a:t>void</a:t>
            </a:r>
            <a:r>
              <a:rPr lang="en-US" dirty="0">
                <a:effectLst/>
              </a:rPr>
              <a:t> should be used.  For example: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printHello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36900" indent="0" hangingPunct="0">
              <a:buNone/>
            </a:pP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("Hello world");</a:t>
            </a:r>
          </a:p>
          <a:p>
            <a:pPr marL="36900" indent="0" hangingPunct="0">
              <a:buNone/>
            </a:pP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8488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of a Method</a:t>
            </a:r>
          </a:p>
        </p:txBody>
      </p:sp>
    </p:spTree>
    <p:extLst>
      <p:ext uri="{BB962C8B-B14F-4D97-AF65-F5344CB8AC3E}">
        <p14:creationId xmlns:p14="http://schemas.microsoft.com/office/powerpoint/2010/main" val="275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dirty="0">
                <a:effectLst/>
              </a:rPr>
              <a:t>In order to call a method legally, you need to know its name, how many parameters it has, the type of each parameter, and the order of those parameters. </a:t>
            </a:r>
          </a:p>
          <a:p>
            <a:pPr marL="36900" indent="0">
              <a:buNone/>
            </a:pP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The signature of the method </a:t>
            </a:r>
            <a:r>
              <a:rPr lang="en-US" dirty="0" err="1">
                <a:effectLst/>
              </a:rPr>
              <a:t>doMath</a:t>
            </a:r>
            <a:r>
              <a:rPr lang="en-US" dirty="0">
                <a:effectLst/>
              </a:rPr>
              <a:t> can be expressed as: </a:t>
            </a:r>
          </a:p>
          <a:p>
            <a:pPr marL="36900" indent="0" algn="ctr" hangingPunct="0">
              <a:buNone/>
            </a:pPr>
            <a:r>
              <a:rPr lang="en-US" dirty="0" err="1">
                <a:effectLst/>
              </a:rPr>
              <a:t>doMath</a:t>
            </a:r>
            <a:r>
              <a:rPr lang="en-US" dirty="0">
                <a:effectLst/>
              </a:rPr>
              <a:t>(</a:t>
            </a:r>
            <a:r>
              <a:rPr lang="en-US" b="1" dirty="0" err="1">
                <a:effectLst/>
              </a:rPr>
              <a:t>int</a:t>
            </a:r>
            <a:r>
              <a:rPr lang="en-US" dirty="0">
                <a:effectLst/>
              </a:rPr>
              <a:t>, </a:t>
            </a:r>
            <a:r>
              <a:rPr lang="en-US" b="1" dirty="0">
                <a:effectLst/>
              </a:rPr>
              <a:t>double</a:t>
            </a:r>
            <a:r>
              <a:rPr lang="en-US" dirty="0">
                <a:effectLst/>
              </a:rPr>
              <a:t>)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0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 - Overloaded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US" dirty="0">
                <a:effectLst/>
              </a:rPr>
              <a:t>Java allows two different methods in the same class to have the same name, provided that their signatures are different. </a:t>
            </a:r>
          </a:p>
          <a:p>
            <a:pPr marL="36900" indent="0">
              <a:buNone/>
            </a:pP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This class defines many different methods named </a:t>
            </a:r>
            <a:r>
              <a:rPr lang="en-US" dirty="0" err="1">
                <a:effectLst/>
              </a:rPr>
              <a:t>println</a:t>
            </a:r>
            <a:r>
              <a:rPr lang="en-US" dirty="0">
                <a:effectLst/>
              </a:rPr>
              <a:t>. These methods all have different signatures, such as: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dirty="0" err="1">
                <a:effectLst/>
              </a:rPr>
              <a:t>println</a:t>
            </a:r>
            <a:r>
              <a:rPr lang="en-US" dirty="0">
                <a:effectLst/>
              </a:rPr>
              <a:t>(</a:t>
            </a:r>
            <a:r>
              <a:rPr lang="en-US" b="1" dirty="0" err="1">
                <a:effectLst/>
              </a:rPr>
              <a:t>int</a:t>
            </a:r>
            <a:r>
              <a:rPr lang="en-US" dirty="0">
                <a:effectLst/>
              </a:rPr>
              <a:t>)		</a:t>
            </a:r>
            <a:r>
              <a:rPr lang="en-US" dirty="0" err="1">
                <a:effectLst/>
              </a:rPr>
              <a:t>println</a:t>
            </a:r>
            <a:r>
              <a:rPr lang="en-US" dirty="0">
                <a:effectLst/>
              </a:rPr>
              <a:t>(</a:t>
            </a:r>
            <a:r>
              <a:rPr lang="en-US" b="1" dirty="0">
                <a:effectLst/>
              </a:rPr>
              <a:t>double</a:t>
            </a:r>
            <a:r>
              <a:rPr lang="en-US" dirty="0">
                <a:effectLst/>
              </a:rPr>
              <a:t>)	   </a:t>
            </a:r>
            <a:r>
              <a:rPr lang="en-US" dirty="0" err="1">
                <a:effectLst/>
              </a:rPr>
              <a:t>println</a:t>
            </a:r>
            <a:r>
              <a:rPr lang="en-US" dirty="0">
                <a:effectLst/>
              </a:rPr>
              <a:t>(</a:t>
            </a:r>
            <a:r>
              <a:rPr lang="en-US" b="1" dirty="0">
                <a:effectLst/>
              </a:rPr>
              <a:t>String</a:t>
            </a:r>
            <a:r>
              <a:rPr lang="en-US" dirty="0">
                <a:effectLst/>
              </a:rPr>
              <a:t>)</a:t>
            </a:r>
          </a:p>
          <a:p>
            <a:pPr marL="36900" indent="0">
              <a:buNone/>
            </a:pPr>
            <a:r>
              <a:rPr lang="en-US" dirty="0" err="1">
                <a:effectLst/>
              </a:rPr>
              <a:t>println</a:t>
            </a:r>
            <a:r>
              <a:rPr lang="en-US" dirty="0">
                <a:effectLst/>
              </a:rPr>
              <a:t>(</a:t>
            </a:r>
            <a:r>
              <a:rPr lang="en-US" b="1" dirty="0">
                <a:effectLst/>
              </a:rPr>
              <a:t>char</a:t>
            </a:r>
            <a:r>
              <a:rPr lang="en-US" dirty="0">
                <a:effectLst/>
              </a:rPr>
              <a:t>)		</a:t>
            </a:r>
            <a:r>
              <a:rPr lang="en-US" dirty="0" err="1">
                <a:effectLst/>
              </a:rPr>
              <a:t>println</a:t>
            </a:r>
            <a:r>
              <a:rPr lang="en-US" dirty="0">
                <a:effectLst/>
              </a:rPr>
              <a:t>(</a:t>
            </a:r>
            <a:r>
              <a:rPr lang="en-US" b="1" dirty="0" err="1">
                <a:effectLst/>
              </a:rPr>
              <a:t>boolean</a:t>
            </a:r>
            <a:r>
              <a:rPr lang="en-US" dirty="0">
                <a:effectLst/>
              </a:rPr>
              <a:t>)	   </a:t>
            </a:r>
            <a:r>
              <a:rPr lang="en-US" dirty="0" err="1">
                <a:effectLst/>
              </a:rPr>
              <a:t>println</a:t>
            </a:r>
            <a:r>
              <a:rPr lang="en-US" dirty="0">
                <a:effectLst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7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 - Overloaded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It is illegal to have two methods in the same class that have the same signature but have different return types. For example, it would be a syntax error for a class to contain two methods defined as:</a:t>
            </a:r>
          </a:p>
          <a:p>
            <a:pPr marL="36900" indent="0" hangingPunct="0">
              <a:buNone/>
            </a:pPr>
            <a:endParaRPr lang="en-US" dirty="0">
              <a:effectLst/>
            </a:endParaRPr>
          </a:p>
          <a:p>
            <a:pPr hangingPunct="0"/>
            <a:r>
              <a:rPr lang="en-US" b="1" dirty="0">
                <a:effectLst/>
              </a:rPr>
              <a:t>double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doMath</a:t>
            </a:r>
            <a:r>
              <a:rPr lang="en-US" dirty="0">
                <a:effectLst/>
              </a:rPr>
              <a:t>(</a:t>
            </a:r>
            <a:r>
              <a:rPr lang="en-US" b="1" dirty="0" err="1">
                <a:effectLst/>
              </a:rPr>
              <a:t>int</a:t>
            </a:r>
            <a:r>
              <a:rPr lang="en-US" b="1" dirty="0">
                <a:effectLst/>
              </a:rPr>
              <a:t> a</a:t>
            </a:r>
            <a:r>
              <a:rPr lang="en-US" dirty="0">
                <a:effectLst/>
              </a:rPr>
              <a:t>, </a:t>
            </a:r>
            <a:r>
              <a:rPr lang="en-US" b="1" dirty="0">
                <a:effectLst/>
              </a:rPr>
              <a:t>double x</a:t>
            </a:r>
            <a:r>
              <a:rPr lang="en-US" dirty="0">
                <a:effectLst/>
              </a:rPr>
              <a:t>){}</a:t>
            </a:r>
          </a:p>
          <a:p>
            <a:pPr hangingPunct="0"/>
            <a:r>
              <a:rPr lang="en-US" b="1" dirty="0" err="1">
                <a:effectLst/>
              </a:rPr>
              <a:t>int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doMath</a:t>
            </a:r>
            <a:r>
              <a:rPr lang="en-US" dirty="0">
                <a:effectLst/>
              </a:rPr>
              <a:t>(</a:t>
            </a:r>
            <a:r>
              <a:rPr lang="en-US" b="1" dirty="0" err="1">
                <a:effectLst/>
              </a:rPr>
              <a:t>int</a:t>
            </a:r>
            <a:r>
              <a:rPr lang="en-US" b="1" dirty="0">
                <a:effectLst/>
              </a:rPr>
              <a:t> a</a:t>
            </a:r>
            <a:r>
              <a:rPr lang="en-US" dirty="0">
                <a:effectLst/>
              </a:rPr>
              <a:t>, </a:t>
            </a:r>
            <a:r>
              <a:rPr lang="en-US" b="1" dirty="0">
                <a:effectLst/>
              </a:rPr>
              <a:t>double x</a:t>
            </a:r>
            <a:r>
              <a:rPr lang="en-US" dirty="0">
                <a:effectLst/>
              </a:rPr>
              <a:t>){}</a:t>
            </a:r>
          </a:p>
        </p:txBody>
      </p:sp>
    </p:spTree>
    <p:extLst>
      <p:ext uri="{BB962C8B-B14F-4D97-AF65-F5344CB8AC3E}">
        <p14:creationId xmlns:p14="http://schemas.microsoft.com/office/powerpoint/2010/main" val="179144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</p:spTree>
    <p:extLst>
      <p:ext uri="{BB962C8B-B14F-4D97-AF65-F5344CB8AC3E}">
        <p14:creationId xmlns:p14="http://schemas.microsoft.com/office/powerpoint/2010/main" val="351180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Methods in Java</a:t>
            </a:r>
          </a:p>
        </p:txBody>
      </p:sp>
    </p:spTree>
    <p:extLst>
      <p:ext uri="{BB962C8B-B14F-4D97-AF65-F5344CB8AC3E}">
        <p14:creationId xmlns:p14="http://schemas.microsoft.com/office/powerpoint/2010/main" val="263908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effectLst/>
              </a:rPr>
              <a:t>When you are first starting to program, some of the most commonly used methods are called Getters and Setters (some like to call them </a:t>
            </a:r>
            <a:r>
              <a:rPr lang="en-US" dirty="0" err="1">
                <a:effectLst/>
              </a:rPr>
              <a:t>Mutators</a:t>
            </a:r>
            <a:r>
              <a:rPr lang="en-US" dirty="0">
                <a:effectLst/>
              </a:rPr>
              <a:t> and Accessors).  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These methods deal directly with attributes of the object they are associated with.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3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Methods are what an object can actually do, such as in our </a:t>
            </a:r>
            <a:r>
              <a:rPr lang="en-US" dirty="0" err="1">
                <a:effectLst/>
              </a:rPr>
              <a:t>DrawingTool</a:t>
            </a:r>
            <a:r>
              <a:rPr lang="en-US" dirty="0">
                <a:effectLst/>
              </a:rPr>
              <a:t> example:</a:t>
            </a:r>
          </a:p>
          <a:p>
            <a:pPr marL="36900" indent="0" hangingPunct="0">
              <a:buNone/>
            </a:pPr>
            <a:endParaRPr lang="en-US" dirty="0">
              <a:effectLst/>
            </a:endParaRPr>
          </a:p>
          <a:p>
            <a:pPr hangingPunct="0"/>
            <a:r>
              <a:rPr lang="en-US" dirty="0">
                <a:effectLst/>
              </a:rPr>
              <a:t>		</a:t>
            </a:r>
            <a:r>
              <a:rPr lang="en-US" dirty="0" err="1">
                <a:effectLst/>
              </a:rPr>
              <a:t>myPencil.forward</a:t>
            </a:r>
            <a:r>
              <a:rPr lang="en-US" dirty="0">
                <a:effectLst/>
              </a:rPr>
              <a:t>(100);</a:t>
            </a:r>
          </a:p>
          <a:p>
            <a:pPr hangingPunct="0"/>
            <a:r>
              <a:rPr lang="en-US" dirty="0">
                <a:effectLst/>
              </a:rPr>
              <a:t>		</a:t>
            </a:r>
            <a:r>
              <a:rPr lang="en-US" dirty="0" err="1">
                <a:effectLst/>
              </a:rPr>
              <a:t>myPencil.turnLeft</a:t>
            </a:r>
            <a:r>
              <a:rPr lang="en-US" dirty="0">
                <a:effectLst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0025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9467"/>
            <a:ext cx="6112933" cy="6468533"/>
          </a:xfrm>
        </p:spPr>
        <p:txBody>
          <a:bodyPr>
            <a:normAutofit fontScale="40000" lnSpcReduction="20000"/>
          </a:bodyPr>
          <a:lstStyle/>
          <a:p>
            <a:pPr marL="36900" indent="0" hangingPunct="0">
              <a:buNone/>
            </a:pPr>
            <a:r>
              <a:rPr lang="en-US" b="1" dirty="0">
                <a:effectLst/>
              </a:rPr>
              <a:t>import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gpdraw</a:t>
            </a:r>
            <a:r>
              <a:rPr lang="en-US" dirty="0">
                <a:effectLst/>
              </a:rPr>
              <a:t>.*;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public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class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DrawSquare</a:t>
            </a:r>
            <a:r>
              <a:rPr lang="en-US" dirty="0">
                <a:effectLst/>
              </a:rPr>
              <a:t>{ 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	</a:t>
            </a: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private </a:t>
            </a:r>
            <a:r>
              <a:rPr lang="en-US" dirty="0" err="1">
                <a:effectLst/>
              </a:rPr>
              <a:t>DrawingTool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myPencil</a:t>
            </a:r>
            <a:r>
              <a:rPr lang="en-US" dirty="0">
                <a:effectLst/>
              </a:rPr>
              <a:t>;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private </a:t>
            </a:r>
            <a:r>
              <a:rPr lang="en-US" dirty="0" err="1">
                <a:effectLst/>
              </a:rPr>
              <a:t>SketchPad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myPaper</a:t>
            </a:r>
            <a:r>
              <a:rPr lang="en-US" dirty="0">
                <a:effectLst/>
              </a:rPr>
              <a:t>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 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	public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DrawSquare</a:t>
            </a:r>
            <a:r>
              <a:rPr lang="en-US" dirty="0">
                <a:effectLst/>
              </a:rPr>
              <a:t>(){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	</a:t>
            </a:r>
            <a:r>
              <a:rPr lang="en-US" dirty="0" err="1">
                <a:effectLst/>
              </a:rPr>
              <a:t>myPaper</a:t>
            </a:r>
            <a:r>
              <a:rPr lang="en-US" dirty="0">
                <a:effectLst/>
              </a:rPr>
              <a:t> = </a:t>
            </a:r>
            <a:r>
              <a:rPr lang="en-US" b="1" dirty="0">
                <a:effectLst/>
              </a:rPr>
              <a:t>new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SketchPad</a:t>
            </a:r>
            <a:r>
              <a:rPr lang="en-US" dirty="0">
                <a:effectLst/>
              </a:rPr>
              <a:t>(300, 300);  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  		</a:t>
            </a:r>
            <a:r>
              <a:rPr lang="en-US" dirty="0" err="1">
                <a:effectLst/>
              </a:rPr>
              <a:t>myPencil</a:t>
            </a:r>
            <a:r>
              <a:rPr lang="en-US" dirty="0">
                <a:effectLst/>
              </a:rPr>
              <a:t>= </a:t>
            </a:r>
            <a:r>
              <a:rPr lang="en-US" b="1" dirty="0">
                <a:effectLst/>
              </a:rPr>
              <a:t>new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DrawingTool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myPaper</a:t>
            </a:r>
            <a:r>
              <a:rPr lang="en-US" dirty="0">
                <a:effectLst/>
              </a:rPr>
              <a:t>);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}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	</a:t>
            </a:r>
            <a:r>
              <a:rPr lang="en-US" b="1" dirty="0">
                <a:effectLst/>
              </a:rPr>
              <a:t>public void </a:t>
            </a:r>
            <a:r>
              <a:rPr lang="en-US" dirty="0">
                <a:effectLst/>
              </a:rPr>
              <a:t>draw(){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</a:t>
            </a:r>
            <a:r>
              <a:rPr lang="en-US" dirty="0" err="1">
                <a:effectLst/>
              </a:rPr>
              <a:t>myPencil.forward</a:t>
            </a:r>
            <a:r>
              <a:rPr lang="en-US" dirty="0">
                <a:effectLst/>
              </a:rPr>
              <a:t>(100);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  		</a:t>
            </a:r>
            <a:r>
              <a:rPr lang="en-US" dirty="0" err="1">
                <a:effectLst/>
              </a:rPr>
              <a:t>myPencil.turnLeft</a:t>
            </a:r>
            <a:r>
              <a:rPr lang="en-US" dirty="0">
                <a:effectLst/>
              </a:rPr>
              <a:t>();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  		</a:t>
            </a:r>
            <a:r>
              <a:rPr lang="en-US" dirty="0" err="1">
                <a:effectLst/>
              </a:rPr>
              <a:t>myPencil.forward</a:t>
            </a:r>
            <a:r>
              <a:rPr lang="en-US" dirty="0">
                <a:effectLst/>
              </a:rPr>
              <a:t>(100);    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  		</a:t>
            </a:r>
            <a:r>
              <a:rPr lang="en-US" dirty="0" err="1">
                <a:effectLst/>
              </a:rPr>
              <a:t>myPencil.turnLeft</a:t>
            </a:r>
            <a:r>
              <a:rPr lang="en-US" dirty="0">
                <a:effectLst/>
              </a:rPr>
              <a:t>();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  		</a:t>
            </a:r>
            <a:r>
              <a:rPr lang="en-US" dirty="0" err="1">
                <a:effectLst/>
              </a:rPr>
              <a:t>myPencil.forward</a:t>
            </a:r>
            <a:r>
              <a:rPr lang="en-US" dirty="0">
                <a:effectLst/>
              </a:rPr>
              <a:t>(100);    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  		</a:t>
            </a:r>
            <a:r>
              <a:rPr lang="en-US" dirty="0" err="1">
                <a:effectLst/>
              </a:rPr>
              <a:t>myPencil.turnLeft</a:t>
            </a:r>
            <a:r>
              <a:rPr lang="en-US" dirty="0">
                <a:effectLst/>
              </a:rPr>
              <a:t>();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  		</a:t>
            </a:r>
            <a:r>
              <a:rPr lang="en-US" dirty="0" err="1">
                <a:effectLst/>
              </a:rPr>
              <a:t>myPencil.forward</a:t>
            </a:r>
            <a:r>
              <a:rPr lang="en-US" dirty="0">
                <a:effectLst/>
              </a:rPr>
              <a:t>(100);        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}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}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38861" y="2155782"/>
            <a:ext cx="491127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hangingPunct="0">
              <a:buFont typeface="Wingdings 2" charset="2"/>
              <a:buNone/>
            </a:pPr>
            <a:r>
              <a:rPr lang="en-US" b="1" dirty="0">
                <a:effectLst/>
              </a:rPr>
              <a:t>Methods in this class are:</a:t>
            </a:r>
          </a:p>
          <a:p>
            <a:pPr hangingPunct="0"/>
            <a:r>
              <a:rPr lang="en-US" b="1" dirty="0" err="1">
                <a:effectLst/>
              </a:rPr>
              <a:t>DrawSquare</a:t>
            </a:r>
            <a:endParaRPr lang="en-US" b="1" dirty="0">
              <a:effectLst/>
            </a:endParaRPr>
          </a:p>
          <a:p>
            <a:pPr hangingPunct="0"/>
            <a:r>
              <a:rPr lang="en-US" b="1" dirty="0">
                <a:effectLst/>
              </a:rPr>
              <a:t>draw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770204" cy="4058751"/>
          </a:xfrm>
        </p:spPr>
        <p:txBody>
          <a:bodyPr/>
          <a:lstStyle/>
          <a:p>
            <a:pPr marL="36900" indent="0" hangingPunct="0">
              <a:buNone/>
            </a:pPr>
            <a:r>
              <a:rPr lang="en-US" b="1" dirty="0">
                <a:effectLst/>
              </a:rPr>
              <a:t>modifiers </a:t>
            </a:r>
            <a:r>
              <a:rPr lang="en-US" b="1" dirty="0" err="1">
                <a:effectLst/>
              </a:rPr>
              <a:t>return_type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method_name</a:t>
            </a:r>
            <a:r>
              <a:rPr lang="en-US" dirty="0">
                <a:effectLst/>
              </a:rPr>
              <a:t> ( parameters ){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	</a:t>
            </a:r>
            <a:r>
              <a:rPr lang="en-US" dirty="0" err="1">
                <a:effectLst/>
              </a:rPr>
              <a:t>method_body</a:t>
            </a: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386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Arguments</a:t>
            </a:r>
          </a:p>
        </p:txBody>
      </p:sp>
    </p:spTree>
    <p:extLst>
      <p:ext uri="{BB962C8B-B14F-4D97-AF65-F5344CB8AC3E}">
        <p14:creationId xmlns:p14="http://schemas.microsoft.com/office/powerpoint/2010/main" val="31960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effectLst/>
              </a:rPr>
              <a:t>Parameters and arguments are used to pass information to a method.  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Parameters are used when defining a method, and arguments are used when calling the method.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When defining a method, the list of parameters can contain multiple parameters.  For example: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public double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doMath</a:t>
            </a:r>
            <a:r>
              <a:rPr lang="en-US" dirty="0">
                <a:effectLst/>
              </a:rPr>
              <a:t>(</a:t>
            </a:r>
            <a:r>
              <a:rPr lang="en-US" b="1" dirty="0" err="1">
                <a:effectLst/>
              </a:rPr>
              <a:t>int</a:t>
            </a:r>
            <a:r>
              <a:rPr lang="en-US" dirty="0">
                <a:effectLst/>
              </a:rPr>
              <a:t> a, </a:t>
            </a:r>
            <a:r>
              <a:rPr lang="en-US" b="1" dirty="0">
                <a:effectLst/>
              </a:rPr>
              <a:t>double</a:t>
            </a:r>
            <a:r>
              <a:rPr lang="en-US" dirty="0">
                <a:effectLst/>
              </a:rPr>
              <a:t> x){</a:t>
            </a:r>
          </a:p>
          <a:p>
            <a:pPr marL="414000" lvl="1" indent="0" hangingPunct="0">
              <a:buNone/>
            </a:pPr>
            <a:r>
              <a:rPr lang="en-US" dirty="0">
                <a:effectLst/>
              </a:rPr>
              <a:t>... code ...</a:t>
            </a:r>
          </a:p>
          <a:p>
            <a:pPr marL="414000" lvl="1" indent="0" hangingPunct="0">
              <a:buNone/>
            </a:pPr>
            <a:r>
              <a:rPr lang="en-US" b="1" dirty="0">
                <a:effectLst/>
              </a:rPr>
              <a:t>return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doubleVal</a:t>
            </a:r>
            <a:r>
              <a:rPr lang="en-US" dirty="0">
                <a:effectLst/>
              </a:rPr>
              <a:t>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580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en-US" b="1" dirty="0">
                <a:effectLst/>
              </a:rPr>
              <a:t>double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dbl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doMath</a:t>
            </a:r>
            <a:r>
              <a:rPr lang="en-US" dirty="0">
                <a:effectLst/>
              </a:rPr>
              <a:t>(2, 3.5);      //  this is okay</a:t>
            </a:r>
          </a:p>
          <a:p>
            <a:pPr hangingPunct="0"/>
            <a:r>
              <a:rPr lang="en-US" b="1" dirty="0">
                <a:effectLst/>
              </a:rPr>
              <a:t>double</a:t>
            </a:r>
            <a:r>
              <a:rPr lang="en-US" dirty="0">
                <a:effectLst/>
              </a:rPr>
              <a:t> db2 = </a:t>
            </a:r>
            <a:r>
              <a:rPr lang="en-US" dirty="0" err="1">
                <a:effectLst/>
              </a:rPr>
              <a:t>doMath</a:t>
            </a:r>
            <a:r>
              <a:rPr lang="en-US" dirty="0">
                <a:effectLst/>
              </a:rPr>
              <a:t>(2, 3);        //  this is okay</a:t>
            </a:r>
          </a:p>
          <a:p>
            <a:pPr hangingPunct="0"/>
            <a:r>
              <a:rPr lang="en-US" b="1" dirty="0">
                <a:effectLst/>
              </a:rPr>
              <a:t>double</a:t>
            </a:r>
            <a:r>
              <a:rPr lang="en-US" dirty="0">
                <a:effectLst/>
              </a:rPr>
              <a:t> db3 = </a:t>
            </a:r>
            <a:r>
              <a:rPr lang="en-US" dirty="0" err="1">
                <a:effectLst/>
              </a:rPr>
              <a:t>doMath</a:t>
            </a:r>
            <a:r>
              <a:rPr lang="en-US" dirty="0">
                <a:effectLst/>
              </a:rPr>
              <a:t>(1.05, 6.37);  //  this </a:t>
            </a:r>
            <a:r>
              <a:rPr lang="en-US" b="1" dirty="0">
                <a:effectLst/>
              </a:rPr>
              <a:t>will not</a:t>
            </a:r>
            <a:r>
              <a:rPr lang="en-US" dirty="0">
                <a:effectLst/>
              </a:rPr>
              <a:t> compile</a:t>
            </a:r>
          </a:p>
        </p:txBody>
      </p:sp>
    </p:spTree>
    <p:extLst>
      <p:ext uri="{BB962C8B-B14F-4D97-AF65-F5344CB8AC3E}">
        <p14:creationId xmlns:p14="http://schemas.microsoft.com/office/powerpoint/2010/main" val="29586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ideThem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heme" id="{B8A59018-7931-44E3-9721-E44C8EB5FAD5}" vid="{9A65071C-D8AC-49FA-A08A-3743466ADE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SlideTheme</Template>
  <TotalTime>323</TotalTime>
  <Words>420</Words>
  <Application>Microsoft Office PowerPoint</Application>
  <PresentationFormat>Widescreen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Calisto MT</vt:lpstr>
      <vt:lpstr>Courier New</vt:lpstr>
      <vt:lpstr>Trebuchet MS</vt:lpstr>
      <vt:lpstr>Wingdings 2</vt:lpstr>
      <vt:lpstr>SlideTheme</vt:lpstr>
      <vt:lpstr>Object Behavior</vt:lpstr>
      <vt:lpstr>Writing Methods in Java</vt:lpstr>
      <vt:lpstr>Methods</vt:lpstr>
      <vt:lpstr>PowerPoint Presentation</vt:lpstr>
      <vt:lpstr>Method Syntax</vt:lpstr>
      <vt:lpstr>Parameters and Arguments</vt:lpstr>
      <vt:lpstr>Parameters and Arguments</vt:lpstr>
      <vt:lpstr>Parameters</vt:lpstr>
      <vt:lpstr>Parameters</vt:lpstr>
      <vt:lpstr>Parameter</vt:lpstr>
      <vt:lpstr>Returning Values</vt:lpstr>
      <vt:lpstr>Returning Values</vt:lpstr>
      <vt:lpstr>Returning Values</vt:lpstr>
      <vt:lpstr>Returning Values</vt:lpstr>
      <vt:lpstr>Signature of a Method</vt:lpstr>
      <vt:lpstr>Method Signature</vt:lpstr>
      <vt:lpstr>Method Signature - Overloaded</vt:lpstr>
      <vt:lpstr>Method Signature - Overloaded</vt:lpstr>
      <vt:lpstr>Getters and Setters</vt:lpstr>
      <vt:lpstr>Getters and Setters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Behavior</dc:title>
  <dc:creator>Elizabeth Phillips</dc:creator>
  <cp:lastModifiedBy>Elizabeth Phillips</cp:lastModifiedBy>
  <cp:revision>17</cp:revision>
  <dcterms:created xsi:type="dcterms:W3CDTF">2016-09-19T01:43:53Z</dcterms:created>
  <dcterms:modified xsi:type="dcterms:W3CDTF">2016-09-28T18:19:31Z</dcterms:modified>
</cp:coreProperties>
</file>