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99"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2" r:id="rId41"/>
    <p:sldId id="295" r:id="rId42"/>
    <p:sldId id="296" r:id="rId43"/>
    <p:sldId id="297"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6B5A8-30BC-4E99-AC89-D333441FD521}" type="datetimeFigureOut">
              <a:rPr lang="en-US" smtClean="0"/>
              <a:t>10/17/2016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BAF4A-42E4-43B0-AC4F-748DB0A18D8D}" type="slidenum">
              <a:rPr lang="en-US" smtClean="0"/>
              <a:t>‹#›</a:t>
            </a:fld>
            <a:endParaRPr lang="en-US"/>
          </a:p>
        </p:txBody>
      </p:sp>
    </p:spTree>
    <p:extLst>
      <p:ext uri="{BB962C8B-B14F-4D97-AF65-F5344CB8AC3E}">
        <p14:creationId xmlns:p14="http://schemas.microsoft.com/office/powerpoint/2010/main" val="119183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BAF4A-42E4-43B0-AC4F-748DB0A18D8D}" type="slidenum">
              <a:rPr lang="en-US" smtClean="0"/>
              <a:t>27</a:t>
            </a:fld>
            <a:endParaRPr lang="en-US"/>
          </a:p>
        </p:txBody>
      </p:sp>
    </p:spTree>
    <p:extLst>
      <p:ext uri="{BB962C8B-B14F-4D97-AF65-F5344CB8AC3E}">
        <p14:creationId xmlns:p14="http://schemas.microsoft.com/office/powerpoint/2010/main" val="371334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40A2B0-F94E-43C3-A24B-F13193FAA16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323132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0A2B0-F94E-43C3-A24B-F13193FAA16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411798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0A2B0-F94E-43C3-A24B-F13193FAA16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2805173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0A2B0-F94E-43C3-A24B-F13193FAA16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0D247-1F49-4277-99D8-844DA53268F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3789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0A2B0-F94E-43C3-A24B-F13193FAA16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943617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740A2B0-F94E-43C3-A24B-F13193FAA166}"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2736401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740A2B0-F94E-43C3-A24B-F13193FAA166}"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403191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40A2B0-F94E-43C3-A24B-F13193FAA16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4248716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40A2B0-F94E-43C3-A24B-F13193FAA16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111210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nchor="ctr">
            <a:normAutofit/>
          </a:bodyPr>
          <a:lstStyle>
            <a:lvl1pPr>
              <a:defRPr sz="3600"/>
            </a:lvl1pPr>
            <a:lvl2pPr>
              <a:defRPr sz="3200"/>
            </a:lvl2pPr>
            <a:lvl3pPr>
              <a:defRPr sz="28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40A2B0-F94E-43C3-A24B-F13193FAA16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219150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1" y="1761067"/>
            <a:ext cx="9590550" cy="1828813"/>
          </a:xfrm>
        </p:spPr>
        <p:txBody>
          <a:bodyPr anchor="b"/>
          <a:lstStyle>
            <a:lvl1pPr algn="ctr">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40A2B0-F94E-43C3-A24B-F13193FAA16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97312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40A2B0-F94E-43C3-A24B-F13193FAA16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120322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40A2B0-F94E-43C3-A24B-F13193FAA166}"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55113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40A2B0-F94E-43C3-A24B-F13193FAA166}"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347848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0A2B0-F94E-43C3-A24B-F13193FAA166}" type="datetimeFigureOut">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293479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0A2B0-F94E-43C3-A24B-F13193FAA16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192699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0A2B0-F94E-43C3-A24B-F13193FAA16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0D247-1F49-4277-99D8-844DA53268F4}" type="slidenum">
              <a:rPr lang="en-US" smtClean="0"/>
              <a:t>‹#›</a:t>
            </a:fld>
            <a:endParaRPr lang="en-US"/>
          </a:p>
        </p:txBody>
      </p:sp>
    </p:spTree>
    <p:extLst>
      <p:ext uri="{BB962C8B-B14F-4D97-AF65-F5344CB8AC3E}">
        <p14:creationId xmlns:p14="http://schemas.microsoft.com/office/powerpoint/2010/main" val="233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40A2B0-F94E-43C3-A24B-F13193FAA166}" type="datetimeFigureOut">
              <a:rPr lang="en-US" smtClean="0"/>
              <a:t>10/17/2016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E0D247-1F49-4277-99D8-844DA53268F4}" type="slidenum">
              <a:rPr lang="en-US" smtClean="0"/>
              <a:t>‹#›</a:t>
            </a:fld>
            <a:endParaRPr lang="en-US"/>
          </a:p>
        </p:txBody>
      </p:sp>
    </p:spTree>
    <p:extLst>
      <p:ext uri="{BB962C8B-B14F-4D97-AF65-F5344CB8AC3E}">
        <p14:creationId xmlns:p14="http://schemas.microsoft.com/office/powerpoint/2010/main" val="1576836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Designing Classes</a:t>
            </a:r>
            <a:endParaRPr lang="en-US" dirty="0"/>
          </a:p>
        </p:txBody>
      </p:sp>
    </p:spTree>
    <p:extLst>
      <p:ext uri="{BB962C8B-B14F-4D97-AF65-F5344CB8AC3E}">
        <p14:creationId xmlns:p14="http://schemas.microsoft.com/office/powerpoint/2010/main" val="225241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Behaviors of a Bank Account</a:t>
            </a:r>
          </a:p>
        </p:txBody>
      </p:sp>
      <p:sp>
        <p:nvSpPr>
          <p:cNvPr id="3" name="Content Placeholder 2"/>
          <p:cNvSpPr>
            <a:spLocks noGrp="1"/>
          </p:cNvSpPr>
          <p:nvPr>
            <p:ph idx="1"/>
          </p:nvPr>
        </p:nvSpPr>
        <p:spPr>
          <a:xfrm>
            <a:off x="0" y="1732449"/>
            <a:ext cx="12192000" cy="4058751"/>
          </a:xfrm>
        </p:spPr>
        <p:txBody>
          <a:bodyPr>
            <a:normAutofit fontScale="92500" lnSpcReduction="20000"/>
          </a:bodyPr>
          <a:lstStyle/>
          <a:p>
            <a:pPr marL="36900" indent="0" hangingPunct="0">
              <a:buNone/>
            </a:pPr>
            <a:r>
              <a:rPr lang="en-US" dirty="0">
                <a:effectLst/>
              </a:rPr>
              <a:t>In Java, these operations are expressed as </a:t>
            </a:r>
            <a:r>
              <a:rPr lang="en-US" b="1" i="1" dirty="0">
                <a:effectLst/>
              </a:rPr>
              <a:t>method calls</a:t>
            </a:r>
            <a:r>
              <a:rPr lang="en-US" dirty="0">
                <a:effectLst/>
              </a:rPr>
              <a:t>. For example, assume we have an object checking of type </a:t>
            </a:r>
            <a:r>
              <a:rPr lang="en-US" dirty="0" err="1">
                <a:effectLst/>
              </a:rPr>
              <a:t>CheckingAccount</a:t>
            </a:r>
            <a:r>
              <a:rPr lang="en-US" dirty="0">
                <a:effectLst/>
              </a:rPr>
              <a:t>. Here are the methods that invoke the required behaviors:</a:t>
            </a:r>
          </a:p>
          <a:p>
            <a:pPr marL="36900" indent="0" hangingPunct="0">
              <a:buNone/>
            </a:pPr>
            <a:endParaRPr lang="en-US" dirty="0">
              <a:effectLst/>
            </a:endParaRPr>
          </a:p>
          <a:p>
            <a:pPr marL="36900" indent="0" hangingPunct="0">
              <a:buNone/>
            </a:pPr>
            <a:r>
              <a:rPr lang="en-US" sz="3000" b="1" dirty="0" err="1">
                <a:effectLst/>
                <a:latin typeface="Courier New" panose="02070309020205020404" pitchFamily="49" charset="0"/>
                <a:cs typeface="Courier New" panose="02070309020205020404" pitchFamily="49" charset="0"/>
              </a:rPr>
              <a:t>checking.deposit</a:t>
            </a:r>
            <a:r>
              <a:rPr lang="en-US" sz="3000" b="1" dirty="0">
                <a:effectLst/>
                <a:latin typeface="Courier New" panose="02070309020205020404" pitchFamily="49" charset="0"/>
                <a:cs typeface="Courier New" panose="02070309020205020404" pitchFamily="49" charset="0"/>
              </a:rPr>
              <a:t>(1000);</a:t>
            </a:r>
          </a:p>
          <a:p>
            <a:pPr marL="36900" indent="0" hangingPunct="0">
              <a:buNone/>
            </a:pPr>
            <a:r>
              <a:rPr lang="en-US" sz="3000" b="1" dirty="0" err="1">
                <a:effectLst/>
                <a:latin typeface="Courier New" panose="02070309020205020404" pitchFamily="49" charset="0"/>
                <a:cs typeface="Courier New" panose="02070309020205020404" pitchFamily="49" charset="0"/>
              </a:rPr>
              <a:t>checking.withdraw</a:t>
            </a:r>
            <a:r>
              <a:rPr lang="en-US" sz="3000" b="1" dirty="0">
                <a:effectLst/>
                <a:latin typeface="Courier New" panose="02070309020205020404" pitchFamily="49" charset="0"/>
                <a:cs typeface="Courier New" panose="02070309020205020404" pitchFamily="49" charset="0"/>
              </a:rPr>
              <a:t>(250);</a:t>
            </a:r>
          </a:p>
          <a:p>
            <a:pPr marL="36900" indent="0" hangingPunct="0">
              <a:buNone/>
            </a:pPr>
            <a:r>
              <a:rPr lang="en-US" sz="3000" b="1" dirty="0" err="1">
                <a:effectLst/>
                <a:latin typeface="Courier New" panose="02070309020205020404" pitchFamily="49" charset="0"/>
                <a:cs typeface="Courier New" panose="02070309020205020404" pitchFamily="49" charset="0"/>
              </a:rPr>
              <a:t>System.out.println</a:t>
            </a:r>
            <a:r>
              <a:rPr lang="en-US" sz="3000" b="1" dirty="0">
                <a:effectLst/>
                <a:latin typeface="Courier New" panose="02070309020205020404" pitchFamily="49" charset="0"/>
                <a:cs typeface="Courier New" panose="02070309020205020404" pitchFamily="49" charset="0"/>
              </a:rPr>
              <a:t>("Balance: " + </a:t>
            </a:r>
            <a:r>
              <a:rPr lang="en-US" sz="3000" b="1" dirty="0" err="1">
                <a:effectLst/>
                <a:latin typeface="Courier New" panose="02070309020205020404" pitchFamily="49" charset="0"/>
                <a:cs typeface="Courier New" panose="02070309020205020404" pitchFamily="49" charset="0"/>
              </a:rPr>
              <a:t>checking.getBalance</a:t>
            </a:r>
            <a:r>
              <a:rPr lang="en-US" sz="3000" b="1" dirty="0" smtClean="0">
                <a:effectLst/>
                <a:latin typeface="Courier New" panose="02070309020205020404" pitchFamily="49" charset="0"/>
                <a:cs typeface="Courier New" panose="02070309020205020404" pitchFamily="49" charset="0"/>
              </a:rPr>
              <a:t>());</a:t>
            </a:r>
            <a:endParaRPr lang="en-US" sz="30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1826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t>
            </a:r>
            <a:r>
              <a:rPr lang="en-US" b="0" dirty="0" smtClean="0"/>
              <a:t>(Behaviors) </a:t>
            </a:r>
            <a:r>
              <a:rPr lang="en-US" dirty="0"/>
              <a:t>of a Bank Account</a:t>
            </a:r>
          </a:p>
        </p:txBody>
      </p:sp>
      <p:sp>
        <p:nvSpPr>
          <p:cNvPr id="3" name="Content Placeholder 2"/>
          <p:cNvSpPr>
            <a:spLocks noGrp="1"/>
          </p:cNvSpPr>
          <p:nvPr>
            <p:ph idx="1"/>
          </p:nvPr>
        </p:nvSpPr>
        <p:spPr>
          <a:xfrm>
            <a:off x="561474" y="1748491"/>
            <a:ext cx="10706083" cy="4058751"/>
          </a:xfrm>
        </p:spPr>
        <p:txBody>
          <a:bodyPr>
            <a:normAutofit/>
          </a:bodyPr>
          <a:lstStyle/>
          <a:p>
            <a:pPr marL="36900" indent="0" hangingPunct="0">
              <a:buNone/>
            </a:pPr>
            <a:r>
              <a:rPr lang="en-US" dirty="0">
                <a:effectLst/>
              </a:rPr>
              <a:t>These </a:t>
            </a:r>
            <a:r>
              <a:rPr lang="en-US" b="1" dirty="0">
                <a:effectLst/>
              </a:rPr>
              <a:t>methods</a:t>
            </a:r>
            <a:r>
              <a:rPr lang="en-US" dirty="0">
                <a:effectLst/>
              </a:rPr>
              <a:t> form the behaviors of the </a:t>
            </a:r>
            <a:r>
              <a:rPr lang="en-US" dirty="0" err="1">
                <a:effectLst/>
              </a:rPr>
              <a:t>CheckingAccount</a:t>
            </a:r>
            <a:r>
              <a:rPr lang="en-US" dirty="0">
                <a:effectLst/>
              </a:rPr>
              <a:t> class. </a:t>
            </a:r>
            <a:endParaRPr lang="en-US" dirty="0" smtClean="0">
              <a:effectLst/>
            </a:endParaRPr>
          </a:p>
          <a:p>
            <a:pPr marL="36900" indent="0" hangingPunct="0">
              <a:buNone/>
            </a:pPr>
            <a:r>
              <a:rPr lang="en-US" dirty="0" smtClean="0">
                <a:effectLst/>
              </a:rPr>
              <a:t>The </a:t>
            </a:r>
            <a:r>
              <a:rPr lang="en-US" dirty="0">
                <a:effectLst/>
              </a:rPr>
              <a:t>behaviors are the list of methods that you can apply to objects of a given class. </a:t>
            </a:r>
          </a:p>
        </p:txBody>
      </p:sp>
    </p:spTree>
    <p:extLst>
      <p:ext uri="{BB962C8B-B14F-4D97-AF65-F5344CB8AC3E}">
        <p14:creationId xmlns:p14="http://schemas.microsoft.com/office/powerpoint/2010/main" val="2335782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t>
            </a:r>
            <a:r>
              <a:rPr lang="en-US" b="0" dirty="0"/>
              <a:t>(Behaviors) </a:t>
            </a:r>
            <a:r>
              <a:rPr lang="en-US" dirty="0"/>
              <a:t>of a Bank Account</a:t>
            </a:r>
          </a:p>
        </p:txBody>
      </p:sp>
      <p:sp>
        <p:nvSpPr>
          <p:cNvPr id="3" name="Content Placeholder 2"/>
          <p:cNvSpPr>
            <a:spLocks noGrp="1"/>
          </p:cNvSpPr>
          <p:nvPr>
            <p:ph idx="1"/>
          </p:nvPr>
        </p:nvSpPr>
        <p:spPr>
          <a:xfrm>
            <a:off x="561474" y="1748491"/>
            <a:ext cx="10706083" cy="4058751"/>
          </a:xfrm>
        </p:spPr>
        <p:txBody>
          <a:bodyPr>
            <a:normAutofit/>
          </a:bodyPr>
          <a:lstStyle/>
          <a:p>
            <a:pPr marL="36900" indent="0" hangingPunct="0">
              <a:buNone/>
            </a:pPr>
            <a:r>
              <a:rPr lang="en-US" dirty="0" smtClean="0">
                <a:effectLst/>
              </a:rPr>
              <a:t>To </a:t>
            </a:r>
            <a:r>
              <a:rPr lang="en-US" dirty="0">
                <a:effectLst/>
              </a:rPr>
              <a:t>the client, an object of type </a:t>
            </a:r>
            <a:r>
              <a:rPr lang="en-US" dirty="0" err="1">
                <a:effectLst/>
              </a:rPr>
              <a:t>CheckingAccount</a:t>
            </a:r>
            <a:r>
              <a:rPr lang="en-US" dirty="0">
                <a:effectLst/>
              </a:rPr>
              <a:t> can be viewed as a “black box” that can carry out its methods.  </a:t>
            </a:r>
            <a:endParaRPr lang="en-US" dirty="0" smtClean="0">
              <a:effectLst/>
            </a:endParaRPr>
          </a:p>
          <a:p>
            <a:pPr marL="36900" indent="0" hangingPunct="0">
              <a:buNone/>
            </a:pPr>
            <a:r>
              <a:rPr lang="en-US" dirty="0" smtClean="0">
                <a:effectLst/>
              </a:rPr>
              <a:t>The </a:t>
            </a:r>
            <a:r>
              <a:rPr lang="en-US" dirty="0">
                <a:effectLst/>
              </a:rPr>
              <a:t>programming concept of not needing to know how things are done internally is called </a:t>
            </a:r>
            <a:r>
              <a:rPr lang="en-US" b="1" dirty="0">
                <a:effectLst/>
              </a:rPr>
              <a:t>abstraction</a:t>
            </a:r>
            <a:r>
              <a:rPr lang="en-US" dirty="0">
                <a:effectLst/>
              </a:rPr>
              <a:t>.	</a:t>
            </a:r>
          </a:p>
        </p:txBody>
      </p:sp>
    </p:spTree>
    <p:extLst>
      <p:ext uri="{BB962C8B-B14F-4D97-AF65-F5344CB8AC3E}">
        <p14:creationId xmlns:p14="http://schemas.microsoft.com/office/powerpoint/2010/main" val="3350454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Set Up</a:t>
            </a:r>
            <a:endParaRPr lang="en-US" dirty="0"/>
          </a:p>
        </p:txBody>
      </p:sp>
      <p:sp>
        <p:nvSpPr>
          <p:cNvPr id="3" name="Content Placeholder 2"/>
          <p:cNvSpPr>
            <a:spLocks noGrp="1"/>
          </p:cNvSpPr>
          <p:nvPr>
            <p:ph idx="1"/>
          </p:nvPr>
        </p:nvSpPr>
        <p:spPr/>
        <p:txBody>
          <a:bodyPr>
            <a:normAutofit fontScale="92500" lnSpcReduction="20000"/>
          </a:bodyPr>
          <a:lstStyle/>
          <a:p>
            <a:pPr marL="36900" indent="0" hangingPunct="0">
              <a:buNone/>
            </a:pPr>
            <a:r>
              <a:rPr lang="en-US" b="1" dirty="0">
                <a:effectLst/>
              </a:rPr>
              <a:t>public class</a:t>
            </a:r>
            <a:r>
              <a:rPr lang="en-US" dirty="0">
                <a:effectLst/>
              </a:rPr>
              <a:t> </a:t>
            </a:r>
            <a:r>
              <a:rPr lang="en-US" dirty="0" err="1">
                <a:effectLst/>
              </a:rPr>
              <a:t>CheckingAccount</a:t>
            </a:r>
            <a:r>
              <a:rPr lang="en-US" dirty="0">
                <a:effectLst/>
              </a:rPr>
              <a:t>{</a:t>
            </a:r>
          </a:p>
          <a:p>
            <a:pPr marL="36900" indent="0" hangingPunct="0">
              <a:buNone/>
            </a:pPr>
            <a:r>
              <a:rPr lang="en-US" i="1" dirty="0">
                <a:effectLst/>
              </a:rPr>
              <a:t>  // </a:t>
            </a:r>
            <a:r>
              <a:rPr lang="en-US" i="1" dirty="0" err="1">
                <a:effectLst/>
              </a:rPr>
              <a:t>CheckingAccount</a:t>
            </a:r>
            <a:r>
              <a:rPr lang="en-US" i="1" dirty="0">
                <a:effectLst/>
              </a:rPr>
              <a:t> </a:t>
            </a:r>
            <a:r>
              <a:rPr lang="en-US" i="1" dirty="0" smtClean="0">
                <a:effectLst/>
              </a:rPr>
              <a:t>data(instance variables)</a:t>
            </a:r>
            <a:endParaRPr lang="en-US" dirty="0">
              <a:effectLst/>
            </a:endParaRPr>
          </a:p>
          <a:p>
            <a:pPr marL="36900" indent="0" hangingPunct="0">
              <a:buNone/>
            </a:pPr>
            <a:r>
              <a:rPr lang="en-US" i="1" dirty="0">
                <a:effectLst/>
              </a:rPr>
              <a:t> </a:t>
            </a:r>
            <a:endParaRPr lang="en-US" dirty="0">
              <a:effectLst/>
            </a:endParaRPr>
          </a:p>
          <a:p>
            <a:pPr marL="36900" indent="0" hangingPunct="0">
              <a:buNone/>
            </a:pPr>
            <a:r>
              <a:rPr lang="en-US" i="1" dirty="0">
                <a:effectLst/>
              </a:rPr>
              <a:t>  // </a:t>
            </a:r>
            <a:r>
              <a:rPr lang="en-US" i="1" dirty="0" err="1">
                <a:effectLst/>
              </a:rPr>
              <a:t>CheckingAccount</a:t>
            </a:r>
            <a:r>
              <a:rPr lang="en-US" i="1" dirty="0">
                <a:effectLst/>
              </a:rPr>
              <a:t> constructors</a:t>
            </a:r>
            <a:endParaRPr lang="en-US" dirty="0">
              <a:effectLst/>
            </a:endParaRPr>
          </a:p>
          <a:p>
            <a:pPr marL="36900" indent="0" hangingPunct="0">
              <a:buNone/>
            </a:pPr>
            <a:r>
              <a:rPr lang="en-US" i="1" dirty="0">
                <a:effectLst/>
              </a:rPr>
              <a:t> </a:t>
            </a:r>
            <a:endParaRPr lang="en-US" dirty="0">
              <a:effectLst/>
            </a:endParaRPr>
          </a:p>
          <a:p>
            <a:pPr marL="36900" indent="0" hangingPunct="0">
              <a:buNone/>
            </a:pPr>
            <a:r>
              <a:rPr lang="en-US" i="1" dirty="0">
                <a:effectLst/>
              </a:rPr>
              <a:t>  // </a:t>
            </a:r>
            <a:r>
              <a:rPr lang="en-US" i="1" dirty="0" err="1">
                <a:effectLst/>
              </a:rPr>
              <a:t>CheckingAccount</a:t>
            </a:r>
            <a:r>
              <a:rPr lang="en-US" i="1" dirty="0">
                <a:effectLst/>
              </a:rPr>
              <a:t> methods</a:t>
            </a:r>
            <a:endParaRPr lang="en-US" dirty="0">
              <a:effectLst/>
            </a:endParaRPr>
          </a:p>
          <a:p>
            <a:pPr marL="36900" indent="0" hangingPunct="0">
              <a:buNone/>
            </a:pPr>
            <a:r>
              <a:rPr lang="en-US" dirty="0" smtClean="0">
                <a:effectLst/>
              </a:rPr>
              <a:t>}</a:t>
            </a:r>
            <a:endParaRPr lang="en-US" dirty="0">
              <a:effectLst/>
            </a:endParaRPr>
          </a:p>
        </p:txBody>
      </p:sp>
    </p:spTree>
    <p:extLst>
      <p:ext uri="{BB962C8B-B14F-4D97-AF65-F5344CB8AC3E}">
        <p14:creationId xmlns:p14="http://schemas.microsoft.com/office/powerpoint/2010/main" val="640232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53762" cy="970450"/>
          </a:xfrm>
        </p:spPr>
        <p:txBody>
          <a:bodyPr/>
          <a:lstStyle/>
          <a:p>
            <a:r>
              <a:rPr lang="en-US" dirty="0" smtClean="0"/>
              <a:t>Class Set Up-Method Implementation</a:t>
            </a:r>
            <a:endParaRPr lang="en-US" dirty="0"/>
          </a:p>
        </p:txBody>
      </p:sp>
      <p:sp>
        <p:nvSpPr>
          <p:cNvPr id="3" name="Content Placeholder 2"/>
          <p:cNvSpPr>
            <a:spLocks noGrp="1"/>
          </p:cNvSpPr>
          <p:nvPr>
            <p:ph idx="1"/>
          </p:nvPr>
        </p:nvSpPr>
        <p:spPr>
          <a:xfrm>
            <a:off x="2470484" y="906378"/>
            <a:ext cx="7491663" cy="5951622"/>
          </a:xfrm>
        </p:spPr>
        <p:txBody>
          <a:bodyPr>
            <a:normAutofit fontScale="70000" lnSpcReduction="20000"/>
          </a:bodyPr>
          <a:lstStyle/>
          <a:p>
            <a:pPr marL="36900" indent="0" hangingPunct="0">
              <a:buNone/>
            </a:pPr>
            <a:r>
              <a:rPr lang="en-US" b="1" dirty="0">
                <a:effectLst/>
              </a:rPr>
              <a:t>public class</a:t>
            </a:r>
            <a:r>
              <a:rPr lang="en-US" dirty="0">
                <a:effectLst/>
              </a:rPr>
              <a:t> </a:t>
            </a:r>
            <a:r>
              <a:rPr lang="en-US" dirty="0" err="1">
                <a:effectLst/>
              </a:rPr>
              <a:t>CheckingAccount</a:t>
            </a:r>
            <a:r>
              <a:rPr lang="en-US" dirty="0">
                <a:effectLst/>
              </a:rPr>
              <a:t>{</a:t>
            </a:r>
          </a:p>
          <a:p>
            <a:pPr marL="36900" indent="0" hangingPunct="0">
              <a:buNone/>
            </a:pPr>
            <a:r>
              <a:rPr lang="en-US" dirty="0">
                <a:effectLst/>
              </a:rPr>
              <a:t>  </a:t>
            </a:r>
            <a:r>
              <a:rPr lang="en-US" i="1" dirty="0">
                <a:effectLst/>
              </a:rPr>
              <a:t>// </a:t>
            </a:r>
            <a:r>
              <a:rPr lang="en-US" i="1" dirty="0" err="1">
                <a:effectLst/>
              </a:rPr>
              <a:t>CheckingAccount</a:t>
            </a:r>
            <a:r>
              <a:rPr lang="en-US" i="1" dirty="0">
                <a:effectLst/>
              </a:rPr>
              <a:t> </a:t>
            </a:r>
            <a:r>
              <a:rPr lang="en-US" i="1" dirty="0" smtClean="0">
                <a:effectLst/>
              </a:rPr>
              <a:t>data</a:t>
            </a:r>
            <a:endParaRPr lang="en-US" dirty="0">
              <a:effectLst/>
            </a:endParaRPr>
          </a:p>
          <a:p>
            <a:pPr marL="36900" indent="0" hangingPunct="0">
              <a:buNone/>
            </a:pPr>
            <a:r>
              <a:rPr lang="en-US" dirty="0">
                <a:effectLst/>
              </a:rPr>
              <a:t>  </a:t>
            </a:r>
            <a:r>
              <a:rPr lang="en-US" i="1" dirty="0">
                <a:effectLst/>
              </a:rPr>
              <a:t>// </a:t>
            </a:r>
            <a:r>
              <a:rPr lang="en-US" i="1" dirty="0" err="1">
                <a:effectLst/>
              </a:rPr>
              <a:t>CheckingAccount</a:t>
            </a:r>
            <a:r>
              <a:rPr lang="en-US" i="1" dirty="0">
                <a:effectLst/>
              </a:rPr>
              <a:t> </a:t>
            </a:r>
            <a:r>
              <a:rPr lang="en-US" i="1" dirty="0" smtClean="0">
                <a:effectLst/>
              </a:rPr>
              <a:t>constructors</a:t>
            </a:r>
            <a:endParaRPr lang="en-US" dirty="0">
              <a:effectLst/>
            </a:endParaRP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deposit( </a:t>
            </a:r>
            <a:r>
              <a:rPr lang="en-US" b="1" dirty="0">
                <a:effectLst/>
              </a:rPr>
              <a:t>double</a:t>
            </a:r>
            <a:r>
              <a:rPr lang="en-US" dirty="0">
                <a:effectLst/>
              </a:rPr>
              <a:t> amount ){</a:t>
            </a:r>
          </a:p>
          <a:p>
            <a:pPr marL="36900" indent="0" hangingPunct="0">
              <a:buNone/>
            </a:pPr>
            <a:r>
              <a:rPr lang="en-US" dirty="0">
                <a:effectLst/>
              </a:rPr>
              <a:t>    </a:t>
            </a:r>
            <a:r>
              <a:rPr lang="en-US" i="1" dirty="0">
                <a:effectLst/>
              </a:rPr>
              <a:t>// method implementation</a:t>
            </a:r>
            <a:endParaRPr lang="en-US" dirty="0">
              <a:effectLst/>
            </a:endParaRP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withdraw( </a:t>
            </a:r>
            <a:r>
              <a:rPr lang="en-US" b="1" dirty="0">
                <a:effectLst/>
              </a:rPr>
              <a:t>double</a:t>
            </a:r>
            <a:r>
              <a:rPr lang="en-US" dirty="0">
                <a:effectLst/>
              </a:rPr>
              <a:t> amount ){</a:t>
            </a:r>
          </a:p>
          <a:p>
            <a:pPr marL="36900" indent="0" hangingPunct="0">
              <a:buNone/>
            </a:pPr>
            <a:r>
              <a:rPr lang="en-US" dirty="0">
                <a:effectLst/>
              </a:rPr>
              <a:t>    </a:t>
            </a:r>
            <a:r>
              <a:rPr lang="en-US" i="1" dirty="0">
                <a:effectLst/>
              </a:rPr>
              <a:t>// method implementation</a:t>
            </a:r>
            <a:endParaRPr lang="en-US" dirty="0">
              <a:effectLst/>
            </a:endParaRPr>
          </a:p>
          <a:p>
            <a:pPr marL="36900" indent="0" hangingPunct="0">
              <a:buNone/>
            </a:pPr>
            <a:r>
              <a:rPr lang="en-US" dirty="0">
                <a:effectLst/>
              </a:rPr>
              <a:t>  </a:t>
            </a:r>
            <a:r>
              <a:rPr lang="en-US" dirty="0" smtClean="0">
                <a:effectLst/>
              </a:rPr>
              <a:t>}</a:t>
            </a:r>
            <a:endParaRPr lang="en-US" dirty="0">
              <a:effectLst/>
            </a:endParaRPr>
          </a:p>
          <a:p>
            <a:pPr marL="36900" indent="0" hangingPunct="0">
              <a:buNone/>
            </a:pPr>
            <a:r>
              <a:rPr lang="en-US" b="1" dirty="0">
                <a:effectLst/>
              </a:rPr>
              <a:t>  public</a:t>
            </a:r>
            <a:r>
              <a:rPr lang="en-US" dirty="0">
                <a:effectLst/>
              </a:rPr>
              <a:t> </a:t>
            </a:r>
            <a:r>
              <a:rPr lang="en-US" b="1" dirty="0">
                <a:effectLst/>
              </a:rPr>
              <a:t>double</a:t>
            </a:r>
            <a:r>
              <a:rPr lang="en-US" dirty="0">
                <a:effectLst/>
              </a:rPr>
              <a:t> </a:t>
            </a:r>
            <a:r>
              <a:rPr lang="en-US" dirty="0" err="1">
                <a:effectLst/>
              </a:rPr>
              <a:t>getBalance</a:t>
            </a:r>
            <a:r>
              <a:rPr lang="en-US" dirty="0">
                <a:effectLst/>
              </a:rPr>
              <a:t>(){</a:t>
            </a:r>
          </a:p>
          <a:p>
            <a:pPr marL="36900" indent="0" hangingPunct="0">
              <a:buNone/>
            </a:pPr>
            <a:r>
              <a:rPr lang="en-US" dirty="0">
                <a:effectLst/>
              </a:rPr>
              <a:t>    </a:t>
            </a:r>
            <a:r>
              <a:rPr lang="en-US" i="1" dirty="0">
                <a:effectLst/>
              </a:rPr>
              <a:t>// method implementation</a:t>
            </a:r>
            <a:endParaRPr lang="en-US" dirty="0">
              <a:effectLst/>
            </a:endParaRPr>
          </a:p>
          <a:p>
            <a:pPr marL="36900" indent="0" hangingPunct="0">
              <a:buNone/>
            </a:pPr>
            <a:r>
              <a:rPr lang="en-US" dirty="0">
                <a:effectLst/>
              </a:rPr>
              <a:t>  }</a:t>
            </a:r>
          </a:p>
          <a:p>
            <a:pPr marL="36900" indent="0" hangingPunct="0">
              <a:buNone/>
            </a:pPr>
            <a:r>
              <a:rPr lang="en-US" dirty="0" smtClean="0">
                <a:effectLst/>
              </a:rPr>
              <a:t>}</a:t>
            </a:r>
            <a:endParaRPr lang="en-US" dirty="0">
              <a:effectLst/>
            </a:endParaRPr>
          </a:p>
        </p:txBody>
      </p:sp>
    </p:spTree>
    <p:extLst>
      <p:ext uri="{BB962C8B-B14F-4D97-AF65-F5344CB8AC3E}">
        <p14:creationId xmlns:p14="http://schemas.microsoft.com/office/powerpoint/2010/main" val="1518774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Set Up - Pseudocode</a:t>
            </a:r>
            <a:endParaRPr lang="en-US" dirty="0"/>
          </a:p>
        </p:txBody>
      </p:sp>
      <p:sp>
        <p:nvSpPr>
          <p:cNvPr id="3" name="Content Placeholder 2"/>
          <p:cNvSpPr>
            <a:spLocks noGrp="1"/>
          </p:cNvSpPr>
          <p:nvPr>
            <p:ph idx="1"/>
          </p:nvPr>
        </p:nvSpPr>
        <p:spPr/>
        <p:txBody>
          <a:bodyPr/>
          <a:lstStyle/>
          <a:p>
            <a:pPr marL="36900" indent="0">
              <a:buNone/>
            </a:pPr>
            <a:r>
              <a:rPr lang="en-US" dirty="0" smtClean="0"/>
              <a:t>So far we have not done any actual code. This is called pseudocode. </a:t>
            </a:r>
          </a:p>
          <a:p>
            <a:pPr marL="36900" indent="0">
              <a:buNone/>
            </a:pPr>
            <a:r>
              <a:rPr lang="en-US" dirty="0" smtClean="0"/>
              <a:t>This allows us to layout what we want our code to look like without giving all of the details.</a:t>
            </a:r>
            <a:endParaRPr lang="en-US" dirty="0"/>
          </a:p>
        </p:txBody>
      </p:sp>
    </p:spTree>
    <p:extLst>
      <p:ext uri="{BB962C8B-B14F-4D97-AF65-F5344CB8AC3E}">
        <p14:creationId xmlns:p14="http://schemas.microsoft.com/office/powerpoint/2010/main" val="3432443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Set Up - Pseudocode</a:t>
            </a:r>
            <a:endParaRPr lang="en-US" dirty="0"/>
          </a:p>
        </p:txBody>
      </p:sp>
      <p:sp>
        <p:nvSpPr>
          <p:cNvPr id="3" name="Content Placeholder 2"/>
          <p:cNvSpPr>
            <a:spLocks noGrp="1"/>
          </p:cNvSpPr>
          <p:nvPr>
            <p:ph idx="1"/>
          </p:nvPr>
        </p:nvSpPr>
        <p:spPr/>
        <p:txBody>
          <a:bodyPr/>
          <a:lstStyle/>
          <a:p>
            <a:pPr marL="36900" lvl="0" indent="0" hangingPunct="0">
              <a:buNone/>
            </a:pPr>
            <a:r>
              <a:rPr lang="en-US" dirty="0">
                <a:effectLst/>
              </a:rPr>
              <a:t>This process of starting with a very broad concept or outline and working down to smaller and smaller details is called </a:t>
            </a:r>
            <a:r>
              <a:rPr lang="en-US" i="1" dirty="0">
                <a:effectLst/>
              </a:rPr>
              <a:t>top-down design</a:t>
            </a:r>
            <a:r>
              <a:rPr lang="en-US" dirty="0">
                <a:effectLst/>
              </a:rPr>
              <a:t>.</a:t>
            </a:r>
          </a:p>
        </p:txBody>
      </p:sp>
    </p:spTree>
    <p:extLst>
      <p:ext uri="{BB962C8B-B14F-4D97-AF65-F5344CB8AC3E}">
        <p14:creationId xmlns:p14="http://schemas.microsoft.com/office/powerpoint/2010/main" val="4277790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1"/>
            <a:ext cx="10460058" cy="6858000"/>
          </a:xfrm>
        </p:spPr>
        <p:txBody>
          <a:bodyPr>
            <a:normAutofit fontScale="70000" lnSpcReduction="20000"/>
          </a:bodyPr>
          <a:lstStyle/>
          <a:p>
            <a:pPr marL="36900" indent="0" hangingPunct="0">
              <a:buNone/>
            </a:pPr>
            <a:r>
              <a:rPr lang="en-US" b="1" dirty="0">
                <a:effectLst/>
              </a:rPr>
              <a:t>public class</a:t>
            </a:r>
            <a:r>
              <a:rPr lang="en-US" dirty="0">
                <a:effectLst/>
              </a:rPr>
              <a:t> </a:t>
            </a:r>
            <a:r>
              <a:rPr lang="en-US" dirty="0" err="1">
                <a:effectLst/>
              </a:rPr>
              <a:t>CheckingAccount</a:t>
            </a:r>
            <a:r>
              <a:rPr lang="en-US" dirty="0">
                <a:effectLst/>
              </a:rPr>
              <a:t>{</a:t>
            </a:r>
          </a:p>
          <a:p>
            <a:pPr marL="36900" indent="0" hangingPunct="0">
              <a:buNone/>
            </a:pPr>
            <a:r>
              <a:rPr lang="en-US" i="1" dirty="0">
                <a:effectLst/>
              </a:rPr>
              <a:t>// </a:t>
            </a:r>
            <a:r>
              <a:rPr lang="en-US" i="1" dirty="0" err="1">
                <a:effectLst/>
              </a:rPr>
              <a:t>CheckingAccount</a:t>
            </a:r>
            <a:r>
              <a:rPr lang="en-US" i="1" dirty="0">
                <a:effectLst/>
              </a:rPr>
              <a:t> </a:t>
            </a:r>
            <a:r>
              <a:rPr lang="en-US" i="1" dirty="0" smtClean="0">
                <a:effectLst/>
              </a:rPr>
              <a:t>data</a:t>
            </a:r>
            <a:endParaRPr lang="en-US" dirty="0">
              <a:effectLst/>
            </a:endParaRPr>
          </a:p>
          <a:p>
            <a:pPr marL="36900" indent="0" hangingPunct="0">
              <a:buNone/>
            </a:pPr>
            <a:r>
              <a:rPr lang="en-US" i="1" dirty="0">
                <a:effectLst/>
              </a:rPr>
              <a:t>// </a:t>
            </a:r>
            <a:r>
              <a:rPr lang="en-US" i="1" dirty="0" err="1">
                <a:effectLst/>
              </a:rPr>
              <a:t>CheckingAccount</a:t>
            </a:r>
            <a:r>
              <a:rPr lang="en-US" i="1" dirty="0">
                <a:effectLst/>
              </a:rPr>
              <a:t> </a:t>
            </a:r>
            <a:r>
              <a:rPr lang="en-US" i="1" dirty="0" smtClean="0">
                <a:effectLst/>
              </a:rPr>
              <a:t>constructors</a:t>
            </a:r>
            <a:endParaRPr lang="en-US" dirty="0">
              <a:effectLst/>
            </a:endParaRP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deposit( </a:t>
            </a:r>
            <a:r>
              <a:rPr lang="en-US" b="1" dirty="0">
                <a:effectLst/>
              </a:rPr>
              <a:t>double</a:t>
            </a:r>
            <a:r>
              <a:rPr lang="en-US" dirty="0">
                <a:effectLst/>
              </a:rPr>
              <a:t> amount ){</a:t>
            </a:r>
          </a:p>
          <a:p>
            <a:pPr marL="36900" indent="0" hangingPunct="0">
              <a:buNone/>
            </a:pPr>
            <a:r>
              <a:rPr lang="en-US" dirty="0">
                <a:effectLst/>
              </a:rPr>
              <a:t>	</a:t>
            </a:r>
            <a:r>
              <a:rPr lang="en-US" i="1" dirty="0">
                <a:effectLst/>
              </a:rPr>
              <a:t>// receive the amount of the deposit</a:t>
            </a:r>
            <a:endParaRPr lang="en-US" dirty="0">
              <a:effectLst/>
            </a:endParaRPr>
          </a:p>
          <a:p>
            <a:pPr marL="36900" indent="0" hangingPunct="0">
              <a:buNone/>
            </a:pPr>
            <a:r>
              <a:rPr lang="en-US" dirty="0">
                <a:effectLst/>
              </a:rPr>
              <a:t>	</a:t>
            </a:r>
            <a:r>
              <a:rPr lang="en-US" i="1" dirty="0">
                <a:effectLst/>
              </a:rPr>
              <a:t>// and add it to the current balance</a:t>
            </a:r>
            <a:endParaRPr lang="en-US" dirty="0">
              <a:effectLst/>
            </a:endParaRP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withdraw( </a:t>
            </a:r>
            <a:r>
              <a:rPr lang="en-US" b="1" dirty="0">
                <a:effectLst/>
              </a:rPr>
              <a:t>double</a:t>
            </a:r>
            <a:r>
              <a:rPr lang="en-US" dirty="0">
                <a:effectLst/>
              </a:rPr>
              <a:t> amount ){</a:t>
            </a:r>
          </a:p>
          <a:p>
            <a:pPr marL="36900" indent="0" hangingPunct="0">
              <a:buNone/>
            </a:pPr>
            <a:r>
              <a:rPr lang="en-US" dirty="0">
                <a:effectLst/>
              </a:rPr>
              <a:t>	</a:t>
            </a:r>
            <a:r>
              <a:rPr lang="en-US" i="1" dirty="0">
                <a:effectLst/>
              </a:rPr>
              <a:t>// remove the amount of the withdrawal</a:t>
            </a:r>
            <a:endParaRPr lang="en-US" dirty="0">
              <a:effectLst/>
            </a:endParaRPr>
          </a:p>
          <a:p>
            <a:pPr marL="36900" indent="0" hangingPunct="0">
              <a:buNone/>
            </a:pPr>
            <a:r>
              <a:rPr lang="en-US" i="1" dirty="0">
                <a:effectLst/>
              </a:rPr>
              <a:t>	// from the current balance</a:t>
            </a:r>
            <a:endParaRPr lang="en-US" dirty="0">
              <a:effectLst/>
            </a:endParaRPr>
          </a:p>
          <a:p>
            <a:pPr marL="36900" indent="0" hangingPunct="0">
              <a:buNone/>
            </a:pPr>
            <a:r>
              <a:rPr lang="en-US" dirty="0">
                <a:effectLst/>
              </a:rPr>
              <a:t>  </a:t>
            </a:r>
            <a:r>
              <a:rPr lang="en-US" dirty="0" smtClean="0">
                <a:effectLst/>
              </a:rPr>
              <a:t>}</a:t>
            </a:r>
            <a:endParaRPr lang="en-US" dirty="0">
              <a:effectLst/>
            </a:endParaRPr>
          </a:p>
          <a:p>
            <a:pPr marL="36900" indent="0" hangingPunct="0">
              <a:buNone/>
            </a:pPr>
            <a:r>
              <a:rPr lang="en-US" b="1" dirty="0">
                <a:effectLst/>
              </a:rPr>
              <a:t>  public</a:t>
            </a:r>
            <a:r>
              <a:rPr lang="en-US" dirty="0">
                <a:effectLst/>
              </a:rPr>
              <a:t> </a:t>
            </a:r>
            <a:r>
              <a:rPr lang="en-US" b="1" dirty="0">
                <a:effectLst/>
              </a:rPr>
              <a:t>double</a:t>
            </a:r>
            <a:r>
              <a:rPr lang="en-US" dirty="0">
                <a:effectLst/>
              </a:rPr>
              <a:t> </a:t>
            </a:r>
            <a:r>
              <a:rPr lang="en-US" dirty="0" err="1">
                <a:effectLst/>
              </a:rPr>
              <a:t>getBalance</a:t>
            </a:r>
            <a:r>
              <a:rPr lang="en-US" dirty="0">
                <a:effectLst/>
              </a:rPr>
              <a:t>(){</a:t>
            </a:r>
          </a:p>
          <a:p>
            <a:pPr marL="36900" indent="0" hangingPunct="0">
              <a:buNone/>
            </a:pPr>
            <a:r>
              <a:rPr lang="en-US" i="1" dirty="0">
                <a:effectLst/>
              </a:rPr>
              <a:t>// return the current balance in a double value</a:t>
            </a:r>
            <a:endParaRPr lang="en-US" dirty="0">
              <a:effectLst/>
            </a:endParaRPr>
          </a:p>
          <a:p>
            <a:pPr marL="36900" indent="0" hangingPunct="0">
              <a:buNone/>
            </a:pPr>
            <a:r>
              <a:rPr lang="en-US" dirty="0">
                <a:effectLst/>
              </a:rPr>
              <a:t>  }</a:t>
            </a:r>
          </a:p>
          <a:p>
            <a:pPr marL="36900" indent="0" hangingPunct="0">
              <a:buNone/>
            </a:pPr>
            <a:r>
              <a:rPr lang="en-US" dirty="0" smtClean="0">
                <a:effectLst/>
              </a:rPr>
              <a:t>}</a:t>
            </a:r>
            <a:endParaRPr lang="en-US" dirty="0">
              <a:effectLst/>
            </a:endParaRPr>
          </a:p>
        </p:txBody>
      </p:sp>
    </p:spTree>
    <p:extLst>
      <p:ext uri="{BB962C8B-B14F-4D97-AF65-F5344CB8AC3E}">
        <p14:creationId xmlns:p14="http://schemas.microsoft.com/office/powerpoint/2010/main" val="2487779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Header</a:t>
            </a:r>
            <a:endParaRPr lang="en-US" dirty="0"/>
          </a:p>
        </p:txBody>
      </p:sp>
      <p:sp>
        <p:nvSpPr>
          <p:cNvPr id="3" name="Content Placeholder 2"/>
          <p:cNvSpPr>
            <a:spLocks noGrp="1"/>
          </p:cNvSpPr>
          <p:nvPr>
            <p:ph idx="1"/>
          </p:nvPr>
        </p:nvSpPr>
        <p:spPr>
          <a:xfrm>
            <a:off x="0" y="1732449"/>
            <a:ext cx="12192000" cy="673867"/>
          </a:xfrm>
        </p:spPr>
        <p:txBody>
          <a:bodyPr/>
          <a:lstStyle/>
          <a:p>
            <a:pPr marL="36900" indent="0">
              <a:buNone/>
            </a:pPr>
            <a:r>
              <a:rPr lang="en-US" b="1" i="1" dirty="0" err="1">
                <a:effectLst/>
              </a:rPr>
              <a:t>access_specifier</a:t>
            </a:r>
            <a:r>
              <a:rPr lang="en-US" i="1" dirty="0">
                <a:effectLst/>
              </a:rPr>
              <a:t> </a:t>
            </a:r>
            <a:r>
              <a:rPr lang="en-US" b="1" i="1" dirty="0" err="1">
                <a:effectLst/>
              </a:rPr>
              <a:t>return_type</a:t>
            </a:r>
            <a:r>
              <a:rPr lang="en-US" i="1" dirty="0">
                <a:effectLst/>
              </a:rPr>
              <a:t>  </a:t>
            </a:r>
            <a:r>
              <a:rPr lang="en-US" i="1" dirty="0" err="1">
                <a:effectLst/>
              </a:rPr>
              <a:t>method_name</a:t>
            </a:r>
            <a:r>
              <a:rPr lang="en-US" dirty="0">
                <a:effectLst/>
              </a:rPr>
              <a:t> ( </a:t>
            </a:r>
            <a:r>
              <a:rPr lang="en-US" i="1" dirty="0">
                <a:effectLst/>
              </a:rPr>
              <a:t>parameters</a:t>
            </a:r>
            <a:r>
              <a:rPr lang="en-US" dirty="0">
                <a:effectLst/>
              </a:rPr>
              <a:t> </a:t>
            </a:r>
            <a:r>
              <a:rPr lang="en-US" dirty="0" smtClean="0">
                <a:effectLst/>
              </a:rPr>
              <a:t>)</a:t>
            </a:r>
            <a:endParaRPr lang="en-US" dirty="0">
              <a:effectLst/>
            </a:endParaRPr>
          </a:p>
        </p:txBody>
      </p:sp>
      <p:sp>
        <p:nvSpPr>
          <p:cNvPr id="4" name="Content Placeholder 2"/>
          <p:cNvSpPr txBox="1">
            <a:spLocks/>
          </p:cNvSpPr>
          <p:nvPr/>
        </p:nvSpPr>
        <p:spPr>
          <a:xfrm>
            <a:off x="1008631" y="2719136"/>
            <a:ext cx="10258926" cy="3826043"/>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hangingPunct="0">
              <a:buNone/>
            </a:pPr>
            <a:r>
              <a:rPr lang="en-US" dirty="0" smtClean="0">
                <a:effectLst/>
              </a:rPr>
              <a:t>Such </a:t>
            </a:r>
            <a:r>
              <a:rPr lang="en-US" dirty="0">
                <a:effectLst/>
              </a:rPr>
              <a:t>as </a:t>
            </a:r>
            <a:r>
              <a:rPr lang="en-US" b="1" dirty="0" smtClean="0">
                <a:effectLst/>
              </a:rPr>
              <a:t>public or private:</a:t>
            </a:r>
            <a:r>
              <a:rPr lang="en-US" dirty="0" smtClean="0">
                <a:effectLst/>
              </a:rPr>
              <a:t> </a:t>
            </a:r>
            <a:r>
              <a:rPr lang="en-US" dirty="0">
                <a:effectLst/>
              </a:rPr>
              <a:t>The access specifier controls where this method can be accessed from. </a:t>
            </a:r>
            <a:endParaRPr lang="en-US" dirty="0" smtClean="0">
              <a:effectLst/>
            </a:endParaRPr>
          </a:p>
          <a:p>
            <a:pPr hangingPunct="0"/>
            <a:r>
              <a:rPr lang="en-US" dirty="0">
                <a:effectLst/>
              </a:rPr>
              <a:t>p</a:t>
            </a:r>
            <a:r>
              <a:rPr lang="en-US" dirty="0" smtClean="0">
                <a:effectLst/>
              </a:rPr>
              <a:t>ublic: if </a:t>
            </a:r>
            <a:r>
              <a:rPr lang="en-US" dirty="0">
                <a:effectLst/>
              </a:rPr>
              <a:t>the method needs to be accessed by something other than the object containing the </a:t>
            </a:r>
            <a:r>
              <a:rPr lang="en-US" dirty="0" smtClean="0">
                <a:effectLst/>
              </a:rPr>
              <a:t>method</a:t>
            </a:r>
          </a:p>
          <a:p>
            <a:pPr hangingPunct="0"/>
            <a:r>
              <a:rPr lang="en-US" dirty="0" smtClean="0">
                <a:effectLst/>
              </a:rPr>
              <a:t>private: If </a:t>
            </a:r>
            <a:r>
              <a:rPr lang="en-US" dirty="0">
                <a:effectLst/>
              </a:rPr>
              <a:t>it should only be accessed within the </a:t>
            </a:r>
            <a:r>
              <a:rPr lang="en-US" dirty="0" smtClean="0">
                <a:effectLst/>
              </a:rPr>
              <a:t>object</a:t>
            </a:r>
            <a:endParaRPr lang="en-US" dirty="0">
              <a:effectLst/>
            </a:endParaRPr>
          </a:p>
        </p:txBody>
      </p:sp>
      <p:sp>
        <p:nvSpPr>
          <p:cNvPr id="5" name="Rectangle 4"/>
          <p:cNvSpPr/>
          <p:nvPr/>
        </p:nvSpPr>
        <p:spPr>
          <a:xfrm>
            <a:off x="0" y="1876926"/>
            <a:ext cx="2999874" cy="52939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153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Header</a:t>
            </a:r>
            <a:endParaRPr lang="en-US" dirty="0"/>
          </a:p>
        </p:txBody>
      </p:sp>
      <p:sp>
        <p:nvSpPr>
          <p:cNvPr id="3" name="Content Placeholder 2"/>
          <p:cNvSpPr>
            <a:spLocks noGrp="1"/>
          </p:cNvSpPr>
          <p:nvPr>
            <p:ph idx="1"/>
          </p:nvPr>
        </p:nvSpPr>
        <p:spPr>
          <a:xfrm>
            <a:off x="0" y="1732449"/>
            <a:ext cx="12192000" cy="673867"/>
          </a:xfrm>
        </p:spPr>
        <p:txBody>
          <a:bodyPr/>
          <a:lstStyle/>
          <a:p>
            <a:pPr marL="36900" indent="0">
              <a:buNone/>
            </a:pPr>
            <a:r>
              <a:rPr lang="en-US" b="1" i="1" dirty="0" err="1">
                <a:effectLst/>
              </a:rPr>
              <a:t>access_specifier</a:t>
            </a:r>
            <a:r>
              <a:rPr lang="en-US" i="1" dirty="0">
                <a:effectLst/>
              </a:rPr>
              <a:t> </a:t>
            </a:r>
            <a:r>
              <a:rPr lang="en-US" b="1" i="1" dirty="0" err="1">
                <a:effectLst/>
              </a:rPr>
              <a:t>return_type</a:t>
            </a:r>
            <a:r>
              <a:rPr lang="en-US" i="1" dirty="0">
                <a:effectLst/>
              </a:rPr>
              <a:t>  </a:t>
            </a:r>
            <a:r>
              <a:rPr lang="en-US" i="1" dirty="0" err="1">
                <a:effectLst/>
              </a:rPr>
              <a:t>method_name</a:t>
            </a:r>
            <a:r>
              <a:rPr lang="en-US" dirty="0">
                <a:effectLst/>
              </a:rPr>
              <a:t> ( </a:t>
            </a:r>
            <a:r>
              <a:rPr lang="en-US" i="1" dirty="0">
                <a:effectLst/>
              </a:rPr>
              <a:t>parameters</a:t>
            </a:r>
            <a:r>
              <a:rPr lang="en-US" dirty="0">
                <a:effectLst/>
              </a:rPr>
              <a:t> </a:t>
            </a:r>
            <a:r>
              <a:rPr lang="en-US" dirty="0" smtClean="0">
                <a:effectLst/>
              </a:rPr>
              <a:t>)</a:t>
            </a:r>
            <a:endParaRPr lang="en-US" dirty="0">
              <a:effectLst/>
            </a:endParaRPr>
          </a:p>
        </p:txBody>
      </p:sp>
      <p:sp>
        <p:nvSpPr>
          <p:cNvPr id="4" name="Content Placeholder 2"/>
          <p:cNvSpPr txBox="1">
            <a:spLocks/>
          </p:cNvSpPr>
          <p:nvPr/>
        </p:nvSpPr>
        <p:spPr>
          <a:xfrm>
            <a:off x="1008631" y="2719136"/>
            <a:ext cx="10258926" cy="382604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hangingPunct="0">
              <a:buNone/>
            </a:pPr>
            <a:r>
              <a:rPr lang="en-US" dirty="0" smtClean="0">
                <a:effectLst/>
              </a:rPr>
              <a:t>Such </a:t>
            </a:r>
            <a:r>
              <a:rPr lang="en-US" dirty="0">
                <a:effectLst/>
              </a:rPr>
              <a:t>as </a:t>
            </a:r>
            <a:r>
              <a:rPr lang="en-US" b="1" dirty="0">
                <a:effectLst/>
              </a:rPr>
              <a:t>double, void, </a:t>
            </a:r>
            <a:r>
              <a:rPr lang="en-US" dirty="0">
                <a:effectLst/>
              </a:rPr>
              <a:t>or</a:t>
            </a:r>
            <a:r>
              <a:rPr lang="en-US" b="1" dirty="0">
                <a:effectLst/>
              </a:rPr>
              <a:t> </a:t>
            </a:r>
            <a:r>
              <a:rPr lang="en-US" b="1" dirty="0" err="1">
                <a:effectLst/>
              </a:rPr>
              <a:t>DrawingTool</a:t>
            </a:r>
            <a:r>
              <a:rPr lang="en-US" dirty="0">
                <a:effectLst/>
              </a:rPr>
              <a:t>. The return type is the data type that the method sends back to the call of the method. This can be any primitive type or any object that your class knows about.  </a:t>
            </a:r>
          </a:p>
        </p:txBody>
      </p:sp>
      <p:sp>
        <p:nvSpPr>
          <p:cNvPr id="5" name="Rectangle 4"/>
          <p:cNvSpPr/>
          <p:nvPr/>
        </p:nvSpPr>
        <p:spPr>
          <a:xfrm>
            <a:off x="2935705" y="1804687"/>
            <a:ext cx="2310063" cy="52939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826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a Class</a:t>
            </a:r>
            <a:endParaRPr lang="en-US" dirty="0"/>
          </a:p>
        </p:txBody>
      </p:sp>
    </p:spTree>
    <p:extLst>
      <p:ext uri="{BB962C8B-B14F-4D97-AF65-F5344CB8AC3E}">
        <p14:creationId xmlns:p14="http://schemas.microsoft.com/office/powerpoint/2010/main" val="1754598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Header</a:t>
            </a:r>
            <a:endParaRPr lang="en-US" dirty="0"/>
          </a:p>
        </p:txBody>
      </p:sp>
      <p:sp>
        <p:nvSpPr>
          <p:cNvPr id="3" name="Content Placeholder 2"/>
          <p:cNvSpPr>
            <a:spLocks noGrp="1"/>
          </p:cNvSpPr>
          <p:nvPr>
            <p:ph idx="1"/>
          </p:nvPr>
        </p:nvSpPr>
        <p:spPr>
          <a:xfrm>
            <a:off x="0" y="1732449"/>
            <a:ext cx="12192000" cy="673867"/>
          </a:xfrm>
        </p:spPr>
        <p:txBody>
          <a:bodyPr/>
          <a:lstStyle/>
          <a:p>
            <a:pPr marL="36900" indent="0">
              <a:buNone/>
            </a:pPr>
            <a:r>
              <a:rPr lang="en-US" b="1" i="1" dirty="0" err="1">
                <a:effectLst/>
              </a:rPr>
              <a:t>access_specifier</a:t>
            </a:r>
            <a:r>
              <a:rPr lang="en-US" i="1" dirty="0">
                <a:effectLst/>
              </a:rPr>
              <a:t> </a:t>
            </a:r>
            <a:r>
              <a:rPr lang="en-US" b="1" i="1" dirty="0" err="1">
                <a:effectLst/>
              </a:rPr>
              <a:t>return_type</a:t>
            </a:r>
            <a:r>
              <a:rPr lang="en-US" i="1" dirty="0">
                <a:effectLst/>
              </a:rPr>
              <a:t>  </a:t>
            </a:r>
            <a:r>
              <a:rPr lang="en-US" i="1" dirty="0" err="1">
                <a:effectLst/>
              </a:rPr>
              <a:t>method_name</a:t>
            </a:r>
            <a:r>
              <a:rPr lang="en-US" dirty="0">
                <a:effectLst/>
              </a:rPr>
              <a:t> ( </a:t>
            </a:r>
            <a:r>
              <a:rPr lang="en-US" i="1" dirty="0">
                <a:effectLst/>
              </a:rPr>
              <a:t>parameters</a:t>
            </a:r>
            <a:r>
              <a:rPr lang="en-US" dirty="0">
                <a:effectLst/>
              </a:rPr>
              <a:t> </a:t>
            </a:r>
            <a:r>
              <a:rPr lang="en-US" dirty="0" smtClean="0">
                <a:effectLst/>
              </a:rPr>
              <a:t>)</a:t>
            </a:r>
            <a:endParaRPr lang="en-US" dirty="0">
              <a:effectLst/>
            </a:endParaRPr>
          </a:p>
        </p:txBody>
      </p:sp>
      <p:sp>
        <p:nvSpPr>
          <p:cNvPr id="4" name="Content Placeholder 2"/>
          <p:cNvSpPr txBox="1">
            <a:spLocks/>
          </p:cNvSpPr>
          <p:nvPr/>
        </p:nvSpPr>
        <p:spPr>
          <a:xfrm>
            <a:off x="1008631" y="2719136"/>
            <a:ext cx="10258926" cy="382604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hangingPunct="0">
              <a:buNone/>
            </a:pPr>
            <a:r>
              <a:rPr lang="en-US" dirty="0" smtClean="0">
                <a:effectLst/>
              </a:rPr>
              <a:t>Such as deposit.  The name needs to follow the rules of identifiers and should indicate the method’s purpose.</a:t>
            </a:r>
            <a:endParaRPr lang="en-US" dirty="0">
              <a:effectLst/>
            </a:endParaRPr>
          </a:p>
        </p:txBody>
      </p:sp>
      <p:sp>
        <p:nvSpPr>
          <p:cNvPr id="5" name="Rectangle 4"/>
          <p:cNvSpPr/>
          <p:nvPr/>
        </p:nvSpPr>
        <p:spPr>
          <a:xfrm>
            <a:off x="5229726" y="1804687"/>
            <a:ext cx="2711116" cy="52939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8364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Header</a:t>
            </a:r>
            <a:endParaRPr lang="en-US" dirty="0"/>
          </a:p>
        </p:txBody>
      </p:sp>
      <p:sp>
        <p:nvSpPr>
          <p:cNvPr id="3" name="Content Placeholder 2"/>
          <p:cNvSpPr>
            <a:spLocks noGrp="1"/>
          </p:cNvSpPr>
          <p:nvPr>
            <p:ph idx="1"/>
          </p:nvPr>
        </p:nvSpPr>
        <p:spPr>
          <a:xfrm>
            <a:off x="0" y="1732449"/>
            <a:ext cx="12192000" cy="673867"/>
          </a:xfrm>
        </p:spPr>
        <p:txBody>
          <a:bodyPr/>
          <a:lstStyle/>
          <a:p>
            <a:pPr marL="36900" indent="0">
              <a:buNone/>
            </a:pPr>
            <a:r>
              <a:rPr lang="en-US" b="1" i="1" dirty="0" err="1">
                <a:effectLst/>
              </a:rPr>
              <a:t>access_specifier</a:t>
            </a:r>
            <a:r>
              <a:rPr lang="en-US" i="1" dirty="0">
                <a:effectLst/>
              </a:rPr>
              <a:t> </a:t>
            </a:r>
            <a:r>
              <a:rPr lang="en-US" b="1" i="1" dirty="0" err="1">
                <a:effectLst/>
              </a:rPr>
              <a:t>return_type</a:t>
            </a:r>
            <a:r>
              <a:rPr lang="en-US" i="1" dirty="0">
                <a:effectLst/>
              </a:rPr>
              <a:t>  </a:t>
            </a:r>
            <a:r>
              <a:rPr lang="en-US" i="1" dirty="0" err="1">
                <a:effectLst/>
              </a:rPr>
              <a:t>method_name</a:t>
            </a:r>
            <a:r>
              <a:rPr lang="en-US" dirty="0">
                <a:effectLst/>
              </a:rPr>
              <a:t> ( </a:t>
            </a:r>
            <a:r>
              <a:rPr lang="en-US" i="1" dirty="0">
                <a:effectLst/>
              </a:rPr>
              <a:t>parameters</a:t>
            </a:r>
            <a:r>
              <a:rPr lang="en-US" dirty="0">
                <a:effectLst/>
              </a:rPr>
              <a:t> </a:t>
            </a:r>
            <a:r>
              <a:rPr lang="en-US" dirty="0" smtClean="0">
                <a:effectLst/>
              </a:rPr>
              <a:t>)</a:t>
            </a:r>
            <a:endParaRPr lang="en-US" dirty="0">
              <a:effectLst/>
            </a:endParaRPr>
          </a:p>
        </p:txBody>
      </p:sp>
      <p:sp>
        <p:nvSpPr>
          <p:cNvPr id="4" name="Content Placeholder 2"/>
          <p:cNvSpPr txBox="1">
            <a:spLocks/>
          </p:cNvSpPr>
          <p:nvPr/>
        </p:nvSpPr>
        <p:spPr>
          <a:xfrm>
            <a:off x="1008631" y="2719136"/>
            <a:ext cx="10258926" cy="3826043"/>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hangingPunct="0">
              <a:buNone/>
            </a:pPr>
            <a:r>
              <a:rPr lang="en-US" dirty="0">
                <a:effectLst/>
              </a:rPr>
              <a:t>The parameters are the input to the method. The deposit and withdraw methods each have one parameter, the amount of money to deposit or withdraw. </a:t>
            </a:r>
            <a:endParaRPr lang="en-US" dirty="0" smtClean="0">
              <a:effectLst/>
            </a:endParaRPr>
          </a:p>
          <a:p>
            <a:pPr marL="36900" indent="0" hangingPunct="0">
              <a:buNone/>
            </a:pPr>
            <a:r>
              <a:rPr lang="en-US" dirty="0" smtClean="0">
                <a:effectLst/>
              </a:rPr>
              <a:t>The </a:t>
            </a:r>
            <a:r>
              <a:rPr lang="en-US" dirty="0">
                <a:effectLst/>
              </a:rPr>
              <a:t>type of parameter, such as </a:t>
            </a:r>
            <a:r>
              <a:rPr lang="en-US" b="1" dirty="0">
                <a:effectLst/>
              </a:rPr>
              <a:t>double</a:t>
            </a:r>
            <a:r>
              <a:rPr lang="en-US" dirty="0">
                <a:effectLst/>
              </a:rPr>
              <a:t>, and name for each parameter, such as amount, must be specified. </a:t>
            </a:r>
          </a:p>
        </p:txBody>
      </p:sp>
      <p:sp>
        <p:nvSpPr>
          <p:cNvPr id="5" name="Rectangle 4"/>
          <p:cNvSpPr/>
          <p:nvPr/>
        </p:nvSpPr>
        <p:spPr>
          <a:xfrm>
            <a:off x="7876673" y="1804687"/>
            <a:ext cx="2711116" cy="52939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691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Header</a:t>
            </a:r>
            <a:endParaRPr lang="en-US" dirty="0"/>
          </a:p>
        </p:txBody>
      </p:sp>
      <p:sp>
        <p:nvSpPr>
          <p:cNvPr id="3" name="Content Placeholder 2"/>
          <p:cNvSpPr>
            <a:spLocks noGrp="1"/>
          </p:cNvSpPr>
          <p:nvPr>
            <p:ph idx="1"/>
          </p:nvPr>
        </p:nvSpPr>
        <p:spPr>
          <a:xfrm>
            <a:off x="0" y="1732449"/>
            <a:ext cx="12192000" cy="673867"/>
          </a:xfrm>
        </p:spPr>
        <p:txBody>
          <a:bodyPr/>
          <a:lstStyle/>
          <a:p>
            <a:pPr marL="36900" indent="0">
              <a:buNone/>
            </a:pPr>
            <a:r>
              <a:rPr lang="en-US" b="1" i="1" dirty="0" err="1">
                <a:effectLst/>
              </a:rPr>
              <a:t>access_specifier</a:t>
            </a:r>
            <a:r>
              <a:rPr lang="en-US" i="1" dirty="0">
                <a:effectLst/>
              </a:rPr>
              <a:t> </a:t>
            </a:r>
            <a:r>
              <a:rPr lang="en-US" b="1" i="1" dirty="0" err="1">
                <a:effectLst/>
              </a:rPr>
              <a:t>return_type</a:t>
            </a:r>
            <a:r>
              <a:rPr lang="en-US" i="1" dirty="0">
                <a:effectLst/>
              </a:rPr>
              <a:t>  </a:t>
            </a:r>
            <a:r>
              <a:rPr lang="en-US" i="1" dirty="0" err="1">
                <a:effectLst/>
              </a:rPr>
              <a:t>method_name</a:t>
            </a:r>
            <a:r>
              <a:rPr lang="en-US" dirty="0">
                <a:effectLst/>
              </a:rPr>
              <a:t> ( </a:t>
            </a:r>
            <a:r>
              <a:rPr lang="en-US" i="1" dirty="0">
                <a:effectLst/>
              </a:rPr>
              <a:t>parameters</a:t>
            </a:r>
            <a:r>
              <a:rPr lang="en-US" dirty="0">
                <a:effectLst/>
              </a:rPr>
              <a:t> </a:t>
            </a:r>
            <a:r>
              <a:rPr lang="en-US" dirty="0" smtClean="0">
                <a:effectLst/>
              </a:rPr>
              <a:t>)</a:t>
            </a:r>
            <a:endParaRPr lang="en-US" dirty="0">
              <a:effectLst/>
            </a:endParaRPr>
          </a:p>
        </p:txBody>
      </p:sp>
      <p:sp>
        <p:nvSpPr>
          <p:cNvPr id="4" name="Content Placeholder 2"/>
          <p:cNvSpPr txBox="1">
            <a:spLocks/>
          </p:cNvSpPr>
          <p:nvPr/>
        </p:nvSpPr>
        <p:spPr>
          <a:xfrm>
            <a:off x="1008631" y="2719136"/>
            <a:ext cx="10258926" cy="382604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hangingPunct="0">
              <a:buNone/>
            </a:pPr>
            <a:r>
              <a:rPr lang="en-US" dirty="0" smtClean="0">
                <a:effectLst/>
              </a:rPr>
              <a:t>If </a:t>
            </a:r>
            <a:r>
              <a:rPr lang="en-US" dirty="0">
                <a:effectLst/>
              </a:rPr>
              <a:t>a method has no parameters, like </a:t>
            </a:r>
            <a:r>
              <a:rPr lang="en-US" dirty="0" err="1">
                <a:effectLst/>
              </a:rPr>
              <a:t>getBalance</a:t>
            </a:r>
            <a:r>
              <a:rPr lang="en-US" dirty="0">
                <a:effectLst/>
              </a:rPr>
              <a:t>, it is still necessary to supply a pair of parentheses () behind the method name.</a:t>
            </a:r>
          </a:p>
        </p:txBody>
      </p:sp>
      <p:sp>
        <p:nvSpPr>
          <p:cNvPr id="5" name="Rectangle 4"/>
          <p:cNvSpPr/>
          <p:nvPr/>
        </p:nvSpPr>
        <p:spPr>
          <a:xfrm>
            <a:off x="7876673" y="1804687"/>
            <a:ext cx="2711116" cy="52939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87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Instance Variables</a:t>
            </a:r>
            <a:endParaRPr lang="en-US" dirty="0"/>
          </a:p>
        </p:txBody>
      </p:sp>
    </p:spTree>
    <p:extLst>
      <p:ext uri="{BB962C8B-B14F-4D97-AF65-F5344CB8AC3E}">
        <p14:creationId xmlns:p14="http://schemas.microsoft.com/office/powerpoint/2010/main" val="343455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Instance Variables</a:t>
            </a:r>
            <a:endParaRPr lang="en-US" dirty="0"/>
          </a:p>
        </p:txBody>
      </p:sp>
      <p:sp>
        <p:nvSpPr>
          <p:cNvPr id="5" name="Content Placeholder 4"/>
          <p:cNvSpPr>
            <a:spLocks noGrp="1"/>
          </p:cNvSpPr>
          <p:nvPr>
            <p:ph idx="1"/>
          </p:nvPr>
        </p:nvSpPr>
        <p:spPr>
          <a:xfrm>
            <a:off x="913795" y="1732449"/>
            <a:ext cx="10353762" cy="4764604"/>
          </a:xfrm>
        </p:spPr>
        <p:txBody>
          <a:bodyPr>
            <a:normAutofit fontScale="70000" lnSpcReduction="20000"/>
          </a:bodyPr>
          <a:lstStyle/>
          <a:p>
            <a:pPr marL="36900" indent="0" hangingPunct="0">
              <a:buNone/>
            </a:pPr>
            <a:r>
              <a:rPr lang="en-US" dirty="0">
                <a:effectLst/>
              </a:rPr>
              <a:t>Each object stores its state in one or more </a:t>
            </a:r>
            <a:r>
              <a:rPr lang="en-US" i="1" dirty="0">
                <a:effectLst/>
              </a:rPr>
              <a:t>instance variables</a:t>
            </a:r>
            <a:r>
              <a:rPr lang="en-US" dirty="0">
                <a:effectLst/>
              </a:rPr>
              <a:t>.</a:t>
            </a:r>
          </a:p>
          <a:p>
            <a:pPr marL="36900" indent="0" hangingPunct="0">
              <a:buNone/>
            </a:pPr>
            <a:r>
              <a:rPr lang="en-US" dirty="0">
                <a:effectLst/>
              </a:rPr>
              <a:t> </a:t>
            </a:r>
          </a:p>
          <a:p>
            <a:pPr marL="36900" indent="0" hangingPunct="0">
              <a:buNone/>
            </a:pPr>
            <a:r>
              <a:rPr lang="en-US" b="1" dirty="0">
                <a:effectLst/>
                <a:latin typeface="Courier New" panose="02070309020205020404" pitchFamily="49" charset="0"/>
                <a:cs typeface="Courier New" panose="02070309020205020404" pitchFamily="49" charset="0"/>
              </a:rPr>
              <a:t>public class </a:t>
            </a:r>
            <a:r>
              <a:rPr lang="en-US" b="1" dirty="0" err="1">
                <a:effectLst/>
                <a:latin typeface="Courier New" panose="02070309020205020404" pitchFamily="49" charset="0"/>
                <a:cs typeface="Courier New" panose="02070309020205020404" pitchFamily="49" charset="0"/>
              </a:rPr>
              <a:t>CheckingAccount</a:t>
            </a:r>
            <a:r>
              <a:rPr lang="en-US" b="1" dirty="0">
                <a:effectLst/>
                <a:latin typeface="Courier New" panose="02070309020205020404" pitchFamily="49" charset="0"/>
                <a:cs typeface="Courier New" panose="02070309020205020404" pitchFamily="49" charset="0"/>
              </a:rPr>
              <a:t>{</a:t>
            </a:r>
          </a:p>
          <a:p>
            <a:pPr marL="414000" lvl="1" indent="0" hangingPunct="0">
              <a:buNone/>
            </a:pPr>
            <a:r>
              <a:rPr lang="en-US" b="1" dirty="0" smtClean="0">
                <a:effectLst/>
                <a:latin typeface="Courier New" panose="02070309020205020404" pitchFamily="49" charset="0"/>
                <a:cs typeface="Courier New" panose="02070309020205020404" pitchFamily="49" charset="0"/>
              </a:rPr>
              <a:t>private </a:t>
            </a:r>
            <a:r>
              <a:rPr lang="en-US" b="1" dirty="0">
                <a:effectLst/>
                <a:latin typeface="Courier New" panose="02070309020205020404" pitchFamily="49" charset="0"/>
                <a:cs typeface="Courier New" panose="02070309020205020404" pitchFamily="49" charset="0"/>
              </a:rPr>
              <a:t>double </a:t>
            </a:r>
            <a:r>
              <a:rPr lang="en-US" b="1" dirty="0" err="1">
                <a:effectLst/>
                <a:latin typeface="Courier New" panose="02070309020205020404" pitchFamily="49" charset="0"/>
                <a:cs typeface="Courier New" panose="02070309020205020404" pitchFamily="49" charset="0"/>
              </a:rPr>
              <a:t>myBalance</a:t>
            </a:r>
            <a:r>
              <a:rPr lang="en-US" b="1" dirty="0">
                <a:effectLst/>
                <a:latin typeface="Courier New" panose="02070309020205020404" pitchFamily="49" charset="0"/>
                <a:cs typeface="Courier New" panose="02070309020205020404" pitchFamily="49" charset="0"/>
              </a:rPr>
              <a:t>;</a:t>
            </a:r>
          </a:p>
          <a:p>
            <a:pPr marL="414000" lvl="1" indent="0" hangingPunct="0">
              <a:buNone/>
            </a:pPr>
            <a:r>
              <a:rPr lang="en-US" b="1" dirty="0" smtClean="0">
                <a:effectLst/>
                <a:latin typeface="Courier New" panose="02070309020205020404" pitchFamily="49" charset="0"/>
                <a:cs typeface="Courier New" panose="02070309020205020404" pitchFamily="49" charset="0"/>
              </a:rPr>
              <a:t>private </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myAccountNumber</a:t>
            </a:r>
            <a:r>
              <a:rPr lang="en-US" b="1" dirty="0">
                <a:effectLst/>
                <a:latin typeface="Courier New" panose="02070309020205020404" pitchFamily="49" charset="0"/>
                <a:cs typeface="Courier New" panose="02070309020205020404" pitchFamily="49" charset="0"/>
              </a:rPr>
              <a:t>;</a:t>
            </a:r>
          </a:p>
          <a:p>
            <a:pPr marL="36900" indent="0" hangingPunct="0">
              <a:buNone/>
            </a:pPr>
            <a:r>
              <a:rPr lang="en-US" b="1" i="1" dirty="0">
                <a:effectLst/>
                <a:latin typeface="Courier New" panose="02070309020205020404" pitchFamily="49" charset="0"/>
                <a:cs typeface="Courier New" panose="02070309020205020404" pitchFamily="49" charset="0"/>
              </a:rPr>
              <a:t> </a:t>
            </a:r>
            <a:endParaRPr lang="en-US" b="1" dirty="0">
              <a:effectLst/>
              <a:latin typeface="Courier New" panose="02070309020205020404" pitchFamily="49" charset="0"/>
              <a:cs typeface="Courier New" panose="02070309020205020404" pitchFamily="49" charset="0"/>
            </a:endParaRPr>
          </a:p>
          <a:p>
            <a:pPr marL="414000" lvl="1" indent="0" hangingPunct="0">
              <a:buNone/>
            </a:pPr>
            <a:r>
              <a:rPr lang="en-US" b="1" i="1" dirty="0" smtClean="0">
                <a:effectLst/>
                <a:latin typeface="Courier New" panose="02070309020205020404" pitchFamily="49" charset="0"/>
                <a:cs typeface="Courier New" panose="02070309020205020404" pitchFamily="49" charset="0"/>
              </a:rPr>
              <a:t>// </a:t>
            </a:r>
            <a:r>
              <a:rPr lang="en-US" b="1" i="1" dirty="0" err="1">
                <a:effectLst/>
                <a:latin typeface="Courier New" panose="02070309020205020404" pitchFamily="49" charset="0"/>
                <a:cs typeface="Courier New" panose="02070309020205020404" pitchFamily="49" charset="0"/>
              </a:rPr>
              <a:t>CheckingAccount</a:t>
            </a:r>
            <a:r>
              <a:rPr lang="en-US" b="1" i="1" dirty="0">
                <a:effectLst/>
                <a:latin typeface="Courier New" panose="02070309020205020404" pitchFamily="49" charset="0"/>
                <a:cs typeface="Courier New" panose="02070309020205020404" pitchFamily="49" charset="0"/>
              </a:rPr>
              <a:t> constructors</a:t>
            </a:r>
            <a:endParaRPr lang="en-US" b="1" dirty="0">
              <a:effectLst/>
              <a:latin typeface="Courier New" panose="02070309020205020404" pitchFamily="49" charset="0"/>
              <a:cs typeface="Courier New" panose="02070309020205020404" pitchFamily="49" charset="0"/>
            </a:endParaRPr>
          </a:p>
          <a:p>
            <a:pPr marL="414000" lvl="1" indent="0" hangingPunct="0">
              <a:buNone/>
            </a:pPr>
            <a:r>
              <a:rPr lang="en-US" b="1" i="1" dirty="0">
                <a:effectLst/>
                <a:latin typeface="Courier New" panose="02070309020205020404" pitchFamily="49" charset="0"/>
                <a:cs typeface="Courier New" panose="02070309020205020404" pitchFamily="49" charset="0"/>
              </a:rPr>
              <a:t> </a:t>
            </a:r>
            <a:endParaRPr lang="en-US" b="1" dirty="0">
              <a:effectLst/>
              <a:latin typeface="Courier New" panose="02070309020205020404" pitchFamily="49" charset="0"/>
              <a:cs typeface="Courier New" panose="02070309020205020404" pitchFamily="49" charset="0"/>
            </a:endParaRPr>
          </a:p>
          <a:p>
            <a:pPr marL="414000" lvl="1" indent="0" hangingPunct="0">
              <a:buNone/>
            </a:pPr>
            <a:r>
              <a:rPr lang="en-US" b="1" i="1" dirty="0" smtClean="0">
                <a:effectLst/>
                <a:latin typeface="Courier New" panose="02070309020205020404" pitchFamily="49" charset="0"/>
                <a:cs typeface="Courier New" panose="02070309020205020404" pitchFamily="49" charset="0"/>
              </a:rPr>
              <a:t>// </a:t>
            </a:r>
            <a:r>
              <a:rPr lang="en-US" b="1" i="1" dirty="0" err="1">
                <a:effectLst/>
                <a:latin typeface="Courier New" panose="02070309020205020404" pitchFamily="49" charset="0"/>
                <a:cs typeface="Courier New" panose="02070309020205020404" pitchFamily="49" charset="0"/>
              </a:rPr>
              <a:t>CheckingAccount</a:t>
            </a:r>
            <a:r>
              <a:rPr lang="en-US" b="1" i="1" dirty="0">
                <a:effectLst/>
                <a:latin typeface="Courier New" panose="02070309020205020404" pitchFamily="49" charset="0"/>
                <a:cs typeface="Courier New" panose="02070309020205020404" pitchFamily="49" charset="0"/>
              </a:rPr>
              <a:t> </a:t>
            </a:r>
            <a:r>
              <a:rPr lang="en-US" b="1" i="1" dirty="0" smtClean="0">
                <a:effectLst/>
                <a:latin typeface="Courier New" panose="02070309020205020404" pitchFamily="49" charset="0"/>
                <a:cs typeface="Courier New" panose="02070309020205020404" pitchFamily="49" charset="0"/>
              </a:rPr>
              <a:t>methods</a:t>
            </a:r>
          </a:p>
          <a:p>
            <a:pPr marL="414000" lvl="1" indent="0" hangingPunct="0">
              <a:buNone/>
            </a:pPr>
            <a:endParaRPr lang="en-US" b="1" dirty="0">
              <a:effectLst/>
              <a:latin typeface="Courier New" panose="02070309020205020404" pitchFamily="49" charset="0"/>
              <a:cs typeface="Courier New" panose="02070309020205020404" pitchFamily="49" charset="0"/>
            </a:endParaRPr>
          </a:p>
          <a:p>
            <a:pPr marL="36900" indent="0" hangingPunct="0">
              <a:buNone/>
            </a:pPr>
            <a:r>
              <a:rPr lang="en-US" b="1" dirty="0" smtClean="0">
                <a:effectLst/>
                <a:latin typeface="Courier New" panose="02070309020205020404" pitchFamily="49" charset="0"/>
                <a:cs typeface="Courier New" panose="02070309020205020404" pitchFamily="49" charset="0"/>
              </a:rPr>
              <a:t>}</a:t>
            </a:r>
            <a:endParaRPr lang="en-US"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5371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Variables</a:t>
            </a:r>
            <a:endParaRPr lang="en-US" dirty="0"/>
          </a:p>
        </p:txBody>
      </p:sp>
      <p:sp>
        <p:nvSpPr>
          <p:cNvPr id="3" name="Content Placeholder 2"/>
          <p:cNvSpPr>
            <a:spLocks noGrp="1"/>
          </p:cNvSpPr>
          <p:nvPr>
            <p:ph idx="1"/>
          </p:nvPr>
        </p:nvSpPr>
        <p:spPr>
          <a:xfrm>
            <a:off x="913795" y="2727158"/>
            <a:ext cx="10353762" cy="3064042"/>
          </a:xfrm>
        </p:spPr>
        <p:txBody>
          <a:bodyPr>
            <a:normAutofit/>
          </a:bodyPr>
          <a:lstStyle/>
          <a:p>
            <a:pPr marL="36900" indent="0">
              <a:buNone/>
            </a:pPr>
            <a:r>
              <a:rPr lang="en-US" dirty="0" smtClean="0">
                <a:effectLst/>
              </a:rPr>
              <a:t>Such as </a:t>
            </a:r>
            <a:r>
              <a:rPr lang="en-US" b="1" dirty="0" smtClean="0">
                <a:effectLst/>
              </a:rPr>
              <a:t>private</a:t>
            </a:r>
            <a:r>
              <a:rPr lang="en-US" dirty="0" smtClean="0">
                <a:effectLst/>
              </a:rPr>
              <a:t>. Tells </a:t>
            </a:r>
            <a:r>
              <a:rPr lang="en-US" dirty="0">
                <a:effectLst/>
              </a:rPr>
              <a:t>who can access that data member.  </a:t>
            </a:r>
            <a:endParaRPr lang="en-US" dirty="0" smtClean="0">
              <a:effectLst/>
            </a:endParaRPr>
          </a:p>
          <a:p>
            <a:pPr marL="36900" indent="0">
              <a:buNone/>
            </a:pPr>
            <a:r>
              <a:rPr lang="en-US" dirty="0" smtClean="0">
                <a:effectLst/>
              </a:rPr>
              <a:t>In </a:t>
            </a:r>
            <a:r>
              <a:rPr lang="en-US" dirty="0">
                <a:effectLst/>
              </a:rPr>
              <a:t>this curriculum, instance variables will always be made </a:t>
            </a:r>
            <a:r>
              <a:rPr lang="en-US" b="1" dirty="0">
                <a:effectLst/>
              </a:rPr>
              <a:t>private</a:t>
            </a:r>
            <a:r>
              <a:rPr lang="en-US" dirty="0" smtClean="0">
                <a:effectLst/>
              </a:rPr>
              <a:t>.</a:t>
            </a:r>
            <a:endParaRPr lang="en-US" dirty="0">
              <a:effectLst/>
            </a:endParaRPr>
          </a:p>
        </p:txBody>
      </p:sp>
      <p:sp>
        <p:nvSpPr>
          <p:cNvPr id="4" name="TextBox 3"/>
          <p:cNvSpPr txBox="1"/>
          <p:nvPr/>
        </p:nvSpPr>
        <p:spPr>
          <a:xfrm>
            <a:off x="1122947" y="1812758"/>
            <a:ext cx="9705474" cy="646331"/>
          </a:xfrm>
          <a:prstGeom prst="rect">
            <a:avLst/>
          </a:prstGeom>
          <a:noFill/>
        </p:spPr>
        <p:txBody>
          <a:bodyPr wrap="square" rtlCol="0">
            <a:spAutoFit/>
          </a:bodyPr>
          <a:lstStyle/>
          <a:p>
            <a:pPr algn="ctr"/>
            <a:r>
              <a:rPr lang="en-US" sz="3600" b="1" i="1" dirty="0" err="1"/>
              <a:t>access_specifier</a:t>
            </a:r>
            <a:r>
              <a:rPr lang="en-US" sz="3600" b="1" i="1" dirty="0"/>
              <a:t> type</a:t>
            </a:r>
            <a:r>
              <a:rPr lang="en-US" sz="3600" dirty="0"/>
              <a:t> </a:t>
            </a:r>
            <a:r>
              <a:rPr lang="en-US" sz="3600" i="1" dirty="0" err="1" smtClean="0"/>
              <a:t>variable_name</a:t>
            </a:r>
            <a:endParaRPr lang="en-US" sz="3600" dirty="0"/>
          </a:p>
        </p:txBody>
      </p:sp>
      <p:sp>
        <p:nvSpPr>
          <p:cNvPr id="5" name="Rectangle 4"/>
          <p:cNvSpPr/>
          <p:nvPr/>
        </p:nvSpPr>
        <p:spPr>
          <a:xfrm>
            <a:off x="2646947" y="1812758"/>
            <a:ext cx="3031958" cy="646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455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Variables</a:t>
            </a:r>
            <a:endParaRPr lang="en-US" dirty="0"/>
          </a:p>
        </p:txBody>
      </p:sp>
      <p:sp>
        <p:nvSpPr>
          <p:cNvPr id="3" name="Content Placeholder 2"/>
          <p:cNvSpPr>
            <a:spLocks noGrp="1"/>
          </p:cNvSpPr>
          <p:nvPr>
            <p:ph idx="1"/>
          </p:nvPr>
        </p:nvSpPr>
        <p:spPr>
          <a:xfrm>
            <a:off x="913795" y="2727158"/>
            <a:ext cx="10353762" cy="3064042"/>
          </a:xfrm>
        </p:spPr>
        <p:txBody>
          <a:bodyPr>
            <a:normAutofit/>
          </a:bodyPr>
          <a:lstStyle/>
          <a:p>
            <a:pPr marL="36900" indent="0" hangingPunct="0">
              <a:buNone/>
            </a:pPr>
            <a:r>
              <a:rPr lang="en-US" dirty="0">
                <a:effectLst/>
              </a:rPr>
              <a:t>The </a:t>
            </a:r>
            <a:r>
              <a:rPr lang="en-US" b="1" i="1" dirty="0">
                <a:effectLst/>
              </a:rPr>
              <a:t>type</a:t>
            </a:r>
            <a:r>
              <a:rPr lang="en-US" dirty="0">
                <a:effectLst/>
              </a:rPr>
              <a:t> of the variable (such as </a:t>
            </a:r>
            <a:r>
              <a:rPr lang="en-US" b="1" dirty="0">
                <a:effectLst/>
              </a:rPr>
              <a:t>double</a:t>
            </a:r>
            <a:r>
              <a:rPr lang="en-US" dirty="0" smtClean="0">
                <a:effectLst/>
              </a:rPr>
              <a:t>)</a:t>
            </a:r>
            <a:endParaRPr lang="en-US" dirty="0">
              <a:effectLst/>
            </a:endParaRPr>
          </a:p>
        </p:txBody>
      </p:sp>
      <p:sp>
        <p:nvSpPr>
          <p:cNvPr id="4" name="TextBox 3"/>
          <p:cNvSpPr txBox="1"/>
          <p:nvPr/>
        </p:nvSpPr>
        <p:spPr>
          <a:xfrm>
            <a:off x="1122947" y="1812758"/>
            <a:ext cx="9705474" cy="646331"/>
          </a:xfrm>
          <a:prstGeom prst="rect">
            <a:avLst/>
          </a:prstGeom>
          <a:noFill/>
        </p:spPr>
        <p:txBody>
          <a:bodyPr wrap="square" rtlCol="0">
            <a:spAutoFit/>
          </a:bodyPr>
          <a:lstStyle/>
          <a:p>
            <a:pPr algn="ctr"/>
            <a:r>
              <a:rPr lang="en-US" sz="3600" b="1" i="1" dirty="0" err="1"/>
              <a:t>access_specifier</a:t>
            </a:r>
            <a:r>
              <a:rPr lang="en-US" sz="3600" b="1" i="1" dirty="0"/>
              <a:t> type</a:t>
            </a:r>
            <a:r>
              <a:rPr lang="en-US" sz="3600" dirty="0"/>
              <a:t> </a:t>
            </a:r>
            <a:r>
              <a:rPr lang="en-US" sz="3600" i="1" dirty="0" err="1" smtClean="0"/>
              <a:t>variable_name</a:t>
            </a:r>
            <a:endParaRPr lang="en-US" sz="3600" dirty="0"/>
          </a:p>
        </p:txBody>
      </p:sp>
      <p:sp>
        <p:nvSpPr>
          <p:cNvPr id="5" name="Rectangle 4"/>
          <p:cNvSpPr/>
          <p:nvPr/>
        </p:nvSpPr>
        <p:spPr>
          <a:xfrm>
            <a:off x="5630779" y="1848119"/>
            <a:ext cx="914400" cy="646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326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Variables</a:t>
            </a:r>
            <a:endParaRPr lang="en-US" dirty="0"/>
          </a:p>
        </p:txBody>
      </p:sp>
      <p:sp>
        <p:nvSpPr>
          <p:cNvPr id="3" name="Content Placeholder 2"/>
          <p:cNvSpPr>
            <a:spLocks noGrp="1"/>
          </p:cNvSpPr>
          <p:nvPr>
            <p:ph idx="1"/>
          </p:nvPr>
        </p:nvSpPr>
        <p:spPr>
          <a:xfrm>
            <a:off x="913795" y="2727158"/>
            <a:ext cx="10353762" cy="3064042"/>
          </a:xfrm>
        </p:spPr>
        <p:txBody>
          <a:bodyPr>
            <a:normAutofit/>
          </a:bodyPr>
          <a:lstStyle/>
          <a:p>
            <a:pPr marL="36900" indent="0" hangingPunct="0">
              <a:buNone/>
            </a:pPr>
            <a:r>
              <a:rPr lang="en-US" dirty="0">
                <a:effectLst/>
              </a:rPr>
              <a:t>The </a:t>
            </a:r>
            <a:r>
              <a:rPr lang="en-US" i="1" dirty="0" err="1">
                <a:effectLst/>
              </a:rPr>
              <a:t>variable_name</a:t>
            </a:r>
            <a:r>
              <a:rPr lang="en-US" dirty="0">
                <a:effectLst/>
              </a:rPr>
              <a:t> (such as </a:t>
            </a:r>
            <a:r>
              <a:rPr lang="en-US" dirty="0" err="1">
                <a:effectLst/>
              </a:rPr>
              <a:t>myBalance</a:t>
            </a:r>
            <a:r>
              <a:rPr lang="en-US" dirty="0" smtClean="0">
                <a:effectLst/>
              </a:rPr>
              <a:t>)</a:t>
            </a:r>
            <a:endParaRPr lang="en-US" dirty="0">
              <a:effectLst/>
            </a:endParaRPr>
          </a:p>
        </p:txBody>
      </p:sp>
      <p:sp>
        <p:nvSpPr>
          <p:cNvPr id="4" name="TextBox 3"/>
          <p:cNvSpPr txBox="1"/>
          <p:nvPr/>
        </p:nvSpPr>
        <p:spPr>
          <a:xfrm>
            <a:off x="1122947" y="1812758"/>
            <a:ext cx="9705474" cy="646331"/>
          </a:xfrm>
          <a:prstGeom prst="rect">
            <a:avLst/>
          </a:prstGeom>
          <a:noFill/>
        </p:spPr>
        <p:txBody>
          <a:bodyPr wrap="square" rtlCol="0">
            <a:spAutoFit/>
          </a:bodyPr>
          <a:lstStyle/>
          <a:p>
            <a:pPr algn="ctr"/>
            <a:r>
              <a:rPr lang="en-US" sz="3600" b="1" i="1" dirty="0" err="1"/>
              <a:t>access_specifier</a:t>
            </a:r>
            <a:r>
              <a:rPr lang="en-US" sz="3600" b="1" i="1" dirty="0"/>
              <a:t> type</a:t>
            </a:r>
            <a:r>
              <a:rPr lang="en-US" sz="3600" dirty="0"/>
              <a:t> </a:t>
            </a:r>
            <a:r>
              <a:rPr lang="en-US" sz="3600" i="1" dirty="0" err="1" smtClean="0"/>
              <a:t>variable_name</a:t>
            </a:r>
            <a:endParaRPr lang="en-US" sz="3600" dirty="0"/>
          </a:p>
        </p:txBody>
      </p:sp>
      <p:sp>
        <p:nvSpPr>
          <p:cNvPr id="5" name="Rectangle 4"/>
          <p:cNvSpPr/>
          <p:nvPr/>
        </p:nvSpPr>
        <p:spPr>
          <a:xfrm>
            <a:off x="6545179" y="1833447"/>
            <a:ext cx="2727158" cy="646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17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Variables</a:t>
            </a:r>
            <a:endParaRPr lang="en-US" dirty="0"/>
          </a:p>
        </p:txBody>
      </p:sp>
      <p:sp>
        <p:nvSpPr>
          <p:cNvPr id="3" name="Content Placeholder 2"/>
          <p:cNvSpPr>
            <a:spLocks noGrp="1"/>
          </p:cNvSpPr>
          <p:nvPr>
            <p:ph idx="1"/>
          </p:nvPr>
        </p:nvSpPr>
        <p:spPr>
          <a:xfrm>
            <a:off x="401053" y="1732449"/>
            <a:ext cx="11309684" cy="4058751"/>
          </a:xfrm>
        </p:spPr>
        <p:txBody>
          <a:bodyPr>
            <a:normAutofit fontScale="70000" lnSpcReduction="20000"/>
          </a:bodyPr>
          <a:lstStyle/>
          <a:p>
            <a:pPr marL="36900" indent="0" hangingPunct="0">
              <a:buNone/>
            </a:pPr>
            <a:r>
              <a:rPr lang="en-US" b="1" dirty="0">
                <a:effectLst/>
              </a:rPr>
              <a:t>For example, because the </a:t>
            </a:r>
            <a:r>
              <a:rPr lang="en-US" b="1" dirty="0" err="1">
                <a:effectLst/>
              </a:rPr>
              <a:t>myBalance</a:t>
            </a:r>
            <a:r>
              <a:rPr lang="en-US" b="1" dirty="0">
                <a:effectLst/>
              </a:rPr>
              <a:t> instance variable is private, it cannot be accessed from outside of the class:</a:t>
            </a:r>
          </a:p>
          <a:p>
            <a:pPr marL="36900" indent="0" hangingPunct="0">
              <a:buNone/>
            </a:pPr>
            <a:r>
              <a:rPr lang="en-US" b="1" dirty="0">
                <a:effectLst/>
              </a:rPr>
              <a:t> </a:t>
            </a:r>
          </a:p>
          <a:p>
            <a:pPr marL="36900" indent="0" hangingPunct="0">
              <a:buNone/>
            </a:pPr>
            <a:r>
              <a:rPr lang="en-US" b="1" dirty="0" smtClean="0">
                <a:effectLst/>
              </a:rPr>
              <a:t>	</a:t>
            </a:r>
            <a:r>
              <a:rPr lang="en-US" b="1" dirty="0" smtClean="0">
                <a:effectLst/>
                <a:latin typeface="Courier New" panose="02070309020205020404" pitchFamily="49" charset="0"/>
                <a:cs typeface="Courier New" panose="02070309020205020404" pitchFamily="49" charset="0"/>
              </a:rPr>
              <a:t>double </a:t>
            </a:r>
            <a:r>
              <a:rPr lang="en-US" b="1" dirty="0">
                <a:effectLst/>
                <a:latin typeface="Courier New" panose="02070309020205020404" pitchFamily="49" charset="0"/>
                <a:cs typeface="Courier New" panose="02070309020205020404" pitchFamily="49" charset="0"/>
              </a:rPr>
              <a:t>balance = </a:t>
            </a:r>
            <a:r>
              <a:rPr lang="en-US" b="1" dirty="0" err="1">
                <a:effectLst/>
                <a:latin typeface="Courier New" panose="02070309020205020404" pitchFamily="49" charset="0"/>
                <a:cs typeface="Courier New" panose="02070309020205020404" pitchFamily="49" charset="0"/>
              </a:rPr>
              <a:t>checking.myBalance</a:t>
            </a:r>
            <a:r>
              <a:rPr lang="en-US" b="1" dirty="0">
                <a:effectLst/>
                <a:latin typeface="Courier New" panose="02070309020205020404" pitchFamily="49" charset="0"/>
                <a:cs typeface="Courier New" panose="02070309020205020404" pitchFamily="49" charset="0"/>
              </a:rPr>
              <a:t>;  </a:t>
            </a:r>
            <a:r>
              <a:rPr lang="en-US" b="1" dirty="0">
                <a:solidFill>
                  <a:srgbClr val="FF0000"/>
                </a:solidFill>
                <a:effectLst/>
                <a:latin typeface="Courier New" panose="02070309020205020404" pitchFamily="49" charset="0"/>
                <a:cs typeface="Courier New" panose="02070309020205020404" pitchFamily="49" charset="0"/>
              </a:rPr>
              <a:t>// compiler ERROR!</a:t>
            </a:r>
          </a:p>
          <a:p>
            <a:pPr marL="36900" indent="0" hangingPunct="0">
              <a:buNone/>
            </a:pPr>
            <a:r>
              <a:rPr lang="en-US" b="1" dirty="0">
                <a:effectLst/>
              </a:rPr>
              <a:t> </a:t>
            </a:r>
          </a:p>
          <a:p>
            <a:pPr marL="36900" indent="0" hangingPunct="0">
              <a:buNone/>
            </a:pPr>
            <a:r>
              <a:rPr lang="en-US" b="1" dirty="0">
                <a:effectLst/>
              </a:rPr>
              <a:t>However, the public </a:t>
            </a:r>
            <a:r>
              <a:rPr lang="en-US" b="1" dirty="0" err="1">
                <a:effectLst/>
              </a:rPr>
              <a:t>getBalance</a:t>
            </a:r>
            <a:r>
              <a:rPr lang="en-US" b="1" dirty="0">
                <a:effectLst/>
              </a:rPr>
              <a:t> method to inquire about the balance can be called:</a:t>
            </a:r>
          </a:p>
          <a:p>
            <a:pPr marL="36900" indent="0" hangingPunct="0">
              <a:buNone/>
            </a:pPr>
            <a:r>
              <a:rPr lang="en-US" b="1" dirty="0">
                <a:effectLst/>
              </a:rPr>
              <a:t> </a:t>
            </a:r>
          </a:p>
          <a:p>
            <a:pPr marL="36900" indent="0" hangingPunct="0">
              <a:buNone/>
            </a:pPr>
            <a:r>
              <a:rPr lang="en-US" b="1" dirty="0" smtClean="0">
                <a:effectLst/>
                <a:latin typeface="Courier New" panose="02070309020205020404" pitchFamily="49" charset="0"/>
                <a:cs typeface="Courier New" panose="02070309020205020404" pitchFamily="49" charset="0"/>
              </a:rPr>
              <a:t>	double </a:t>
            </a:r>
            <a:r>
              <a:rPr lang="en-US" b="1" dirty="0">
                <a:effectLst/>
                <a:latin typeface="Courier New" panose="02070309020205020404" pitchFamily="49" charset="0"/>
                <a:cs typeface="Courier New" panose="02070309020205020404" pitchFamily="49" charset="0"/>
              </a:rPr>
              <a:t>balance = </a:t>
            </a:r>
            <a:r>
              <a:rPr lang="en-US" b="1" dirty="0" err="1">
                <a:effectLst/>
                <a:latin typeface="Courier New" panose="02070309020205020404" pitchFamily="49" charset="0"/>
                <a:cs typeface="Courier New" panose="02070309020205020404" pitchFamily="49" charset="0"/>
              </a:rPr>
              <a:t>checking.getBalance</a:t>
            </a:r>
            <a:r>
              <a:rPr lang="en-US" b="1" dirty="0">
                <a:effectLst/>
                <a:latin typeface="Courier New" panose="02070309020205020404" pitchFamily="49" charset="0"/>
                <a:cs typeface="Courier New" panose="02070309020205020404" pitchFamily="49" charset="0"/>
              </a:rPr>
              <a:t>();  </a:t>
            </a:r>
            <a:r>
              <a:rPr lang="en-US" b="1" dirty="0">
                <a:solidFill>
                  <a:srgbClr val="00B050"/>
                </a:solidFill>
                <a:effectLst/>
                <a:latin typeface="Courier New" panose="02070309020205020404" pitchFamily="49" charset="0"/>
                <a:cs typeface="Courier New" panose="02070309020205020404" pitchFamily="49" charset="0"/>
              </a:rPr>
              <a:t>// </a:t>
            </a:r>
            <a:r>
              <a:rPr lang="en-US" b="1" dirty="0" smtClean="0">
                <a:solidFill>
                  <a:srgbClr val="00B050"/>
                </a:solidFill>
                <a:effectLst/>
                <a:latin typeface="Courier New" panose="02070309020205020404" pitchFamily="49" charset="0"/>
                <a:cs typeface="Courier New" panose="02070309020205020404" pitchFamily="49" charset="0"/>
              </a:rPr>
              <a:t>OK</a:t>
            </a:r>
            <a:endParaRPr lang="en-US" b="1" dirty="0">
              <a:solidFill>
                <a:srgbClr val="00B05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09695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Implementing Methods</a:t>
            </a:r>
            <a:endParaRPr lang="en-US" dirty="0"/>
          </a:p>
        </p:txBody>
      </p:sp>
    </p:spTree>
    <p:extLst>
      <p:ext uri="{BB962C8B-B14F-4D97-AF65-F5344CB8AC3E}">
        <p14:creationId xmlns:p14="http://schemas.microsoft.com/office/powerpoint/2010/main" val="3496704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Design</a:t>
            </a:r>
            <a:endParaRPr lang="en-US" dirty="0"/>
          </a:p>
        </p:txBody>
      </p:sp>
      <p:sp>
        <p:nvSpPr>
          <p:cNvPr id="3" name="Content Placeholder 2"/>
          <p:cNvSpPr>
            <a:spLocks noGrp="1"/>
          </p:cNvSpPr>
          <p:nvPr>
            <p:ph idx="1"/>
          </p:nvPr>
        </p:nvSpPr>
        <p:spPr/>
        <p:txBody>
          <a:bodyPr/>
          <a:lstStyle/>
          <a:p>
            <a:pPr marL="36900" indent="0">
              <a:buNone/>
            </a:pPr>
            <a:r>
              <a:rPr lang="en-US" dirty="0"/>
              <a:t>One of the advantages of object-oriented design is that it allows a programmer to create a new data type that is </a:t>
            </a:r>
            <a:r>
              <a:rPr lang="en-US" b="1" dirty="0"/>
              <a:t>reusable</a:t>
            </a:r>
            <a:r>
              <a:rPr lang="en-US" dirty="0"/>
              <a:t> in other situations.</a:t>
            </a:r>
          </a:p>
        </p:txBody>
      </p:sp>
    </p:spTree>
    <p:extLst>
      <p:ext uri="{BB962C8B-B14F-4D97-AF65-F5344CB8AC3E}">
        <p14:creationId xmlns:p14="http://schemas.microsoft.com/office/powerpoint/2010/main" val="3983368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0"/>
            <a:ext cx="5342626" cy="6858000"/>
          </a:xfrm>
          <a:ln w="38100">
            <a:solidFill>
              <a:schemeClr val="tx1"/>
            </a:solidFill>
          </a:ln>
        </p:spPr>
        <p:txBody>
          <a:bodyPr>
            <a:normAutofit fontScale="62500" lnSpcReduction="20000"/>
          </a:bodyPr>
          <a:lstStyle/>
          <a:p>
            <a:pPr marL="36900" indent="0" hangingPunct="0">
              <a:buNone/>
            </a:pPr>
            <a:r>
              <a:rPr lang="en-US" b="1" dirty="0" smtClean="0">
                <a:effectLst/>
              </a:rPr>
              <a:t>public </a:t>
            </a:r>
            <a:r>
              <a:rPr lang="en-US" b="1" dirty="0">
                <a:effectLst/>
              </a:rPr>
              <a:t>class</a:t>
            </a:r>
            <a:r>
              <a:rPr lang="en-US" dirty="0">
                <a:effectLst/>
              </a:rPr>
              <a:t> </a:t>
            </a:r>
            <a:r>
              <a:rPr lang="en-US" dirty="0" err="1">
                <a:effectLst/>
              </a:rPr>
              <a:t>CheckingAccount</a:t>
            </a:r>
            <a:r>
              <a:rPr lang="en-US" dirty="0">
                <a:effectLst/>
              </a:rPr>
              <a:t>{</a:t>
            </a:r>
          </a:p>
          <a:p>
            <a:pPr marL="36900" indent="0" hangingPunct="0">
              <a:buNone/>
            </a:pPr>
            <a:r>
              <a:rPr lang="en-US" i="1" dirty="0">
                <a:effectLst/>
              </a:rPr>
              <a:t>  </a:t>
            </a:r>
            <a:r>
              <a:rPr lang="en-US" b="1" dirty="0">
                <a:effectLst/>
              </a:rPr>
              <a:t>private</a:t>
            </a:r>
            <a:r>
              <a:rPr lang="en-US" dirty="0">
                <a:effectLst/>
              </a:rPr>
              <a:t> </a:t>
            </a:r>
            <a:r>
              <a:rPr lang="en-US" b="1" dirty="0">
                <a:effectLst/>
              </a:rPr>
              <a:t>double</a:t>
            </a:r>
            <a:r>
              <a:rPr lang="en-US" dirty="0">
                <a:effectLst/>
              </a:rPr>
              <a:t> </a:t>
            </a:r>
            <a:r>
              <a:rPr lang="en-US" dirty="0" err="1">
                <a:effectLst/>
              </a:rPr>
              <a:t>myBalance</a:t>
            </a:r>
            <a:r>
              <a:rPr lang="en-US" dirty="0">
                <a:effectLst/>
              </a:rPr>
              <a:t>;</a:t>
            </a:r>
          </a:p>
          <a:p>
            <a:pPr marL="36900" indent="0" hangingPunct="0">
              <a:buNone/>
            </a:pPr>
            <a:r>
              <a:rPr lang="en-US" dirty="0">
                <a:effectLst/>
              </a:rPr>
              <a:t>  </a:t>
            </a:r>
            <a:r>
              <a:rPr lang="en-US" b="1" dirty="0">
                <a:effectLst/>
              </a:rPr>
              <a:t>private</a:t>
            </a:r>
            <a:r>
              <a:rPr lang="en-US" dirty="0">
                <a:effectLst/>
              </a:rPr>
              <a:t> </a:t>
            </a:r>
            <a:r>
              <a:rPr lang="en-US" dirty="0" err="1">
                <a:effectLst/>
              </a:rPr>
              <a:t>int</a:t>
            </a:r>
            <a:r>
              <a:rPr lang="en-US" dirty="0">
                <a:effectLst/>
              </a:rPr>
              <a:t> </a:t>
            </a:r>
            <a:r>
              <a:rPr lang="en-US" dirty="0" err="1">
                <a:effectLst/>
              </a:rPr>
              <a:t>myAccountNumber</a:t>
            </a:r>
            <a:r>
              <a:rPr lang="en-US" dirty="0">
                <a:effectLst/>
              </a:rPr>
              <a:t>;</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double</a:t>
            </a:r>
            <a:r>
              <a:rPr lang="en-US" dirty="0">
                <a:effectLst/>
              </a:rPr>
              <a:t> </a:t>
            </a:r>
            <a:r>
              <a:rPr lang="en-US" dirty="0" err="1">
                <a:effectLst/>
              </a:rPr>
              <a:t>getBalance</a:t>
            </a:r>
            <a:r>
              <a:rPr lang="en-US" dirty="0">
                <a:effectLst/>
              </a:rPr>
              <a:t>(){</a:t>
            </a:r>
          </a:p>
          <a:p>
            <a:pPr marL="36900" indent="0" hangingPunct="0">
              <a:buNone/>
            </a:pPr>
            <a:r>
              <a:rPr lang="en-US" dirty="0">
                <a:effectLst/>
              </a:rPr>
              <a:t>    </a:t>
            </a:r>
            <a:r>
              <a:rPr lang="en-US" b="1" dirty="0">
                <a:effectLst/>
              </a:rPr>
              <a:t>return</a:t>
            </a:r>
            <a:r>
              <a:rPr lang="en-US" dirty="0">
                <a:effectLst/>
              </a:rPr>
              <a:t> </a:t>
            </a:r>
            <a:r>
              <a:rPr lang="en-US" dirty="0" err="1">
                <a:effectLst/>
              </a:rPr>
              <a:t>myBalance</a:t>
            </a:r>
            <a:r>
              <a:rPr lang="en-US" dirty="0">
                <a:effectLst/>
              </a:rPr>
              <a:t>;</a:t>
            </a:r>
          </a:p>
          <a:p>
            <a:pPr marL="36900" indent="0" hangingPunct="0">
              <a:buNone/>
            </a:pPr>
            <a:r>
              <a:rPr lang="en-US" dirty="0">
                <a:effectLst/>
              </a:rPr>
              <a:t>  }</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deposit(</a:t>
            </a:r>
            <a:r>
              <a:rPr lang="en-US" b="1" dirty="0">
                <a:effectLst/>
              </a:rPr>
              <a:t>double</a:t>
            </a:r>
            <a:r>
              <a:rPr lang="en-US" dirty="0">
                <a:effectLst/>
              </a:rPr>
              <a:t> amount){</a:t>
            </a:r>
          </a:p>
          <a:p>
            <a:pPr marL="36900" indent="0" hangingPunct="0">
              <a:buNone/>
            </a:pPr>
            <a:r>
              <a:rPr lang="en-US" dirty="0">
                <a:effectLst/>
              </a:rPr>
              <a:t>    </a:t>
            </a:r>
            <a:r>
              <a:rPr lang="en-US" dirty="0" err="1">
                <a:effectLst/>
              </a:rPr>
              <a:t>myBalance</a:t>
            </a:r>
            <a:r>
              <a:rPr lang="en-US" dirty="0">
                <a:effectLst/>
              </a:rPr>
              <a:t> += amount;</a:t>
            </a:r>
          </a:p>
          <a:p>
            <a:pPr marL="36900" indent="0" hangingPunct="0">
              <a:buNone/>
            </a:pPr>
            <a:r>
              <a:rPr lang="en-US" dirty="0">
                <a:effectLst/>
              </a:rPr>
              <a:t>  }</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withdraw(</a:t>
            </a:r>
            <a:r>
              <a:rPr lang="en-US" b="1" dirty="0">
                <a:effectLst/>
              </a:rPr>
              <a:t>double</a:t>
            </a:r>
            <a:r>
              <a:rPr lang="en-US" dirty="0">
                <a:effectLst/>
              </a:rPr>
              <a:t> amount){</a:t>
            </a:r>
          </a:p>
          <a:p>
            <a:pPr marL="36900" indent="0" hangingPunct="0">
              <a:buNone/>
            </a:pPr>
            <a:r>
              <a:rPr lang="en-US" dirty="0">
                <a:effectLst/>
              </a:rPr>
              <a:t>    </a:t>
            </a:r>
            <a:r>
              <a:rPr lang="en-US" dirty="0" err="1">
                <a:effectLst/>
              </a:rPr>
              <a:t>myBalance</a:t>
            </a:r>
            <a:r>
              <a:rPr lang="en-US" dirty="0">
                <a:effectLst/>
              </a:rPr>
              <a:t> -= amount;</a:t>
            </a:r>
          </a:p>
          <a:p>
            <a:pPr marL="36900" indent="0" hangingPunct="0">
              <a:buNone/>
            </a:pPr>
            <a:r>
              <a:rPr lang="en-US" dirty="0">
                <a:effectLst/>
              </a:rPr>
              <a:t>  }</a:t>
            </a:r>
          </a:p>
          <a:p>
            <a:pPr marL="36900" indent="0" hangingPunct="0">
              <a:buNone/>
            </a:pPr>
            <a:r>
              <a:rPr lang="en-US" dirty="0" smtClean="0">
                <a:effectLst/>
              </a:rPr>
              <a:t>}</a:t>
            </a:r>
            <a:endParaRPr lang="en-US" dirty="0">
              <a:effectLst/>
            </a:endParaRPr>
          </a:p>
        </p:txBody>
      </p:sp>
      <p:sp>
        <p:nvSpPr>
          <p:cNvPr id="4" name="Content Placeholder 2"/>
          <p:cNvSpPr txBox="1">
            <a:spLocks/>
          </p:cNvSpPr>
          <p:nvPr/>
        </p:nvSpPr>
        <p:spPr>
          <a:xfrm>
            <a:off x="6624785" y="2338137"/>
            <a:ext cx="5342626" cy="2181726"/>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hangingPunct="0">
              <a:buFont typeface="Wingdings 2" charset="2"/>
              <a:buNone/>
            </a:pPr>
            <a:r>
              <a:rPr lang="en-US" dirty="0" smtClean="0">
                <a:effectLst/>
              </a:rPr>
              <a:t>The implementation for three methods of the </a:t>
            </a:r>
            <a:r>
              <a:rPr lang="en-US" dirty="0" err="1" smtClean="0">
                <a:effectLst/>
              </a:rPr>
              <a:t>CheckingAccount</a:t>
            </a:r>
            <a:r>
              <a:rPr lang="en-US" dirty="0" smtClean="0">
                <a:effectLst/>
              </a:rPr>
              <a:t> class is given to the left</a:t>
            </a:r>
            <a:endParaRPr lang="en-US" dirty="0">
              <a:effectLst/>
            </a:endParaRPr>
          </a:p>
        </p:txBody>
      </p:sp>
    </p:spTree>
    <p:extLst>
      <p:ext uri="{BB962C8B-B14F-4D97-AF65-F5344CB8AC3E}">
        <p14:creationId xmlns:p14="http://schemas.microsoft.com/office/powerpoint/2010/main" val="3668660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0"/>
            <a:ext cx="5342626" cy="6858000"/>
          </a:xfrm>
          <a:ln w="38100">
            <a:solidFill>
              <a:schemeClr val="tx1"/>
            </a:solidFill>
          </a:ln>
        </p:spPr>
        <p:txBody>
          <a:bodyPr>
            <a:normAutofit fontScale="62500" lnSpcReduction="20000"/>
          </a:bodyPr>
          <a:lstStyle/>
          <a:p>
            <a:pPr marL="36900" indent="0" hangingPunct="0">
              <a:buNone/>
            </a:pPr>
            <a:r>
              <a:rPr lang="en-US" b="1" dirty="0" smtClean="0">
                <a:effectLst/>
              </a:rPr>
              <a:t>public </a:t>
            </a:r>
            <a:r>
              <a:rPr lang="en-US" b="1" dirty="0">
                <a:effectLst/>
              </a:rPr>
              <a:t>class</a:t>
            </a:r>
            <a:r>
              <a:rPr lang="en-US" dirty="0">
                <a:effectLst/>
              </a:rPr>
              <a:t> </a:t>
            </a:r>
            <a:r>
              <a:rPr lang="en-US" dirty="0" err="1">
                <a:effectLst/>
              </a:rPr>
              <a:t>CheckingAccount</a:t>
            </a:r>
            <a:r>
              <a:rPr lang="en-US" dirty="0">
                <a:effectLst/>
              </a:rPr>
              <a:t>{</a:t>
            </a:r>
          </a:p>
          <a:p>
            <a:pPr marL="36900" indent="0" hangingPunct="0">
              <a:buNone/>
            </a:pPr>
            <a:r>
              <a:rPr lang="en-US" i="1" dirty="0">
                <a:effectLst/>
              </a:rPr>
              <a:t>  </a:t>
            </a:r>
            <a:r>
              <a:rPr lang="en-US" b="1" dirty="0">
                <a:effectLst/>
              </a:rPr>
              <a:t>private</a:t>
            </a:r>
            <a:r>
              <a:rPr lang="en-US" dirty="0">
                <a:effectLst/>
              </a:rPr>
              <a:t> </a:t>
            </a:r>
            <a:r>
              <a:rPr lang="en-US" b="1" dirty="0">
                <a:effectLst/>
              </a:rPr>
              <a:t>double</a:t>
            </a:r>
            <a:r>
              <a:rPr lang="en-US" dirty="0">
                <a:effectLst/>
              </a:rPr>
              <a:t> </a:t>
            </a:r>
            <a:r>
              <a:rPr lang="en-US" dirty="0" err="1">
                <a:effectLst/>
              </a:rPr>
              <a:t>myBalance</a:t>
            </a:r>
            <a:r>
              <a:rPr lang="en-US" dirty="0">
                <a:effectLst/>
              </a:rPr>
              <a:t>;</a:t>
            </a:r>
          </a:p>
          <a:p>
            <a:pPr marL="36900" indent="0" hangingPunct="0">
              <a:buNone/>
            </a:pPr>
            <a:r>
              <a:rPr lang="en-US" dirty="0">
                <a:effectLst/>
              </a:rPr>
              <a:t>  </a:t>
            </a:r>
            <a:r>
              <a:rPr lang="en-US" b="1" dirty="0">
                <a:effectLst/>
              </a:rPr>
              <a:t>private</a:t>
            </a:r>
            <a:r>
              <a:rPr lang="en-US" dirty="0">
                <a:effectLst/>
              </a:rPr>
              <a:t> </a:t>
            </a:r>
            <a:r>
              <a:rPr lang="en-US" dirty="0" err="1">
                <a:effectLst/>
              </a:rPr>
              <a:t>int</a:t>
            </a:r>
            <a:r>
              <a:rPr lang="en-US" dirty="0">
                <a:effectLst/>
              </a:rPr>
              <a:t> </a:t>
            </a:r>
            <a:r>
              <a:rPr lang="en-US" dirty="0" err="1">
                <a:effectLst/>
              </a:rPr>
              <a:t>myAccountNumber</a:t>
            </a:r>
            <a:r>
              <a:rPr lang="en-US" dirty="0">
                <a:effectLst/>
              </a:rPr>
              <a:t>;</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double</a:t>
            </a:r>
            <a:r>
              <a:rPr lang="en-US" dirty="0">
                <a:effectLst/>
              </a:rPr>
              <a:t> </a:t>
            </a:r>
            <a:r>
              <a:rPr lang="en-US" dirty="0" err="1">
                <a:effectLst/>
              </a:rPr>
              <a:t>getBalance</a:t>
            </a:r>
            <a:r>
              <a:rPr lang="en-US" dirty="0">
                <a:effectLst/>
              </a:rPr>
              <a:t>(){</a:t>
            </a:r>
          </a:p>
          <a:p>
            <a:pPr marL="36900" indent="0" hangingPunct="0">
              <a:buNone/>
            </a:pPr>
            <a:r>
              <a:rPr lang="en-US" dirty="0">
                <a:effectLst/>
              </a:rPr>
              <a:t>    </a:t>
            </a:r>
            <a:r>
              <a:rPr lang="en-US" b="1" dirty="0">
                <a:effectLst/>
              </a:rPr>
              <a:t>return</a:t>
            </a:r>
            <a:r>
              <a:rPr lang="en-US" dirty="0">
                <a:effectLst/>
              </a:rPr>
              <a:t> </a:t>
            </a:r>
            <a:r>
              <a:rPr lang="en-US" dirty="0" err="1">
                <a:effectLst/>
              </a:rPr>
              <a:t>myBalance</a:t>
            </a:r>
            <a:r>
              <a:rPr lang="en-US" dirty="0">
                <a:effectLst/>
              </a:rPr>
              <a:t>;</a:t>
            </a:r>
          </a:p>
          <a:p>
            <a:pPr marL="36900" indent="0" hangingPunct="0">
              <a:buNone/>
            </a:pPr>
            <a:r>
              <a:rPr lang="en-US" dirty="0">
                <a:effectLst/>
              </a:rPr>
              <a:t>  }</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deposit(</a:t>
            </a:r>
            <a:r>
              <a:rPr lang="en-US" b="1" dirty="0">
                <a:effectLst/>
              </a:rPr>
              <a:t>double</a:t>
            </a:r>
            <a:r>
              <a:rPr lang="en-US" dirty="0">
                <a:effectLst/>
              </a:rPr>
              <a:t> amount){</a:t>
            </a:r>
          </a:p>
          <a:p>
            <a:pPr marL="36900" indent="0" hangingPunct="0">
              <a:buNone/>
            </a:pPr>
            <a:r>
              <a:rPr lang="en-US" dirty="0">
                <a:effectLst/>
              </a:rPr>
              <a:t>    </a:t>
            </a:r>
            <a:r>
              <a:rPr lang="en-US" dirty="0" err="1">
                <a:effectLst/>
              </a:rPr>
              <a:t>myBalance</a:t>
            </a:r>
            <a:r>
              <a:rPr lang="en-US" dirty="0">
                <a:effectLst/>
              </a:rPr>
              <a:t> += amount;</a:t>
            </a:r>
          </a:p>
          <a:p>
            <a:pPr marL="36900" indent="0" hangingPunct="0">
              <a:buNone/>
            </a:pPr>
            <a:r>
              <a:rPr lang="en-US" dirty="0">
                <a:effectLst/>
              </a:rPr>
              <a:t>  }</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withdraw(</a:t>
            </a:r>
            <a:r>
              <a:rPr lang="en-US" b="1" dirty="0">
                <a:effectLst/>
              </a:rPr>
              <a:t>double</a:t>
            </a:r>
            <a:r>
              <a:rPr lang="en-US" dirty="0">
                <a:effectLst/>
              </a:rPr>
              <a:t> amount){</a:t>
            </a:r>
          </a:p>
          <a:p>
            <a:pPr marL="36900" indent="0" hangingPunct="0">
              <a:buNone/>
            </a:pPr>
            <a:r>
              <a:rPr lang="en-US" dirty="0">
                <a:effectLst/>
              </a:rPr>
              <a:t>    </a:t>
            </a:r>
            <a:r>
              <a:rPr lang="en-US" dirty="0" err="1">
                <a:effectLst/>
              </a:rPr>
              <a:t>myBalance</a:t>
            </a:r>
            <a:r>
              <a:rPr lang="en-US" dirty="0">
                <a:effectLst/>
              </a:rPr>
              <a:t> -= amount;</a:t>
            </a:r>
          </a:p>
          <a:p>
            <a:pPr marL="36900" indent="0" hangingPunct="0">
              <a:buNone/>
            </a:pPr>
            <a:r>
              <a:rPr lang="en-US" dirty="0">
                <a:effectLst/>
              </a:rPr>
              <a:t>  }</a:t>
            </a:r>
          </a:p>
          <a:p>
            <a:pPr marL="36900" indent="0" hangingPunct="0">
              <a:buNone/>
            </a:pPr>
            <a:r>
              <a:rPr lang="en-US" dirty="0" smtClean="0">
                <a:effectLst/>
              </a:rPr>
              <a:t>}</a:t>
            </a:r>
            <a:endParaRPr lang="en-US" dirty="0">
              <a:effectLst/>
            </a:endParaRPr>
          </a:p>
        </p:txBody>
      </p:sp>
      <p:sp>
        <p:nvSpPr>
          <p:cNvPr id="4" name="Content Placeholder 2"/>
          <p:cNvSpPr txBox="1">
            <a:spLocks/>
          </p:cNvSpPr>
          <p:nvPr/>
        </p:nvSpPr>
        <p:spPr>
          <a:xfrm>
            <a:off x="6592700" y="1062790"/>
            <a:ext cx="5342626" cy="473242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hangingPunct="0">
              <a:buNone/>
            </a:pPr>
            <a:r>
              <a:rPr lang="en-US" dirty="0">
                <a:effectLst/>
              </a:rPr>
              <a:t>The implementation of the </a:t>
            </a:r>
            <a:r>
              <a:rPr lang="en-US" dirty="0" smtClean="0">
                <a:effectLst/>
              </a:rPr>
              <a:t>methods:</a:t>
            </a:r>
          </a:p>
          <a:p>
            <a:pPr marL="36900" indent="0" hangingPunct="0">
              <a:buNone/>
            </a:pPr>
            <a:r>
              <a:rPr lang="en-US" dirty="0" smtClean="0">
                <a:effectLst/>
              </a:rPr>
              <a:t>When </a:t>
            </a:r>
            <a:r>
              <a:rPr lang="en-US" dirty="0">
                <a:effectLst/>
              </a:rPr>
              <a:t>some amount of money is deposited or withdrawn, the balance increases or decreases by that amount. </a:t>
            </a:r>
          </a:p>
        </p:txBody>
      </p:sp>
    </p:spTree>
    <p:extLst>
      <p:ext uri="{BB962C8B-B14F-4D97-AF65-F5344CB8AC3E}">
        <p14:creationId xmlns:p14="http://schemas.microsoft.com/office/powerpoint/2010/main" val="2630686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0"/>
            <a:ext cx="5342626" cy="6858000"/>
          </a:xfrm>
          <a:ln w="38100">
            <a:solidFill>
              <a:schemeClr val="tx1"/>
            </a:solidFill>
          </a:ln>
        </p:spPr>
        <p:txBody>
          <a:bodyPr>
            <a:normAutofit fontScale="62500" lnSpcReduction="20000"/>
          </a:bodyPr>
          <a:lstStyle/>
          <a:p>
            <a:pPr marL="36900" indent="0" hangingPunct="0">
              <a:buNone/>
            </a:pPr>
            <a:r>
              <a:rPr lang="en-US" b="1" dirty="0" smtClean="0">
                <a:effectLst/>
              </a:rPr>
              <a:t>public </a:t>
            </a:r>
            <a:r>
              <a:rPr lang="en-US" b="1" dirty="0">
                <a:effectLst/>
              </a:rPr>
              <a:t>class</a:t>
            </a:r>
            <a:r>
              <a:rPr lang="en-US" dirty="0">
                <a:effectLst/>
              </a:rPr>
              <a:t> </a:t>
            </a:r>
            <a:r>
              <a:rPr lang="en-US" dirty="0" err="1">
                <a:effectLst/>
              </a:rPr>
              <a:t>CheckingAccount</a:t>
            </a:r>
            <a:r>
              <a:rPr lang="en-US" dirty="0">
                <a:effectLst/>
              </a:rPr>
              <a:t>{</a:t>
            </a:r>
          </a:p>
          <a:p>
            <a:pPr marL="36900" indent="0" hangingPunct="0">
              <a:buNone/>
            </a:pPr>
            <a:r>
              <a:rPr lang="en-US" i="1" dirty="0">
                <a:effectLst/>
              </a:rPr>
              <a:t>  </a:t>
            </a:r>
            <a:r>
              <a:rPr lang="en-US" b="1" dirty="0">
                <a:effectLst/>
              </a:rPr>
              <a:t>private</a:t>
            </a:r>
            <a:r>
              <a:rPr lang="en-US" dirty="0">
                <a:effectLst/>
              </a:rPr>
              <a:t> </a:t>
            </a:r>
            <a:r>
              <a:rPr lang="en-US" b="1" dirty="0">
                <a:effectLst/>
              </a:rPr>
              <a:t>double</a:t>
            </a:r>
            <a:r>
              <a:rPr lang="en-US" dirty="0">
                <a:effectLst/>
              </a:rPr>
              <a:t> </a:t>
            </a:r>
            <a:r>
              <a:rPr lang="en-US" dirty="0" err="1">
                <a:effectLst/>
              </a:rPr>
              <a:t>myBalance</a:t>
            </a:r>
            <a:r>
              <a:rPr lang="en-US" dirty="0">
                <a:effectLst/>
              </a:rPr>
              <a:t>;</a:t>
            </a:r>
          </a:p>
          <a:p>
            <a:pPr marL="36900" indent="0" hangingPunct="0">
              <a:buNone/>
            </a:pPr>
            <a:r>
              <a:rPr lang="en-US" dirty="0">
                <a:effectLst/>
              </a:rPr>
              <a:t>  </a:t>
            </a:r>
            <a:r>
              <a:rPr lang="en-US" b="1" dirty="0">
                <a:effectLst/>
              </a:rPr>
              <a:t>private</a:t>
            </a:r>
            <a:r>
              <a:rPr lang="en-US" dirty="0">
                <a:effectLst/>
              </a:rPr>
              <a:t> </a:t>
            </a:r>
            <a:r>
              <a:rPr lang="en-US" dirty="0" err="1">
                <a:effectLst/>
              </a:rPr>
              <a:t>int</a:t>
            </a:r>
            <a:r>
              <a:rPr lang="en-US" dirty="0">
                <a:effectLst/>
              </a:rPr>
              <a:t> </a:t>
            </a:r>
            <a:r>
              <a:rPr lang="en-US" dirty="0" err="1">
                <a:effectLst/>
              </a:rPr>
              <a:t>myAccountNumber</a:t>
            </a:r>
            <a:r>
              <a:rPr lang="en-US" dirty="0">
                <a:effectLst/>
              </a:rPr>
              <a:t>;</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double</a:t>
            </a:r>
            <a:r>
              <a:rPr lang="en-US" dirty="0">
                <a:effectLst/>
              </a:rPr>
              <a:t> </a:t>
            </a:r>
            <a:r>
              <a:rPr lang="en-US" dirty="0" err="1">
                <a:effectLst/>
              </a:rPr>
              <a:t>getBalance</a:t>
            </a:r>
            <a:r>
              <a:rPr lang="en-US" dirty="0">
                <a:effectLst/>
              </a:rPr>
              <a:t>(){</a:t>
            </a:r>
          </a:p>
          <a:p>
            <a:pPr marL="36900" indent="0" hangingPunct="0">
              <a:buNone/>
            </a:pPr>
            <a:r>
              <a:rPr lang="en-US" dirty="0">
                <a:effectLst/>
              </a:rPr>
              <a:t>    </a:t>
            </a:r>
            <a:r>
              <a:rPr lang="en-US" b="1" dirty="0">
                <a:effectLst/>
              </a:rPr>
              <a:t>return</a:t>
            </a:r>
            <a:r>
              <a:rPr lang="en-US" dirty="0">
                <a:effectLst/>
              </a:rPr>
              <a:t> </a:t>
            </a:r>
            <a:r>
              <a:rPr lang="en-US" dirty="0" err="1">
                <a:effectLst/>
              </a:rPr>
              <a:t>myBalance</a:t>
            </a:r>
            <a:r>
              <a:rPr lang="en-US" dirty="0">
                <a:effectLst/>
              </a:rPr>
              <a:t>;</a:t>
            </a:r>
          </a:p>
          <a:p>
            <a:pPr marL="36900" indent="0" hangingPunct="0">
              <a:buNone/>
            </a:pPr>
            <a:r>
              <a:rPr lang="en-US" dirty="0">
                <a:effectLst/>
              </a:rPr>
              <a:t>  }</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deposit(</a:t>
            </a:r>
            <a:r>
              <a:rPr lang="en-US" b="1" dirty="0">
                <a:effectLst/>
              </a:rPr>
              <a:t>double</a:t>
            </a:r>
            <a:r>
              <a:rPr lang="en-US" dirty="0">
                <a:effectLst/>
              </a:rPr>
              <a:t> amount){</a:t>
            </a:r>
          </a:p>
          <a:p>
            <a:pPr marL="36900" indent="0" hangingPunct="0">
              <a:buNone/>
            </a:pPr>
            <a:r>
              <a:rPr lang="en-US" dirty="0">
                <a:effectLst/>
              </a:rPr>
              <a:t>    </a:t>
            </a:r>
            <a:r>
              <a:rPr lang="en-US" dirty="0" err="1">
                <a:effectLst/>
              </a:rPr>
              <a:t>myBalance</a:t>
            </a:r>
            <a:r>
              <a:rPr lang="en-US" dirty="0">
                <a:effectLst/>
              </a:rPr>
              <a:t> += amount;</a:t>
            </a:r>
          </a:p>
          <a:p>
            <a:pPr marL="36900" indent="0" hangingPunct="0">
              <a:buNone/>
            </a:pPr>
            <a:r>
              <a:rPr lang="en-US" dirty="0">
                <a:effectLst/>
              </a:rPr>
              <a:t>  }</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withdraw(</a:t>
            </a:r>
            <a:r>
              <a:rPr lang="en-US" b="1" dirty="0">
                <a:effectLst/>
              </a:rPr>
              <a:t>double</a:t>
            </a:r>
            <a:r>
              <a:rPr lang="en-US" dirty="0">
                <a:effectLst/>
              </a:rPr>
              <a:t> amount){</a:t>
            </a:r>
          </a:p>
          <a:p>
            <a:pPr marL="36900" indent="0" hangingPunct="0">
              <a:buNone/>
            </a:pPr>
            <a:r>
              <a:rPr lang="en-US" dirty="0">
                <a:effectLst/>
              </a:rPr>
              <a:t>    </a:t>
            </a:r>
            <a:r>
              <a:rPr lang="en-US" dirty="0" err="1">
                <a:effectLst/>
              </a:rPr>
              <a:t>myBalance</a:t>
            </a:r>
            <a:r>
              <a:rPr lang="en-US" dirty="0">
                <a:effectLst/>
              </a:rPr>
              <a:t> -= amount;</a:t>
            </a:r>
          </a:p>
          <a:p>
            <a:pPr marL="36900" indent="0" hangingPunct="0">
              <a:buNone/>
            </a:pPr>
            <a:r>
              <a:rPr lang="en-US" dirty="0">
                <a:effectLst/>
              </a:rPr>
              <a:t>  }</a:t>
            </a:r>
          </a:p>
          <a:p>
            <a:pPr marL="36900" indent="0" hangingPunct="0">
              <a:buNone/>
            </a:pPr>
            <a:r>
              <a:rPr lang="en-US" dirty="0" smtClean="0">
                <a:effectLst/>
              </a:rPr>
              <a:t>}</a:t>
            </a:r>
            <a:endParaRPr lang="en-US" dirty="0">
              <a:effectLst/>
            </a:endParaRPr>
          </a:p>
        </p:txBody>
      </p:sp>
      <p:sp>
        <p:nvSpPr>
          <p:cNvPr id="4" name="Content Placeholder 2"/>
          <p:cNvSpPr txBox="1">
            <a:spLocks/>
          </p:cNvSpPr>
          <p:nvPr/>
        </p:nvSpPr>
        <p:spPr>
          <a:xfrm>
            <a:off x="6592700" y="1062790"/>
            <a:ext cx="5342626" cy="4732420"/>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hangingPunct="0">
              <a:buNone/>
            </a:pPr>
            <a:r>
              <a:rPr lang="en-US" dirty="0">
                <a:effectLst/>
              </a:rPr>
              <a:t>The </a:t>
            </a:r>
            <a:r>
              <a:rPr lang="en-US" dirty="0" err="1">
                <a:effectLst/>
              </a:rPr>
              <a:t>getBalance</a:t>
            </a:r>
            <a:r>
              <a:rPr lang="en-US" dirty="0">
                <a:effectLst/>
              </a:rPr>
              <a:t> method simply </a:t>
            </a:r>
            <a:r>
              <a:rPr lang="en-US" i="1" dirty="0">
                <a:effectLst/>
              </a:rPr>
              <a:t>returns</a:t>
            </a:r>
            <a:r>
              <a:rPr lang="en-US" dirty="0">
                <a:effectLst/>
              </a:rPr>
              <a:t> the current balance. </a:t>
            </a:r>
            <a:endParaRPr lang="en-US" dirty="0" smtClean="0">
              <a:effectLst/>
            </a:endParaRPr>
          </a:p>
          <a:p>
            <a:pPr marL="36900" indent="0" hangingPunct="0">
              <a:buNone/>
            </a:pPr>
            <a:r>
              <a:rPr lang="en-US" dirty="0" smtClean="0">
                <a:effectLst/>
              </a:rPr>
              <a:t>A </a:t>
            </a:r>
            <a:r>
              <a:rPr lang="en-US" b="1" dirty="0">
                <a:effectLst/>
              </a:rPr>
              <a:t>return</a:t>
            </a:r>
            <a:r>
              <a:rPr lang="en-US" dirty="0">
                <a:effectLst/>
              </a:rPr>
              <a:t> statement obtains the value of a variable and exits the method immediately. </a:t>
            </a:r>
            <a:endParaRPr lang="en-US" dirty="0" smtClean="0">
              <a:effectLst/>
            </a:endParaRPr>
          </a:p>
          <a:p>
            <a:pPr marL="36900" indent="0" hangingPunct="0">
              <a:buNone/>
            </a:pPr>
            <a:r>
              <a:rPr lang="en-US" dirty="0" smtClean="0">
                <a:effectLst/>
              </a:rPr>
              <a:t>The </a:t>
            </a:r>
            <a:r>
              <a:rPr lang="en-US" dirty="0">
                <a:effectLst/>
              </a:rPr>
              <a:t>return value becomes the value of the method call expression. </a:t>
            </a:r>
          </a:p>
        </p:txBody>
      </p:sp>
      <p:sp>
        <p:nvSpPr>
          <p:cNvPr id="2" name="Rectangle 1"/>
          <p:cNvSpPr/>
          <p:nvPr/>
        </p:nvSpPr>
        <p:spPr>
          <a:xfrm>
            <a:off x="1106904" y="1764632"/>
            <a:ext cx="3753853" cy="12833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653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0"/>
            <a:ext cx="5342626" cy="6858000"/>
          </a:xfrm>
          <a:ln w="38100">
            <a:solidFill>
              <a:schemeClr val="tx1"/>
            </a:solidFill>
          </a:ln>
        </p:spPr>
        <p:txBody>
          <a:bodyPr>
            <a:normAutofit fontScale="62500" lnSpcReduction="20000"/>
          </a:bodyPr>
          <a:lstStyle/>
          <a:p>
            <a:pPr marL="36900" indent="0" hangingPunct="0">
              <a:buNone/>
            </a:pPr>
            <a:r>
              <a:rPr lang="en-US" b="1" dirty="0" smtClean="0">
                <a:effectLst/>
              </a:rPr>
              <a:t>public </a:t>
            </a:r>
            <a:r>
              <a:rPr lang="en-US" b="1" dirty="0">
                <a:effectLst/>
              </a:rPr>
              <a:t>class</a:t>
            </a:r>
            <a:r>
              <a:rPr lang="en-US" dirty="0">
                <a:effectLst/>
              </a:rPr>
              <a:t> </a:t>
            </a:r>
            <a:r>
              <a:rPr lang="en-US" dirty="0" err="1">
                <a:effectLst/>
              </a:rPr>
              <a:t>CheckingAccount</a:t>
            </a:r>
            <a:r>
              <a:rPr lang="en-US" dirty="0">
                <a:effectLst/>
              </a:rPr>
              <a:t>{</a:t>
            </a:r>
          </a:p>
          <a:p>
            <a:pPr marL="36900" indent="0" hangingPunct="0">
              <a:buNone/>
            </a:pPr>
            <a:r>
              <a:rPr lang="en-US" i="1" dirty="0">
                <a:effectLst/>
              </a:rPr>
              <a:t>  </a:t>
            </a:r>
            <a:r>
              <a:rPr lang="en-US" b="1" dirty="0">
                <a:effectLst/>
              </a:rPr>
              <a:t>private</a:t>
            </a:r>
            <a:r>
              <a:rPr lang="en-US" dirty="0">
                <a:effectLst/>
              </a:rPr>
              <a:t> </a:t>
            </a:r>
            <a:r>
              <a:rPr lang="en-US" b="1" dirty="0">
                <a:effectLst/>
              </a:rPr>
              <a:t>double</a:t>
            </a:r>
            <a:r>
              <a:rPr lang="en-US" dirty="0">
                <a:effectLst/>
              </a:rPr>
              <a:t> </a:t>
            </a:r>
            <a:r>
              <a:rPr lang="en-US" dirty="0" err="1">
                <a:effectLst/>
              </a:rPr>
              <a:t>myBalance</a:t>
            </a:r>
            <a:r>
              <a:rPr lang="en-US" dirty="0">
                <a:effectLst/>
              </a:rPr>
              <a:t>;</a:t>
            </a:r>
          </a:p>
          <a:p>
            <a:pPr marL="36900" indent="0" hangingPunct="0">
              <a:buNone/>
            </a:pPr>
            <a:r>
              <a:rPr lang="en-US" dirty="0">
                <a:effectLst/>
              </a:rPr>
              <a:t>  </a:t>
            </a:r>
            <a:r>
              <a:rPr lang="en-US" b="1" dirty="0">
                <a:effectLst/>
              </a:rPr>
              <a:t>private</a:t>
            </a:r>
            <a:r>
              <a:rPr lang="en-US" dirty="0">
                <a:effectLst/>
              </a:rPr>
              <a:t> </a:t>
            </a:r>
            <a:r>
              <a:rPr lang="en-US" dirty="0" err="1">
                <a:effectLst/>
              </a:rPr>
              <a:t>int</a:t>
            </a:r>
            <a:r>
              <a:rPr lang="en-US" dirty="0">
                <a:effectLst/>
              </a:rPr>
              <a:t> </a:t>
            </a:r>
            <a:r>
              <a:rPr lang="en-US" dirty="0" err="1">
                <a:effectLst/>
              </a:rPr>
              <a:t>myAccountNumber</a:t>
            </a:r>
            <a:r>
              <a:rPr lang="en-US" dirty="0">
                <a:effectLst/>
              </a:rPr>
              <a:t>;</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double</a:t>
            </a:r>
            <a:r>
              <a:rPr lang="en-US" dirty="0">
                <a:effectLst/>
              </a:rPr>
              <a:t> </a:t>
            </a:r>
            <a:r>
              <a:rPr lang="en-US" dirty="0" err="1">
                <a:effectLst/>
              </a:rPr>
              <a:t>getBalance</a:t>
            </a:r>
            <a:r>
              <a:rPr lang="en-US" dirty="0">
                <a:effectLst/>
              </a:rPr>
              <a:t>(){</a:t>
            </a:r>
          </a:p>
          <a:p>
            <a:pPr marL="36900" indent="0" hangingPunct="0">
              <a:buNone/>
            </a:pPr>
            <a:r>
              <a:rPr lang="en-US" dirty="0">
                <a:effectLst/>
              </a:rPr>
              <a:t>    </a:t>
            </a:r>
            <a:r>
              <a:rPr lang="en-US" b="1" dirty="0">
                <a:effectLst/>
              </a:rPr>
              <a:t>return</a:t>
            </a:r>
            <a:r>
              <a:rPr lang="en-US" dirty="0">
                <a:effectLst/>
              </a:rPr>
              <a:t> </a:t>
            </a:r>
            <a:r>
              <a:rPr lang="en-US" dirty="0" err="1">
                <a:effectLst/>
              </a:rPr>
              <a:t>myBalance</a:t>
            </a:r>
            <a:r>
              <a:rPr lang="en-US" dirty="0">
                <a:effectLst/>
              </a:rPr>
              <a:t>;</a:t>
            </a:r>
          </a:p>
          <a:p>
            <a:pPr marL="36900" indent="0" hangingPunct="0">
              <a:buNone/>
            </a:pPr>
            <a:r>
              <a:rPr lang="en-US" dirty="0">
                <a:effectLst/>
              </a:rPr>
              <a:t>  }</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deposit(</a:t>
            </a:r>
            <a:r>
              <a:rPr lang="en-US" b="1" dirty="0">
                <a:effectLst/>
              </a:rPr>
              <a:t>double</a:t>
            </a:r>
            <a:r>
              <a:rPr lang="en-US" dirty="0">
                <a:effectLst/>
              </a:rPr>
              <a:t> amount){</a:t>
            </a:r>
          </a:p>
          <a:p>
            <a:pPr marL="36900" indent="0" hangingPunct="0">
              <a:buNone/>
            </a:pPr>
            <a:r>
              <a:rPr lang="en-US" dirty="0">
                <a:effectLst/>
              </a:rPr>
              <a:t>    </a:t>
            </a:r>
            <a:r>
              <a:rPr lang="en-US" dirty="0" err="1">
                <a:effectLst/>
              </a:rPr>
              <a:t>myBalance</a:t>
            </a:r>
            <a:r>
              <a:rPr lang="en-US" dirty="0">
                <a:effectLst/>
              </a:rPr>
              <a:t> += amount;</a:t>
            </a:r>
          </a:p>
          <a:p>
            <a:pPr marL="36900" indent="0" hangingPunct="0">
              <a:buNone/>
            </a:pPr>
            <a:r>
              <a:rPr lang="en-US" dirty="0">
                <a:effectLst/>
              </a:rPr>
              <a:t>  }</a:t>
            </a:r>
          </a:p>
          <a:p>
            <a:pPr marL="36900" indent="0" hangingPunct="0">
              <a:buNone/>
            </a:pPr>
            <a:r>
              <a:rPr lang="en-US" dirty="0">
                <a:effectLst/>
              </a:rPr>
              <a:t> </a:t>
            </a:r>
          </a:p>
          <a:p>
            <a:pPr marL="36900" indent="0" hangingPunct="0">
              <a:buNone/>
            </a:pPr>
            <a:r>
              <a:rPr lang="en-US" dirty="0">
                <a:effectLst/>
              </a:rPr>
              <a:t>  </a:t>
            </a:r>
            <a:r>
              <a:rPr lang="en-US" b="1" dirty="0">
                <a:effectLst/>
              </a:rPr>
              <a:t>public</a:t>
            </a:r>
            <a:r>
              <a:rPr lang="en-US" dirty="0">
                <a:effectLst/>
              </a:rPr>
              <a:t> </a:t>
            </a:r>
            <a:r>
              <a:rPr lang="en-US" b="1" dirty="0">
                <a:effectLst/>
              </a:rPr>
              <a:t>void</a:t>
            </a:r>
            <a:r>
              <a:rPr lang="en-US" dirty="0">
                <a:effectLst/>
              </a:rPr>
              <a:t> withdraw(</a:t>
            </a:r>
            <a:r>
              <a:rPr lang="en-US" b="1" dirty="0">
                <a:effectLst/>
              </a:rPr>
              <a:t>double</a:t>
            </a:r>
            <a:r>
              <a:rPr lang="en-US" dirty="0">
                <a:effectLst/>
              </a:rPr>
              <a:t> amount){</a:t>
            </a:r>
          </a:p>
          <a:p>
            <a:pPr marL="36900" indent="0" hangingPunct="0">
              <a:buNone/>
            </a:pPr>
            <a:r>
              <a:rPr lang="en-US" dirty="0">
                <a:effectLst/>
              </a:rPr>
              <a:t>    </a:t>
            </a:r>
            <a:r>
              <a:rPr lang="en-US" dirty="0" err="1">
                <a:effectLst/>
              </a:rPr>
              <a:t>myBalance</a:t>
            </a:r>
            <a:r>
              <a:rPr lang="en-US" dirty="0">
                <a:effectLst/>
              </a:rPr>
              <a:t> -= amount;</a:t>
            </a:r>
          </a:p>
          <a:p>
            <a:pPr marL="36900" indent="0" hangingPunct="0">
              <a:buNone/>
            </a:pPr>
            <a:r>
              <a:rPr lang="en-US" dirty="0">
                <a:effectLst/>
              </a:rPr>
              <a:t>  }</a:t>
            </a:r>
          </a:p>
          <a:p>
            <a:pPr marL="36900" indent="0" hangingPunct="0">
              <a:buNone/>
            </a:pPr>
            <a:r>
              <a:rPr lang="en-US" dirty="0" smtClean="0">
                <a:effectLst/>
              </a:rPr>
              <a:t>}</a:t>
            </a:r>
            <a:endParaRPr lang="en-US" dirty="0">
              <a:effectLst/>
            </a:endParaRPr>
          </a:p>
        </p:txBody>
      </p:sp>
      <p:sp>
        <p:nvSpPr>
          <p:cNvPr id="4" name="Content Placeholder 2"/>
          <p:cNvSpPr txBox="1">
            <a:spLocks/>
          </p:cNvSpPr>
          <p:nvPr/>
        </p:nvSpPr>
        <p:spPr>
          <a:xfrm>
            <a:off x="6592700" y="1062790"/>
            <a:ext cx="5342626" cy="4732420"/>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hangingPunct="0">
              <a:buNone/>
            </a:pPr>
            <a:r>
              <a:rPr lang="en-US" dirty="0" smtClean="0">
                <a:effectLst/>
              </a:rPr>
              <a:t>The </a:t>
            </a:r>
            <a:r>
              <a:rPr lang="en-US" dirty="0">
                <a:effectLst/>
              </a:rPr>
              <a:t>syntax of a </a:t>
            </a:r>
            <a:r>
              <a:rPr lang="en-US" b="1" dirty="0">
                <a:effectLst/>
              </a:rPr>
              <a:t>return</a:t>
            </a:r>
            <a:r>
              <a:rPr lang="en-US" dirty="0">
                <a:effectLst/>
              </a:rPr>
              <a:t> statement is:</a:t>
            </a:r>
          </a:p>
          <a:p>
            <a:pPr marL="36900" indent="0" hangingPunct="0">
              <a:buNone/>
            </a:pPr>
            <a:r>
              <a:rPr lang="en-US" dirty="0">
                <a:effectLst/>
              </a:rPr>
              <a:t> </a:t>
            </a:r>
          </a:p>
          <a:p>
            <a:pPr marL="36900" indent="0" hangingPunct="0">
              <a:buNone/>
            </a:pPr>
            <a:r>
              <a:rPr lang="en-US" b="1" dirty="0" smtClean="0">
                <a:effectLst/>
              </a:rPr>
              <a:t>return </a:t>
            </a:r>
            <a:r>
              <a:rPr lang="en-US" i="1" dirty="0">
                <a:effectLst/>
              </a:rPr>
              <a:t>expression</a:t>
            </a:r>
            <a:r>
              <a:rPr lang="en-US" dirty="0" smtClean="0">
                <a:effectLst/>
              </a:rPr>
              <a:t>;</a:t>
            </a:r>
            <a:endParaRPr lang="en-US" dirty="0">
              <a:effectLst/>
            </a:endParaRPr>
          </a:p>
          <a:p>
            <a:pPr marL="36900" indent="0" algn="ctr" hangingPunct="0">
              <a:buNone/>
            </a:pPr>
            <a:r>
              <a:rPr lang="en-US" dirty="0" smtClean="0">
                <a:effectLst/>
              </a:rPr>
              <a:t>or</a:t>
            </a:r>
            <a:endParaRPr lang="en-US" dirty="0">
              <a:effectLst/>
            </a:endParaRPr>
          </a:p>
          <a:p>
            <a:pPr marL="36900" indent="0" hangingPunct="0">
              <a:buNone/>
            </a:pPr>
            <a:r>
              <a:rPr lang="en-US" b="1" dirty="0">
                <a:effectLst/>
              </a:rPr>
              <a:t>return;  </a:t>
            </a:r>
            <a:r>
              <a:rPr lang="en-US" dirty="0">
                <a:effectLst/>
              </a:rPr>
              <a:t>// Exits the method without sending back a value</a:t>
            </a:r>
          </a:p>
        </p:txBody>
      </p:sp>
      <p:sp>
        <p:nvSpPr>
          <p:cNvPr id="2" name="Rectangle 1"/>
          <p:cNvSpPr/>
          <p:nvPr/>
        </p:nvSpPr>
        <p:spPr>
          <a:xfrm>
            <a:off x="1090863" y="1748589"/>
            <a:ext cx="3882190" cy="12673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707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en-US" dirty="0"/>
          </a:p>
        </p:txBody>
      </p:sp>
    </p:spTree>
    <p:extLst>
      <p:ext uri="{BB962C8B-B14F-4D97-AF65-F5344CB8AC3E}">
        <p14:creationId xmlns:p14="http://schemas.microsoft.com/office/powerpoint/2010/main" val="2241100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a:bodyPr>
          <a:lstStyle/>
          <a:p>
            <a:pPr marL="36900" indent="0" hangingPunct="0">
              <a:buNone/>
            </a:pPr>
            <a:r>
              <a:rPr lang="en-US" dirty="0" smtClean="0">
                <a:effectLst/>
              </a:rPr>
              <a:t>The final requirement to implement the </a:t>
            </a:r>
            <a:r>
              <a:rPr lang="en-US" dirty="0" err="1" smtClean="0">
                <a:effectLst/>
              </a:rPr>
              <a:t>CheckingAccount</a:t>
            </a:r>
            <a:r>
              <a:rPr lang="en-US" dirty="0" smtClean="0">
                <a:effectLst/>
              </a:rPr>
              <a:t> class is to define a </a:t>
            </a:r>
            <a:r>
              <a:rPr lang="en-US" i="1" dirty="0" smtClean="0">
                <a:effectLst/>
              </a:rPr>
              <a:t>constructor</a:t>
            </a:r>
            <a:r>
              <a:rPr lang="en-US" dirty="0" smtClean="0">
                <a:effectLst/>
              </a:rPr>
              <a:t>, whose purpose is to initialize the values of instance variables of an object.  </a:t>
            </a:r>
            <a:endParaRPr lang="en-US" dirty="0"/>
          </a:p>
        </p:txBody>
      </p:sp>
    </p:spTree>
    <p:extLst>
      <p:ext uri="{BB962C8B-B14F-4D97-AF65-F5344CB8AC3E}">
        <p14:creationId xmlns:p14="http://schemas.microsoft.com/office/powerpoint/2010/main" val="337127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a:bodyPr>
          <a:lstStyle/>
          <a:p>
            <a:pPr marL="36900" indent="0">
              <a:buNone/>
            </a:pPr>
            <a:r>
              <a:rPr lang="en-US" dirty="0"/>
              <a:t>Object variables such as checking are references to objects. </a:t>
            </a:r>
            <a:endParaRPr lang="en-US" dirty="0" smtClean="0"/>
          </a:p>
          <a:p>
            <a:pPr marL="36900" indent="0">
              <a:buNone/>
            </a:pPr>
            <a:r>
              <a:rPr lang="en-US" dirty="0" smtClean="0"/>
              <a:t>Instead </a:t>
            </a:r>
            <a:r>
              <a:rPr lang="en-US" dirty="0"/>
              <a:t>of holding an object itself, a reference variable holds the information necessary to find the object in </a:t>
            </a:r>
            <a:r>
              <a:rPr lang="en-US" dirty="0" smtClean="0"/>
              <a:t>memory via the address. </a:t>
            </a:r>
            <a:endParaRPr lang="en-US" dirty="0"/>
          </a:p>
        </p:txBody>
      </p:sp>
    </p:spTree>
    <p:extLst>
      <p:ext uri="{BB962C8B-B14F-4D97-AF65-F5344CB8AC3E}">
        <p14:creationId xmlns:p14="http://schemas.microsoft.com/office/powerpoint/2010/main" val="2910107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fontScale="92500"/>
          </a:bodyPr>
          <a:lstStyle/>
          <a:p>
            <a:pPr marL="36900" indent="0" hangingPunct="0">
              <a:buNone/>
            </a:pPr>
            <a:r>
              <a:rPr lang="en-US" dirty="0" smtClean="0">
                <a:effectLst/>
              </a:rPr>
              <a:t>To </a:t>
            </a:r>
            <a:r>
              <a:rPr lang="en-US" dirty="0">
                <a:effectLst/>
              </a:rPr>
              <a:t>initialize the variable, it is necessary to create a new </a:t>
            </a:r>
            <a:r>
              <a:rPr lang="en-US" dirty="0" err="1">
                <a:effectLst/>
              </a:rPr>
              <a:t>CheckingAccount</a:t>
            </a:r>
            <a:r>
              <a:rPr lang="en-US" dirty="0">
                <a:effectLst/>
              </a:rPr>
              <a:t> object using the </a:t>
            </a:r>
            <a:r>
              <a:rPr lang="en-US" b="1" dirty="0">
                <a:effectLst/>
              </a:rPr>
              <a:t>new</a:t>
            </a:r>
            <a:r>
              <a:rPr lang="en-US" dirty="0">
                <a:effectLst/>
              </a:rPr>
              <a:t> operator</a:t>
            </a:r>
          </a:p>
          <a:p>
            <a:pPr marL="36900" indent="0" hangingPunct="0">
              <a:buNone/>
            </a:pPr>
            <a:r>
              <a:rPr lang="en-US" dirty="0">
                <a:effectLst/>
              </a:rPr>
              <a:t> </a:t>
            </a:r>
            <a:endParaRPr lang="en-US" dirty="0" smtClean="0">
              <a:effectLst/>
            </a:endParaRPr>
          </a:p>
          <a:p>
            <a:pPr marL="36900" indent="0" hangingPunct="0">
              <a:buNone/>
            </a:pPr>
            <a:r>
              <a:rPr lang="en-US" b="1" dirty="0" smtClean="0">
                <a:effectLst/>
                <a:latin typeface="Courier New" panose="02070309020205020404" pitchFamily="49" charset="0"/>
                <a:cs typeface="Courier New" panose="02070309020205020404" pitchFamily="49" charset="0"/>
              </a:rPr>
              <a:t>checking = new </a:t>
            </a:r>
            <a:r>
              <a:rPr lang="en-US" b="1" dirty="0" err="1" smtClean="0">
                <a:effectLst/>
                <a:latin typeface="Courier New" panose="02070309020205020404" pitchFamily="49" charset="0"/>
                <a:cs typeface="Courier New" panose="02070309020205020404" pitchFamily="49" charset="0"/>
              </a:rPr>
              <a:t>CheckingAccount</a:t>
            </a:r>
            <a:r>
              <a:rPr lang="en-US" b="1" dirty="0" smtClean="0">
                <a:effectLst/>
                <a:latin typeface="Courier New" panose="02070309020205020404" pitchFamily="49" charset="0"/>
                <a:cs typeface="Courier New" panose="02070309020205020404" pitchFamily="49" charset="0"/>
              </a:rPr>
              <a:t>();</a:t>
            </a:r>
          </a:p>
          <a:p>
            <a:pPr marL="36900" indent="0" hangingPunct="0">
              <a:buNone/>
            </a:pPr>
            <a:r>
              <a:rPr lang="en-US" b="1" dirty="0" smtClean="0">
                <a:effectLst/>
              </a:rPr>
              <a:t> </a:t>
            </a:r>
          </a:p>
          <a:p>
            <a:pPr marL="36900" indent="0" hangingPunct="0">
              <a:buNone/>
            </a:pPr>
            <a:r>
              <a:rPr lang="en-US" dirty="0" smtClean="0">
                <a:effectLst/>
              </a:rPr>
              <a:t>Constructors are always invoked using the </a:t>
            </a:r>
            <a:r>
              <a:rPr lang="en-US" b="1" dirty="0" smtClean="0">
                <a:effectLst/>
              </a:rPr>
              <a:t>new</a:t>
            </a:r>
            <a:r>
              <a:rPr lang="en-US" dirty="0" smtClean="0">
                <a:effectLst/>
              </a:rPr>
              <a:t> operator.  </a:t>
            </a:r>
            <a:endParaRPr lang="en-US" dirty="0">
              <a:effectLst/>
            </a:endParaRPr>
          </a:p>
        </p:txBody>
      </p:sp>
    </p:spTree>
    <p:extLst>
      <p:ext uri="{BB962C8B-B14F-4D97-AF65-F5344CB8AC3E}">
        <p14:creationId xmlns:p14="http://schemas.microsoft.com/office/powerpoint/2010/main" val="3334016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a:bodyPr>
          <a:lstStyle/>
          <a:p>
            <a:pPr marL="36900" indent="0" hangingPunct="0">
              <a:buNone/>
            </a:pPr>
            <a:r>
              <a:rPr lang="en-US" dirty="0" smtClean="0">
                <a:effectLst/>
              </a:rPr>
              <a:t>The </a:t>
            </a:r>
            <a:r>
              <a:rPr lang="en-US" b="1" dirty="0" smtClean="0">
                <a:effectLst/>
              </a:rPr>
              <a:t>new</a:t>
            </a:r>
            <a:r>
              <a:rPr lang="en-US" dirty="0" smtClean="0">
                <a:effectLst/>
              </a:rPr>
              <a:t> operator allocates memory for the objects, and the constructor initializes it. </a:t>
            </a:r>
          </a:p>
          <a:p>
            <a:pPr marL="36900" indent="0" hangingPunct="0">
              <a:buNone/>
            </a:pPr>
            <a:r>
              <a:rPr lang="en-US" dirty="0" smtClean="0">
                <a:effectLst/>
              </a:rPr>
              <a:t>The “new” operator returns the reference to the newly constructed object. </a:t>
            </a:r>
            <a:endParaRPr lang="en-US" dirty="0">
              <a:effectLst/>
            </a:endParaRPr>
          </a:p>
        </p:txBody>
      </p:sp>
    </p:spTree>
    <p:extLst>
      <p:ext uri="{BB962C8B-B14F-4D97-AF65-F5344CB8AC3E}">
        <p14:creationId xmlns:p14="http://schemas.microsoft.com/office/powerpoint/2010/main" val="21761805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a:xfrm>
            <a:off x="529389" y="1732449"/>
            <a:ext cx="11085096" cy="4058751"/>
          </a:xfrm>
        </p:spPr>
        <p:txBody>
          <a:bodyPr>
            <a:normAutofit/>
          </a:bodyPr>
          <a:lstStyle/>
          <a:p>
            <a:pPr marL="36900" indent="0" hangingPunct="0">
              <a:buNone/>
            </a:pPr>
            <a:r>
              <a:rPr lang="en-US" dirty="0" smtClean="0">
                <a:effectLst/>
              </a:rPr>
              <a:t>In </a:t>
            </a:r>
            <a:r>
              <a:rPr lang="en-US" dirty="0">
                <a:effectLst/>
              </a:rPr>
              <a:t>most cases, you will declare and store a reference to an object in an object identifier on one line as follows</a:t>
            </a:r>
            <a:r>
              <a:rPr lang="en-US" dirty="0" smtClean="0">
                <a:effectLst/>
              </a:rPr>
              <a:t>:</a:t>
            </a:r>
            <a:endParaRPr lang="en-US" dirty="0">
              <a:effectLst/>
            </a:endParaRPr>
          </a:p>
          <a:p>
            <a:pPr marL="36900" indent="0" algn="ctr" hangingPunct="0">
              <a:buNone/>
            </a:pPr>
            <a:r>
              <a:rPr lang="en-US" sz="2800" b="1" dirty="0" err="1">
                <a:effectLst/>
                <a:latin typeface="Courier New" panose="02070309020205020404" pitchFamily="49" charset="0"/>
                <a:cs typeface="Courier New" panose="02070309020205020404" pitchFamily="49" charset="0"/>
              </a:rPr>
              <a:t>CheckingAccount</a:t>
            </a:r>
            <a:r>
              <a:rPr lang="en-US" sz="2800" b="1" dirty="0">
                <a:effectLst/>
                <a:latin typeface="Courier New" panose="02070309020205020404" pitchFamily="49" charset="0"/>
                <a:cs typeface="Courier New" panose="02070309020205020404" pitchFamily="49" charset="0"/>
              </a:rPr>
              <a:t> checking = new </a:t>
            </a:r>
            <a:r>
              <a:rPr lang="en-US" sz="2800" b="1" dirty="0" err="1">
                <a:effectLst/>
                <a:latin typeface="Courier New" panose="02070309020205020404" pitchFamily="49" charset="0"/>
                <a:cs typeface="Courier New" panose="02070309020205020404" pitchFamily="49" charset="0"/>
              </a:rPr>
              <a:t>CheckingAccount</a:t>
            </a:r>
            <a:r>
              <a:rPr lang="en-US" sz="2800" b="1" dirty="0" smtClean="0">
                <a:effectLst/>
                <a:latin typeface="Courier New" panose="02070309020205020404" pitchFamily="49" charset="0"/>
                <a:cs typeface="Courier New" panose="02070309020205020404" pitchFamily="49" charset="0"/>
              </a:rPr>
              <a:t>(); </a:t>
            </a:r>
            <a:endParaRPr lang="en-US" sz="2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7563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Class</a:t>
            </a:r>
            <a:endParaRPr lang="en-US" dirty="0"/>
          </a:p>
        </p:txBody>
      </p:sp>
      <p:sp>
        <p:nvSpPr>
          <p:cNvPr id="3" name="Content Placeholder 2"/>
          <p:cNvSpPr>
            <a:spLocks noGrp="1"/>
          </p:cNvSpPr>
          <p:nvPr>
            <p:ph idx="1"/>
          </p:nvPr>
        </p:nvSpPr>
        <p:spPr/>
        <p:txBody>
          <a:bodyPr>
            <a:normAutofit/>
          </a:bodyPr>
          <a:lstStyle/>
          <a:p>
            <a:pPr marL="36900" indent="0">
              <a:buNone/>
            </a:pPr>
            <a:r>
              <a:rPr lang="en-US" dirty="0">
                <a:effectLst/>
              </a:rPr>
              <a:t>When designing a new class, three components must be </a:t>
            </a:r>
            <a:r>
              <a:rPr lang="en-US" dirty="0" smtClean="0">
                <a:effectLst/>
              </a:rPr>
              <a:t>identified:</a:t>
            </a:r>
          </a:p>
          <a:p>
            <a:r>
              <a:rPr lang="en-US" dirty="0" smtClean="0">
                <a:effectLst/>
              </a:rPr>
              <a:t>Attributes – nouns associated with that object</a:t>
            </a:r>
          </a:p>
          <a:p>
            <a:r>
              <a:rPr lang="en-US" dirty="0" smtClean="0">
                <a:effectLst/>
              </a:rPr>
              <a:t>Behaviors – verbs associated with that object</a:t>
            </a:r>
          </a:p>
          <a:p>
            <a:r>
              <a:rPr lang="en-US" dirty="0" smtClean="0">
                <a:effectLst/>
              </a:rPr>
              <a:t>Constructors</a:t>
            </a:r>
          </a:p>
        </p:txBody>
      </p:sp>
    </p:spTree>
    <p:extLst>
      <p:ext uri="{BB962C8B-B14F-4D97-AF65-F5344CB8AC3E}">
        <p14:creationId xmlns:p14="http://schemas.microsoft.com/office/powerpoint/2010/main" val="95314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a:xfrm>
            <a:off x="641684" y="1732449"/>
            <a:ext cx="10625873" cy="5125551"/>
          </a:xfrm>
        </p:spPr>
        <p:txBody>
          <a:bodyPr>
            <a:normAutofit/>
          </a:bodyPr>
          <a:lstStyle/>
          <a:p>
            <a:pPr marL="36900" indent="0" hangingPunct="0">
              <a:buNone/>
            </a:pPr>
            <a:r>
              <a:rPr lang="en-US" dirty="0" smtClean="0">
                <a:effectLst/>
              </a:rPr>
              <a:t>Occasionally</a:t>
            </a:r>
            <a:r>
              <a:rPr lang="en-US" dirty="0">
                <a:effectLst/>
              </a:rPr>
              <a:t>, it would be repetitive and unnecessary to create an object identifier.  If the purpose of creating the object is only to pass it in as an argument, you can simply create the object within the method call.  </a:t>
            </a:r>
          </a:p>
        </p:txBody>
      </p:sp>
    </p:spTree>
    <p:extLst>
      <p:ext uri="{BB962C8B-B14F-4D97-AF65-F5344CB8AC3E}">
        <p14:creationId xmlns:p14="http://schemas.microsoft.com/office/powerpoint/2010/main" val="33210528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a:xfrm>
            <a:off x="0" y="1732449"/>
            <a:ext cx="12192000" cy="5125551"/>
          </a:xfrm>
        </p:spPr>
        <p:txBody>
          <a:bodyPr>
            <a:normAutofit/>
          </a:bodyPr>
          <a:lstStyle/>
          <a:p>
            <a:pPr marL="36900" indent="0" hangingPunct="0">
              <a:buNone/>
            </a:pPr>
            <a:r>
              <a:rPr lang="en-US" dirty="0" smtClean="0">
                <a:effectLst/>
              </a:rPr>
              <a:t>For example:</a:t>
            </a:r>
          </a:p>
          <a:p>
            <a:pPr marL="36900" indent="0" hangingPunct="0">
              <a:buNone/>
            </a:pPr>
            <a:endParaRPr lang="en-US" sz="3200" dirty="0" smtClean="0">
              <a:effectLst/>
            </a:endParaRPr>
          </a:p>
          <a:p>
            <a:pPr marL="36900" indent="0" hangingPunct="0">
              <a:buNone/>
            </a:pPr>
            <a:r>
              <a:rPr lang="en-US" sz="2400" b="1" dirty="0" err="1" smtClean="0">
                <a:effectLst/>
                <a:latin typeface="Courier New" panose="02070309020205020404" pitchFamily="49" charset="0"/>
                <a:cs typeface="Courier New" panose="02070309020205020404" pitchFamily="49" charset="0"/>
              </a:rPr>
              <a:t>DrawingTool</a:t>
            </a:r>
            <a:r>
              <a:rPr lang="en-US" sz="2400" b="1" dirty="0" smtClean="0">
                <a:effectLst/>
                <a:latin typeface="Courier New" panose="02070309020205020404" pitchFamily="49" charset="0"/>
                <a:cs typeface="Courier New" panose="02070309020205020404" pitchFamily="49" charset="0"/>
              </a:rPr>
              <a:t> </a:t>
            </a:r>
            <a:r>
              <a:rPr lang="en-US" sz="2400" b="1" dirty="0">
                <a:effectLst/>
                <a:latin typeface="Courier New" panose="02070309020205020404" pitchFamily="49" charset="0"/>
                <a:cs typeface="Courier New" panose="02070309020205020404" pitchFamily="49" charset="0"/>
              </a:rPr>
              <a:t>pen = new </a:t>
            </a:r>
            <a:r>
              <a:rPr lang="en-US" sz="2400" b="1" dirty="0" err="1">
                <a:effectLst/>
                <a:latin typeface="Courier New" panose="02070309020205020404" pitchFamily="49" charset="0"/>
                <a:cs typeface="Courier New" panose="02070309020205020404" pitchFamily="49" charset="0"/>
              </a:rPr>
              <a:t>DrawingTool</a:t>
            </a:r>
            <a:r>
              <a:rPr lang="en-US" sz="2400" b="1" dirty="0">
                <a:effectLst/>
                <a:latin typeface="Courier New" panose="02070309020205020404" pitchFamily="49" charset="0"/>
                <a:cs typeface="Courier New" panose="02070309020205020404" pitchFamily="49" charset="0"/>
              </a:rPr>
              <a:t>(new </a:t>
            </a:r>
            <a:r>
              <a:rPr lang="en-US" sz="2400" b="1" dirty="0" err="1">
                <a:effectLst/>
                <a:latin typeface="Courier New" panose="02070309020205020404" pitchFamily="49" charset="0"/>
                <a:cs typeface="Courier New" panose="02070309020205020404" pitchFamily="49" charset="0"/>
              </a:rPr>
              <a:t>SketchPad</a:t>
            </a:r>
            <a:r>
              <a:rPr lang="en-US" sz="2400" b="1" dirty="0">
                <a:effectLst/>
                <a:latin typeface="Courier New" panose="02070309020205020404" pitchFamily="49" charset="0"/>
                <a:cs typeface="Courier New" panose="02070309020205020404" pitchFamily="49" charset="0"/>
              </a:rPr>
              <a:t>(500,500</a:t>
            </a:r>
            <a:r>
              <a:rPr lang="en-US" sz="2400" b="1" dirty="0" smtClean="0">
                <a:effectLst/>
                <a:latin typeface="Courier New" panose="02070309020205020404" pitchFamily="49" charset="0"/>
                <a:cs typeface="Courier New" panose="02070309020205020404" pitchFamily="49" charset="0"/>
              </a:rPr>
              <a:t>));</a:t>
            </a:r>
          </a:p>
          <a:p>
            <a:pPr marL="36900" indent="0" hangingPunct="0">
              <a:buNone/>
            </a:pPr>
            <a:endParaRPr lang="en-US" sz="2800" b="1" dirty="0">
              <a:effectLst/>
              <a:latin typeface="Courier New" panose="02070309020205020404" pitchFamily="49" charset="0"/>
              <a:cs typeface="Courier New" panose="02070309020205020404" pitchFamily="49" charset="0"/>
            </a:endParaRPr>
          </a:p>
          <a:p>
            <a:pPr marL="36900" indent="0" hangingPunct="0">
              <a:buNone/>
            </a:pPr>
            <a:r>
              <a:rPr lang="en-US" dirty="0">
                <a:effectLst/>
              </a:rPr>
              <a:t>Notice that we never create an object identifier for the </a:t>
            </a:r>
            <a:r>
              <a:rPr lang="en-US" dirty="0" err="1">
                <a:effectLst/>
              </a:rPr>
              <a:t>SketchPad</a:t>
            </a:r>
            <a:r>
              <a:rPr lang="en-US" dirty="0">
                <a:effectLst/>
              </a:rPr>
              <a:t> object</a:t>
            </a:r>
            <a:r>
              <a:rPr lang="en-US" dirty="0" smtClean="0">
                <a:effectLst/>
              </a:rPr>
              <a:t>.</a:t>
            </a:r>
            <a:endParaRPr lang="en-US" dirty="0">
              <a:effectLst/>
            </a:endParaRPr>
          </a:p>
        </p:txBody>
      </p:sp>
    </p:spTree>
    <p:extLst>
      <p:ext uri="{BB962C8B-B14F-4D97-AF65-F5344CB8AC3E}">
        <p14:creationId xmlns:p14="http://schemas.microsoft.com/office/powerpoint/2010/main" val="2051188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normAutofit lnSpcReduction="10000"/>
          </a:bodyPr>
          <a:lstStyle/>
          <a:p>
            <a:pPr marL="36900" indent="0">
              <a:buNone/>
            </a:pPr>
            <a:r>
              <a:rPr lang="en-US" dirty="0">
                <a:effectLst/>
              </a:rPr>
              <a:t>Constructors always have the same name as their class. </a:t>
            </a:r>
            <a:endParaRPr lang="en-US" dirty="0" smtClean="0">
              <a:effectLst/>
            </a:endParaRPr>
          </a:p>
          <a:p>
            <a:pPr marL="36900" indent="0">
              <a:buNone/>
            </a:pPr>
            <a:r>
              <a:rPr lang="en-US" dirty="0" smtClean="0">
                <a:effectLst/>
              </a:rPr>
              <a:t>Similar </a:t>
            </a:r>
            <a:r>
              <a:rPr lang="en-US" dirty="0">
                <a:effectLst/>
              </a:rPr>
              <a:t>to methods, constructors are generally declared as public to enable any code in a program to construct new objects of the class. </a:t>
            </a:r>
            <a:endParaRPr lang="en-US" dirty="0" smtClean="0">
              <a:effectLst/>
            </a:endParaRPr>
          </a:p>
          <a:p>
            <a:pPr marL="36900" indent="0">
              <a:buNone/>
            </a:pPr>
            <a:r>
              <a:rPr lang="en-US" dirty="0" smtClean="0">
                <a:effectLst/>
              </a:rPr>
              <a:t>Unlike </a:t>
            </a:r>
            <a:r>
              <a:rPr lang="en-US" dirty="0">
                <a:effectLst/>
              </a:rPr>
              <a:t>methods, constructors do not have return types.</a:t>
            </a:r>
            <a:endParaRPr lang="en-US" dirty="0"/>
          </a:p>
        </p:txBody>
      </p:sp>
    </p:spTree>
    <p:extLst>
      <p:ext uri="{BB962C8B-B14F-4D97-AF65-F5344CB8AC3E}">
        <p14:creationId xmlns:p14="http://schemas.microsoft.com/office/powerpoint/2010/main" val="15034068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Constructors</a:t>
            </a:r>
            <a:endParaRPr lang="en-US" dirty="0"/>
          </a:p>
        </p:txBody>
      </p:sp>
      <p:sp>
        <p:nvSpPr>
          <p:cNvPr id="3" name="Content Placeholder 2"/>
          <p:cNvSpPr>
            <a:spLocks noGrp="1"/>
          </p:cNvSpPr>
          <p:nvPr>
            <p:ph idx="1"/>
          </p:nvPr>
        </p:nvSpPr>
        <p:spPr/>
        <p:txBody>
          <a:bodyPr/>
          <a:lstStyle/>
          <a:p>
            <a:pPr marL="36900" indent="0" hangingPunct="0">
              <a:buNone/>
            </a:pPr>
            <a:r>
              <a:rPr lang="en-US" dirty="0" smtClean="0">
                <a:effectLst/>
              </a:rPr>
              <a:t>Constructor </a:t>
            </a:r>
            <a:r>
              <a:rPr lang="en-US" dirty="0">
                <a:effectLst/>
              </a:rPr>
              <a:t>initializes values to default settings</a:t>
            </a:r>
          </a:p>
          <a:p>
            <a:pPr marL="36900" indent="0" hangingPunct="0">
              <a:buNone/>
            </a:pPr>
            <a:r>
              <a:rPr lang="en-US" b="1" dirty="0" smtClean="0">
                <a:effectLst/>
                <a:latin typeface="Courier New" panose="02070309020205020404" pitchFamily="49" charset="0"/>
                <a:cs typeface="Courier New" panose="02070309020205020404" pitchFamily="49" charset="0"/>
              </a:rPr>
              <a:t>public</a:t>
            </a:r>
            <a:r>
              <a:rPr lang="en-US" dirty="0" smtClean="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CheckingAccount</a:t>
            </a:r>
            <a:r>
              <a:rPr lang="en-US" dirty="0">
                <a:effectLst/>
                <a:latin typeface="Courier New" panose="02070309020205020404" pitchFamily="49" charset="0"/>
                <a:cs typeface="Courier New" panose="02070309020205020404" pitchFamily="49" charset="0"/>
              </a:rPr>
              <a:t>(){</a:t>
            </a:r>
          </a:p>
          <a:p>
            <a:pPr marL="414000" lvl="1" indent="0" hangingPunct="0">
              <a:buNone/>
            </a:pPr>
            <a:r>
              <a:rPr lang="en-US" dirty="0" err="1" smtClean="0">
                <a:effectLst/>
                <a:latin typeface="Courier New" panose="02070309020205020404" pitchFamily="49" charset="0"/>
                <a:cs typeface="Courier New" panose="02070309020205020404" pitchFamily="49" charset="0"/>
              </a:rPr>
              <a:t>myBalance</a:t>
            </a:r>
            <a:r>
              <a:rPr lang="en-US" dirty="0" smtClean="0">
                <a:effectLst/>
                <a:latin typeface="Courier New" panose="02070309020205020404" pitchFamily="49" charset="0"/>
                <a:cs typeface="Courier New" panose="02070309020205020404" pitchFamily="49" charset="0"/>
              </a:rPr>
              <a:t> </a:t>
            </a:r>
            <a:r>
              <a:rPr lang="en-US" dirty="0">
                <a:effectLst/>
                <a:latin typeface="Courier New" panose="02070309020205020404" pitchFamily="49" charset="0"/>
                <a:cs typeface="Courier New" panose="02070309020205020404" pitchFamily="49" charset="0"/>
              </a:rPr>
              <a:t>= 0.0;</a:t>
            </a:r>
          </a:p>
          <a:p>
            <a:pPr marL="414000" lvl="1" indent="0" hangingPunct="0">
              <a:buNone/>
            </a:pPr>
            <a:r>
              <a:rPr lang="en-US" dirty="0" err="1" smtClean="0">
                <a:effectLst/>
                <a:latin typeface="Courier New" panose="02070309020205020404" pitchFamily="49" charset="0"/>
                <a:cs typeface="Courier New" panose="02070309020205020404" pitchFamily="49" charset="0"/>
              </a:rPr>
              <a:t>myAccountNumber</a:t>
            </a:r>
            <a:r>
              <a:rPr lang="en-US" dirty="0" smtClean="0">
                <a:effectLst/>
                <a:latin typeface="Courier New" panose="02070309020205020404" pitchFamily="49" charset="0"/>
                <a:cs typeface="Courier New" panose="02070309020205020404" pitchFamily="49" charset="0"/>
              </a:rPr>
              <a:t> </a:t>
            </a:r>
            <a:r>
              <a:rPr lang="en-US" dirty="0">
                <a:effectLst/>
                <a:latin typeface="Courier New" panose="02070309020205020404" pitchFamily="49" charset="0"/>
                <a:cs typeface="Courier New" panose="02070309020205020404" pitchFamily="49" charset="0"/>
              </a:rPr>
              <a:t>= 0;</a:t>
            </a:r>
          </a:p>
          <a:p>
            <a:pPr marL="36900" indent="0" hangingPunct="0">
              <a:buNone/>
            </a:pPr>
            <a:r>
              <a:rPr lang="en-US" dirty="0" smtClean="0">
                <a:effectLst/>
                <a:latin typeface="Courier New" panose="02070309020205020404" pitchFamily="49" charset="0"/>
                <a:cs typeface="Courier New" panose="02070309020205020404" pitchFamily="49" charset="0"/>
              </a:rPr>
              <a:t>}</a:t>
            </a:r>
            <a:endParaRPr lang="en-US"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039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a:xfrm>
            <a:off x="224590" y="1732449"/>
            <a:ext cx="11630526" cy="4058751"/>
          </a:xfrm>
        </p:spPr>
        <p:txBody>
          <a:bodyPr>
            <a:normAutofit/>
          </a:bodyPr>
          <a:lstStyle/>
          <a:p>
            <a:pPr marL="36900" indent="0" hangingPunct="0">
              <a:buNone/>
            </a:pPr>
            <a:r>
              <a:rPr lang="en-US" sz="2400" b="1" dirty="0">
                <a:effectLst/>
                <a:latin typeface="Courier New" panose="02070309020205020404" pitchFamily="49" charset="0"/>
                <a:cs typeface="Courier New" panose="02070309020205020404" pitchFamily="49" charset="0"/>
              </a:rPr>
              <a:t>public </a:t>
            </a:r>
            <a:r>
              <a:rPr lang="en-US" sz="2400" b="1" dirty="0" err="1">
                <a:effectLst/>
                <a:latin typeface="Courier New" panose="02070309020205020404" pitchFamily="49" charset="0"/>
                <a:cs typeface="Courier New" panose="02070309020205020404" pitchFamily="49" charset="0"/>
              </a:rPr>
              <a:t>CheckingAccount</a:t>
            </a:r>
            <a:r>
              <a:rPr lang="en-US" sz="2400" b="1" dirty="0">
                <a:effectLst/>
                <a:latin typeface="Courier New" panose="02070309020205020404" pitchFamily="49" charset="0"/>
                <a:cs typeface="Courier New" panose="02070309020205020404" pitchFamily="49" charset="0"/>
              </a:rPr>
              <a:t>(double </a:t>
            </a:r>
            <a:r>
              <a:rPr lang="en-US" sz="2400" b="1" dirty="0" err="1" smtClean="0">
                <a:effectLst/>
                <a:latin typeface="Courier New" panose="02070309020205020404" pitchFamily="49" charset="0"/>
                <a:cs typeface="Courier New" panose="02070309020205020404" pitchFamily="49" charset="0"/>
              </a:rPr>
              <a:t>myBalance</a:t>
            </a:r>
            <a:r>
              <a:rPr lang="en-US" sz="2400" b="1" dirty="0">
                <a:effectLst/>
                <a:latin typeface="Courier New" panose="02070309020205020404" pitchFamily="49" charset="0"/>
                <a:cs typeface="Courier New" panose="02070309020205020404" pitchFamily="49" charset="0"/>
              </a:rPr>
              <a:t>, </a:t>
            </a:r>
            <a:r>
              <a:rPr lang="en-US" sz="2400" b="1" dirty="0" err="1">
                <a:effectLst/>
                <a:latin typeface="Courier New" panose="02070309020205020404" pitchFamily="49" charset="0"/>
                <a:cs typeface="Courier New" panose="02070309020205020404" pitchFamily="49" charset="0"/>
              </a:rPr>
              <a:t>int</a:t>
            </a:r>
            <a:r>
              <a:rPr lang="en-US" sz="2400" b="1" dirty="0">
                <a:effectLst/>
                <a:latin typeface="Courier New" panose="02070309020205020404" pitchFamily="49" charset="0"/>
                <a:cs typeface="Courier New" panose="02070309020205020404" pitchFamily="49" charset="0"/>
              </a:rPr>
              <a:t> </a:t>
            </a:r>
            <a:r>
              <a:rPr lang="en-US" sz="2400" b="1" dirty="0" err="1" smtClean="0">
                <a:effectLst/>
                <a:latin typeface="Courier New" panose="02070309020205020404" pitchFamily="49" charset="0"/>
                <a:cs typeface="Courier New" panose="02070309020205020404" pitchFamily="49" charset="0"/>
              </a:rPr>
              <a:t>myAccountNumber</a:t>
            </a:r>
            <a:r>
              <a:rPr lang="en-US" sz="2400" b="1" dirty="0" smtClean="0">
                <a:effectLst/>
                <a:latin typeface="Courier New" panose="02070309020205020404" pitchFamily="49" charset="0"/>
                <a:cs typeface="Courier New" panose="02070309020205020404" pitchFamily="49" charset="0"/>
              </a:rPr>
              <a:t>){</a:t>
            </a:r>
            <a:endParaRPr lang="en-US" sz="2400" b="1" dirty="0">
              <a:effectLst/>
              <a:latin typeface="Courier New" panose="02070309020205020404" pitchFamily="49" charset="0"/>
              <a:cs typeface="Courier New" panose="02070309020205020404" pitchFamily="49" charset="0"/>
            </a:endParaRPr>
          </a:p>
          <a:p>
            <a:pPr marL="36900" indent="0" hangingPunct="0">
              <a:buNone/>
            </a:pPr>
            <a:r>
              <a:rPr lang="en-US" sz="2400" b="1" dirty="0" smtClean="0">
                <a:effectLst/>
                <a:latin typeface="Courier New" panose="02070309020205020404" pitchFamily="49" charset="0"/>
                <a:cs typeface="Courier New" panose="02070309020205020404" pitchFamily="49" charset="0"/>
              </a:rPr>
              <a:t>	</a:t>
            </a:r>
            <a:r>
              <a:rPr lang="en-US" sz="2400" b="1" dirty="0" err="1" smtClean="0">
                <a:effectLst/>
                <a:latin typeface="Courier New" panose="02070309020205020404" pitchFamily="49" charset="0"/>
                <a:cs typeface="Courier New" panose="02070309020205020404" pitchFamily="49" charset="0"/>
              </a:rPr>
              <a:t>this.myBalance</a:t>
            </a:r>
            <a:r>
              <a:rPr lang="en-US" sz="2400" b="1" dirty="0" smtClean="0">
                <a:effectLst/>
                <a:latin typeface="Courier New" panose="02070309020205020404" pitchFamily="49" charset="0"/>
                <a:cs typeface="Courier New" panose="02070309020205020404" pitchFamily="49" charset="0"/>
              </a:rPr>
              <a:t> </a:t>
            </a:r>
            <a:r>
              <a:rPr lang="en-US" sz="2400" b="1" dirty="0">
                <a:effectLst/>
                <a:latin typeface="Courier New" panose="02070309020205020404" pitchFamily="49" charset="0"/>
                <a:cs typeface="Courier New" panose="02070309020205020404" pitchFamily="49" charset="0"/>
              </a:rPr>
              <a:t>= </a:t>
            </a:r>
            <a:r>
              <a:rPr lang="en-US" sz="2400" b="1" dirty="0" err="1">
                <a:effectLst/>
                <a:latin typeface="Courier New" panose="02070309020205020404" pitchFamily="49" charset="0"/>
                <a:cs typeface="Courier New" panose="02070309020205020404" pitchFamily="49" charset="0"/>
              </a:rPr>
              <a:t>myBalance</a:t>
            </a:r>
            <a:r>
              <a:rPr lang="en-US" sz="2400" b="1" dirty="0">
                <a:effectLst/>
                <a:latin typeface="Courier New" panose="02070309020205020404" pitchFamily="49" charset="0"/>
                <a:cs typeface="Courier New" panose="02070309020205020404" pitchFamily="49" charset="0"/>
              </a:rPr>
              <a:t>;</a:t>
            </a:r>
            <a:endParaRPr lang="en-US" sz="2400" b="1" dirty="0">
              <a:effectLst/>
              <a:latin typeface="Courier New" panose="02070309020205020404" pitchFamily="49" charset="0"/>
              <a:cs typeface="Courier New" panose="02070309020205020404" pitchFamily="49" charset="0"/>
            </a:endParaRPr>
          </a:p>
          <a:p>
            <a:pPr marL="36900" indent="0" hangingPunct="0">
              <a:buNone/>
            </a:pPr>
            <a:r>
              <a:rPr lang="en-US" sz="2400" b="1" dirty="0" smtClean="0">
                <a:effectLst/>
                <a:latin typeface="Courier New" panose="02070309020205020404" pitchFamily="49" charset="0"/>
                <a:cs typeface="Courier New" panose="02070309020205020404" pitchFamily="49" charset="0"/>
              </a:rPr>
              <a:t>	</a:t>
            </a:r>
            <a:r>
              <a:rPr lang="en-US" sz="2400" b="1" dirty="0" err="1" smtClean="0">
                <a:effectLst/>
                <a:latin typeface="Courier New" panose="02070309020205020404" pitchFamily="49" charset="0"/>
                <a:cs typeface="Courier New" panose="02070309020205020404" pitchFamily="49" charset="0"/>
              </a:rPr>
              <a:t>this.myAccountNumber</a:t>
            </a:r>
            <a:r>
              <a:rPr lang="en-US" sz="2400" b="1" dirty="0" smtClean="0">
                <a:effectLst/>
                <a:latin typeface="Courier New" panose="02070309020205020404" pitchFamily="49" charset="0"/>
                <a:cs typeface="Courier New" panose="02070309020205020404" pitchFamily="49" charset="0"/>
              </a:rPr>
              <a:t> </a:t>
            </a:r>
            <a:r>
              <a:rPr lang="en-US" sz="2400" b="1" dirty="0">
                <a:effectLst/>
                <a:latin typeface="Courier New" panose="02070309020205020404" pitchFamily="49" charset="0"/>
                <a:cs typeface="Courier New" panose="02070309020205020404" pitchFamily="49" charset="0"/>
              </a:rPr>
              <a:t>= </a:t>
            </a:r>
            <a:r>
              <a:rPr lang="en-US" sz="2400" b="1" dirty="0" err="1">
                <a:effectLst/>
                <a:latin typeface="Courier New" panose="02070309020205020404" pitchFamily="49" charset="0"/>
                <a:cs typeface="Courier New" panose="02070309020205020404" pitchFamily="49" charset="0"/>
              </a:rPr>
              <a:t>myAccountNumber</a:t>
            </a:r>
            <a:r>
              <a:rPr lang="en-US" sz="2400" b="1" dirty="0">
                <a:effectLst/>
                <a:latin typeface="Courier New" panose="02070309020205020404" pitchFamily="49" charset="0"/>
                <a:cs typeface="Courier New" panose="02070309020205020404" pitchFamily="49" charset="0"/>
              </a:rPr>
              <a:t>;</a:t>
            </a:r>
            <a:endParaRPr lang="en-US" sz="2400" b="1" dirty="0">
              <a:effectLst/>
              <a:latin typeface="Courier New" panose="02070309020205020404" pitchFamily="49" charset="0"/>
              <a:cs typeface="Courier New" panose="02070309020205020404" pitchFamily="49" charset="0"/>
            </a:endParaRPr>
          </a:p>
          <a:p>
            <a:pPr marL="36900" indent="0" hangingPunct="0">
              <a:buNone/>
            </a:pPr>
            <a:r>
              <a:rPr lang="en-US" sz="2400" b="1" dirty="0" smtClean="0">
                <a:effectLst/>
                <a:latin typeface="Courier New" panose="02070309020205020404" pitchFamily="49" charset="0"/>
                <a:cs typeface="Courier New" panose="02070309020205020404" pitchFamily="49" charset="0"/>
              </a:rPr>
              <a:t>}</a:t>
            </a:r>
            <a:endParaRPr lang="en-US" sz="24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9672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Class: Bank Example</a:t>
            </a:r>
            <a:endParaRPr lang="en-US" dirty="0"/>
          </a:p>
        </p:txBody>
      </p:sp>
      <p:sp>
        <p:nvSpPr>
          <p:cNvPr id="3" name="Content Placeholder 2"/>
          <p:cNvSpPr>
            <a:spLocks noGrp="1"/>
          </p:cNvSpPr>
          <p:nvPr>
            <p:ph idx="1"/>
          </p:nvPr>
        </p:nvSpPr>
        <p:spPr/>
        <p:txBody>
          <a:bodyPr>
            <a:normAutofit fontScale="92500" lnSpcReduction="20000"/>
          </a:bodyPr>
          <a:lstStyle/>
          <a:p>
            <a:pPr marL="36900" indent="0">
              <a:buNone/>
            </a:pPr>
            <a:r>
              <a:rPr lang="en-US" b="1" dirty="0">
                <a:effectLst/>
              </a:rPr>
              <a:t>Let’s consider a checking account at a bank.  </a:t>
            </a:r>
            <a:endParaRPr lang="en-US" b="1" dirty="0" smtClean="0">
              <a:effectLst/>
            </a:endParaRPr>
          </a:p>
          <a:p>
            <a:pPr marL="36900" indent="0">
              <a:buNone/>
            </a:pPr>
            <a:r>
              <a:rPr lang="en-US" dirty="0" smtClean="0">
                <a:effectLst/>
              </a:rPr>
              <a:t>The </a:t>
            </a:r>
            <a:r>
              <a:rPr lang="en-US" dirty="0">
                <a:effectLst/>
              </a:rPr>
              <a:t>account would need to </a:t>
            </a:r>
            <a:r>
              <a:rPr lang="en-US" dirty="0" smtClean="0">
                <a:effectLst/>
              </a:rPr>
              <a:t>record: </a:t>
            </a:r>
          </a:p>
          <a:p>
            <a:pPr lvl="1"/>
            <a:r>
              <a:rPr lang="en-US" dirty="0" smtClean="0">
                <a:effectLst/>
              </a:rPr>
              <a:t>the </a:t>
            </a:r>
            <a:r>
              <a:rPr lang="en-US" dirty="0">
                <a:effectLst/>
              </a:rPr>
              <a:t>account </a:t>
            </a:r>
            <a:r>
              <a:rPr lang="en-US" dirty="0" smtClean="0">
                <a:effectLst/>
              </a:rPr>
              <a:t>number</a:t>
            </a:r>
          </a:p>
          <a:p>
            <a:pPr lvl="1"/>
            <a:r>
              <a:rPr lang="en-US" dirty="0" smtClean="0">
                <a:effectLst/>
              </a:rPr>
              <a:t>the </a:t>
            </a:r>
            <a:r>
              <a:rPr lang="en-US" dirty="0">
                <a:effectLst/>
              </a:rPr>
              <a:t>current </a:t>
            </a:r>
            <a:r>
              <a:rPr lang="en-US" dirty="0" smtClean="0">
                <a:effectLst/>
              </a:rPr>
              <a:t>balance</a:t>
            </a:r>
          </a:p>
          <a:p>
            <a:pPr lvl="1"/>
            <a:r>
              <a:rPr lang="en-US" dirty="0" smtClean="0">
                <a:effectLst/>
              </a:rPr>
              <a:t>the </a:t>
            </a:r>
            <a:r>
              <a:rPr lang="en-US" dirty="0">
                <a:effectLst/>
              </a:rPr>
              <a:t>type of checking account it </a:t>
            </a:r>
            <a:r>
              <a:rPr lang="en-US" dirty="0" smtClean="0">
                <a:effectLst/>
              </a:rPr>
              <a:t>is</a:t>
            </a:r>
          </a:p>
          <a:p>
            <a:pPr lvl="1"/>
            <a:r>
              <a:rPr lang="en-US" dirty="0" err="1" smtClean="0">
                <a:effectLst/>
              </a:rPr>
              <a:t>etc</a:t>
            </a:r>
            <a:r>
              <a:rPr lang="en-US" dirty="0" smtClean="0">
                <a:effectLst/>
              </a:rPr>
              <a:t> </a:t>
            </a:r>
          </a:p>
          <a:p>
            <a:pPr marL="450000" lvl="1" indent="0">
              <a:buNone/>
            </a:pPr>
            <a:r>
              <a:rPr lang="en-US" dirty="0" smtClean="0">
                <a:effectLst/>
              </a:rPr>
              <a:t>(</a:t>
            </a:r>
            <a:r>
              <a:rPr lang="en-US" dirty="0">
                <a:effectLst/>
              </a:rPr>
              <a:t>these are </a:t>
            </a:r>
            <a:r>
              <a:rPr lang="en-US" dirty="0" smtClean="0">
                <a:effectLst/>
              </a:rPr>
              <a:t>nouns</a:t>
            </a:r>
            <a:r>
              <a:rPr lang="en-US" dirty="0">
                <a:effectLst/>
              </a:rPr>
              <a:t> </a:t>
            </a:r>
            <a:r>
              <a:rPr lang="en-US" dirty="0" smtClean="0">
                <a:effectLst/>
              </a:rPr>
              <a:t>or </a:t>
            </a:r>
            <a:r>
              <a:rPr lang="en-US" b="1" dirty="0" smtClean="0">
                <a:effectLst/>
              </a:rPr>
              <a:t>attributes</a:t>
            </a:r>
            <a:r>
              <a:rPr lang="en-US" dirty="0" smtClean="0">
                <a:effectLst/>
              </a:rPr>
              <a:t>)</a:t>
            </a:r>
            <a:endParaRPr lang="en-US" dirty="0"/>
          </a:p>
        </p:txBody>
      </p:sp>
    </p:spTree>
    <p:extLst>
      <p:ext uri="{BB962C8B-B14F-4D97-AF65-F5344CB8AC3E}">
        <p14:creationId xmlns:p14="http://schemas.microsoft.com/office/powerpoint/2010/main" val="745222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Class: Bank Example</a:t>
            </a:r>
            <a:endParaRPr lang="en-US" dirty="0"/>
          </a:p>
        </p:txBody>
      </p:sp>
      <p:sp>
        <p:nvSpPr>
          <p:cNvPr id="3" name="Content Placeholder 2"/>
          <p:cNvSpPr>
            <a:spLocks noGrp="1"/>
          </p:cNvSpPr>
          <p:nvPr>
            <p:ph idx="1"/>
          </p:nvPr>
        </p:nvSpPr>
        <p:spPr/>
        <p:txBody>
          <a:bodyPr>
            <a:normAutofit lnSpcReduction="10000"/>
          </a:bodyPr>
          <a:lstStyle/>
          <a:p>
            <a:pPr marL="36900" indent="0">
              <a:buNone/>
            </a:pPr>
            <a:r>
              <a:rPr lang="en-US" b="1" dirty="0">
                <a:effectLst/>
              </a:rPr>
              <a:t>Let’s consider a checking account at a bank.  </a:t>
            </a:r>
            <a:endParaRPr lang="en-US" b="1" dirty="0" smtClean="0">
              <a:effectLst/>
            </a:endParaRPr>
          </a:p>
          <a:p>
            <a:pPr marL="36900" indent="0">
              <a:buNone/>
            </a:pPr>
            <a:r>
              <a:rPr lang="en-US" dirty="0" smtClean="0">
                <a:effectLst/>
              </a:rPr>
              <a:t>The bank </a:t>
            </a:r>
            <a:r>
              <a:rPr lang="en-US" dirty="0">
                <a:effectLst/>
              </a:rPr>
              <a:t>would also need to be able to do certain </a:t>
            </a:r>
            <a:r>
              <a:rPr lang="en-US" dirty="0" smtClean="0">
                <a:effectLst/>
              </a:rPr>
              <a:t>actions:</a:t>
            </a:r>
          </a:p>
          <a:p>
            <a:r>
              <a:rPr lang="en-US" dirty="0" smtClean="0">
                <a:effectLst/>
              </a:rPr>
              <a:t>such </a:t>
            </a:r>
            <a:r>
              <a:rPr lang="en-US" dirty="0">
                <a:effectLst/>
              </a:rPr>
              <a:t>as </a:t>
            </a:r>
            <a:r>
              <a:rPr lang="en-US" dirty="0" smtClean="0">
                <a:effectLst/>
              </a:rPr>
              <a:t>withdrawing</a:t>
            </a:r>
          </a:p>
          <a:p>
            <a:r>
              <a:rPr lang="en-US" dirty="0" smtClean="0">
                <a:effectLst/>
              </a:rPr>
              <a:t>depositing </a:t>
            </a:r>
            <a:r>
              <a:rPr lang="en-US" dirty="0">
                <a:effectLst/>
              </a:rPr>
              <a:t>money </a:t>
            </a:r>
            <a:endParaRPr lang="en-US" dirty="0" smtClean="0">
              <a:effectLst/>
            </a:endParaRPr>
          </a:p>
          <a:p>
            <a:pPr marL="36900" indent="0">
              <a:buNone/>
            </a:pPr>
            <a:r>
              <a:rPr lang="en-US" dirty="0" smtClean="0">
                <a:effectLst/>
              </a:rPr>
              <a:t>(</a:t>
            </a:r>
            <a:r>
              <a:rPr lang="en-US" dirty="0">
                <a:effectLst/>
              </a:rPr>
              <a:t>these are </a:t>
            </a:r>
            <a:r>
              <a:rPr lang="en-US" dirty="0" smtClean="0">
                <a:effectLst/>
              </a:rPr>
              <a:t>verbs or </a:t>
            </a:r>
            <a:r>
              <a:rPr lang="en-US" b="1" dirty="0" smtClean="0">
                <a:effectLst/>
              </a:rPr>
              <a:t>behaviors</a:t>
            </a:r>
            <a:r>
              <a:rPr lang="en-US" dirty="0" smtClean="0">
                <a:effectLst/>
              </a:rPr>
              <a:t>)</a:t>
            </a:r>
            <a:endParaRPr lang="en-US" dirty="0"/>
          </a:p>
        </p:txBody>
      </p:sp>
    </p:spTree>
    <p:extLst>
      <p:ext uri="{BB962C8B-B14F-4D97-AF65-F5344CB8AC3E}">
        <p14:creationId xmlns:p14="http://schemas.microsoft.com/office/powerpoint/2010/main" val="3372212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Class: Bank Example</a:t>
            </a:r>
            <a:endParaRPr lang="en-US" dirty="0"/>
          </a:p>
        </p:txBody>
      </p:sp>
      <p:sp>
        <p:nvSpPr>
          <p:cNvPr id="3" name="Content Placeholder 2"/>
          <p:cNvSpPr>
            <a:spLocks noGrp="1"/>
          </p:cNvSpPr>
          <p:nvPr>
            <p:ph idx="1"/>
          </p:nvPr>
        </p:nvSpPr>
        <p:spPr/>
        <p:txBody>
          <a:bodyPr>
            <a:normAutofit/>
          </a:bodyPr>
          <a:lstStyle/>
          <a:p>
            <a:pPr marL="36900" indent="0">
              <a:buNone/>
            </a:pPr>
            <a:r>
              <a:rPr lang="en-US" b="1" dirty="0">
                <a:effectLst/>
              </a:rPr>
              <a:t>Let’s consider a checking account at a bank.  </a:t>
            </a:r>
            <a:endParaRPr lang="en-US" b="1" dirty="0" smtClean="0">
              <a:effectLst/>
            </a:endParaRPr>
          </a:p>
          <a:p>
            <a:pPr marL="36900" indent="0">
              <a:buNone/>
            </a:pPr>
            <a:r>
              <a:rPr lang="en-US" dirty="0" smtClean="0">
                <a:effectLst/>
              </a:rPr>
              <a:t>The checking </a:t>
            </a:r>
            <a:r>
              <a:rPr lang="en-US" dirty="0">
                <a:effectLst/>
              </a:rPr>
              <a:t>account object needs to be created in order to be used, so the class must define how the creation process works.  </a:t>
            </a:r>
            <a:endParaRPr lang="en-US" dirty="0" smtClean="0">
              <a:effectLst/>
            </a:endParaRPr>
          </a:p>
          <a:p>
            <a:pPr marL="36900" indent="0">
              <a:buNone/>
            </a:pPr>
            <a:r>
              <a:rPr lang="en-US" dirty="0" smtClean="0">
                <a:effectLst/>
              </a:rPr>
              <a:t>This </a:t>
            </a:r>
            <a:r>
              <a:rPr lang="en-US" dirty="0">
                <a:effectLst/>
              </a:rPr>
              <a:t>is accomplished in the constructors.</a:t>
            </a:r>
            <a:br>
              <a:rPr lang="en-US" dirty="0">
                <a:effectLst/>
              </a:rPr>
            </a:br>
            <a:endParaRPr lang="en-US" dirty="0"/>
          </a:p>
        </p:txBody>
      </p:sp>
    </p:spTree>
    <p:extLst>
      <p:ext uri="{BB962C8B-B14F-4D97-AF65-F5344CB8AC3E}">
        <p14:creationId xmlns:p14="http://schemas.microsoft.com/office/powerpoint/2010/main" val="1389642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Determining Object Behavior</a:t>
            </a:r>
            <a:endParaRPr lang="en-US" dirty="0"/>
          </a:p>
        </p:txBody>
      </p:sp>
    </p:spTree>
    <p:extLst>
      <p:ext uri="{BB962C8B-B14F-4D97-AF65-F5344CB8AC3E}">
        <p14:creationId xmlns:p14="http://schemas.microsoft.com/office/powerpoint/2010/main" val="1436954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Behaviors of a Bank Account</a:t>
            </a:r>
            <a:endParaRPr lang="en-US" dirty="0"/>
          </a:p>
        </p:txBody>
      </p:sp>
      <p:sp>
        <p:nvSpPr>
          <p:cNvPr id="5" name="Content Placeholder 4"/>
          <p:cNvSpPr>
            <a:spLocks noGrp="1"/>
          </p:cNvSpPr>
          <p:nvPr>
            <p:ph idx="1"/>
          </p:nvPr>
        </p:nvSpPr>
        <p:spPr>
          <a:xfrm>
            <a:off x="913795" y="1732449"/>
            <a:ext cx="10353762" cy="4764604"/>
          </a:xfrm>
        </p:spPr>
        <p:txBody>
          <a:bodyPr>
            <a:normAutofit fontScale="92500" lnSpcReduction="10000"/>
          </a:bodyPr>
          <a:lstStyle/>
          <a:p>
            <a:pPr marL="36900" indent="0" hangingPunct="0">
              <a:buNone/>
            </a:pPr>
            <a:r>
              <a:rPr lang="en-US" dirty="0">
                <a:effectLst/>
              </a:rPr>
              <a:t>Before you start programming, you need to understand how the objects of your class behave. </a:t>
            </a:r>
            <a:endParaRPr lang="en-US" dirty="0" smtClean="0">
              <a:effectLst/>
            </a:endParaRPr>
          </a:p>
          <a:p>
            <a:pPr marL="36900" indent="0" hangingPunct="0">
              <a:buNone/>
            </a:pPr>
            <a:r>
              <a:rPr lang="en-US" dirty="0" smtClean="0">
                <a:effectLst/>
              </a:rPr>
              <a:t>Operations </a:t>
            </a:r>
            <a:r>
              <a:rPr lang="en-US" dirty="0">
                <a:effectLst/>
              </a:rPr>
              <a:t>that can be carried out with a checking account could be:</a:t>
            </a:r>
          </a:p>
          <a:p>
            <a:pPr marL="36900" indent="0" hangingPunct="0">
              <a:buNone/>
            </a:pPr>
            <a:endParaRPr lang="en-US" dirty="0">
              <a:effectLst/>
            </a:endParaRPr>
          </a:p>
          <a:p>
            <a:pPr lvl="0" hangingPunct="0"/>
            <a:r>
              <a:rPr lang="en-US" dirty="0">
                <a:effectLst/>
              </a:rPr>
              <a:t>Accepting a deposit</a:t>
            </a:r>
          </a:p>
          <a:p>
            <a:pPr lvl="0" hangingPunct="0"/>
            <a:r>
              <a:rPr lang="en-US" dirty="0">
                <a:effectLst/>
              </a:rPr>
              <a:t>Withdrawing from the account</a:t>
            </a:r>
          </a:p>
          <a:p>
            <a:pPr lvl="0" hangingPunct="0"/>
            <a:r>
              <a:rPr lang="en-US" dirty="0">
                <a:effectLst/>
              </a:rPr>
              <a:t>Getting the current balance</a:t>
            </a:r>
          </a:p>
          <a:p>
            <a:pPr marL="36900" indent="0">
              <a:buNone/>
            </a:pPr>
            <a:endParaRPr lang="en-US" dirty="0"/>
          </a:p>
        </p:txBody>
      </p:sp>
    </p:spTree>
    <p:extLst>
      <p:ext uri="{BB962C8B-B14F-4D97-AF65-F5344CB8AC3E}">
        <p14:creationId xmlns:p14="http://schemas.microsoft.com/office/powerpoint/2010/main" val="24129668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Them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ideTheme" id="{B8A59018-7931-44E3-9721-E44C8EB5FAD5}" vid="{9A65071C-D8AC-49FA-A08A-3743466ADE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Template>
  <TotalTime>271</TotalTime>
  <Words>1286</Words>
  <Application>Microsoft Office PowerPoint</Application>
  <PresentationFormat>Widescreen</PresentationFormat>
  <Paragraphs>256</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Calibri</vt:lpstr>
      <vt:lpstr>Calisto MT</vt:lpstr>
      <vt:lpstr>Courier New</vt:lpstr>
      <vt:lpstr>Trebuchet MS</vt:lpstr>
      <vt:lpstr>Wingdings 2</vt:lpstr>
      <vt:lpstr>SlideTheme</vt:lpstr>
      <vt:lpstr>Designing Classes</vt:lpstr>
      <vt:lpstr>Designing a Class</vt:lpstr>
      <vt:lpstr>Object Oriented Design</vt:lpstr>
      <vt:lpstr>Designing a Class</vt:lpstr>
      <vt:lpstr>Designing a Class: Bank Example</vt:lpstr>
      <vt:lpstr>Designing a Class: Bank Example</vt:lpstr>
      <vt:lpstr>Designing a Class: Bank Example</vt:lpstr>
      <vt:lpstr>Determining Object Behavior</vt:lpstr>
      <vt:lpstr>Behaviors of a Bank Account</vt:lpstr>
      <vt:lpstr>Behaviors of a Bank Account</vt:lpstr>
      <vt:lpstr>Methods (Behaviors) of a Bank Account</vt:lpstr>
      <vt:lpstr>Methods (Behaviors) of a Bank Account</vt:lpstr>
      <vt:lpstr>Class Set Up</vt:lpstr>
      <vt:lpstr>Class Set Up-Method Implementation</vt:lpstr>
      <vt:lpstr>Class Set Up - Pseudocode</vt:lpstr>
      <vt:lpstr>Class Set Up - Pseudocode</vt:lpstr>
      <vt:lpstr>PowerPoint Presentation</vt:lpstr>
      <vt:lpstr>Method Header</vt:lpstr>
      <vt:lpstr>Method Header</vt:lpstr>
      <vt:lpstr>Method Header</vt:lpstr>
      <vt:lpstr>Method Header</vt:lpstr>
      <vt:lpstr>Method Header</vt:lpstr>
      <vt:lpstr>Instance Variables</vt:lpstr>
      <vt:lpstr>Instance Variables</vt:lpstr>
      <vt:lpstr>Instance Variables</vt:lpstr>
      <vt:lpstr>Instance Variables</vt:lpstr>
      <vt:lpstr>Instance Variables</vt:lpstr>
      <vt:lpstr>Instance Variables</vt:lpstr>
      <vt:lpstr>Implementing Methods</vt:lpstr>
      <vt:lpstr>PowerPoint Presentation</vt:lpstr>
      <vt:lpstr>PowerPoint Presentation</vt:lpstr>
      <vt:lpstr>PowerPoint Presentation</vt:lpstr>
      <vt:lpstr>PowerPoint Presentation</vt:lpstr>
      <vt:lpstr>Constructors</vt:lpstr>
      <vt:lpstr>Constructor</vt:lpstr>
      <vt:lpstr>Constructor</vt:lpstr>
      <vt:lpstr>Constructor</vt:lpstr>
      <vt:lpstr>Constructor</vt:lpstr>
      <vt:lpstr>Constructor</vt:lpstr>
      <vt:lpstr>Constructor</vt:lpstr>
      <vt:lpstr>Constructor</vt:lpstr>
      <vt:lpstr>Constructors</vt:lpstr>
      <vt:lpstr>Default Constructors</vt:lpstr>
      <vt:lpstr>Constructors</vt:lpstr>
    </vt:vector>
  </TitlesOfParts>
  <Company>Austin Independent School District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Classes</dc:title>
  <dc:creator>Elizabeth Phillips</dc:creator>
  <cp:lastModifiedBy>Elizabeth Phillips</cp:lastModifiedBy>
  <cp:revision>19</cp:revision>
  <dcterms:created xsi:type="dcterms:W3CDTF">2016-10-11T15:37:07Z</dcterms:created>
  <dcterms:modified xsi:type="dcterms:W3CDTF">2016-10-17T15:25:38Z</dcterms:modified>
</cp:coreProperties>
</file>