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0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99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8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9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9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6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4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5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7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8722CE-2F5F-44FD-93C6-511F2CE777C2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6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thumb/1/1b/ASCII-Table-wide.svg/2000px-ASCII-Table-wide.svg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199"/>
            <a:ext cx="9144000" cy="2387600"/>
          </a:xfrm>
        </p:spPr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9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Psuedocode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Pseudocode refers to a rough-draft outline of an answer, written in English-like terms.  </a:t>
            </a:r>
            <a:endParaRPr lang="en-US" dirty="0" smtClean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These </a:t>
            </a:r>
            <a:r>
              <a:rPr lang="en-US" dirty="0">
                <a:effectLst/>
              </a:rPr>
              <a:t>generally use phrases and words that are close to programming languages, but avoid using any specific language syntax.  </a:t>
            </a:r>
          </a:p>
        </p:txBody>
      </p:sp>
    </p:spTree>
    <p:extLst>
      <p:ext uri="{BB962C8B-B14F-4D97-AF65-F5344CB8AC3E}">
        <p14:creationId xmlns:p14="http://schemas.microsoft.com/office/powerpoint/2010/main" val="254034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Psuedocode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>
                <a:effectLst/>
              </a:rPr>
              <a:t>Once </a:t>
            </a:r>
            <a:r>
              <a:rPr lang="en-US" dirty="0">
                <a:effectLst/>
              </a:rPr>
              <a:t>the pseudocode has been developed, translation into code occurs more easily than if we had skipped this pseudocode stage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112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684519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>
                <a:effectLst/>
              </a:rPr>
              <a:t>A relational operator is a binary operator that compares two values.  The following symbols are used in Java as relational operators: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29727"/>
              </p:ext>
            </p:extLst>
          </p:nvPr>
        </p:nvGraphicFramePr>
        <p:xfrm>
          <a:off x="3320739" y="3416968"/>
          <a:ext cx="5539874" cy="3108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5429"/>
                <a:gridCol w="42244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&lt;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Less than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&gt;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Greater than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&lt;=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Less than or equal to 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&gt;=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Greater than or equal to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==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Equal to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!=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 equal to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61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A relational operator is used to compare two values, resulting in a relational expression.  For example:</a:t>
            </a:r>
          </a:p>
          <a:p>
            <a:r>
              <a:rPr lang="en-US" dirty="0"/>
              <a:t>n</a:t>
            </a:r>
            <a:r>
              <a:rPr lang="en-US" dirty="0" smtClean="0"/>
              <a:t>umber &gt; 16</a:t>
            </a:r>
          </a:p>
          <a:p>
            <a:r>
              <a:rPr lang="en-US" dirty="0"/>
              <a:t>g</a:t>
            </a:r>
            <a:r>
              <a:rPr lang="en-US" dirty="0" smtClean="0"/>
              <a:t>rade == ‘F’</a:t>
            </a:r>
          </a:p>
          <a:p>
            <a:r>
              <a:rPr lang="en-US" dirty="0"/>
              <a:t>p</a:t>
            </a:r>
            <a:r>
              <a:rPr lang="en-US" dirty="0" smtClean="0"/>
              <a:t>assing &gt;=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7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result of a relational expression is a </a:t>
            </a:r>
            <a:r>
              <a:rPr lang="en-US" b="1" dirty="0" err="1">
                <a:effectLst/>
              </a:rPr>
              <a:t>boolean</a:t>
            </a:r>
            <a:r>
              <a:rPr lang="en-US" dirty="0">
                <a:effectLst/>
              </a:rPr>
              <a:t> value of either </a:t>
            </a:r>
            <a:r>
              <a:rPr lang="en-US" b="1" dirty="0">
                <a:effectLst/>
              </a:rPr>
              <a:t>true</a:t>
            </a:r>
            <a:r>
              <a:rPr lang="en-US" dirty="0">
                <a:effectLst/>
              </a:rPr>
              <a:t> or </a:t>
            </a:r>
            <a:r>
              <a:rPr lang="en-US" b="1" dirty="0">
                <a:effectLst/>
              </a:rPr>
              <a:t>false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80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When character data is compared, the ASCII code values are used to determine the answer</a:t>
            </a:r>
            <a:r>
              <a:rPr lang="en-US" dirty="0" smtClean="0">
                <a:effectLst/>
              </a:rPr>
              <a:t>.</a:t>
            </a:r>
          </a:p>
          <a:p>
            <a:pPr marL="36900" indent="0" algn="ctr" hangingPunct="0">
              <a:buNone/>
            </a:pPr>
            <a:r>
              <a:rPr lang="en-US" dirty="0" err="1" smtClean="0">
                <a:effectLst/>
                <a:hlinkClick r:id="rId2"/>
              </a:rPr>
              <a:t>Ascii</a:t>
            </a:r>
            <a:r>
              <a:rPr lang="en-US" dirty="0" smtClean="0">
                <a:effectLst/>
                <a:hlinkClick r:id="rId2"/>
              </a:rPr>
              <a:t> Table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428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following expressions result in the answers given</a:t>
            </a:r>
            <a:r>
              <a:rPr lang="en-US" dirty="0" smtClean="0">
                <a:effectLst/>
              </a:rPr>
              <a:t>:</a:t>
            </a:r>
          </a:p>
          <a:p>
            <a:pPr hangingPunct="0"/>
            <a:r>
              <a:rPr lang="en-US" dirty="0" smtClean="0">
                <a:effectLst/>
              </a:rPr>
              <a:t>'A</a:t>
            </a:r>
            <a:r>
              <a:rPr lang="en-US" dirty="0">
                <a:effectLst/>
              </a:rPr>
              <a:t>' &lt; 'B'	evaluates as </a:t>
            </a:r>
            <a:r>
              <a:rPr lang="en-US" b="1" dirty="0">
                <a:effectLst/>
              </a:rPr>
              <a:t>true</a:t>
            </a:r>
            <a:r>
              <a:rPr lang="en-US" dirty="0">
                <a:effectLst/>
              </a:rPr>
              <a:t>, (65 &lt; 66)</a:t>
            </a:r>
          </a:p>
          <a:p>
            <a:pPr hangingPunct="0"/>
            <a:r>
              <a:rPr lang="en-US" dirty="0">
                <a:effectLst/>
              </a:rPr>
              <a:t>'d' &lt; 'a'	evaluates as </a:t>
            </a:r>
            <a:r>
              <a:rPr lang="en-US" b="1" dirty="0">
                <a:effectLst/>
              </a:rPr>
              <a:t>false</a:t>
            </a:r>
            <a:r>
              <a:rPr lang="en-US" dirty="0">
                <a:effectLst/>
              </a:rPr>
              <a:t>, (100 &lt; 97)</a:t>
            </a:r>
          </a:p>
          <a:p>
            <a:pPr hangingPunct="0"/>
            <a:r>
              <a:rPr lang="en-US" dirty="0">
                <a:effectLst/>
              </a:rPr>
              <a:t>'t' &lt; 'X'	evaluates as </a:t>
            </a:r>
            <a:r>
              <a:rPr lang="en-US" b="1" dirty="0">
                <a:effectLst/>
              </a:rPr>
              <a:t>false</a:t>
            </a:r>
            <a:r>
              <a:rPr lang="en-US" dirty="0">
                <a:effectLst/>
              </a:rPr>
              <a:t>,  (116 &lt; 88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316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4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716604"/>
          </a:xfrm>
        </p:spPr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three logical operators in the AP subset are AND, OR, and NOT.  These operators are represented by the following symbols in Java</a:t>
            </a:r>
            <a:r>
              <a:rPr lang="en-US" dirty="0" smtClean="0">
                <a:effectLst/>
              </a:rPr>
              <a:t>:</a:t>
            </a:r>
            <a:endParaRPr lang="en-US" dirty="0"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54452"/>
              </p:ext>
            </p:extLst>
          </p:nvPr>
        </p:nvGraphicFramePr>
        <p:xfrm>
          <a:off x="3727139" y="3989582"/>
          <a:ext cx="4727050" cy="1978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63525"/>
                <a:gridCol w="2363525"/>
              </a:tblGrid>
              <a:tr h="65936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AND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&amp;&amp;</a:t>
                      </a:r>
                      <a:endParaRPr lang="en-US" sz="3600" dirty="0"/>
                    </a:p>
                  </a:txBody>
                  <a:tcPr/>
                </a:tc>
              </a:tr>
              <a:tr h="65936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OR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||</a:t>
                      </a:r>
                      <a:endParaRPr lang="en-US" sz="3600" dirty="0"/>
                    </a:p>
                  </a:txBody>
                  <a:tcPr/>
                </a:tc>
              </a:tr>
              <a:tr h="65936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!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00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2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299382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These logical operators allow us to combine conditions.  For example, if a dog is gray and weighs less than 15 pounds it is the perfect lap dog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483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- AND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809617"/>
              </p:ext>
            </p:extLst>
          </p:nvPr>
        </p:nvGraphicFramePr>
        <p:xfrm>
          <a:off x="3146950" y="2870953"/>
          <a:ext cx="5887452" cy="21021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45305"/>
                <a:gridCol w="2342147"/>
              </a:tblGrid>
              <a:tr h="5255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(TRUE &amp;&amp; TRUE)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TRUE</a:t>
                      </a:r>
                      <a:endParaRPr lang="en-US" sz="2800" dirty="0"/>
                    </a:p>
                  </a:txBody>
                  <a:tcPr/>
                </a:tc>
              </a:tr>
              <a:tr h="5255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(TRUE &amp;&amp; FALSE)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FALSE</a:t>
                      </a:r>
                      <a:endParaRPr lang="en-US" sz="2800" dirty="0"/>
                    </a:p>
                  </a:txBody>
                  <a:tcPr/>
                </a:tc>
              </a:tr>
              <a:tr h="5255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(FALSE</a:t>
                      </a:r>
                      <a:r>
                        <a:rPr lang="en-US" sz="2800" baseline="0" dirty="0" smtClean="0"/>
                        <a:t> &amp;&amp; TRUE)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FALSE</a:t>
                      </a:r>
                      <a:endParaRPr lang="en-US" sz="2800" dirty="0"/>
                    </a:p>
                  </a:txBody>
                  <a:tcPr/>
                </a:tc>
              </a:tr>
              <a:tr h="5255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(FALSE</a:t>
                      </a:r>
                      <a:r>
                        <a:rPr lang="en-US" sz="2800" baseline="0" dirty="0" smtClean="0"/>
                        <a:t> &amp;&amp; FALSE)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FALSE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602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-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following are Java examples of using the &amp;&amp; (and) operator.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hangingPunct="0"/>
            <a:r>
              <a:rPr lang="en-US" dirty="0">
                <a:effectLst/>
              </a:rPr>
              <a:t>	((2 &lt; 3) &amp;&amp; (3.5 &gt; 3.0)) -&gt; </a:t>
            </a:r>
            <a:r>
              <a:rPr lang="en-US" b="1" dirty="0">
                <a:effectLst/>
              </a:rPr>
              <a:t>true</a:t>
            </a:r>
            <a:endParaRPr lang="en-US" dirty="0">
              <a:effectLst/>
            </a:endParaRPr>
          </a:p>
          <a:p>
            <a:pPr hangingPunct="0"/>
            <a:r>
              <a:rPr lang="en-US" dirty="0">
                <a:effectLst/>
              </a:rPr>
              <a:t>	((1 == 0) &amp;&amp; (2 != 3)) -&gt; </a:t>
            </a:r>
            <a:r>
              <a:rPr lang="en-US" b="1" dirty="0" smtClean="0">
                <a:effectLst/>
              </a:rPr>
              <a:t>false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865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-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The &amp;&amp; operator performs short-circuit evaluation in Java.  </a:t>
            </a:r>
            <a:endParaRPr lang="en-US" dirty="0" smtClean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the first operand in &amp;&amp; statement is false, the operator immediately returns false without evaluating the second half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1300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- 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393010"/>
              </p:ext>
            </p:extLst>
          </p:nvPr>
        </p:nvGraphicFramePr>
        <p:xfrm>
          <a:off x="3146950" y="2870953"/>
          <a:ext cx="5887452" cy="21021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45305"/>
                <a:gridCol w="2342147"/>
              </a:tblGrid>
              <a:tr h="5255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(TRUE || TRUE)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TRUE</a:t>
                      </a:r>
                      <a:endParaRPr lang="en-US" sz="2800" dirty="0"/>
                    </a:p>
                  </a:txBody>
                  <a:tcPr/>
                </a:tc>
              </a:tr>
              <a:tr h="5255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(TRUE || FALSE)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TRUE</a:t>
                      </a:r>
                      <a:endParaRPr lang="en-US" sz="2800" dirty="0"/>
                    </a:p>
                  </a:txBody>
                  <a:tcPr/>
                </a:tc>
              </a:tr>
              <a:tr h="5255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(FALSE</a:t>
                      </a:r>
                      <a:r>
                        <a:rPr lang="en-US" sz="2800" baseline="0" dirty="0" smtClean="0"/>
                        <a:t> || TRUE)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TRUE</a:t>
                      </a:r>
                      <a:endParaRPr lang="en-US" sz="2800" dirty="0"/>
                    </a:p>
                  </a:txBody>
                  <a:tcPr/>
                </a:tc>
              </a:tr>
              <a:tr h="5255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(FALSE</a:t>
                      </a:r>
                      <a:r>
                        <a:rPr lang="en-US" sz="2800" baseline="0" dirty="0" smtClean="0"/>
                        <a:t> || FALSE)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FALSE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55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-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following is a Java example of using the || (or) operator.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hangingPunct="0"/>
            <a:r>
              <a:rPr lang="en-US" dirty="0">
                <a:effectLst/>
              </a:rPr>
              <a:t>	((2+3 &lt; 10) || (19 &gt; 21)) -&gt; </a:t>
            </a:r>
            <a:r>
              <a:rPr lang="en-US" dirty="0" smtClean="0">
                <a:effectLst/>
              </a:rPr>
              <a:t>true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1157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-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|| operator also performs short-circuit evaluation in Java.  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the first half of an || statement is true, the operator immediately returns true without evaluating the second half.</a:t>
            </a:r>
          </a:p>
        </p:txBody>
      </p:sp>
    </p:spTree>
    <p:extLst>
      <p:ext uri="{BB962C8B-B14F-4D97-AF65-F5344CB8AC3E}">
        <p14:creationId xmlns:p14="http://schemas.microsoft.com/office/powerpoint/2010/main" val="114254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- NOT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599322"/>
              </p:ext>
            </p:extLst>
          </p:nvPr>
        </p:nvGraphicFramePr>
        <p:xfrm>
          <a:off x="3146950" y="2870953"/>
          <a:ext cx="5887452" cy="10510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45305"/>
                <a:gridCol w="2342147"/>
              </a:tblGrid>
              <a:tr h="5255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!TRUE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FALSE</a:t>
                      </a:r>
                      <a:endParaRPr lang="en-US" sz="2800" dirty="0"/>
                    </a:p>
                  </a:txBody>
                  <a:tcPr/>
                </a:tc>
              </a:tr>
              <a:tr h="5255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!FALSE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TRUE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775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and Associativity of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4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059854"/>
              </p:ext>
            </p:extLst>
          </p:nvPr>
        </p:nvGraphicFramePr>
        <p:xfrm>
          <a:off x="3502257" y="2229269"/>
          <a:ext cx="5176838" cy="3423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768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 </a:t>
                      </a:r>
                      <a:r>
                        <a:rPr lang="en-US" baseline="0" dirty="0" smtClean="0"/>
                        <a:t>      ++     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    /</a:t>
                      </a:r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    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    &lt;=    &gt;    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    !=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   +=    -=    *=    /=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84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There are only three necessary control structures needed to write programs: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70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of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Because the logical operators have low precedence in Java, parentheses are not needed to maintain the correct order of solving problems.  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However</a:t>
            </a:r>
            <a:r>
              <a:rPr lang="en-US" dirty="0">
                <a:effectLst/>
              </a:rPr>
              <a:t>, they can be used to make complex expressions more readable.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hangingPunct="0"/>
            <a:r>
              <a:rPr lang="en-US" dirty="0">
                <a:effectLst/>
              </a:rPr>
              <a:t>	((2 + 3 &lt; 10) &amp;&amp; (75 % 12 != 12))    // easier to read</a:t>
            </a:r>
          </a:p>
          <a:p>
            <a:pPr hangingPunct="0"/>
            <a:r>
              <a:rPr lang="en-US" dirty="0">
                <a:effectLst/>
              </a:rPr>
              <a:t>	(2 + 3 &lt; 10 &amp;&amp; 75 % 12 != 12)        // harder to </a:t>
            </a:r>
            <a:r>
              <a:rPr lang="en-US" dirty="0" smtClean="0">
                <a:effectLst/>
              </a:rPr>
              <a:t>read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74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 – Sequence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Sequence refers to the line-by-line execution as used in your programs so far.   </a:t>
            </a: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The </a:t>
            </a:r>
            <a:r>
              <a:rPr lang="en-US" dirty="0"/>
              <a:t>program enters the sequence, does each step, and exits the sequence.  This allows for sequences to do only a limited job during each execution.</a:t>
            </a:r>
          </a:p>
        </p:txBody>
      </p:sp>
    </p:spTree>
    <p:extLst>
      <p:ext uri="{BB962C8B-B14F-4D97-AF65-F5344CB8AC3E}">
        <p14:creationId xmlns:p14="http://schemas.microsoft.com/office/powerpoint/2010/main" val="40194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 –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Selection is the control structure that allows choice among different paths.  Java provides different levels of selection: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hangingPunct="0"/>
            <a:r>
              <a:rPr lang="en-US" dirty="0" smtClean="0">
                <a:effectLst/>
              </a:rPr>
              <a:t>One-way </a:t>
            </a:r>
            <a:r>
              <a:rPr lang="en-US" dirty="0">
                <a:effectLst/>
              </a:rPr>
              <a:t>selection with an </a:t>
            </a: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 structure</a:t>
            </a:r>
          </a:p>
          <a:p>
            <a:pPr hangingPunct="0"/>
            <a:r>
              <a:rPr lang="en-US" dirty="0" smtClean="0">
                <a:effectLst/>
              </a:rPr>
              <a:t>Two-way </a:t>
            </a:r>
            <a:r>
              <a:rPr lang="en-US" dirty="0">
                <a:effectLst/>
              </a:rPr>
              <a:t>selection with an </a:t>
            </a:r>
            <a:r>
              <a:rPr lang="en-US" b="1" dirty="0">
                <a:effectLst/>
              </a:rPr>
              <a:t>if-else</a:t>
            </a:r>
            <a:r>
              <a:rPr lang="en-US" dirty="0">
                <a:effectLst/>
              </a:rPr>
              <a:t> structure</a:t>
            </a:r>
          </a:p>
          <a:p>
            <a:pPr hangingPunct="0"/>
            <a:r>
              <a:rPr lang="en-US" dirty="0" smtClean="0">
                <a:effectLst/>
              </a:rPr>
              <a:t>Multiple </a:t>
            </a:r>
            <a:r>
              <a:rPr lang="en-US" dirty="0">
                <a:effectLst/>
              </a:rPr>
              <a:t>selection with a </a:t>
            </a:r>
            <a:r>
              <a:rPr lang="en-US" b="1" dirty="0">
                <a:effectLst/>
              </a:rPr>
              <a:t>switch</a:t>
            </a:r>
            <a:r>
              <a:rPr lang="en-US" dirty="0">
                <a:effectLst/>
              </a:rPr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118811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 –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Iteration refers to looping.  Java provides three loop structures.  These will be discussed in length </a:t>
            </a:r>
            <a:r>
              <a:rPr lang="en-US" dirty="0" smtClean="0">
                <a:effectLst/>
              </a:rPr>
              <a:t>later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lvl="1" hangingPunct="0"/>
            <a:r>
              <a:rPr lang="en-US" dirty="0">
                <a:effectLst/>
              </a:rPr>
              <a:t>	</a:t>
            </a:r>
            <a:r>
              <a:rPr lang="en-US" b="1" dirty="0" smtClean="0">
                <a:effectLst/>
              </a:rPr>
              <a:t>while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loops</a:t>
            </a:r>
          </a:p>
          <a:p>
            <a:pPr lvl="1" hangingPunct="0"/>
            <a:r>
              <a:rPr lang="en-US" dirty="0">
                <a:effectLst/>
              </a:rPr>
              <a:t>	</a:t>
            </a:r>
            <a:r>
              <a:rPr lang="en-US" b="1" dirty="0" smtClean="0">
                <a:effectLst/>
              </a:rPr>
              <a:t>do-while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loops</a:t>
            </a:r>
          </a:p>
          <a:p>
            <a:pPr lvl="1" hangingPunct="0"/>
            <a:r>
              <a:rPr lang="en-US" dirty="0">
                <a:effectLst/>
              </a:rPr>
              <a:t>	</a:t>
            </a:r>
            <a:r>
              <a:rPr lang="en-US" b="1" dirty="0" smtClean="0">
                <a:effectLst/>
              </a:rPr>
              <a:t>for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88931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Development and </a:t>
            </a:r>
            <a:r>
              <a:rPr lang="en-US" dirty="0" err="1" smtClean="0"/>
              <a:t>Psuedocode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0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An algorithm is a solution to a problem.  </a:t>
            </a:r>
            <a:endParaRPr lang="en-US" dirty="0" smtClean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Computer </a:t>
            </a:r>
            <a:r>
              <a:rPr lang="en-US" dirty="0">
                <a:effectLst/>
              </a:rPr>
              <a:t>scientists are in the problem-solving business.  They use techniques of structured programming to develop solutions to problems.  </a:t>
            </a:r>
          </a:p>
        </p:txBody>
      </p:sp>
    </p:spTree>
    <p:extLst>
      <p:ext uri="{BB962C8B-B14F-4D97-AF65-F5344CB8AC3E}">
        <p14:creationId xmlns:p14="http://schemas.microsoft.com/office/powerpoint/2010/main" val="378829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>
                <a:effectLst/>
              </a:rPr>
              <a:t>Algorithms </a:t>
            </a:r>
            <a:r>
              <a:rPr lang="en-US" dirty="0">
                <a:effectLst/>
              </a:rPr>
              <a:t>will range from the easier "finding the average of two numbers" to the more difficult "visiting all the subdirectories on a hard disk, searching for a file</a:t>
            </a:r>
            <a:r>
              <a:rPr lang="en-US" dirty="0" smtClean="0">
                <a:effectLst/>
              </a:rPr>
              <a:t>."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0648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B8A59018-7931-44E3-9721-E44C8EB5FAD5}" vid="{9A65071C-D8AC-49FA-A08A-3743466ADE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60</TotalTime>
  <Words>709</Words>
  <Application>Microsoft Office PowerPoint</Application>
  <PresentationFormat>Widescreen</PresentationFormat>
  <Paragraphs>129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Calisto MT</vt:lpstr>
      <vt:lpstr>Trebuchet MS</vt:lpstr>
      <vt:lpstr>Wingdings 2</vt:lpstr>
      <vt:lpstr>SlideTheme</vt:lpstr>
      <vt:lpstr>Control Structures</vt:lpstr>
      <vt:lpstr>Control Structures</vt:lpstr>
      <vt:lpstr>Control Structures</vt:lpstr>
      <vt:lpstr>Control Structures – Sequence </vt:lpstr>
      <vt:lpstr>Control Structures – Selection</vt:lpstr>
      <vt:lpstr>Control Structures – Iteration</vt:lpstr>
      <vt:lpstr>Algorithm Development and Psuedocode</vt:lpstr>
      <vt:lpstr>Algorithm</vt:lpstr>
      <vt:lpstr>Algorithm</vt:lpstr>
      <vt:lpstr>Psuedocode</vt:lpstr>
      <vt:lpstr>Psuedocode</vt:lpstr>
      <vt:lpstr>Relational Operators</vt:lpstr>
      <vt:lpstr>Relational Operators</vt:lpstr>
      <vt:lpstr>Relational Operators</vt:lpstr>
      <vt:lpstr>Relational Operators</vt:lpstr>
      <vt:lpstr>Relational Operators</vt:lpstr>
      <vt:lpstr>Relational Operators</vt:lpstr>
      <vt:lpstr>Logical Operators</vt:lpstr>
      <vt:lpstr>Logical Operators</vt:lpstr>
      <vt:lpstr>Logical Operators</vt:lpstr>
      <vt:lpstr>Logical Operators - AND</vt:lpstr>
      <vt:lpstr>Logical Operators - AND</vt:lpstr>
      <vt:lpstr>Logical Operators - AND</vt:lpstr>
      <vt:lpstr>Logical Operators - OR</vt:lpstr>
      <vt:lpstr>Logical Operators - OR</vt:lpstr>
      <vt:lpstr>Logical Operators - OR</vt:lpstr>
      <vt:lpstr>Logical Operators - NOT</vt:lpstr>
      <vt:lpstr>Precedence and Associativity of Operators</vt:lpstr>
      <vt:lpstr>Precedence of Operators</vt:lpstr>
      <vt:lpstr>Precedence of Operators</vt:lpstr>
    </vt:vector>
  </TitlesOfParts>
  <Company>Austin Independent School District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Phillips</dc:creator>
  <cp:lastModifiedBy>Elizabeth Phillips</cp:lastModifiedBy>
  <cp:revision>16</cp:revision>
  <dcterms:created xsi:type="dcterms:W3CDTF">2016-11-01T16:02:59Z</dcterms:created>
  <dcterms:modified xsi:type="dcterms:W3CDTF">2016-11-02T18:11:05Z</dcterms:modified>
</cp:coreProperties>
</file>