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99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4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5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8722CE-2F5F-44FD-93C6-511F2CE777C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6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199"/>
            <a:ext cx="9144000" cy="2387600"/>
          </a:xfrm>
        </p:spPr>
        <p:txBody>
          <a:bodyPr/>
          <a:lstStyle/>
          <a:p>
            <a:r>
              <a:rPr lang="en-US" dirty="0" smtClean="0"/>
              <a:t>Control Structures</a:t>
            </a:r>
            <a:br>
              <a:rPr lang="en-US" dirty="0" smtClean="0"/>
            </a:br>
            <a:r>
              <a:rPr lang="en-US" dirty="0" smtClean="0"/>
              <a:t>If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9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085952" cy="40587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(expression){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en-US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ifels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47" y="1732449"/>
            <a:ext cx="5422232" cy="4058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statement executed in a control structure can be a block of statements, grouped together into a single compound statement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72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20" y="1732449"/>
            <a:ext cx="11117179" cy="4058751"/>
          </a:xfrm>
        </p:spPr>
        <p:txBody>
          <a:bodyPr>
            <a:normAutofit fontScale="85000" lnSpcReduction="20000"/>
          </a:bodyPr>
          <a:lstStyle/>
          <a:p>
            <a:pPr marL="13716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(expression){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statement1;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statement2;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statement3;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 marL="13716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b="1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statement4;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statement5;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statement6;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286000" algn="l"/>
                <a:tab pos="2514600" algn="l"/>
                <a:tab pos="2743200" algn="l"/>
                <a:tab pos="2971800" algn="l"/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3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statement inside of an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or </a:t>
            </a:r>
            <a:r>
              <a:rPr lang="en-US" b="1" dirty="0">
                <a:effectLst/>
              </a:rPr>
              <a:t>else</a:t>
            </a:r>
            <a:r>
              <a:rPr lang="en-US" dirty="0">
                <a:effectLst/>
              </a:rPr>
              <a:t> option can be another </a:t>
            </a:r>
            <a:r>
              <a:rPr lang="en-US" b="1" dirty="0">
                <a:effectLst/>
              </a:rPr>
              <a:t>if-else</a:t>
            </a:r>
            <a:r>
              <a:rPr lang="en-US" dirty="0">
                <a:effectLst/>
              </a:rPr>
              <a:t> statement.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Placing </a:t>
            </a:r>
            <a:r>
              <a:rPr lang="en-US" dirty="0">
                <a:effectLst/>
              </a:rPr>
              <a:t>an </a:t>
            </a:r>
            <a:r>
              <a:rPr lang="en-US" b="1" dirty="0">
                <a:effectLst/>
              </a:rPr>
              <a:t>if-else</a:t>
            </a:r>
            <a:r>
              <a:rPr lang="en-US" dirty="0">
                <a:effectLst/>
              </a:rPr>
              <a:t> inside another is known as nested </a:t>
            </a:r>
            <a:r>
              <a:rPr lang="en-US" b="1" dirty="0">
                <a:effectLst/>
              </a:rPr>
              <a:t>if-else</a:t>
            </a:r>
            <a:r>
              <a:rPr lang="en-US" dirty="0">
                <a:effectLst/>
              </a:rPr>
              <a:t> constructions. </a:t>
            </a:r>
          </a:p>
        </p:txBody>
      </p:sp>
    </p:spTree>
    <p:extLst>
      <p:ext uri="{BB962C8B-B14F-4D97-AF65-F5344CB8AC3E}">
        <p14:creationId xmlns:p14="http://schemas.microsoft.com/office/powerpoint/2010/main" val="107495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694" y="3003934"/>
            <a:ext cx="5813241" cy="970450"/>
          </a:xfrm>
        </p:spPr>
        <p:txBody>
          <a:bodyPr/>
          <a:lstStyle/>
          <a:p>
            <a:r>
              <a:rPr lang="en-US" dirty="0" smtClean="0"/>
              <a:t>Nested if-else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88759"/>
            <a:ext cx="4123426" cy="6400800"/>
          </a:xfrm>
        </p:spPr>
        <p:txBody>
          <a:bodyPr>
            <a:normAutofit fontScale="92500" lnSpcReduction="2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(expression1</a:t>
            </a:r>
            <a:r>
              <a:rPr lang="en-US" dirty="0" smtClean="0">
                <a:effectLst/>
              </a:rPr>
              <a:t>){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b="1" dirty="0" smtClean="0">
                <a:effectLst/>
              </a:rPr>
              <a:t>if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(expression2){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		statement1</a:t>
            </a:r>
            <a:r>
              <a:rPr lang="en-US" dirty="0">
                <a:effectLst/>
              </a:rPr>
              <a:t>;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}</a:t>
            </a:r>
            <a:endParaRPr lang="en-US" dirty="0">
              <a:effectLst/>
            </a:endParaRPr>
          </a:p>
          <a:p>
            <a:pPr marL="414000" lvl="1" indent="0" hangingPunct="0">
              <a:buNone/>
            </a:pPr>
            <a:r>
              <a:rPr lang="en-US" b="1" dirty="0" smtClean="0">
                <a:effectLst/>
              </a:rPr>
              <a:t>else</a:t>
            </a:r>
            <a:r>
              <a:rPr lang="en-US" dirty="0">
                <a:effectLst/>
              </a:rPr>
              <a:t>{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		statement2</a:t>
            </a:r>
            <a:r>
              <a:rPr lang="en-US" dirty="0">
                <a:effectLst/>
              </a:rPr>
              <a:t>;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}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}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</a:rPr>
              <a:t>else</a:t>
            </a:r>
            <a:r>
              <a:rPr lang="en-US" dirty="0">
                <a:effectLst/>
              </a:rPr>
              <a:t>{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	statement3</a:t>
            </a:r>
            <a:r>
              <a:rPr lang="en-US" dirty="0">
                <a:effectLst/>
              </a:rPr>
              <a:t>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  <a:endParaRPr lang="en-US" b="1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7326" y="994611"/>
            <a:ext cx="2935706" cy="32725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399" y="425115"/>
            <a:ext cx="3818022" cy="6136105"/>
          </a:xfrm>
          <a:prstGeom prst="rect">
            <a:avLst/>
          </a:prstGeom>
          <a:noFill/>
          <a:ln w="5715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88759"/>
            <a:ext cx="4123426" cy="6400800"/>
          </a:xfrm>
        </p:spPr>
        <p:txBody>
          <a:bodyPr>
            <a:normAutofit fontScale="92500" lnSpcReduction="2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(expression1</a:t>
            </a:r>
            <a:r>
              <a:rPr lang="en-US" dirty="0" smtClean="0">
                <a:effectLst/>
              </a:rPr>
              <a:t>){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b="1" dirty="0" smtClean="0">
                <a:effectLst/>
              </a:rPr>
              <a:t>if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(expression2){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		statement1</a:t>
            </a:r>
            <a:r>
              <a:rPr lang="en-US" dirty="0">
                <a:effectLst/>
              </a:rPr>
              <a:t>;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}</a:t>
            </a:r>
            <a:endParaRPr lang="en-US" dirty="0">
              <a:effectLst/>
            </a:endParaRPr>
          </a:p>
          <a:p>
            <a:pPr marL="414000" lvl="1" indent="0" hangingPunct="0">
              <a:buNone/>
            </a:pPr>
            <a:r>
              <a:rPr lang="en-US" b="1" dirty="0" smtClean="0">
                <a:effectLst/>
              </a:rPr>
              <a:t>else</a:t>
            </a:r>
            <a:r>
              <a:rPr lang="en-US" dirty="0">
                <a:effectLst/>
              </a:rPr>
              <a:t>{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		statement2</a:t>
            </a:r>
            <a:r>
              <a:rPr lang="en-US" dirty="0">
                <a:effectLst/>
              </a:rPr>
              <a:t>;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}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}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</a:rPr>
              <a:t>else</a:t>
            </a:r>
            <a:r>
              <a:rPr lang="en-US" dirty="0">
                <a:effectLst/>
              </a:rPr>
              <a:t>{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	statement3</a:t>
            </a:r>
            <a:r>
              <a:rPr lang="en-US" dirty="0">
                <a:effectLst/>
              </a:rPr>
              <a:t>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  <a:endParaRPr lang="en-US" b="1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7326" y="994611"/>
            <a:ext cx="2935706" cy="32725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399" y="425115"/>
            <a:ext cx="3818022" cy="6136105"/>
          </a:xfrm>
          <a:prstGeom prst="rect">
            <a:avLst/>
          </a:prstGeom>
          <a:noFill/>
          <a:ln w="5715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22627"/>
              </p:ext>
            </p:extLst>
          </p:nvPr>
        </p:nvGraphicFramePr>
        <p:xfrm>
          <a:off x="5598696" y="1433744"/>
          <a:ext cx="6213642" cy="4110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7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16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Expression 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Expression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Statement</a:t>
                      </a:r>
                      <a:r>
                        <a:rPr lang="en-US" sz="2800" baseline="0" dirty="0" smtClean="0"/>
                        <a:t> Executed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3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Statement1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3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Statement2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3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Not tested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statement3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4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Nested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580049"/>
            <a:ext cx="3738561" cy="4058751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(expression1){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b="1" dirty="0" smtClean="0">
                <a:effectLst/>
              </a:rPr>
              <a:t>if</a:t>
            </a:r>
            <a:r>
              <a:rPr lang="en-US" dirty="0" smtClean="0">
                <a:effectLst/>
              </a:rPr>
              <a:t>(expression2</a:t>
            </a:r>
            <a:r>
              <a:rPr lang="en-US" dirty="0">
                <a:effectLst/>
              </a:rPr>
              <a:t>){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		statement1</a:t>
            </a:r>
            <a:r>
              <a:rPr lang="en-US" dirty="0">
                <a:effectLst/>
              </a:rPr>
              <a:t>;</a:t>
            </a:r>
            <a:endParaRPr lang="en-US" b="1" dirty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} 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}</a:t>
            </a:r>
            <a:endParaRPr lang="en-US" b="1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4990" y="1580050"/>
            <a:ext cx="6914294" cy="405875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(expression1 &amp;&amp; expression2){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	statement1</a:t>
            </a:r>
            <a:r>
              <a:rPr lang="en-US" dirty="0">
                <a:effectLst/>
              </a:rPr>
              <a:t>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  <a:endParaRPr lang="en-US" b="1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1951" y="3317036"/>
            <a:ext cx="74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1138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49179"/>
            <a:ext cx="10353762" cy="970450"/>
          </a:xfrm>
        </p:spPr>
        <p:txBody>
          <a:bodyPr/>
          <a:lstStyle/>
          <a:p>
            <a:r>
              <a:rPr lang="en-US" dirty="0"/>
              <a:t>Alternative to Nested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79" y="1419629"/>
            <a:ext cx="10571747" cy="1123046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Consider the following example of determining the type of triangle given the three sides A, B, and C</a:t>
            </a:r>
            <a:r>
              <a:rPr lang="en-US" dirty="0" smtClean="0">
                <a:effectLst/>
              </a:rPr>
              <a:t>.</a:t>
            </a:r>
            <a:endParaRPr lang="en-US" b="1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6697" y="2847375"/>
            <a:ext cx="9127957" cy="401062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Font typeface="Wingdings 2" charset="2"/>
              <a:buNone/>
            </a:pPr>
            <a:r>
              <a:rPr lang="en-US" b="1" dirty="0" smtClean="0">
                <a:effectLst/>
              </a:rPr>
              <a:t>if</a:t>
            </a:r>
            <a:r>
              <a:rPr lang="en-US" dirty="0" smtClean="0">
                <a:effectLst/>
              </a:rPr>
              <a:t> ( (A == B) &amp;&amp; (B == C) )</a:t>
            </a:r>
            <a:endParaRPr lang="en-US" b="1" dirty="0" smtClean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("Equilateral triangle");</a:t>
            </a:r>
            <a:endParaRPr lang="en-US" b="1" dirty="0" smtClean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b="1" dirty="0" smtClean="0">
                <a:effectLst/>
              </a:rPr>
              <a:t>else  if</a:t>
            </a:r>
            <a:r>
              <a:rPr lang="en-US" dirty="0" smtClean="0">
                <a:effectLst/>
              </a:rPr>
              <a:t> ( (A == B) || (B == C) || (A == C) )</a:t>
            </a:r>
            <a:endParaRPr lang="en-US" b="1" dirty="0" smtClean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("Isosceles triangle");</a:t>
            </a:r>
            <a:endParaRPr lang="en-US" b="1" dirty="0" smtClean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b="1" dirty="0" smtClean="0">
                <a:effectLst/>
              </a:rPr>
              <a:t>else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("Scalene triangle");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531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2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49179"/>
            <a:ext cx="10353762" cy="970450"/>
          </a:xfrm>
        </p:spPr>
        <p:txBody>
          <a:bodyPr/>
          <a:lstStyle/>
          <a:p>
            <a:r>
              <a:rPr lang="en-US" dirty="0"/>
              <a:t>Alternative to Nested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79" y="1419629"/>
            <a:ext cx="10571747" cy="1123046"/>
          </a:xfrm>
        </p:spPr>
        <p:txBody>
          <a:bodyPr>
            <a:noAutofit/>
          </a:bodyPr>
          <a:lstStyle/>
          <a:p>
            <a:pPr marL="36900" indent="0" algn="ctr" hangingPunct="0">
              <a:buNone/>
            </a:pPr>
            <a:r>
              <a:rPr lang="en-US" sz="2800" dirty="0">
                <a:effectLst/>
              </a:rPr>
              <a:t>If an equilateral triangle is encountered, the rest of the code is ignored.  </a:t>
            </a:r>
            <a:endParaRPr lang="en-US" sz="2800" dirty="0" smtClean="0">
              <a:effectLst/>
            </a:endParaRPr>
          </a:p>
          <a:p>
            <a:pPr marL="36900" indent="0" algn="ctr" hangingPunct="0">
              <a:buNone/>
            </a:pPr>
            <a:r>
              <a:rPr lang="en-US" sz="2800" dirty="0" smtClean="0">
                <a:effectLst/>
              </a:rPr>
              <a:t>This can </a:t>
            </a:r>
            <a:r>
              <a:rPr lang="en-US" sz="2800" dirty="0">
                <a:effectLst/>
              </a:rPr>
              <a:t>help to reduce the execution time of a program.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6697" y="2847375"/>
            <a:ext cx="9127957" cy="401062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Font typeface="Wingdings 2" charset="2"/>
              <a:buNone/>
            </a:pPr>
            <a:r>
              <a:rPr lang="en-US" b="1" dirty="0" smtClean="0">
                <a:effectLst/>
              </a:rPr>
              <a:t>if</a:t>
            </a:r>
            <a:r>
              <a:rPr lang="en-US" dirty="0" smtClean="0">
                <a:effectLst/>
              </a:rPr>
              <a:t> ( (A == B) &amp;&amp; (B == C) )</a:t>
            </a:r>
            <a:endParaRPr lang="en-US" b="1" dirty="0" smtClean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("Equilateral triangle");</a:t>
            </a:r>
            <a:endParaRPr lang="en-US" b="1" dirty="0" smtClean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b="1" dirty="0" smtClean="0">
                <a:effectLst/>
              </a:rPr>
              <a:t>else  if</a:t>
            </a:r>
            <a:r>
              <a:rPr lang="en-US" dirty="0" smtClean="0">
                <a:effectLst/>
              </a:rPr>
              <a:t> ( (A == B) || (B == C) || (A == C) )</a:t>
            </a:r>
            <a:endParaRPr lang="en-US" b="1" dirty="0" smtClean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("Isosceles triangle");</a:t>
            </a:r>
            <a:endParaRPr lang="en-US" b="1" dirty="0" smtClean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b="1" dirty="0" smtClean="0">
                <a:effectLst/>
              </a:rPr>
              <a:t>else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("Scalene triangle");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000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7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If-Else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6897" y="1732449"/>
            <a:ext cx="11267557" cy="40587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Java provides an alternate method of coding an </a:t>
            </a:r>
            <a:r>
              <a:rPr lang="en-US" b="1" dirty="0">
                <a:effectLst/>
              </a:rPr>
              <a:t>if-else</a:t>
            </a:r>
            <a:r>
              <a:rPr lang="en-US" dirty="0">
                <a:effectLst/>
              </a:rPr>
              <a:t> statement using the conditional operator.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operator is the only ternary operator in Java, as it requires three operands.  The general syntax is: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marL="36900" indent="0" algn="ctr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condition) ? statement1 : statement2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52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If-Else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6897" y="1732449"/>
            <a:ext cx="11267557" cy="40587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If the condition is true, statement1 is executed.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the condition is false, statement2 is executed</a:t>
            </a:r>
            <a:r>
              <a:rPr lang="en-US" dirty="0" smtClean="0">
                <a:effectLst/>
              </a:rPr>
              <a:t>.</a:t>
            </a:r>
          </a:p>
          <a:p>
            <a:pPr marL="36900" indent="0" hangingPunct="0">
              <a:buNone/>
            </a:pP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(condition) ? statement1 : statement2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1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If-Else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732449"/>
            <a:ext cx="12191999" cy="4058751"/>
          </a:xfrm>
        </p:spPr>
        <p:txBody>
          <a:bodyPr>
            <a:normAutofit fontScale="925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This is appropriate in situations where the conditions and statements are fairly compact.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sz="35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35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35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b){ </a:t>
            </a:r>
            <a:r>
              <a:rPr lang="en-US" sz="35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3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larger </a:t>
            </a:r>
            <a:r>
              <a:rPr lang="en-US" sz="35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35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b) ?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 :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84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38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Identifiers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The execution of </a:t>
            </a:r>
            <a:r>
              <a:rPr lang="en-US" b="1" dirty="0">
                <a:effectLst/>
              </a:rPr>
              <a:t>if-else</a:t>
            </a:r>
            <a:r>
              <a:rPr lang="en-US" dirty="0">
                <a:effectLst/>
              </a:rPr>
              <a:t> statements depends on the value of the Boolean expression.  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can use </a:t>
            </a:r>
            <a:r>
              <a:rPr lang="en-US" b="1" dirty="0" err="1">
                <a:effectLst/>
              </a:rPr>
              <a:t>boolean</a:t>
            </a:r>
            <a:r>
              <a:rPr lang="en-US" dirty="0">
                <a:effectLst/>
              </a:rPr>
              <a:t> variables to write code that is easier to read.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60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Identifiers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For example, the </a:t>
            </a:r>
            <a:r>
              <a:rPr lang="en-US" b="1" dirty="0" err="1">
                <a:effectLst/>
              </a:rPr>
              <a:t>boolean</a:t>
            </a:r>
            <a:r>
              <a:rPr lang="en-US" dirty="0">
                <a:effectLst/>
              </a:rPr>
              <a:t> variable done could be used to write code that reads more like English.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99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79367" y="2687199"/>
            <a:ext cx="4513831" cy="970450"/>
          </a:xfrm>
        </p:spPr>
        <p:txBody>
          <a:bodyPr/>
          <a:lstStyle/>
          <a:p>
            <a:r>
              <a:rPr lang="en-US" dirty="0" smtClean="0"/>
              <a:t>Boolean Identifiers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924"/>
            <a:ext cx="10635916" cy="40587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Instead </a:t>
            </a:r>
            <a:r>
              <a:rPr lang="en-US" dirty="0" smtClean="0">
                <a:effectLst/>
              </a:rPr>
              <a:t>of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(done ==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("We are done!");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0210" y="3657649"/>
            <a:ext cx="10299031" cy="29517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Font typeface="Wingdings 2" charset="2"/>
              <a:buNone/>
            </a:pPr>
            <a:r>
              <a:rPr lang="en-US" b="1" dirty="0" smtClean="0">
                <a:effectLst/>
              </a:rPr>
              <a:t>We can write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(done){ 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("We are done!");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general syntax of the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statement is as follows: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(expression){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7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037826" cy="40587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(expression){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1621" y="1732448"/>
            <a:ext cx="503782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  <a:latin typeface="Calisto MT" panose="02040603050505030304" pitchFamily="18" charset="0"/>
                <a:cs typeface="Courier New" panose="02070309020205020404" pitchFamily="49" charset="0"/>
              </a:rPr>
              <a:t>If the expression evaluates to true, statement1 is executed.</a:t>
            </a:r>
          </a:p>
        </p:txBody>
      </p:sp>
    </p:spTree>
    <p:extLst>
      <p:ext uri="{BB962C8B-B14F-4D97-AF65-F5344CB8AC3E}">
        <p14:creationId xmlns:p14="http://schemas.microsoft.com/office/powerpoint/2010/main" val="4396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037826" cy="40587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(expression){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1621" y="1732448"/>
            <a:ext cx="503782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dirty="0">
                <a:effectLst/>
              </a:rPr>
              <a:t>If expression is false then nothing is executed and the program execution picks up after the ending curly brace (})</a:t>
            </a:r>
            <a:endParaRPr lang="en-US" dirty="0" smtClean="0">
              <a:effectLst/>
              <a:latin typeface="Calisto MT" panose="0204060305050503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037826" cy="40587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(expression){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97053" y="2165683"/>
            <a:ext cx="304081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32070"/>
              </p:ext>
            </p:extLst>
          </p:nvPr>
        </p:nvGraphicFramePr>
        <p:xfrm>
          <a:off x="6497053" y="2165684"/>
          <a:ext cx="4347410" cy="323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icture" r:id="rId3" imgW="1743456" imgH="1295400" progId="Word.Picture.8">
                  <p:embed/>
                </p:oleObj>
              </mc:Choice>
              <mc:Fallback>
                <p:oleObj name="Picture" r:id="rId3" imgW="1743456" imgH="12954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053" y="2165684"/>
                        <a:ext cx="4347410" cy="323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39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To provide for two-way selection an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statement may add an </a:t>
            </a:r>
            <a:r>
              <a:rPr lang="en-US" b="1" dirty="0">
                <a:effectLst/>
              </a:rPr>
              <a:t>else</a:t>
            </a:r>
            <a:r>
              <a:rPr lang="en-US" dirty="0">
                <a:effectLst/>
              </a:rPr>
              <a:t> option.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(expression){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en-US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6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085952" cy="40587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(expression){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en-US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1621" y="1732448"/>
            <a:ext cx="503782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  <a:latin typeface="Calisto MT" panose="02040603050505030304" pitchFamily="18" charset="0"/>
                <a:cs typeface="Courier New" panose="02070309020205020404" pitchFamily="49" charset="0"/>
              </a:rPr>
              <a:t>If the expression evaluates to true, statement1 is executed.</a:t>
            </a:r>
          </a:p>
        </p:txBody>
      </p:sp>
    </p:spTree>
    <p:extLst>
      <p:ext uri="{BB962C8B-B14F-4D97-AF65-F5344CB8AC3E}">
        <p14:creationId xmlns:p14="http://schemas.microsoft.com/office/powerpoint/2010/main" val="423996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085952" cy="40587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(expression){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en-US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1621" y="1732448"/>
            <a:ext cx="503782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dirty="0">
                <a:effectLst/>
              </a:rPr>
              <a:t>In an if-else statement, if the expression is false then statement2 would be executed. </a:t>
            </a:r>
            <a:endParaRPr lang="en-US" dirty="0" smtClean="0">
              <a:effectLst/>
              <a:latin typeface="Calisto MT" panose="0204060305050503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91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B8A59018-7931-44E3-9721-E44C8EB5FAD5}" vid="{9A65071C-D8AC-49FA-A08A-3743466ADE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125</TotalTime>
  <Words>531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Calisto MT</vt:lpstr>
      <vt:lpstr>Courier New</vt:lpstr>
      <vt:lpstr>Times New Roman</vt:lpstr>
      <vt:lpstr>Trebuchet MS</vt:lpstr>
      <vt:lpstr>Wingdings 2</vt:lpstr>
      <vt:lpstr>SlideTheme</vt:lpstr>
      <vt:lpstr>Picture</vt:lpstr>
      <vt:lpstr>Control Structures If Statements</vt:lpstr>
      <vt:lpstr>If-else Statements</vt:lpstr>
      <vt:lpstr>Control Structures</vt:lpstr>
      <vt:lpstr>Control Structures</vt:lpstr>
      <vt:lpstr>Control Structures</vt:lpstr>
      <vt:lpstr>Control Structures</vt:lpstr>
      <vt:lpstr>If-Else statement</vt:lpstr>
      <vt:lpstr>If-Else statement</vt:lpstr>
      <vt:lpstr>If-Else statement</vt:lpstr>
      <vt:lpstr>If-Else statement</vt:lpstr>
      <vt:lpstr>Compound Statements</vt:lpstr>
      <vt:lpstr>Compound Statements</vt:lpstr>
      <vt:lpstr>Compound Statements</vt:lpstr>
      <vt:lpstr>Nested if-else Statements</vt:lpstr>
      <vt:lpstr>Nested if-else statements</vt:lpstr>
      <vt:lpstr>Nested if-else statements</vt:lpstr>
      <vt:lpstr>PowerPoint Presentation</vt:lpstr>
      <vt:lpstr>Alternative to Nested if</vt:lpstr>
      <vt:lpstr>Alternative to Nested if</vt:lpstr>
      <vt:lpstr>Alternative to Nested if</vt:lpstr>
      <vt:lpstr>Conditional Operators</vt:lpstr>
      <vt:lpstr>Alternate If-Else statement</vt:lpstr>
      <vt:lpstr>Alternate If-Else statement</vt:lpstr>
      <vt:lpstr>Alternate If-Else statement</vt:lpstr>
      <vt:lpstr>Boolean Identifiers</vt:lpstr>
      <vt:lpstr>Boolean Identifiers</vt:lpstr>
      <vt:lpstr>Boolean Identifiers</vt:lpstr>
      <vt:lpstr>Boolean Identifiers</vt:lpstr>
    </vt:vector>
  </TitlesOfParts>
  <Company>Austin Independent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Phillips</dc:creator>
  <cp:lastModifiedBy>Windows User</cp:lastModifiedBy>
  <cp:revision>45</cp:revision>
  <dcterms:created xsi:type="dcterms:W3CDTF">2016-11-01T16:02:59Z</dcterms:created>
  <dcterms:modified xsi:type="dcterms:W3CDTF">2017-10-12T12:30:34Z</dcterms:modified>
</cp:coreProperties>
</file>