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5" r:id="rId7"/>
    <p:sldId id="268" r:id="rId8"/>
    <p:sldId id="262" r:id="rId9"/>
    <p:sldId id="263" r:id="rId10"/>
    <p:sldId id="264" r:id="rId11"/>
    <p:sldId id="269" r:id="rId12"/>
    <p:sldId id="270" r:id="rId13"/>
    <p:sldId id="271" r:id="rId14"/>
    <p:sldId id="272" r:id="rId15"/>
    <p:sldId id="273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499B-F15A-4F4C-9ED8-719DA290AEF1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A89-F31A-4C77-B9A4-9A305FC7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7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499B-F15A-4F4C-9ED8-719DA290AEF1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A89-F31A-4C77-B9A4-9A305FC7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0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499B-F15A-4F4C-9ED8-719DA290AEF1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A89-F31A-4C77-B9A4-9A305FC7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499B-F15A-4F4C-9ED8-719DA290AEF1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A89-F31A-4C77-B9A4-9A305FC704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3480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499B-F15A-4F4C-9ED8-719DA290AEF1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A89-F31A-4C77-B9A4-9A305FC7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1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499B-F15A-4F4C-9ED8-719DA290AEF1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A89-F31A-4C77-B9A4-9A305FC7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1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499B-F15A-4F4C-9ED8-719DA290AEF1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A89-F31A-4C77-B9A4-9A305FC7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90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499B-F15A-4F4C-9ED8-719DA290AEF1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A89-F31A-4C77-B9A4-9A305FC7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23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499B-F15A-4F4C-9ED8-719DA290AEF1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A89-F31A-4C77-B9A4-9A305FC7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0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499B-F15A-4F4C-9ED8-719DA290AEF1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A89-F31A-4C77-B9A4-9A305FC7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9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499B-F15A-4F4C-9ED8-719DA290AEF1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A89-F31A-4C77-B9A4-9A305FC7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0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499B-F15A-4F4C-9ED8-719DA290AEF1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A89-F31A-4C77-B9A4-9A305FC7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9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499B-F15A-4F4C-9ED8-719DA290AEF1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A89-F31A-4C77-B9A4-9A305FC7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5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499B-F15A-4F4C-9ED8-719DA290AEF1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A89-F31A-4C77-B9A4-9A305FC7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8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499B-F15A-4F4C-9ED8-719DA290AEF1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A89-F31A-4C77-B9A4-9A305FC7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9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499B-F15A-4F4C-9ED8-719DA290AEF1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A89-F31A-4C77-B9A4-9A305FC7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8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499B-F15A-4F4C-9ED8-719DA290AEF1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A89-F31A-4C77-B9A4-9A305FC7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1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143499B-F15A-4F4C-9ED8-719DA290AEF1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622AA89-F31A-4C77-B9A4-9A305FC7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38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56383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effectLst/>
              </a:rPr>
              <a:t>A recursive method to solve the factorial problem is given on the next slide.  Notice the recursive call in the last line of the method.  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The method calls another implementation of itself to solve a smaller version of the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79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999" y="609600"/>
            <a:ext cx="2631557" cy="970450"/>
          </a:xfrm>
        </p:spPr>
        <p:txBody>
          <a:bodyPr/>
          <a:lstStyle/>
          <a:p>
            <a:r>
              <a:rPr lang="en-US" dirty="0"/>
              <a:t>Factorials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727" y="745066"/>
            <a:ext cx="5368473" cy="5520267"/>
          </a:xfrm>
        </p:spPr>
        <p:txBody>
          <a:bodyPr>
            <a:normAutofit fontScale="85000" lnSpcReduction="20000"/>
          </a:bodyPr>
          <a:lstStyle/>
          <a:p>
            <a:pPr marL="36900" indent="0" hangingPunct="0">
              <a:buNone/>
            </a:pPr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 fact(</a:t>
            </a:r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 n){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//  returns the value of n!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//  precondition:  n &gt;= 1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</a:t>
            </a:r>
            <a:r>
              <a:rPr lang="en-US" b="1" dirty="0">
                <a:effectLst/>
              </a:rPr>
              <a:t>if</a:t>
            </a:r>
            <a:r>
              <a:rPr lang="en-US" dirty="0">
                <a:effectLst/>
              </a:rPr>
              <a:t> (n == 1){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    return</a:t>
            </a:r>
            <a:r>
              <a:rPr lang="en-US" dirty="0">
                <a:effectLst/>
              </a:rPr>
              <a:t> 1;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}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  else{</a:t>
            </a: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    return</a:t>
            </a:r>
            <a:r>
              <a:rPr lang="en-US" dirty="0">
                <a:effectLst/>
              </a:rPr>
              <a:t>  n * fact(n - 1);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  }</a:t>
            </a: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88061" y="2726267"/>
            <a:ext cx="5368473" cy="38888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hangingPunct="0">
              <a:buNone/>
            </a:pPr>
            <a:r>
              <a:rPr lang="en-US" dirty="0">
                <a:effectLst/>
              </a:rPr>
              <a:t>1! is by definition 1, no further work is needed. 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Each recursive method must have at least one base case.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7793" y="2319865"/>
            <a:ext cx="2930073" cy="172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4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999" y="609600"/>
            <a:ext cx="2631557" cy="970450"/>
          </a:xfrm>
        </p:spPr>
        <p:txBody>
          <a:bodyPr/>
          <a:lstStyle/>
          <a:p>
            <a:r>
              <a:rPr lang="en-US" dirty="0"/>
              <a:t>Factorials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727" y="745066"/>
            <a:ext cx="5368473" cy="5520267"/>
          </a:xfrm>
        </p:spPr>
        <p:txBody>
          <a:bodyPr>
            <a:normAutofit fontScale="85000" lnSpcReduction="20000"/>
          </a:bodyPr>
          <a:lstStyle/>
          <a:p>
            <a:pPr marL="36900" indent="0" hangingPunct="0">
              <a:buNone/>
            </a:pPr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 fact(</a:t>
            </a:r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 n){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//  returns the value of n!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//  precondition:  n &gt;= 1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</a:t>
            </a:r>
            <a:r>
              <a:rPr lang="en-US" b="1" dirty="0">
                <a:effectLst/>
              </a:rPr>
              <a:t>if</a:t>
            </a:r>
            <a:r>
              <a:rPr lang="en-US" dirty="0">
                <a:effectLst/>
              </a:rPr>
              <a:t> (n == 1){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    return</a:t>
            </a:r>
            <a:r>
              <a:rPr lang="en-US" dirty="0">
                <a:effectLst/>
              </a:rPr>
              <a:t> 1;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}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  else{</a:t>
            </a: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    return</a:t>
            </a:r>
            <a:r>
              <a:rPr lang="en-US" dirty="0">
                <a:effectLst/>
              </a:rPr>
              <a:t>  n * fact(n - 1);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  }</a:t>
            </a: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60533" y="1456267"/>
            <a:ext cx="6096001" cy="51588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hangingPunct="0">
              <a:buNone/>
            </a:pPr>
            <a:r>
              <a:rPr lang="en-US" dirty="0">
                <a:effectLst/>
              </a:rPr>
              <a:t>fact(4):  This is not the base case (1 == n), so we return the result of 4 * fact(3). 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This multiplication will not be carried out until an answer is found for fact(3).  This leads to the second call of fact to solve fact(3).</a:t>
            </a:r>
          </a:p>
        </p:txBody>
      </p:sp>
    </p:spTree>
    <p:extLst>
      <p:ext uri="{BB962C8B-B14F-4D97-AF65-F5344CB8AC3E}">
        <p14:creationId xmlns:p14="http://schemas.microsoft.com/office/powerpoint/2010/main" val="2395183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999" y="609600"/>
            <a:ext cx="2631557" cy="970450"/>
          </a:xfrm>
        </p:spPr>
        <p:txBody>
          <a:bodyPr/>
          <a:lstStyle/>
          <a:p>
            <a:r>
              <a:rPr lang="en-US" dirty="0"/>
              <a:t>Factorials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727" y="745066"/>
            <a:ext cx="5368473" cy="5520267"/>
          </a:xfrm>
        </p:spPr>
        <p:txBody>
          <a:bodyPr>
            <a:normAutofit fontScale="85000" lnSpcReduction="20000"/>
          </a:bodyPr>
          <a:lstStyle/>
          <a:p>
            <a:pPr marL="36900" indent="0" hangingPunct="0">
              <a:buNone/>
            </a:pPr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 fact(</a:t>
            </a:r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 n){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//  returns the value of n!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//  precondition:  n &gt;= 1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</a:t>
            </a:r>
            <a:r>
              <a:rPr lang="en-US" b="1" dirty="0">
                <a:effectLst/>
              </a:rPr>
              <a:t>if</a:t>
            </a:r>
            <a:r>
              <a:rPr lang="en-US" dirty="0">
                <a:effectLst/>
              </a:rPr>
              <a:t> (n == 1){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    return</a:t>
            </a:r>
            <a:r>
              <a:rPr lang="en-US" dirty="0">
                <a:effectLst/>
              </a:rPr>
              <a:t> 1;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}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  else{</a:t>
            </a: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    return</a:t>
            </a:r>
            <a:r>
              <a:rPr lang="en-US" dirty="0">
                <a:effectLst/>
              </a:rPr>
              <a:t>  n * fact(n - 1);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  }</a:t>
            </a: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60533" y="1456267"/>
            <a:ext cx="6096001" cy="51588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hangingPunct="0">
              <a:buNone/>
            </a:pPr>
            <a:r>
              <a:rPr lang="en-US" dirty="0">
                <a:effectLst/>
              </a:rPr>
              <a:t>fact(3):  Again, this is not the base case and we return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3 * fact (2).  This leads to another recursive call to solve fact(2).</a:t>
            </a:r>
          </a:p>
        </p:txBody>
      </p:sp>
    </p:spTree>
    <p:extLst>
      <p:ext uri="{BB962C8B-B14F-4D97-AF65-F5344CB8AC3E}">
        <p14:creationId xmlns:p14="http://schemas.microsoft.com/office/powerpoint/2010/main" val="75003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999" y="609600"/>
            <a:ext cx="2631557" cy="970450"/>
          </a:xfrm>
        </p:spPr>
        <p:txBody>
          <a:bodyPr/>
          <a:lstStyle/>
          <a:p>
            <a:r>
              <a:rPr lang="en-US" dirty="0"/>
              <a:t>Factorials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727" y="745066"/>
            <a:ext cx="5368473" cy="5520267"/>
          </a:xfrm>
        </p:spPr>
        <p:txBody>
          <a:bodyPr>
            <a:normAutofit fontScale="85000" lnSpcReduction="20000"/>
          </a:bodyPr>
          <a:lstStyle/>
          <a:p>
            <a:pPr marL="36900" indent="0" hangingPunct="0">
              <a:buNone/>
            </a:pPr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 fact(</a:t>
            </a:r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 n){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//  returns the value of n!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//  precondition:  n &gt;= 1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</a:t>
            </a:r>
            <a:r>
              <a:rPr lang="en-US" b="1" dirty="0">
                <a:effectLst/>
              </a:rPr>
              <a:t>if</a:t>
            </a:r>
            <a:r>
              <a:rPr lang="en-US" dirty="0">
                <a:effectLst/>
              </a:rPr>
              <a:t> (n == 1){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    return</a:t>
            </a:r>
            <a:r>
              <a:rPr lang="en-US" dirty="0">
                <a:effectLst/>
              </a:rPr>
              <a:t> 1;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}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  else{</a:t>
            </a: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    return</a:t>
            </a:r>
            <a:r>
              <a:rPr lang="en-US" dirty="0">
                <a:effectLst/>
              </a:rPr>
              <a:t>  n * fact(n - 1);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  }</a:t>
            </a: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60533" y="1456267"/>
            <a:ext cx="6096001" cy="51588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hangingPunct="0">
              <a:buNone/>
            </a:pPr>
            <a:r>
              <a:rPr lang="en-US" dirty="0">
                <a:effectLst/>
              </a:rPr>
              <a:t>fact(2):  Still, this is not the base case, we solve 2 * fact(1).</a:t>
            </a:r>
          </a:p>
        </p:txBody>
      </p:sp>
    </p:spTree>
    <p:extLst>
      <p:ext uri="{BB962C8B-B14F-4D97-AF65-F5344CB8AC3E}">
        <p14:creationId xmlns:p14="http://schemas.microsoft.com/office/powerpoint/2010/main" val="742530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999" y="609600"/>
            <a:ext cx="2631557" cy="970450"/>
          </a:xfrm>
        </p:spPr>
        <p:txBody>
          <a:bodyPr/>
          <a:lstStyle/>
          <a:p>
            <a:r>
              <a:rPr lang="en-US" dirty="0"/>
              <a:t>Factorials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727" y="745066"/>
            <a:ext cx="5368473" cy="5520267"/>
          </a:xfrm>
        </p:spPr>
        <p:txBody>
          <a:bodyPr>
            <a:normAutofit fontScale="85000" lnSpcReduction="20000"/>
          </a:bodyPr>
          <a:lstStyle/>
          <a:p>
            <a:pPr marL="36900" indent="0" hangingPunct="0">
              <a:buNone/>
            </a:pPr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 fact(</a:t>
            </a:r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 n){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//  returns the value of n!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//  precondition:  n &gt;= 1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</a:t>
            </a:r>
            <a:r>
              <a:rPr lang="en-US" b="1" dirty="0">
                <a:effectLst/>
              </a:rPr>
              <a:t>if</a:t>
            </a:r>
            <a:r>
              <a:rPr lang="en-US" dirty="0">
                <a:effectLst/>
              </a:rPr>
              <a:t> (n == 1){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    return</a:t>
            </a:r>
            <a:r>
              <a:rPr lang="en-US" dirty="0">
                <a:effectLst/>
              </a:rPr>
              <a:t> 1;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}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  else{</a:t>
            </a: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    return</a:t>
            </a:r>
            <a:r>
              <a:rPr lang="en-US" dirty="0">
                <a:effectLst/>
              </a:rPr>
              <a:t>  n * fact(n - 1);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  }</a:t>
            </a: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60533" y="1456267"/>
            <a:ext cx="6096001" cy="51588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hangingPunct="0">
              <a:buNone/>
            </a:pPr>
            <a:r>
              <a:rPr lang="en-US" dirty="0">
                <a:effectLst/>
              </a:rPr>
              <a:t>fact(1):  Finally we reach the base case, which returns the value 1.</a:t>
            </a:r>
          </a:p>
        </p:txBody>
      </p:sp>
    </p:spTree>
    <p:extLst>
      <p:ext uri="{BB962C8B-B14F-4D97-AF65-F5344CB8AC3E}">
        <p14:creationId xmlns:p14="http://schemas.microsoft.com/office/powerpoint/2010/main" val="1341149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4894338" cy="970450"/>
          </a:xfrm>
        </p:spPr>
        <p:txBody>
          <a:bodyPr/>
          <a:lstStyle/>
          <a:p>
            <a:r>
              <a:rPr lang="en-US" dirty="0"/>
              <a:t>Factorials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4667"/>
            <a:ext cx="6417733" cy="5503333"/>
          </a:xfrm>
        </p:spPr>
        <p:txBody>
          <a:bodyPr>
            <a:normAutofit fontScale="77500" lnSpcReduction="20000"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When the base case is encountered, the recursion will now unwind and result in a final answer.  The expressions below should be read from right to left.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fact(4)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= 4 * fact(3)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= 3 * fact(2)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= 2 * fact(1)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= 1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24 </a:t>
            </a:r>
            <a:r>
              <a:rPr lang="en-US" dirty="0">
                <a:effectLst/>
                <a:sym typeface="Symbol" panose="05050102010706020507" pitchFamily="18" charset="2"/>
              </a:rPr>
              <a:t></a:t>
            </a:r>
            <a:r>
              <a:rPr lang="en-US" dirty="0">
                <a:effectLst/>
              </a:rPr>
              <a:t> 4 * 6 </a:t>
            </a:r>
            <a:r>
              <a:rPr lang="en-US" dirty="0">
                <a:effectLst/>
                <a:sym typeface="Symbol" panose="05050102010706020507" pitchFamily="18" charset="2"/>
              </a:rPr>
              <a:t></a:t>
            </a:r>
            <a:r>
              <a:rPr lang="en-US" dirty="0">
                <a:effectLst/>
              </a:rPr>
              <a:t> 3 * 2 </a:t>
            </a:r>
            <a:r>
              <a:rPr lang="en-US" dirty="0">
                <a:effectLst/>
                <a:sym typeface="Symbol" panose="05050102010706020507" pitchFamily="18" charset="2"/>
              </a:rPr>
              <a:t></a:t>
            </a:r>
            <a:r>
              <a:rPr lang="en-US" dirty="0">
                <a:effectLst/>
              </a:rPr>
              <a:t> 2 * 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99" y="470958"/>
            <a:ext cx="4881033" cy="605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63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2449"/>
            <a:ext cx="12191999" cy="5125551"/>
          </a:xfrm>
        </p:spPr>
        <p:txBody>
          <a:bodyPr>
            <a:normAutofit fontScale="92500" lnSpcReduction="10000"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To provide some practice, write a recursive power method that raises a base to some exponent, n.  Use integers to keep things simple.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double </a:t>
            </a:r>
            <a:r>
              <a:rPr lang="en-US" dirty="0">
                <a:effectLst/>
              </a:rPr>
              <a:t>power(</a:t>
            </a:r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 base, </a:t>
            </a:r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 n){</a:t>
            </a:r>
          </a:p>
          <a:p>
            <a:pPr marL="414000" lvl="1" indent="0" hangingPunct="0">
              <a:buNone/>
            </a:pPr>
            <a:r>
              <a:rPr lang="en-US" dirty="0">
                <a:effectLst/>
              </a:rPr>
              <a:t>//  Recursively determines base raised to</a:t>
            </a:r>
          </a:p>
          <a:p>
            <a:pPr marL="414000" lvl="1" indent="0" hangingPunct="0">
              <a:buNone/>
            </a:pPr>
            <a:r>
              <a:rPr lang="en-US" dirty="0">
                <a:effectLst/>
              </a:rPr>
              <a:t>//  the nth power. Assumes 0 &lt;= n &lt;= 10.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94559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Recursion is the process of a method calling itself as part of the solution to a problem. </a:t>
            </a:r>
          </a:p>
          <a:p>
            <a:pPr marL="0" indent="0">
              <a:buNone/>
            </a:pPr>
            <a:r>
              <a:rPr lang="en-US" dirty="0"/>
              <a:t>It is a problem solving technique that can turn long and difficult solutions into compact and elegant answers.</a:t>
            </a:r>
          </a:p>
        </p:txBody>
      </p:sp>
    </p:spTree>
    <p:extLst>
      <p:ext uri="{BB962C8B-B14F-4D97-AF65-F5344CB8AC3E}">
        <p14:creationId xmlns:p14="http://schemas.microsoft.com/office/powerpoint/2010/main" val="186613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Recursion occurs when a method calls itself to solve another version of the same problem. </a:t>
            </a:r>
          </a:p>
        </p:txBody>
      </p:sp>
    </p:spTree>
    <p:extLst>
      <p:ext uri="{BB962C8B-B14F-4D97-AF65-F5344CB8AC3E}">
        <p14:creationId xmlns:p14="http://schemas.microsoft.com/office/powerpoint/2010/main" val="277119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With each recursive call, the problem becomes simpler and moves towards a base case. </a:t>
            </a:r>
          </a:p>
          <a:p>
            <a:pPr marL="36900" indent="0">
              <a:buNone/>
            </a:pPr>
            <a:r>
              <a:rPr lang="en-US" dirty="0"/>
              <a:t>A base case is when the solution to the problem can calculated without another recursive call.</a:t>
            </a:r>
          </a:p>
        </p:txBody>
      </p:sp>
    </p:spTree>
    <p:extLst>
      <p:ext uri="{BB962C8B-B14F-4D97-AF65-F5344CB8AC3E}">
        <p14:creationId xmlns:p14="http://schemas.microsoft.com/office/powerpoint/2010/main" val="29520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dirty="0"/>
              <a:t>Recursion involves the internal use of a stack, a data concept that works like this:</a:t>
            </a:r>
          </a:p>
          <a:p>
            <a:r>
              <a:rPr lang="en-US" dirty="0"/>
              <a:t>New data is “pushed” or added to the top of the stack.</a:t>
            </a:r>
          </a:p>
          <a:p>
            <a:r>
              <a:rPr lang="en-US" dirty="0"/>
              <a:t>When information is removed from the stack it is “popped” or removed from the top of the stack. </a:t>
            </a:r>
          </a:p>
          <a:p>
            <a:pPr marL="36900" indent="0">
              <a:buNone/>
            </a:pPr>
            <a:r>
              <a:rPr lang="en-US" dirty="0"/>
              <a:t>The recursive calls of a method will be stored on a stack and manipulated in a similar manner.</a:t>
            </a:r>
          </a:p>
        </p:txBody>
      </p:sp>
    </p:spTree>
    <p:extLst>
      <p:ext uri="{BB962C8B-B14F-4D97-AF65-F5344CB8AC3E}">
        <p14:creationId xmlns:p14="http://schemas.microsoft.com/office/powerpoint/2010/main" val="68573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95" y="254000"/>
            <a:ext cx="420007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Recursion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30849"/>
            <a:ext cx="7636933" cy="4956218"/>
          </a:xfrm>
          <a:ln w="28575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US" dirty="0"/>
              <a:t>public void </a:t>
            </a:r>
            <a:r>
              <a:rPr lang="en-US" dirty="0" err="1"/>
              <a:t>countDown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){</a:t>
            </a:r>
          </a:p>
          <a:p>
            <a:pPr marL="36900" indent="0">
              <a:buNone/>
            </a:pPr>
            <a:r>
              <a:rPr lang="en-US" dirty="0"/>
              <a:t>		if(</a:t>
            </a:r>
            <a:r>
              <a:rPr lang="en-US" dirty="0" err="1"/>
              <a:t>num</a:t>
            </a:r>
            <a:r>
              <a:rPr lang="en-US" dirty="0"/>
              <a:t> == 0){</a:t>
            </a:r>
          </a:p>
          <a:p>
            <a:pPr marL="36900" indent="0">
              <a:buNone/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(“Blast off!”);</a:t>
            </a:r>
          </a:p>
          <a:p>
            <a:pPr marL="36900" indent="0">
              <a:buNone/>
            </a:pPr>
            <a:r>
              <a:rPr lang="en-US" dirty="0"/>
              <a:t>		}</a:t>
            </a:r>
          </a:p>
          <a:p>
            <a:pPr marL="36900" indent="0">
              <a:buNone/>
            </a:pPr>
            <a:r>
              <a:rPr lang="en-US" dirty="0"/>
              <a:t>		else{</a:t>
            </a:r>
          </a:p>
          <a:p>
            <a:pPr marL="36900" indent="0">
              <a:buNone/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  <a:p>
            <a:pPr marL="36900" indent="0">
              <a:buNone/>
            </a:pPr>
            <a:r>
              <a:rPr lang="en-US" dirty="0"/>
              <a:t>			</a:t>
            </a:r>
            <a:r>
              <a:rPr lang="en-US" dirty="0" err="1"/>
              <a:t>countDown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 – 1);</a:t>
            </a:r>
          </a:p>
          <a:p>
            <a:pPr marL="36900" indent="0">
              <a:buNone/>
            </a:pPr>
            <a:r>
              <a:rPr lang="en-US" dirty="0"/>
              <a:t>		}</a:t>
            </a:r>
          </a:p>
          <a:p>
            <a:pPr marL="36900" indent="0">
              <a:buNone/>
            </a:pPr>
            <a:r>
              <a:rPr lang="en-US" dirty="0"/>
              <a:t>}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7991928" y="739225"/>
            <a:ext cx="3979939" cy="436939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hangingPunct="0">
              <a:buFont typeface="Wingdings 2" charset="2"/>
              <a:buNone/>
            </a:pPr>
            <a:r>
              <a:rPr lang="en-US" dirty="0">
                <a:effectLst/>
              </a:rPr>
              <a:t>Base case is </a:t>
            </a:r>
            <a:r>
              <a:rPr lang="en-US" b="1" dirty="0">
                <a:effectLst/>
              </a:rPr>
              <a:t>extremely </a:t>
            </a:r>
            <a:r>
              <a:rPr lang="en-US" dirty="0">
                <a:effectLst/>
              </a:rPr>
              <a:t>important! </a:t>
            </a:r>
          </a:p>
          <a:p>
            <a:pPr marL="36900" indent="0" hangingPunct="0">
              <a:buFont typeface="Wingdings 2" charset="2"/>
              <a:buNone/>
            </a:pPr>
            <a:r>
              <a:rPr lang="en-US" dirty="0">
                <a:effectLst/>
              </a:rPr>
              <a:t>If you do not have one, the method will go on for ever and ever!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63600" y="2235200"/>
            <a:ext cx="6451600" cy="15917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7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420007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Recursion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901782"/>
            <a:ext cx="7636933" cy="4956218"/>
          </a:xfrm>
          <a:ln w="28575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US" dirty="0"/>
              <a:t>public void </a:t>
            </a:r>
            <a:r>
              <a:rPr lang="en-US" dirty="0" err="1"/>
              <a:t>countDown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){</a:t>
            </a:r>
          </a:p>
          <a:p>
            <a:pPr marL="36900" indent="0">
              <a:buNone/>
            </a:pPr>
            <a:r>
              <a:rPr lang="en-US" dirty="0"/>
              <a:t>		if(</a:t>
            </a:r>
            <a:r>
              <a:rPr lang="en-US" dirty="0" err="1"/>
              <a:t>num</a:t>
            </a:r>
            <a:r>
              <a:rPr lang="en-US" dirty="0"/>
              <a:t> == 0){</a:t>
            </a:r>
          </a:p>
          <a:p>
            <a:pPr marL="36900" indent="0">
              <a:buNone/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(“Blast off!”);</a:t>
            </a:r>
          </a:p>
          <a:p>
            <a:pPr marL="36900" indent="0">
              <a:buNone/>
            </a:pPr>
            <a:r>
              <a:rPr lang="en-US" dirty="0"/>
              <a:t>		}</a:t>
            </a:r>
          </a:p>
          <a:p>
            <a:pPr marL="36900" indent="0">
              <a:buNone/>
            </a:pPr>
            <a:r>
              <a:rPr lang="en-US" dirty="0"/>
              <a:t>		else{</a:t>
            </a:r>
          </a:p>
          <a:p>
            <a:pPr marL="36900" indent="0">
              <a:buNone/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  <a:p>
            <a:pPr marL="36900" indent="0">
              <a:buNone/>
            </a:pPr>
            <a:r>
              <a:rPr lang="en-US" dirty="0"/>
              <a:t>			</a:t>
            </a:r>
            <a:r>
              <a:rPr lang="en-US" dirty="0" err="1"/>
              <a:t>countDown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 – 1);</a:t>
            </a:r>
          </a:p>
          <a:p>
            <a:pPr marL="36900" indent="0">
              <a:buNone/>
            </a:pPr>
            <a:r>
              <a:rPr lang="en-US" dirty="0"/>
              <a:t>		}</a:t>
            </a:r>
          </a:p>
          <a:p>
            <a:pPr marL="3690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37207" y="82363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countDown</a:t>
            </a:r>
            <a:r>
              <a:rPr lang="en-US" dirty="0"/>
              <a:t>(3)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17786" y="844701"/>
            <a:ext cx="22515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countDown</a:t>
            </a:r>
            <a:r>
              <a:rPr lang="en-US" dirty="0"/>
              <a:t>(3)</a:t>
            </a:r>
          </a:p>
          <a:p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countDown</a:t>
            </a:r>
            <a:r>
              <a:rPr lang="en-US" dirty="0"/>
              <a:t>(2)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17786" y="2668067"/>
            <a:ext cx="22515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countDown</a:t>
            </a:r>
            <a:r>
              <a:rPr lang="en-US" dirty="0"/>
              <a:t>(2)</a:t>
            </a:r>
          </a:p>
          <a:p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countDown</a:t>
            </a:r>
            <a:r>
              <a:rPr lang="en-US" dirty="0"/>
              <a:t>(1)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18995" y="4491433"/>
            <a:ext cx="22515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countDown</a:t>
            </a:r>
            <a:r>
              <a:rPr lang="en-US" dirty="0"/>
              <a:t>(1)</a:t>
            </a:r>
          </a:p>
          <a:p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countDown</a:t>
            </a:r>
            <a:r>
              <a:rPr lang="en-US" dirty="0"/>
              <a:t>(0)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17786" y="6361767"/>
            <a:ext cx="22515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dirty="0" err="1"/>
              <a:t>countDown</a:t>
            </a:r>
            <a:r>
              <a:rPr lang="en-US" dirty="0"/>
              <a:t>(0)</a:t>
            </a: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9443550" y="451695"/>
            <a:ext cx="1" cy="3930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>
            <a:off x="9443550" y="2099733"/>
            <a:ext cx="1" cy="568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443550" y="3923099"/>
            <a:ext cx="1" cy="568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443550" y="5793433"/>
            <a:ext cx="1" cy="568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/>
          <p:cNvCxnSpPr>
            <a:stCxn id="8" idx="3"/>
            <a:endCxn id="7" idx="3"/>
          </p:cNvCxnSpPr>
          <p:nvPr/>
        </p:nvCxnSpPr>
        <p:spPr>
          <a:xfrm flipV="1">
            <a:off x="10569315" y="5230097"/>
            <a:ext cx="1209" cy="1316336"/>
          </a:xfrm>
          <a:prstGeom prst="curvedConnector3">
            <a:avLst>
              <a:gd name="adj1" fmla="val 1900818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/>
          <p:cNvCxnSpPr>
            <a:stCxn id="7" idx="3"/>
            <a:endCxn id="6" idx="3"/>
          </p:cNvCxnSpPr>
          <p:nvPr/>
        </p:nvCxnSpPr>
        <p:spPr>
          <a:xfrm flipH="1" flipV="1">
            <a:off x="10569315" y="3406731"/>
            <a:ext cx="1209" cy="1823366"/>
          </a:xfrm>
          <a:prstGeom prst="curvedConnector3">
            <a:avLst>
              <a:gd name="adj1" fmla="val -1890818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/>
          <p:cNvCxnSpPr>
            <a:stCxn id="6" idx="3"/>
            <a:endCxn id="5" idx="3"/>
          </p:cNvCxnSpPr>
          <p:nvPr/>
        </p:nvCxnSpPr>
        <p:spPr>
          <a:xfrm flipV="1">
            <a:off x="10569315" y="1583365"/>
            <a:ext cx="12700" cy="182336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75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dirty="0"/>
              <a:t>The problem of computing factorials is our first example of recursion. The factorial operation in mathematics is illustrated below.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	1! = 1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	2! = 2 * 1						or					2 * 1!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	3! = 3 * 2 * 1				or					3 * 2!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	4! = 4 * 3 * 2 *1			or					4 * 3!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3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22351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dirty="0">
                <a:effectLst/>
              </a:rPr>
              <a:t>		1! = 1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	2! = 2 * 1						or					2 * 1!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	3! = 3 * 2 * 1				or					3 * 2!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	4! = 4 * 3 * 2 *1			or					4 * 3!</a:t>
            </a:r>
          </a:p>
          <a:p>
            <a:pPr marL="36900" indent="0" hangingPunct="0">
              <a:buNone/>
            </a:pP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Notice that each successive line can be solved in terms of the previous line.  For example, 4! is equivalent to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4 * 3!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86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deThem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" id="{C5C0CDD3-E1C7-4523-9EA2-411D1B642618}" vid="{C1200AF3-32EF-405B-A47F-FBAE56692C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</Template>
  <TotalTime>59</TotalTime>
  <Words>762</Words>
  <Application>Microsoft Office PowerPoint</Application>
  <PresentationFormat>Widescreen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Calisto MT</vt:lpstr>
      <vt:lpstr>Symbol</vt:lpstr>
      <vt:lpstr>Trebuchet MS</vt:lpstr>
      <vt:lpstr>Wingdings 2</vt:lpstr>
      <vt:lpstr>SlideTheme</vt:lpstr>
      <vt:lpstr>Recursion</vt:lpstr>
      <vt:lpstr>Introduction</vt:lpstr>
      <vt:lpstr>Recursion</vt:lpstr>
      <vt:lpstr>Recursion</vt:lpstr>
      <vt:lpstr>Recursion</vt:lpstr>
      <vt:lpstr>Recursion Example</vt:lpstr>
      <vt:lpstr>Recursion Example</vt:lpstr>
      <vt:lpstr>Recursion</vt:lpstr>
      <vt:lpstr>Recursion</vt:lpstr>
      <vt:lpstr>Factorials</vt:lpstr>
      <vt:lpstr>Factorials</vt:lpstr>
      <vt:lpstr>Factorials</vt:lpstr>
      <vt:lpstr>Factorials</vt:lpstr>
      <vt:lpstr>Factorials</vt:lpstr>
      <vt:lpstr>Factorials</vt:lpstr>
      <vt:lpstr>Factorials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Elizabeth Phillips</dc:creator>
  <cp:lastModifiedBy>Elizabeth Phillips</cp:lastModifiedBy>
  <cp:revision>27</cp:revision>
  <dcterms:created xsi:type="dcterms:W3CDTF">2016-11-27T23:38:03Z</dcterms:created>
  <dcterms:modified xsi:type="dcterms:W3CDTF">2016-11-28T00:37:24Z</dcterms:modified>
</cp:coreProperties>
</file>