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C2A7-D693-4885-A3BF-AE16CF1272F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7960-D2DB-434B-A5A9-AC71A5EA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3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C2A7-D693-4885-A3BF-AE16CF1272F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7960-D2DB-434B-A5A9-AC71A5EA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9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C2A7-D693-4885-A3BF-AE16CF1272F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7960-D2DB-434B-A5A9-AC71A5EA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18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C2A7-D693-4885-A3BF-AE16CF1272F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7960-D2DB-434B-A5A9-AC71A5EA343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6980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C2A7-D693-4885-A3BF-AE16CF1272F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7960-D2DB-434B-A5A9-AC71A5EA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58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C2A7-D693-4885-A3BF-AE16CF1272F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7960-D2DB-434B-A5A9-AC71A5EA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16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C2A7-D693-4885-A3BF-AE16CF1272F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7960-D2DB-434B-A5A9-AC71A5EA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55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C2A7-D693-4885-A3BF-AE16CF1272F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7960-D2DB-434B-A5A9-AC71A5EA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19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C2A7-D693-4885-A3BF-AE16CF1272F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7960-D2DB-434B-A5A9-AC71A5EA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2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C2A7-D693-4885-A3BF-AE16CF1272F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7960-D2DB-434B-A5A9-AC71A5EA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8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C2A7-D693-4885-A3BF-AE16CF1272F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7960-D2DB-434B-A5A9-AC71A5EA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4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C2A7-D693-4885-A3BF-AE16CF1272F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7960-D2DB-434B-A5A9-AC71A5EA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2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C2A7-D693-4885-A3BF-AE16CF1272F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7960-D2DB-434B-A5A9-AC71A5EA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0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C2A7-D693-4885-A3BF-AE16CF1272F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7960-D2DB-434B-A5A9-AC71A5EA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4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C2A7-D693-4885-A3BF-AE16CF1272F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7960-D2DB-434B-A5A9-AC71A5EA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4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C2A7-D693-4885-A3BF-AE16CF1272F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7960-D2DB-434B-A5A9-AC71A5EA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6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C2A7-D693-4885-A3BF-AE16CF1272F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7960-D2DB-434B-A5A9-AC71A5EA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5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4EFC2A7-D693-4885-A3BF-AE16CF1272F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87B7960-D2DB-434B-A5A9-AC71A5EA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58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79359" y="1825236"/>
            <a:ext cx="9590550" cy="1828813"/>
          </a:xfrm>
        </p:spPr>
        <p:txBody>
          <a:bodyPr/>
          <a:lstStyle/>
          <a:p>
            <a:r>
              <a:rPr lang="en-US" dirty="0"/>
              <a:t>While Loop</a:t>
            </a:r>
          </a:p>
        </p:txBody>
      </p:sp>
    </p:spTree>
    <p:extLst>
      <p:ext uri="{BB962C8B-B14F-4D97-AF65-F5344CB8AC3E}">
        <p14:creationId xmlns:p14="http://schemas.microsoft.com/office/powerpoint/2010/main" val="403721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2449"/>
            <a:ext cx="6192253" cy="4058751"/>
          </a:xfrm>
        </p:spPr>
        <p:txBody>
          <a:bodyPr>
            <a:normAutofit lnSpcReduction="10000"/>
          </a:bodyPr>
          <a:lstStyle/>
          <a:p>
            <a:pPr marL="36900" indent="0" hangingPunct="0">
              <a:buNone/>
            </a:pPr>
            <a:r>
              <a:rPr lang="en-US" b="1" dirty="0" err="1">
                <a:effectLst/>
              </a:rPr>
              <a:t>int</a:t>
            </a:r>
            <a:r>
              <a:rPr lang="en-US" dirty="0">
                <a:effectLst/>
              </a:rPr>
              <a:t> number = 100;  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while</a:t>
            </a:r>
            <a:r>
              <a:rPr lang="en-US" dirty="0">
                <a:effectLst/>
              </a:rPr>
              <a:t> (number &lt;= 10){ 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</a:t>
            </a:r>
            <a:r>
              <a:rPr lang="en-US" dirty="0" err="1">
                <a:effectLst/>
              </a:rPr>
              <a:t>System.out.println</a:t>
            </a:r>
            <a:r>
              <a:rPr lang="en-US" dirty="0">
                <a:effectLst/>
              </a:rPr>
              <a:t>(number);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number++;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0676" y="1579952"/>
            <a:ext cx="6192253" cy="5125551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lvl="0" indent="0" hangingPunct="0">
              <a:buNone/>
            </a:pPr>
            <a:r>
              <a:rPr lang="en-US" dirty="0">
                <a:effectLst/>
              </a:rPr>
              <a:t>It is possible for the body of a while loop to execute zero times.</a:t>
            </a:r>
          </a:p>
        </p:txBody>
      </p:sp>
    </p:spTree>
    <p:extLst>
      <p:ext uri="{BB962C8B-B14F-4D97-AF65-F5344CB8AC3E}">
        <p14:creationId xmlns:p14="http://schemas.microsoft.com/office/powerpoint/2010/main" val="362133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Boundaries</a:t>
            </a:r>
          </a:p>
        </p:txBody>
      </p:sp>
    </p:spTree>
    <p:extLst>
      <p:ext uri="{BB962C8B-B14F-4D97-AF65-F5344CB8AC3E}">
        <p14:creationId xmlns:p14="http://schemas.microsoft.com/office/powerpoint/2010/main" val="20650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Boundary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The loop boundary is the boolean expression that evaluates as true or false. </a:t>
            </a:r>
          </a:p>
          <a:p>
            <a:pPr hangingPunct="0"/>
            <a:r>
              <a:rPr lang="en-US" dirty="0">
                <a:effectLst/>
              </a:rPr>
              <a:t>It must eventually become false, exiting the loop.</a:t>
            </a:r>
          </a:p>
          <a:p>
            <a:pPr hangingPunct="0"/>
            <a:r>
              <a:rPr lang="en-US" dirty="0">
                <a:effectLst/>
              </a:rPr>
              <a:t>It must be related to the task of the loop.  Once done, the loop boundary must become false.</a:t>
            </a:r>
          </a:p>
        </p:txBody>
      </p:sp>
    </p:spTree>
    <p:extLst>
      <p:ext uri="{BB962C8B-B14F-4D97-AF65-F5344CB8AC3E}">
        <p14:creationId xmlns:p14="http://schemas.microsoft.com/office/powerpoint/2010/main" val="136617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Boundary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695125"/>
            <a:ext cx="6746034" cy="4058751"/>
          </a:xfrm>
        </p:spPr>
        <p:txBody>
          <a:bodyPr>
            <a:normAutofit/>
          </a:bodyPr>
          <a:lstStyle/>
          <a:p>
            <a:pPr marL="36900" indent="0" hangingPunct="0">
              <a:buNone/>
            </a:pP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0;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(x &lt; 22){</a:t>
            </a:r>
          </a:p>
          <a:p>
            <a:pPr marL="36900" indent="0" hangingPunct="0">
              <a:buNone/>
            </a:pP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36900" indent="0" hangingPunct="0">
              <a:buNone/>
            </a:pP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x += 2;</a:t>
            </a:r>
          </a:p>
          <a:p>
            <a:pPr marL="36900" indent="0" hangingPunct="0">
              <a:buNone/>
            </a:pP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662745" y="1156771"/>
            <a:ext cx="2702117" cy="57012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hangingPunct="0">
              <a:buFont typeface="Wingdings 2" charset="2"/>
              <a:buNone/>
            </a:pPr>
            <a:r>
              <a:rPr lang="en-US" b="1" dirty="0">
                <a:effectLst/>
              </a:rPr>
              <a:t>Output:</a:t>
            </a:r>
          </a:p>
          <a:p>
            <a:pPr marL="36900" indent="0" hangingPunct="0">
              <a:buFont typeface="Wingdings 2" charset="2"/>
              <a:buNone/>
            </a:pPr>
            <a:r>
              <a:rPr lang="en-US" dirty="0" smtClean="0">
                <a:effectLst/>
              </a:rPr>
              <a:t>0</a:t>
            </a:r>
          </a:p>
          <a:p>
            <a:pPr marL="36900" indent="0" hangingPunct="0">
              <a:buFont typeface="Wingdings 2" charset="2"/>
              <a:buNone/>
            </a:pPr>
            <a:r>
              <a:rPr lang="en-US" dirty="0" smtClean="0">
                <a:effectLst/>
              </a:rPr>
              <a:t>2</a:t>
            </a:r>
            <a:endParaRPr lang="en-US" dirty="0">
              <a:effectLst/>
            </a:endParaRPr>
          </a:p>
          <a:p>
            <a:pPr marL="36900" indent="0" hangingPunct="0">
              <a:buFont typeface="Wingdings 2" charset="2"/>
              <a:buNone/>
            </a:pPr>
            <a:r>
              <a:rPr lang="en-US" dirty="0">
                <a:effectLst/>
              </a:rPr>
              <a:t>4</a:t>
            </a:r>
          </a:p>
          <a:p>
            <a:pPr marL="36900" indent="0" hangingPunct="0">
              <a:buFont typeface="Wingdings 2" charset="2"/>
              <a:buNone/>
            </a:pPr>
            <a:r>
              <a:rPr lang="en-US" dirty="0">
                <a:effectLst/>
              </a:rPr>
              <a:t>6 </a:t>
            </a:r>
          </a:p>
          <a:p>
            <a:pPr marL="36900" indent="0" hangingPunct="0">
              <a:buFont typeface="Wingdings 2" charset="2"/>
              <a:buNone/>
            </a:pPr>
            <a:r>
              <a:rPr lang="en-US" dirty="0">
                <a:effectLst/>
              </a:rPr>
              <a:t>8</a:t>
            </a:r>
          </a:p>
          <a:p>
            <a:pPr marL="36900" indent="0" hangingPunct="0">
              <a:buFont typeface="Wingdings 2" charset="2"/>
              <a:buNone/>
            </a:pPr>
            <a:r>
              <a:rPr lang="en-US" dirty="0">
                <a:effectLst/>
              </a:rPr>
              <a:t>10 </a:t>
            </a:r>
          </a:p>
          <a:p>
            <a:pPr marL="36900" indent="0" hangingPunct="0">
              <a:buFont typeface="Wingdings 2" charset="2"/>
              <a:buNone/>
            </a:pPr>
            <a:r>
              <a:rPr lang="en-US" dirty="0">
                <a:effectLst/>
              </a:rPr>
              <a:t>12 </a:t>
            </a:r>
          </a:p>
          <a:p>
            <a:pPr marL="36900" indent="0" hangingPunct="0">
              <a:buFont typeface="Wingdings 2" charset="2"/>
              <a:buNone/>
            </a:pPr>
            <a:r>
              <a:rPr lang="en-US" dirty="0">
                <a:effectLst/>
              </a:rPr>
              <a:t>14 </a:t>
            </a:r>
          </a:p>
          <a:p>
            <a:pPr marL="36900" indent="0" hangingPunct="0">
              <a:buFont typeface="Wingdings 2" charset="2"/>
              <a:buNone/>
            </a:pPr>
            <a:r>
              <a:rPr lang="en-US" dirty="0">
                <a:effectLst/>
              </a:rPr>
              <a:t>16 </a:t>
            </a:r>
          </a:p>
          <a:p>
            <a:pPr marL="36900" indent="0" hangingPunct="0">
              <a:buFont typeface="Wingdings 2" charset="2"/>
              <a:buNone/>
            </a:pPr>
            <a:r>
              <a:rPr lang="en-US" dirty="0">
                <a:effectLst/>
              </a:rPr>
              <a:t>18 </a:t>
            </a:r>
          </a:p>
          <a:p>
            <a:pPr marL="36900" indent="0" hangingPunct="0">
              <a:buFont typeface="Wingdings 2" charset="2"/>
              <a:buNone/>
            </a:pPr>
            <a:r>
              <a:rPr lang="en-US" dirty="0">
                <a:effectLst/>
              </a:rPr>
              <a:t>20</a:t>
            </a:r>
          </a:p>
          <a:p>
            <a:pPr marL="36900" indent="0" hangingPunct="0">
              <a:buFont typeface="Wingdings 2" charset="2"/>
              <a:buNone/>
            </a:pP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891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 Loop</a:t>
            </a:r>
          </a:p>
        </p:txBody>
      </p:sp>
    </p:spTree>
    <p:extLst>
      <p:ext uri="{BB962C8B-B14F-4D97-AF65-F5344CB8AC3E}">
        <p14:creationId xmlns:p14="http://schemas.microsoft.com/office/powerpoint/2010/main" val="422642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A do-while loop guarantees the inside of the loop is executed. It then executes an exit expression at the end of the loop. </a:t>
            </a:r>
          </a:p>
        </p:txBody>
      </p:sp>
    </p:spTree>
    <p:extLst>
      <p:ext uri="{BB962C8B-B14F-4D97-AF65-F5344CB8AC3E}">
        <p14:creationId xmlns:p14="http://schemas.microsoft.com/office/powerpoint/2010/main" val="381487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loop – Set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0836" y="1732449"/>
            <a:ext cx="4219679" cy="4058751"/>
          </a:xfrm>
        </p:spPr>
        <p:txBody>
          <a:bodyPr/>
          <a:lstStyle/>
          <a:p>
            <a:pPr marL="36900" indent="0" hangingPunct="0">
              <a:buNone/>
            </a:pPr>
            <a:r>
              <a:rPr lang="en-US" b="1" dirty="0">
                <a:effectLst/>
              </a:rPr>
              <a:t>do{</a:t>
            </a:r>
            <a:endParaRPr lang="en-US" dirty="0">
              <a:effectLst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statement;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}while</a:t>
            </a:r>
            <a:r>
              <a:rPr lang="en-US" dirty="0">
                <a:effectLst/>
              </a:rPr>
              <a:t> (expression);</a:t>
            </a:r>
          </a:p>
        </p:txBody>
      </p:sp>
    </p:spTree>
    <p:extLst>
      <p:ext uri="{BB962C8B-B14F-4D97-AF65-F5344CB8AC3E}">
        <p14:creationId xmlns:p14="http://schemas.microsoft.com/office/powerpoint/2010/main" val="193105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loop – Set Up</a:t>
            </a:r>
          </a:p>
        </p:txBody>
      </p:sp>
      <p:pic>
        <p:nvPicPr>
          <p:cNvPr id="5" name="Picture 4" descr="dowhi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705" y="1411705"/>
            <a:ext cx="3449053" cy="5117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968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3242" y="1732449"/>
            <a:ext cx="4058654" cy="4058751"/>
          </a:xfrm>
        </p:spPr>
        <p:txBody>
          <a:bodyPr/>
          <a:lstStyle/>
          <a:p>
            <a:pPr marL="36900" indent="0" hangingPunct="0">
              <a:buNone/>
            </a:pPr>
            <a:r>
              <a:rPr lang="en-US" b="1" dirty="0">
                <a:effectLst/>
              </a:rPr>
              <a:t>while</a:t>
            </a:r>
            <a:r>
              <a:rPr lang="en-US" dirty="0">
                <a:effectLst/>
              </a:rPr>
              <a:t> (expression){  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	statement;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79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064" y="1732449"/>
            <a:ext cx="4219074" cy="4058751"/>
          </a:xfrm>
        </p:spPr>
        <p:txBody>
          <a:bodyPr/>
          <a:lstStyle/>
          <a:p>
            <a:pPr marL="36900" indent="0" hangingPunct="0">
              <a:buNone/>
            </a:pPr>
            <a:r>
              <a:rPr lang="en-US" b="1" dirty="0">
                <a:effectLst/>
              </a:rPr>
              <a:t>while</a:t>
            </a:r>
            <a:r>
              <a:rPr lang="en-US" dirty="0">
                <a:effectLst/>
              </a:rPr>
              <a:t> (expression){  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	statement;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9874" y="1732449"/>
            <a:ext cx="4219074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lvl="0" indent="0" hangingPunct="0">
              <a:buNone/>
            </a:pPr>
            <a:r>
              <a:rPr lang="en-US" dirty="0">
                <a:effectLst/>
              </a:rPr>
              <a:t>As in the if-else control structure, the </a:t>
            </a:r>
            <a:r>
              <a:rPr lang="en-US" dirty="0" err="1">
                <a:effectLst/>
              </a:rPr>
              <a:t>boolean</a:t>
            </a:r>
            <a:r>
              <a:rPr lang="en-US" dirty="0">
                <a:effectLst/>
              </a:rPr>
              <a:t> expression must be enclosed in parentheses ().</a:t>
            </a:r>
          </a:p>
        </p:txBody>
      </p:sp>
      <p:sp>
        <p:nvSpPr>
          <p:cNvPr id="5" name="Rectangle 4"/>
          <p:cNvSpPr/>
          <p:nvPr/>
        </p:nvSpPr>
        <p:spPr>
          <a:xfrm>
            <a:off x="2085474" y="2775284"/>
            <a:ext cx="2422358" cy="5935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6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064" y="1732449"/>
            <a:ext cx="4219074" cy="4058751"/>
          </a:xfrm>
        </p:spPr>
        <p:txBody>
          <a:bodyPr/>
          <a:lstStyle/>
          <a:p>
            <a:pPr marL="36900" indent="0" hangingPunct="0">
              <a:buNone/>
            </a:pPr>
            <a:r>
              <a:rPr lang="en-US" b="1" dirty="0">
                <a:effectLst/>
              </a:rPr>
              <a:t>while</a:t>
            </a:r>
            <a:r>
              <a:rPr lang="en-US" dirty="0">
                <a:effectLst/>
              </a:rPr>
              <a:t> (expression){  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	statement;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78905" y="1732449"/>
            <a:ext cx="6112041" cy="478064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lvl="0" indent="0" hangingPunct="0">
              <a:buNone/>
            </a:pPr>
            <a:r>
              <a:rPr lang="en-US" dirty="0">
                <a:effectLst/>
              </a:rPr>
              <a:t>If the expression is true, the statement is executed.  </a:t>
            </a:r>
          </a:p>
          <a:p>
            <a:pPr marL="36900" lvl="0" indent="0" hangingPunct="0">
              <a:buNone/>
            </a:pPr>
            <a:r>
              <a:rPr lang="en-US" dirty="0">
                <a:effectLst/>
              </a:rPr>
              <a:t>After execution of the statement, program control returns to the top of the </a:t>
            </a:r>
            <a:r>
              <a:rPr lang="en-US" b="1" dirty="0">
                <a:effectLst/>
              </a:rPr>
              <a:t>while</a:t>
            </a:r>
            <a:r>
              <a:rPr lang="en-US" dirty="0">
                <a:effectLst/>
              </a:rPr>
              <a:t> construct.  </a:t>
            </a:r>
          </a:p>
          <a:p>
            <a:pPr marL="36900" lvl="0" indent="0" hangingPunct="0">
              <a:buNone/>
            </a:pPr>
            <a:r>
              <a:rPr lang="en-US" dirty="0">
                <a:effectLst/>
              </a:rPr>
              <a:t>The statement will continue to be executed until the expression evaluates to false.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1684422" y="3529214"/>
            <a:ext cx="2422358" cy="5935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0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064" y="1732449"/>
            <a:ext cx="4219074" cy="4058751"/>
          </a:xfrm>
        </p:spPr>
        <p:txBody>
          <a:bodyPr/>
          <a:lstStyle/>
          <a:p>
            <a:pPr marL="36900" indent="0" hangingPunct="0">
              <a:buNone/>
            </a:pPr>
            <a:r>
              <a:rPr lang="en-US" b="1" dirty="0">
                <a:effectLst/>
              </a:rPr>
              <a:t>while</a:t>
            </a:r>
            <a:r>
              <a:rPr lang="en-US" dirty="0">
                <a:effectLst/>
              </a:rPr>
              <a:t> (expression){  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	statement;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}</a:t>
            </a:r>
          </a:p>
        </p:txBody>
      </p:sp>
      <p:pic>
        <p:nvPicPr>
          <p:cNvPr id="6" name="Picture 5" descr="whi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578" y="1995988"/>
            <a:ext cx="4563979" cy="41641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494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2449"/>
            <a:ext cx="12191999" cy="4058751"/>
          </a:xfrm>
        </p:spPr>
        <p:txBody>
          <a:bodyPr>
            <a:normAutofit lnSpcReduction="10000"/>
          </a:bodyPr>
          <a:lstStyle/>
          <a:p>
            <a:pPr marL="36900" indent="0" hangingPunct="0">
              <a:buNone/>
            </a:pPr>
            <a:r>
              <a:rPr lang="en-US" b="1" dirty="0" err="1">
                <a:effectLst/>
              </a:rPr>
              <a:t>int</a:t>
            </a:r>
            <a:r>
              <a:rPr lang="en-US" dirty="0">
                <a:effectLst/>
              </a:rPr>
              <a:t> number = 1;                       // initialize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while</a:t>
            </a:r>
            <a:r>
              <a:rPr lang="en-US" dirty="0">
                <a:effectLst/>
              </a:rPr>
              <a:t> (number </a:t>
            </a:r>
            <a:r>
              <a:rPr lang="en-US" dirty="0" smtClean="0">
                <a:effectLst/>
              </a:rPr>
              <a:t>&lt;= </a:t>
            </a:r>
            <a:r>
              <a:rPr lang="en-US" dirty="0">
                <a:effectLst/>
              </a:rPr>
              <a:t>10){          // loop boundary condition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</a:t>
            </a:r>
            <a:r>
              <a:rPr lang="en-US" dirty="0" err="1">
                <a:effectLst/>
              </a:rPr>
              <a:t>System.out.println</a:t>
            </a:r>
            <a:r>
              <a:rPr lang="en-US" dirty="0">
                <a:effectLst/>
              </a:rPr>
              <a:t>(number);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number++;                          // increment/decrement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267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2449"/>
            <a:ext cx="6192253" cy="4058751"/>
          </a:xfrm>
        </p:spPr>
        <p:txBody>
          <a:bodyPr>
            <a:normAutofit lnSpcReduction="10000"/>
          </a:bodyPr>
          <a:lstStyle/>
          <a:p>
            <a:pPr marL="36900" indent="0" hangingPunct="0">
              <a:buNone/>
            </a:pPr>
            <a:r>
              <a:rPr lang="en-US" b="1" dirty="0" err="1">
                <a:effectLst/>
              </a:rPr>
              <a:t>int</a:t>
            </a:r>
            <a:r>
              <a:rPr lang="en-US" dirty="0">
                <a:effectLst/>
              </a:rPr>
              <a:t> number = 1;  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while</a:t>
            </a:r>
            <a:r>
              <a:rPr lang="en-US" dirty="0">
                <a:effectLst/>
              </a:rPr>
              <a:t> (number &lt;= 10){ 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</a:t>
            </a:r>
            <a:r>
              <a:rPr lang="en-US" dirty="0" err="1">
                <a:effectLst/>
              </a:rPr>
              <a:t>System.out.println</a:t>
            </a:r>
            <a:r>
              <a:rPr lang="en-US" dirty="0">
                <a:effectLst/>
              </a:rPr>
              <a:t>(number);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number++;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0676" y="1579952"/>
            <a:ext cx="6192253" cy="5125551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lvl="0" indent="0" hangingPunct="0">
              <a:buNone/>
            </a:pPr>
            <a:r>
              <a:rPr lang="en-US" dirty="0">
                <a:effectLst/>
              </a:rPr>
              <a:t>You must initialize the loop control variable.  </a:t>
            </a:r>
          </a:p>
          <a:p>
            <a:pPr marL="36900" lvl="0" indent="0" hangingPunct="0">
              <a:buNone/>
            </a:pPr>
            <a:r>
              <a:rPr lang="en-US" dirty="0">
                <a:effectLst/>
              </a:rPr>
              <a:t>If you do not, Java produces an error message warning you that the variable may not have been initialized.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931843"/>
            <a:ext cx="3304674" cy="5454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3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2449"/>
            <a:ext cx="6192253" cy="4058751"/>
          </a:xfrm>
        </p:spPr>
        <p:txBody>
          <a:bodyPr>
            <a:normAutofit lnSpcReduction="10000"/>
          </a:bodyPr>
          <a:lstStyle/>
          <a:p>
            <a:pPr marL="36900" indent="0" hangingPunct="0">
              <a:buNone/>
            </a:pPr>
            <a:r>
              <a:rPr lang="en-US" b="1" dirty="0" err="1">
                <a:effectLst/>
              </a:rPr>
              <a:t>int</a:t>
            </a:r>
            <a:r>
              <a:rPr lang="en-US" dirty="0">
                <a:effectLst/>
              </a:rPr>
              <a:t> number = 1;  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while</a:t>
            </a:r>
            <a:r>
              <a:rPr lang="en-US" dirty="0">
                <a:effectLst/>
              </a:rPr>
              <a:t> (number &lt;= 10){ 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</a:t>
            </a:r>
            <a:r>
              <a:rPr lang="en-US" dirty="0" err="1">
                <a:effectLst/>
              </a:rPr>
              <a:t>System.out.println</a:t>
            </a:r>
            <a:r>
              <a:rPr lang="en-US" dirty="0">
                <a:effectLst/>
              </a:rPr>
              <a:t>(number);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number++;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0676" y="1579952"/>
            <a:ext cx="6192253" cy="5125551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lvl="0" indent="0" hangingPunct="0">
              <a:buNone/>
            </a:pPr>
            <a:r>
              <a:rPr lang="en-US" dirty="0">
                <a:effectLst/>
              </a:rPr>
              <a:t>Loop Boundary Conditional</a:t>
            </a:r>
          </a:p>
          <a:p>
            <a:pPr marL="36900" lvl="0" indent="0" hangingPunct="0">
              <a:buNone/>
            </a:pPr>
            <a:r>
              <a:rPr lang="en-US" dirty="0">
                <a:effectLst/>
              </a:rPr>
              <a:t>Make sure that you have the correct comparison and that the boundary value is correct.</a:t>
            </a:r>
          </a:p>
          <a:p>
            <a:pPr marL="36900" lvl="0" indent="0" hangingPunct="0">
              <a:buNone/>
            </a:pPr>
            <a:r>
              <a:rPr lang="en-US" dirty="0">
                <a:effectLst/>
              </a:rPr>
              <a:t>(&lt;, &gt;, ==, &lt;=, &gt;=, !=)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322663" y="2586018"/>
            <a:ext cx="3304674" cy="5454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3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2449"/>
            <a:ext cx="6192253" cy="4058751"/>
          </a:xfrm>
        </p:spPr>
        <p:txBody>
          <a:bodyPr>
            <a:normAutofit lnSpcReduction="10000"/>
          </a:bodyPr>
          <a:lstStyle/>
          <a:p>
            <a:pPr marL="36900" indent="0" hangingPunct="0">
              <a:buNone/>
            </a:pPr>
            <a:r>
              <a:rPr lang="en-US" b="1" dirty="0" err="1">
                <a:effectLst/>
              </a:rPr>
              <a:t>int</a:t>
            </a:r>
            <a:r>
              <a:rPr lang="en-US" dirty="0">
                <a:effectLst/>
              </a:rPr>
              <a:t> number = 1;  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while</a:t>
            </a:r>
            <a:r>
              <a:rPr lang="en-US" dirty="0">
                <a:effectLst/>
              </a:rPr>
              <a:t> (number &lt;= 10){ 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</a:t>
            </a:r>
            <a:r>
              <a:rPr lang="en-US" dirty="0" err="1">
                <a:effectLst/>
              </a:rPr>
              <a:t>System.out.println</a:t>
            </a:r>
            <a:r>
              <a:rPr lang="en-US" dirty="0">
                <a:effectLst/>
              </a:rPr>
              <a:t>(number);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</a:t>
            </a:r>
            <a:r>
              <a:rPr lang="en-US" dirty="0" smtClean="0">
                <a:effectLst/>
              </a:rPr>
              <a:t>number++;</a:t>
            </a:r>
            <a:endParaRPr lang="en-US" dirty="0">
              <a:effectLst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0676" y="1579952"/>
            <a:ext cx="6192253" cy="5125551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lvl="0" indent="0" hangingPunct="0">
              <a:buNone/>
            </a:pPr>
            <a:r>
              <a:rPr lang="en-US" dirty="0">
                <a:effectLst/>
              </a:rPr>
              <a:t>Make sure to go towards the boundary condition loop so the loop eventually terminates.</a:t>
            </a:r>
          </a:p>
          <a:p>
            <a:pPr marL="36900" lvl="0" indent="0" hangingPunct="0">
              <a:buNone/>
            </a:pPr>
            <a:r>
              <a:rPr lang="en-US" dirty="0">
                <a:effectLst/>
              </a:rPr>
              <a:t>Otherwise the program will get stuck in an infinite loop and never end!</a:t>
            </a:r>
          </a:p>
        </p:txBody>
      </p:sp>
      <p:sp>
        <p:nvSpPr>
          <p:cNvPr id="5" name="Rectangle 4"/>
          <p:cNvSpPr/>
          <p:nvPr/>
        </p:nvSpPr>
        <p:spPr>
          <a:xfrm>
            <a:off x="534446" y="4287106"/>
            <a:ext cx="2337091" cy="477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0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ideThem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heme" id="{C5C0CDD3-E1C7-4523-9EA2-411D1B642618}" vid="{C1200AF3-32EF-405B-A47F-FBAE56692C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SlideTheme</Template>
  <TotalTime>99</TotalTime>
  <Words>346</Words>
  <Application>Microsoft Office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Calisto MT</vt:lpstr>
      <vt:lpstr>Courier New</vt:lpstr>
      <vt:lpstr>Trebuchet MS</vt:lpstr>
      <vt:lpstr>Wingdings 2</vt:lpstr>
      <vt:lpstr>SlideTheme</vt:lpstr>
      <vt:lpstr>While Loop</vt:lpstr>
      <vt:lpstr>General Form</vt:lpstr>
      <vt:lpstr>General Form</vt:lpstr>
      <vt:lpstr>General Form</vt:lpstr>
      <vt:lpstr>Flow Diagram</vt:lpstr>
      <vt:lpstr>While Loop - Example</vt:lpstr>
      <vt:lpstr>While Loop - Example</vt:lpstr>
      <vt:lpstr>While Loop - Example</vt:lpstr>
      <vt:lpstr>While Loop - Example</vt:lpstr>
      <vt:lpstr>While Loop - Example</vt:lpstr>
      <vt:lpstr>Loop Boundaries</vt:lpstr>
      <vt:lpstr>Loop Boundary</vt:lpstr>
      <vt:lpstr>Loop Boundary</vt:lpstr>
      <vt:lpstr>Do While Loop</vt:lpstr>
      <vt:lpstr>do-while loop</vt:lpstr>
      <vt:lpstr>do-while loop – Set Up</vt:lpstr>
      <vt:lpstr>do-while loop – Set Up</vt:lpstr>
    </vt:vector>
  </TitlesOfParts>
  <Company>Austin Independent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</dc:title>
  <dc:creator>Elizabeth Phillips</dc:creator>
  <cp:lastModifiedBy>Windows User</cp:lastModifiedBy>
  <cp:revision>38</cp:revision>
  <dcterms:created xsi:type="dcterms:W3CDTF">2016-12-01T20:16:24Z</dcterms:created>
  <dcterms:modified xsi:type="dcterms:W3CDTF">2017-11-03T12:23:30Z</dcterms:modified>
</cp:coreProperties>
</file>