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89" r:id="rId8"/>
    <p:sldId id="261" r:id="rId9"/>
    <p:sldId id="262" r:id="rId10"/>
    <p:sldId id="263" r:id="rId11"/>
    <p:sldId id="264" r:id="rId12"/>
    <p:sldId id="290" r:id="rId13"/>
    <p:sldId id="265" r:id="rId14"/>
    <p:sldId id="291" r:id="rId15"/>
    <p:sldId id="266" r:id="rId16"/>
    <p:sldId id="267" r:id="rId17"/>
    <p:sldId id="268" r:id="rId18"/>
    <p:sldId id="307" r:id="rId19"/>
    <p:sldId id="294" r:id="rId20"/>
    <p:sldId id="295" r:id="rId21"/>
    <p:sldId id="296" r:id="rId22"/>
    <p:sldId id="314" r:id="rId23"/>
    <p:sldId id="297" r:id="rId24"/>
    <p:sldId id="298" r:id="rId25"/>
    <p:sldId id="299" r:id="rId26"/>
    <p:sldId id="300" r:id="rId27"/>
    <p:sldId id="308" r:id="rId28"/>
    <p:sldId id="309" r:id="rId29"/>
    <p:sldId id="310" r:id="rId30"/>
    <p:sldId id="315" r:id="rId31"/>
    <p:sldId id="311" r:id="rId32"/>
    <p:sldId id="312" r:id="rId33"/>
    <p:sldId id="313" r:id="rId34"/>
    <p:sldId id="316" r:id="rId35"/>
    <p:sldId id="317" r:id="rId36"/>
    <p:sldId id="318" r:id="rId37"/>
    <p:sldId id="292" r:id="rId38"/>
    <p:sldId id="277" r:id="rId39"/>
    <p:sldId id="301" r:id="rId40"/>
    <p:sldId id="302" r:id="rId41"/>
    <p:sldId id="303" r:id="rId42"/>
    <p:sldId id="304" r:id="rId43"/>
    <p:sldId id="305" r:id="rId44"/>
    <p:sldId id="278" r:id="rId45"/>
    <p:sldId id="288" r:id="rId46"/>
    <p:sldId id="306" r:id="rId47"/>
    <p:sldId id="271" r:id="rId48"/>
    <p:sldId id="269" r:id="rId49"/>
    <p:sldId id="27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2"/>
            <a:ext cx="9440035" cy="1828801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9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9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5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9"/>
            <a:ext cx="4876344" cy="3411063"/>
          </a:xfrm>
        </p:spPr>
        <p:txBody>
          <a:bodyPr anchor="t">
            <a:normAutofit/>
          </a:bodyPr>
          <a:lstStyle>
            <a:lvl1pPr>
              <a:defRPr sz="1351"/>
            </a:lvl1pPr>
            <a:lvl2pPr>
              <a:defRPr sz="1200"/>
            </a:lvl2pPr>
            <a:lvl3pPr>
              <a:defRPr sz="1051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6"/>
            <a:ext cx="4895331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9"/>
            <a:ext cx="4895331" cy="3411063"/>
          </a:xfrm>
        </p:spPr>
        <p:txBody>
          <a:bodyPr anchor="t">
            <a:normAutofit/>
          </a:bodyPr>
          <a:lstStyle>
            <a:lvl1pPr>
              <a:defRPr sz="1351"/>
            </a:lvl1pPr>
            <a:lvl2pPr>
              <a:defRPr sz="1200"/>
            </a:lvl2pPr>
            <a:lvl3pPr>
              <a:defRPr sz="1051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0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8" y="609601"/>
            <a:ext cx="3706889" cy="182191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5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8" y="2431520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4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7" y="609600"/>
            <a:ext cx="3584167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9923"/>
            <a:ext cx="5934949" cy="1829339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4" y="763702"/>
            <a:ext cx="3275751" cy="491282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6" y="2439260"/>
            <a:ext cx="5934949" cy="337613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40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6" y="547807"/>
            <a:ext cx="10141799" cy="3816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565255"/>
            <a:ext cx="10355327" cy="543472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11"/>
            <a:ext cx="9845347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891" indent="0">
              <a:buNone/>
              <a:defRPr sz="1500"/>
            </a:lvl2pPr>
            <a:lvl3pPr marL="685783" indent="0">
              <a:buNone/>
              <a:defRPr sz="15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3" cy="68247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3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95180"/>
            <a:ext cx="10353763" cy="1501827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8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4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0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9"/>
            <a:ext cx="609600" cy="584776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153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26944"/>
            <a:ext cx="10353763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7" y="4650557"/>
            <a:ext cx="1035219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2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49"/>
            <a:ext cx="3300984" cy="321945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34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5" y="1818216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2" y="1818216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3" y="1818216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3" y="1938917"/>
            <a:ext cx="3092368" cy="160295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70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5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9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3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9" y="1934433"/>
            <a:ext cx="3092368" cy="160729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91" indent="0">
              <a:buNone/>
              <a:defRPr sz="1200"/>
            </a:lvl2pPr>
            <a:lvl3pPr marL="685783" indent="0">
              <a:buNone/>
              <a:defRPr sz="1200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7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56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5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71" y="609601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6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3589879"/>
            <a:ext cx="9590551" cy="1507055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4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2"/>
            <a:ext cx="9440035" cy="1828801"/>
          </a:xfrm>
        </p:spPr>
        <p:txBody>
          <a:bodyPr anchor="b">
            <a:normAutofit/>
          </a:bodyPr>
          <a:lstStyle>
            <a:lvl1pPr algn="ctr">
              <a:defRPr sz="40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3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78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4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23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27674" indent="0" algn="ctr">
              <a:buFont typeface="Arial" panose="020B0604020202020204" pitchFamily="34" charset="0"/>
              <a:buNone/>
              <a:defRPr sz="2700"/>
            </a:lvl1pPr>
            <a:lvl2pPr marL="337492" indent="0" algn="ctr">
              <a:buNone/>
              <a:defRPr sz="2400"/>
            </a:lvl2pPr>
            <a:lvl3pPr marL="607485" indent="0" algn="ctr">
              <a:buNone/>
              <a:defRPr sz="2100"/>
            </a:lvl3pPr>
            <a:lvl4pPr marL="877478" indent="0" algn="ctr">
              <a:buNone/>
              <a:defRPr sz="1800"/>
            </a:lvl4pPr>
            <a:lvl5pPr marL="1093473" indent="0" algn="ctr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8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-co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 anchor="ctr">
            <a:normAutofit/>
          </a:bodyPr>
          <a:lstStyle>
            <a:lvl1pPr marL="27674" indent="0">
              <a:buNone/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n-code Full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</p:spPr>
        <p:txBody>
          <a:bodyPr anchor="ctr">
            <a:normAutofit/>
          </a:bodyPr>
          <a:lstStyle>
            <a:lvl1pPr marL="27674" indent="0" algn="ctr">
              <a:buNone/>
              <a:defRPr sz="2700"/>
            </a:lvl1pPr>
            <a:lvl2pPr marL="337492" indent="0" algn="ctr">
              <a:buNone/>
              <a:defRPr sz="2400"/>
            </a:lvl2pPr>
            <a:lvl3pPr marL="607485" indent="0" algn="ctr">
              <a:buNone/>
              <a:defRPr sz="2100"/>
            </a:lvl3pPr>
            <a:lvl4pPr marL="877478" indent="0" algn="ctr">
              <a:buNone/>
              <a:defRPr sz="1800"/>
            </a:lvl4pPr>
            <a:lvl5pPr marL="1093473" indent="0" algn="ctr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7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et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"/>
            <a:ext cx="12192000" cy="6857999"/>
          </a:xfrm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et Up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"/>
            <a:ext cx="6096000" cy="6857999"/>
          </a:xfrm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75265" y="2"/>
            <a:ext cx="6096000" cy="6857999"/>
          </a:xfrm>
          <a:ln w="12700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7674" indent="0">
              <a:buFont typeface="Arial" panose="020B0604020202020204" pitchFamily="34" charset="0"/>
              <a:buNone/>
              <a:defRPr sz="27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37492" indent="0">
              <a:buNone/>
              <a:defRPr sz="2400" b="1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07485" indent="0">
              <a:buNone/>
              <a:defRPr sz="2100" b="1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877478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093473" indent="0">
              <a:buNone/>
              <a:defRPr sz="1800" b="1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5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1761068"/>
            <a:ext cx="9590551" cy="1828813"/>
          </a:xfrm>
        </p:spPr>
        <p:txBody>
          <a:bodyPr anchor="b"/>
          <a:lstStyle>
            <a:lvl1pPr algn="ctr">
              <a:defRPr sz="3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8" y="1732450"/>
            <a:ext cx="5060497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4" y="1732451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970451"/>
            <a:ext cx="10276115" cy="0"/>
          </a:xfrm>
          <a:prstGeom prst="line">
            <a:avLst/>
          </a:prstGeom>
          <a:ln w="66675" cap="flat">
            <a:gradFill flip="none" rotWithShape="1">
              <a:gsLst>
                <a:gs pos="1770">
                  <a:schemeClr val="tx2">
                    <a:lumMod val="25000"/>
                    <a:alpha val="28000"/>
                  </a:schemeClr>
                </a:gs>
                <a:gs pos="70000">
                  <a:srgbClr val="7393B3"/>
                </a:gs>
                <a:gs pos="27000">
                  <a:schemeClr val="tx2">
                    <a:lumMod val="25000"/>
                    <a:alpha val="64000"/>
                  </a:schemeClr>
                </a:gs>
                <a:gs pos="87000">
                  <a:srgbClr val="99CCFF"/>
                </a:gs>
                <a:gs pos="100000">
                  <a:srgbClr val="99CCFF"/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0451"/>
            <a:ext cx="12192000" cy="5887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A33CB2-ABBA-4B51-BE70-164DB50100B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8" y="588327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68FD7E-6CC3-41E1-A6EE-51541F6D5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ctr" defTabSz="342891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68" indent="-229494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39987" indent="-202495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"/>
        <a:defRPr sz="13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481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474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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469" indent="-16199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13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06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698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592" indent="-171446" algn="l" defTabSz="342891" rtl="0" eaLnBrk="1" latinLnBrk="0" hangingPunct="1">
        <a:spcBef>
          <a:spcPct val="20000"/>
        </a:spcBef>
        <a:spcAft>
          <a:spcPts val="451"/>
        </a:spcAft>
        <a:buClr>
          <a:schemeClr val="tx2"/>
        </a:buClr>
        <a:buSzPct val="70000"/>
        <a:buFont typeface="Wingdings 2" charset="2"/>
        <a:buChar char=""/>
        <a:defRPr sz="105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97529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863611"/>
          </a:xfrm>
        </p:spPr>
        <p:txBody>
          <a:bodyPr/>
          <a:lstStyle/>
          <a:p>
            <a:r>
              <a:rPr lang="en-US" dirty="0"/>
              <a:t>Sometimes you only want part of a String. This is when you would use substring!</a:t>
            </a:r>
          </a:p>
          <a:p>
            <a:endParaRPr lang="en-US" dirty="0"/>
          </a:p>
          <a:p>
            <a:pPr algn="ctr"/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s.substring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(5, 10);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7676"/>
              </p:ext>
            </p:extLst>
          </p:nvPr>
        </p:nvGraphicFramePr>
        <p:xfrm>
          <a:off x="453186" y="4546844"/>
          <a:ext cx="9188119" cy="2103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188119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newString</a:t>
                      </a:r>
                      <a:r>
                        <a:rPr lang="en-US" sz="4000" baseline="0" dirty="0">
                          <a:effectLst/>
                        </a:rPr>
                        <a:t> equals “is a”</a:t>
                      </a:r>
                      <a:endParaRPr lang="en-US" sz="4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This says to start at index 5 and go to (but not including) index 10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769895" y="3783658"/>
            <a:ext cx="1074821" cy="7631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7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863611"/>
          </a:xfrm>
        </p:spPr>
        <p:txBody>
          <a:bodyPr/>
          <a:lstStyle/>
          <a:p>
            <a:r>
              <a:rPr lang="en-US" dirty="0"/>
              <a:t>Sometimes you only want part of a String. This is when you would use substring!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s.substring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(5,10);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7826" y="4947897"/>
          <a:ext cx="10796347" cy="154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66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  <a:gridCol w="683603">
                  <a:extLst>
                    <a:ext uri="{9D8B030D-6E8A-4147-A177-3AD203B41FA5}">
                      <a16:colId xmlns:a16="http://schemas.microsoft.com/office/drawing/2014/main" val="306853770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6682745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173711452"/>
                    </a:ext>
                  </a:extLst>
                </a:gridCol>
                <a:gridCol w="712867">
                  <a:extLst>
                    <a:ext uri="{9D8B030D-6E8A-4147-A177-3AD203B41FA5}">
                      <a16:colId xmlns:a16="http://schemas.microsoft.com/office/drawing/2014/main" val="95940193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98950448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006683698"/>
                    </a:ext>
                  </a:extLst>
                </a:gridCol>
                <a:gridCol w="708732">
                  <a:extLst>
                    <a:ext uri="{9D8B030D-6E8A-4147-A177-3AD203B41FA5}">
                      <a16:colId xmlns:a16="http://schemas.microsoft.com/office/drawing/2014/main" val="1163327533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420155739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7757756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27532362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147136715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04677351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7882055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627309712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6868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914400" y="5358063"/>
            <a:ext cx="3304674" cy="1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" y="6087979"/>
            <a:ext cx="3304674" cy="1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39916" y="4636168"/>
            <a:ext cx="3208421" cy="16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96989" y="5350042"/>
            <a:ext cx="3304674" cy="1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996989" y="6104021"/>
            <a:ext cx="3304674" cy="1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1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424260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2"/>
            <a:ext cx="12192000" cy="3072160"/>
          </a:xfrm>
        </p:spPr>
        <p:txBody>
          <a:bodyPr/>
          <a:lstStyle/>
          <a:p>
            <a:pPr algn="ctr"/>
            <a:r>
              <a:rPr lang="en-US" dirty="0"/>
              <a:t>Shows how many characters are in a String.</a:t>
            </a:r>
          </a:p>
          <a:p>
            <a:pPr algn="ctr"/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73427"/>
              </p:ext>
            </p:extLst>
          </p:nvPr>
        </p:nvGraphicFramePr>
        <p:xfrm>
          <a:off x="453186" y="4546844"/>
          <a:ext cx="11289635" cy="2103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numChar</a:t>
                      </a:r>
                      <a:r>
                        <a:rPr lang="en-US" sz="4000" baseline="0" dirty="0">
                          <a:effectLst/>
                        </a:rPr>
                        <a:t> equals 15</a:t>
                      </a:r>
                      <a:endParaRPr lang="en-US" sz="4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Counts the number of characters,</a:t>
                      </a:r>
                      <a:r>
                        <a:rPr lang="en-US" sz="4000" baseline="0" dirty="0">
                          <a:effectLst/>
                        </a:rPr>
                        <a:t> including spaces and punctuation!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4888523" y="3253154"/>
            <a:ext cx="1209480" cy="12936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0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96648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2"/>
            <a:ext cx="12192000" cy="2911738"/>
          </a:xfrm>
        </p:spPr>
        <p:txBody>
          <a:bodyPr/>
          <a:lstStyle/>
          <a:p>
            <a:pPr algn="ctr"/>
            <a:r>
              <a:rPr lang="en-US" dirty="0"/>
              <a:t>Allows for one String to be placed after another.</a:t>
            </a:r>
          </a:p>
          <a:p>
            <a:endParaRPr lang="en-US" dirty="0"/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first = “Computer”;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second = “Science”;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together = first + second;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73084"/>
              </p:ext>
            </p:extLst>
          </p:nvPr>
        </p:nvGraphicFramePr>
        <p:xfrm>
          <a:off x="453186" y="4546844"/>
          <a:ext cx="11289635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together now equals “</a:t>
                      </a:r>
                      <a:r>
                        <a:rPr lang="en-US" sz="4000" dirty="0" err="1">
                          <a:effectLst/>
                        </a:rPr>
                        <a:t>ComputerScience</a:t>
                      </a:r>
                      <a:r>
                        <a:rPr lang="en-US" sz="4000" dirty="0">
                          <a:effectLst/>
                        </a:rPr>
                        <a:t>”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775284" y="3753853"/>
            <a:ext cx="2021305" cy="792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2"/>
            <a:ext cx="12192000" cy="2911738"/>
          </a:xfrm>
        </p:spPr>
        <p:txBody>
          <a:bodyPr/>
          <a:lstStyle/>
          <a:p>
            <a:pPr algn="ctr"/>
            <a:r>
              <a:rPr lang="en-US" dirty="0"/>
              <a:t>Allows for one String to be placed after another.</a:t>
            </a:r>
          </a:p>
          <a:p>
            <a:endParaRPr lang="en-US" dirty="0"/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first = “Computer”;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second = “Science”;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together = first + second;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94739"/>
              </p:ext>
            </p:extLst>
          </p:nvPr>
        </p:nvGraphicFramePr>
        <p:xfrm>
          <a:off x="453186" y="4546844"/>
          <a:ext cx="11289635" cy="2103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together now equals “</a:t>
                      </a:r>
                      <a:r>
                        <a:rPr lang="en-US" sz="4000" dirty="0" err="1">
                          <a:effectLst/>
                        </a:rPr>
                        <a:t>ComputerScience</a:t>
                      </a:r>
                      <a:r>
                        <a:rPr lang="en-US" sz="4000" dirty="0">
                          <a:effectLst/>
                        </a:rPr>
                        <a:t>”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Notice there is no</a:t>
                      </a:r>
                      <a:r>
                        <a:rPr lang="en-US" sz="40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space!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6096000" y="5149517"/>
            <a:ext cx="2470484" cy="9304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2"/>
            <a:ext cx="12192000" cy="2911738"/>
          </a:xfrm>
        </p:spPr>
        <p:txBody>
          <a:bodyPr/>
          <a:lstStyle/>
          <a:p>
            <a:pPr algn="ctr"/>
            <a:r>
              <a:rPr lang="en-US" dirty="0"/>
              <a:t>Allows for one String to be placed after another.</a:t>
            </a:r>
          </a:p>
          <a:p>
            <a:endParaRPr lang="en-US" dirty="0"/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first = “Computer”;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second = “Science”;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together = first + “ “ + second;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28008"/>
              </p:ext>
            </p:extLst>
          </p:nvPr>
        </p:nvGraphicFramePr>
        <p:xfrm>
          <a:off x="453186" y="4546844"/>
          <a:ext cx="11289635" cy="2103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together now equals “Computer Science”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Now there is a space!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6096000" y="5149517"/>
            <a:ext cx="2470484" cy="9304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2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</a:p>
        </p:txBody>
      </p:sp>
    </p:spTree>
    <p:extLst>
      <p:ext uri="{BB962C8B-B14F-4D97-AF65-F5344CB8AC3E}">
        <p14:creationId xmlns:p14="http://schemas.microsoft.com/office/powerpoint/2010/main" val="69353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86087"/>
          </a:xfrm>
        </p:spPr>
        <p:txBody>
          <a:bodyPr/>
          <a:lstStyle/>
          <a:p>
            <a:pPr algn="ctr"/>
            <a:r>
              <a:rPr lang="en-US" dirty="0"/>
              <a:t>To check if two Strings are equal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name1 = “Helen”;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name2 = “Hopper”;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name1.equals(name2);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Equivalents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63881" y="4926989"/>
          <a:ext cx="7064237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64237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areEqual</a:t>
                      </a:r>
                      <a:r>
                        <a:rPr lang="en-US" sz="4000" dirty="0">
                          <a:effectLst/>
                        </a:rPr>
                        <a:t> now equals false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916723" y="3789485"/>
            <a:ext cx="4179276" cy="1137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</a:p>
        </p:txBody>
      </p:sp>
    </p:spTree>
    <p:extLst>
      <p:ext uri="{BB962C8B-B14F-4D97-AF65-F5344CB8AC3E}">
        <p14:creationId xmlns:p14="http://schemas.microsoft.com/office/powerpoint/2010/main" val="343977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86087"/>
          </a:xfrm>
        </p:spPr>
        <p:txBody>
          <a:bodyPr/>
          <a:lstStyle/>
          <a:p>
            <a:pPr algn="ctr"/>
            <a:r>
              <a:rPr lang="en-US" dirty="0"/>
              <a:t>To check if two Strings are equal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name1 = “Helen”;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name2 = “Helen”;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name1.equals(name2);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Equivalents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63881" y="4926989"/>
          <a:ext cx="7064237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64237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areEqual</a:t>
                      </a:r>
                      <a:r>
                        <a:rPr lang="en-US" sz="4000" dirty="0">
                          <a:effectLst/>
                        </a:rPr>
                        <a:t> now equals true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563881" y="3754315"/>
            <a:ext cx="3532118" cy="11726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23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86087"/>
          </a:xfrm>
        </p:spPr>
        <p:txBody>
          <a:bodyPr/>
          <a:lstStyle/>
          <a:p>
            <a:pPr algn="ctr"/>
            <a:r>
              <a:rPr lang="en-US" dirty="0"/>
              <a:t>To check if two Strings are equal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name1 = “Helen”;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name2 = “Helen!”;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name1.equals(name2);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Equivalents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63881" y="4926989"/>
          <a:ext cx="7064237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64237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areEqual</a:t>
                      </a:r>
                      <a:r>
                        <a:rPr lang="en-US" sz="4000" dirty="0">
                          <a:effectLst/>
                        </a:rPr>
                        <a:t> now equals false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563881" y="3754315"/>
            <a:ext cx="3532118" cy="11726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79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355342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To check how different two Strings are</a:t>
            </a:r>
          </a:p>
          <a:p>
            <a:pPr algn="ctr"/>
            <a:r>
              <a:rPr lang="en-US" dirty="0"/>
              <a:t>Finds the first character that is different between the two Strings and sees the difference of the ASCII values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name1 = “Helen”;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name2 = “Helen!”;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name1.compareTo(name2);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CompareTo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98539"/>
              </p:ext>
            </p:extLst>
          </p:nvPr>
        </p:nvGraphicFramePr>
        <p:xfrm>
          <a:off x="2563881" y="5536585"/>
          <a:ext cx="7064237" cy="682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64237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areEqual</a:t>
                      </a:r>
                      <a:r>
                        <a:rPr lang="en-US" sz="4000" dirty="0">
                          <a:effectLst/>
                        </a:rPr>
                        <a:t> now equals -1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563881" y="4363911"/>
            <a:ext cx="3532118" cy="11726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280223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86087"/>
          </a:xfrm>
        </p:spPr>
        <p:txBody>
          <a:bodyPr/>
          <a:lstStyle/>
          <a:p>
            <a:pPr algn="ctr"/>
            <a:r>
              <a:rPr lang="en-US" dirty="0"/>
              <a:t>To check if two Strings are equal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name1 = “Helen”;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name2 = “Helen”;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name1.contains(name2);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Contains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63881" y="4926989"/>
          <a:ext cx="7064237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64237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inString</a:t>
                      </a:r>
                      <a:r>
                        <a:rPr lang="en-US" sz="4000" dirty="0">
                          <a:effectLst/>
                        </a:rPr>
                        <a:t> now equals true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916723" y="3789485"/>
            <a:ext cx="4179276" cy="1137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3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86087"/>
          </a:xfrm>
        </p:spPr>
        <p:txBody>
          <a:bodyPr/>
          <a:lstStyle/>
          <a:p>
            <a:pPr algn="ctr"/>
            <a:r>
              <a:rPr lang="en-US" dirty="0"/>
              <a:t>To check if two Strings are equal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name1 = “Helen”;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name2 = “Helen is the name”;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name2.contains(name1);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Contains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63881" y="4926989"/>
          <a:ext cx="7064237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64237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inString</a:t>
                      </a:r>
                      <a:r>
                        <a:rPr lang="en-US" sz="4000" dirty="0">
                          <a:effectLst/>
                        </a:rPr>
                        <a:t> now equals true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916723" y="3789485"/>
            <a:ext cx="4179276" cy="1137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44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86087"/>
          </a:xfrm>
        </p:spPr>
        <p:txBody>
          <a:bodyPr/>
          <a:lstStyle/>
          <a:p>
            <a:pPr algn="ctr"/>
            <a:r>
              <a:rPr lang="en-US" dirty="0"/>
              <a:t>To check if two Strings are equal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name1 = “Helen”;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name2 = “Hel”;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name1.contains(name2);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Contains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63881" y="4926989"/>
          <a:ext cx="7064237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64237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inString</a:t>
                      </a:r>
                      <a:r>
                        <a:rPr lang="en-US" sz="4000" dirty="0">
                          <a:effectLst/>
                        </a:rPr>
                        <a:t> now </a:t>
                      </a:r>
                      <a:r>
                        <a:rPr lang="en-US" sz="4000">
                          <a:effectLst/>
                        </a:rPr>
                        <a:t>equals true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916723" y="3789485"/>
            <a:ext cx="4179276" cy="1137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90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43823"/>
          </a:xfrm>
        </p:spPr>
        <p:txBody>
          <a:bodyPr/>
          <a:lstStyle/>
          <a:p>
            <a:pPr algn="ctr"/>
            <a:r>
              <a:rPr lang="en-US" dirty="0"/>
              <a:t>To check  the index of the beginning of a String in the current string.</a:t>
            </a:r>
          </a:p>
          <a:p>
            <a:pPr algn="ctr"/>
            <a:r>
              <a:rPr lang="en-US" dirty="0"/>
              <a:t>If it is not found, it returns -1.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phrase1 = “Well! Howdy!”;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phrase2 = “Howdy”;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= phrase1.indexOf(phrase2);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IndexOf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37112"/>
              </p:ext>
            </p:extLst>
          </p:nvPr>
        </p:nvGraphicFramePr>
        <p:xfrm>
          <a:off x="2740345" y="4201842"/>
          <a:ext cx="7064237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64237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index now equals 6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916723" y="3789486"/>
            <a:ext cx="4355740" cy="4123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09738"/>
              </p:ext>
            </p:extLst>
          </p:nvPr>
        </p:nvGraphicFramePr>
        <p:xfrm>
          <a:off x="1779529" y="5191020"/>
          <a:ext cx="8632942" cy="154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66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  <a:gridCol w="683603">
                  <a:extLst>
                    <a:ext uri="{9D8B030D-6E8A-4147-A177-3AD203B41FA5}">
                      <a16:colId xmlns:a16="http://schemas.microsoft.com/office/drawing/2014/main" val="306853770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6682745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173711452"/>
                    </a:ext>
                  </a:extLst>
                </a:gridCol>
                <a:gridCol w="712867">
                  <a:extLst>
                    <a:ext uri="{9D8B030D-6E8A-4147-A177-3AD203B41FA5}">
                      <a16:colId xmlns:a16="http://schemas.microsoft.com/office/drawing/2014/main" val="95940193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98950448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006683698"/>
                    </a:ext>
                  </a:extLst>
                </a:gridCol>
                <a:gridCol w="708732">
                  <a:extLst>
                    <a:ext uri="{9D8B030D-6E8A-4147-A177-3AD203B41FA5}">
                      <a16:colId xmlns:a16="http://schemas.microsoft.com/office/drawing/2014/main" val="1163327533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420155739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7757756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27532362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147136715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6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618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43823"/>
          </a:xfrm>
        </p:spPr>
        <p:txBody>
          <a:bodyPr/>
          <a:lstStyle/>
          <a:p>
            <a:pPr algn="ctr"/>
            <a:r>
              <a:rPr lang="en-US" dirty="0"/>
              <a:t>To check  the index of the beginning of a String in the current string.</a:t>
            </a:r>
          </a:p>
          <a:p>
            <a:pPr algn="ctr"/>
            <a:r>
              <a:rPr lang="en-US" dirty="0"/>
              <a:t>If it is not found, it returns -1.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phrase1 = “Well! Howdy!”;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phrase2 = “Computer”;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= phrase1.indexOf(phrase2);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IndexOf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44841"/>
              </p:ext>
            </p:extLst>
          </p:nvPr>
        </p:nvGraphicFramePr>
        <p:xfrm>
          <a:off x="385010" y="4202412"/>
          <a:ext cx="11421979" cy="682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421979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index now equals -1 because</a:t>
                      </a:r>
                      <a:r>
                        <a:rPr lang="en-US" sz="4000" baseline="0" dirty="0">
                          <a:effectLst/>
                        </a:rPr>
                        <a:t> it is not in phrase1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1916723" y="3789486"/>
            <a:ext cx="4179276" cy="412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1933"/>
              </p:ext>
            </p:extLst>
          </p:nvPr>
        </p:nvGraphicFramePr>
        <p:xfrm>
          <a:off x="1779529" y="5191020"/>
          <a:ext cx="8632942" cy="1418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66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  <a:gridCol w="683603">
                  <a:extLst>
                    <a:ext uri="{9D8B030D-6E8A-4147-A177-3AD203B41FA5}">
                      <a16:colId xmlns:a16="http://schemas.microsoft.com/office/drawing/2014/main" val="306853770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6682745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173711452"/>
                    </a:ext>
                  </a:extLst>
                </a:gridCol>
                <a:gridCol w="712867">
                  <a:extLst>
                    <a:ext uri="{9D8B030D-6E8A-4147-A177-3AD203B41FA5}">
                      <a16:colId xmlns:a16="http://schemas.microsoft.com/office/drawing/2014/main" val="95940193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98950448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006683698"/>
                    </a:ext>
                  </a:extLst>
                </a:gridCol>
                <a:gridCol w="708732">
                  <a:extLst>
                    <a:ext uri="{9D8B030D-6E8A-4147-A177-3AD203B41FA5}">
                      <a16:colId xmlns:a16="http://schemas.microsoft.com/office/drawing/2014/main" val="1163327533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420155739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7757756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27532362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147136715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6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greeting = “Hello World!”;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“This is a String!”;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125996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4007C-3D46-4C73-A5A7-DC57ED56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Gets rid of all whitespace at the front and back of the String.</a:t>
            </a:r>
          </a:p>
          <a:p>
            <a:endParaRPr lang="en-US" sz="3200" dirty="0"/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needsTrim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 trim me!  ";</a:t>
            </a:r>
            <a:endParaRPr lang="en-US" sz="4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needsTrim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needsTrim.trim</a:t>
            </a:r>
            <a:r>
              <a:rPr lang="en-US" sz="32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4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D4F09-7030-4269-A65E-A9986C68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36F88C-DEE8-48E3-B7E2-53E2F3E9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60444"/>
              </p:ext>
            </p:extLst>
          </p:nvPr>
        </p:nvGraphicFramePr>
        <p:xfrm>
          <a:off x="385010" y="4918692"/>
          <a:ext cx="11421979" cy="682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421979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needsTrim</a:t>
                      </a:r>
                      <a:r>
                        <a:rPr lang="en-US" sz="4000" dirty="0">
                          <a:effectLst/>
                        </a:rPr>
                        <a:t> now equals “trim me!”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855BED-4DE3-4FC3-9AFC-68F60999220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916723" y="4505766"/>
            <a:ext cx="4179276" cy="412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03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Case</a:t>
            </a:r>
          </a:p>
        </p:txBody>
      </p:sp>
    </p:spTree>
    <p:extLst>
      <p:ext uri="{BB962C8B-B14F-4D97-AF65-F5344CB8AC3E}">
        <p14:creationId xmlns:p14="http://schemas.microsoft.com/office/powerpoint/2010/main" val="4039247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43823"/>
          </a:xfrm>
        </p:spPr>
        <p:txBody>
          <a:bodyPr/>
          <a:lstStyle/>
          <a:p>
            <a:pPr algn="ctr"/>
            <a:r>
              <a:rPr lang="en-US" dirty="0"/>
              <a:t>converts all of the characters in this String to lower case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phrase1 = “Well! Howdy!”;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phrase2 = phrase1.toLowerCase();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toLowerCase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713"/>
              </p:ext>
            </p:extLst>
          </p:nvPr>
        </p:nvGraphicFramePr>
        <p:xfrm>
          <a:off x="2307208" y="5196452"/>
          <a:ext cx="8023908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023908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phrase2 now equals well! </a:t>
                      </a:r>
                      <a:r>
                        <a:rPr lang="en-US" sz="4000">
                          <a:effectLst/>
                        </a:rPr>
                        <a:t>howdy</a:t>
                      </a:r>
                      <a:r>
                        <a:rPr lang="en-US" sz="4000" dirty="0">
                          <a:effectLst/>
                        </a:rPr>
                        <a:t>!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307208" y="3304674"/>
            <a:ext cx="4011954" cy="1891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2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43823"/>
          </a:xfrm>
        </p:spPr>
        <p:txBody>
          <a:bodyPr/>
          <a:lstStyle/>
          <a:p>
            <a:pPr algn="ctr"/>
            <a:r>
              <a:rPr lang="en-US" dirty="0"/>
              <a:t>converts all of the characters in this String to lower case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phrase1 = “Well! Howdy!”;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phrase2 = phrase1.toUpperCase();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toUpperCase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35173"/>
              </p:ext>
            </p:extLst>
          </p:nvPr>
        </p:nvGraphicFramePr>
        <p:xfrm>
          <a:off x="2307208" y="5196452"/>
          <a:ext cx="8649550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64955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phrase2 now equals WELL! HOWDY!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307208" y="3304674"/>
            <a:ext cx="4011954" cy="1891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83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</p:spTree>
    <p:extLst>
      <p:ext uri="{BB962C8B-B14F-4D97-AF65-F5344CB8AC3E}">
        <p14:creationId xmlns:p14="http://schemas.microsoft.com/office/powerpoint/2010/main" val="1131611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43823"/>
          </a:xfrm>
        </p:spPr>
        <p:txBody>
          <a:bodyPr/>
          <a:lstStyle/>
          <a:p>
            <a:pPr algn="ctr"/>
            <a:r>
              <a:rPr lang="en-US" dirty="0"/>
              <a:t>Changes all of the occurrences of the first character with the second character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phrase1 = “Well! Howdy!”;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phrase2 = phrase1.replace(‘!’,’?’);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Replacement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44585"/>
              </p:ext>
            </p:extLst>
          </p:nvPr>
        </p:nvGraphicFramePr>
        <p:xfrm>
          <a:off x="2307208" y="5196452"/>
          <a:ext cx="8649550" cy="682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64955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phrase2 equals Well? Howdy?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307208" y="3304674"/>
            <a:ext cx="4324775" cy="1891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44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943823"/>
          </a:xfrm>
        </p:spPr>
        <p:txBody>
          <a:bodyPr/>
          <a:lstStyle/>
          <a:p>
            <a:pPr algn="ctr"/>
            <a:r>
              <a:rPr lang="en-US" dirty="0"/>
              <a:t>Changes all of the occurrences of the first String with the second String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phrase1 = “Well! Howdy!”;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phrase2 = phrase1.replaceAll(“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Howdy”,”Well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Replacement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37830"/>
              </p:ext>
            </p:extLst>
          </p:nvPr>
        </p:nvGraphicFramePr>
        <p:xfrm>
          <a:off x="2307208" y="5196452"/>
          <a:ext cx="8649550" cy="6828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64955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phrase2 equals Well! Well!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307209" y="3304674"/>
            <a:ext cx="4324774" cy="18917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68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Statements</a:t>
            </a:r>
          </a:p>
        </p:txBody>
      </p:sp>
    </p:spTree>
    <p:extLst>
      <p:ext uri="{BB962C8B-B14F-4D97-AF65-F5344CB8AC3E}">
        <p14:creationId xmlns:p14="http://schemas.microsoft.com/office/powerpoint/2010/main" val="2012221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An expression that evaluates to true or false</a:t>
            </a:r>
          </a:p>
          <a:p>
            <a:pPr algn="ctr"/>
            <a:endParaRPr lang="en-US" dirty="0">
              <a:effectLst/>
            </a:endParaRPr>
          </a:p>
          <a:p>
            <a:pPr algn="ctr"/>
            <a:r>
              <a:rPr lang="en-US" dirty="0">
                <a:effectLst/>
              </a:rPr>
              <a:t>Examples:</a:t>
            </a:r>
          </a:p>
          <a:p>
            <a:pPr algn="ctr"/>
            <a:r>
              <a:rPr lang="en-US" dirty="0">
                <a:effectLst/>
              </a:rPr>
              <a:t>“It is raining outside”</a:t>
            </a:r>
          </a:p>
          <a:p>
            <a:pPr algn="ctr"/>
            <a:r>
              <a:rPr lang="en-US" dirty="0">
                <a:effectLst/>
              </a:rPr>
              <a:t>“weather is raining”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2664834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141717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 = 90;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attendance = 95.5;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goodStanding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grade &gt; 70 &amp;&amp; attendance &gt; 80;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Conditionals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9308" y="3866147"/>
          <a:ext cx="11289635" cy="2103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 err="1">
                          <a:effectLst/>
                        </a:rPr>
                        <a:t>goodStanding</a:t>
                      </a:r>
                      <a:r>
                        <a:rPr lang="en-US" sz="4000" baseline="0" dirty="0">
                          <a:effectLst/>
                        </a:rPr>
                        <a:t> is true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>
                          <a:effectLst/>
                        </a:rPr>
                        <a:t>because </a:t>
                      </a:r>
                      <a:r>
                        <a:rPr lang="en-US" sz="4000" u="sng" baseline="0" dirty="0">
                          <a:effectLst/>
                        </a:rPr>
                        <a:t>BOTH</a:t>
                      </a:r>
                      <a:r>
                        <a:rPr lang="en-US" sz="4000" baseline="0" dirty="0">
                          <a:effectLst/>
                        </a:rPr>
                        <a:t> grade is greater than 70 and attendance is greater than 80;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16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70452"/>
            <a:ext cx="12192000" cy="12754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test."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55380"/>
              </p:ext>
            </p:extLst>
          </p:nvPr>
        </p:nvGraphicFramePr>
        <p:xfrm>
          <a:off x="697826" y="3231391"/>
          <a:ext cx="10796347" cy="154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66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  <a:gridCol w="683603">
                  <a:extLst>
                    <a:ext uri="{9D8B030D-6E8A-4147-A177-3AD203B41FA5}">
                      <a16:colId xmlns:a16="http://schemas.microsoft.com/office/drawing/2014/main" val="306853770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6682745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173711452"/>
                    </a:ext>
                  </a:extLst>
                </a:gridCol>
                <a:gridCol w="712867">
                  <a:extLst>
                    <a:ext uri="{9D8B030D-6E8A-4147-A177-3AD203B41FA5}">
                      <a16:colId xmlns:a16="http://schemas.microsoft.com/office/drawing/2014/main" val="95940193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98950448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006683698"/>
                    </a:ext>
                  </a:extLst>
                </a:gridCol>
                <a:gridCol w="708732">
                  <a:extLst>
                    <a:ext uri="{9D8B030D-6E8A-4147-A177-3AD203B41FA5}">
                      <a16:colId xmlns:a16="http://schemas.microsoft.com/office/drawing/2014/main" val="1163327533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420155739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7757756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27532362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147136715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04677351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7882055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627309712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6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85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141717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 = 60;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attendance = 95.5;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goodStanding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grade &gt; 70 &amp;&amp; attendance &gt; 80;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Conditionals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9308" y="3866147"/>
          <a:ext cx="11289635" cy="2103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 err="1">
                          <a:effectLst/>
                        </a:rPr>
                        <a:t>goodStanding</a:t>
                      </a:r>
                      <a:r>
                        <a:rPr lang="en-US" sz="4000" baseline="0" dirty="0">
                          <a:effectLst/>
                        </a:rPr>
                        <a:t> is false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>
                          <a:effectLst/>
                        </a:rPr>
                        <a:t>because </a:t>
                      </a:r>
                      <a:r>
                        <a:rPr lang="en-US" sz="4000" b="0" u="none" baseline="0" dirty="0">
                          <a:effectLst/>
                        </a:rPr>
                        <a:t>although</a:t>
                      </a:r>
                      <a:r>
                        <a:rPr lang="en-US" sz="4000" baseline="0" dirty="0">
                          <a:effectLst/>
                        </a:rPr>
                        <a:t> attendance is greater than 80 BUT grade is lower than 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91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141717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 = 90;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attendance = 95.5;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goodStanding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grade &gt; 70 || attendance &gt; 80;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Conditionals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9308" y="3866147"/>
          <a:ext cx="11289635" cy="2103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 err="1">
                          <a:effectLst/>
                        </a:rPr>
                        <a:t>goodStanding</a:t>
                      </a:r>
                      <a:r>
                        <a:rPr lang="en-US" sz="4000" baseline="0" dirty="0">
                          <a:effectLst/>
                        </a:rPr>
                        <a:t> is true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>
                          <a:effectLst/>
                        </a:rPr>
                        <a:t>because </a:t>
                      </a:r>
                      <a:r>
                        <a:rPr lang="en-US" sz="4000" u="sng" baseline="0" dirty="0">
                          <a:effectLst/>
                        </a:rPr>
                        <a:t>AT LEAST ONE</a:t>
                      </a:r>
                      <a:r>
                        <a:rPr lang="en-US" sz="4000" baseline="0" dirty="0">
                          <a:effectLst/>
                        </a:rPr>
                        <a:t> grade is greater than 70 and attendance is greater than 80;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05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141717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grade = 60;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attendance = 95.5;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goodStanding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grade &gt; 70 || attendance &gt; 80;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Conditionals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9308" y="3866147"/>
          <a:ext cx="11289635" cy="2804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 err="1">
                          <a:effectLst/>
                        </a:rPr>
                        <a:t>goodStanding</a:t>
                      </a:r>
                      <a:r>
                        <a:rPr lang="en-US" sz="4000" baseline="0" dirty="0">
                          <a:effectLst/>
                        </a:rPr>
                        <a:t> is true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>
                          <a:effectLst/>
                        </a:rPr>
                        <a:t>because </a:t>
                      </a:r>
                      <a:r>
                        <a:rPr lang="en-US" sz="4000" u="sng" baseline="0" dirty="0">
                          <a:effectLst/>
                        </a:rPr>
                        <a:t>AT LEAST ONE</a:t>
                      </a:r>
                      <a:r>
                        <a:rPr lang="en-US" sz="4000" baseline="0" dirty="0">
                          <a:effectLst/>
                        </a:rPr>
                        <a:t> grade is greater than 70 and attendance is greater than 80.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>
                          <a:effectLst/>
                        </a:rPr>
                        <a:t>Even though grade is not greater than 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61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</p:spTree>
    <p:extLst>
      <p:ext uri="{BB962C8B-B14F-4D97-AF65-F5344CB8AC3E}">
        <p14:creationId xmlns:p14="http://schemas.microsoft.com/office/powerpoint/2010/main" val="214882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weather = “Raining”;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(“Raining”)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(“raining"){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(“Take your umbrella with you!”);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(“No need for an umbrella!”);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If Statements to Change Output</a:t>
            </a:r>
          </a:p>
        </p:txBody>
      </p:sp>
    </p:spTree>
    <p:extLst>
      <p:ext uri="{BB962C8B-B14F-4D97-AF65-F5344CB8AC3E}">
        <p14:creationId xmlns:p14="http://schemas.microsoft.com/office/powerpoint/2010/main" val="3607156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weather = “Snowing”;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(“Snowing”) &amp;&amp;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5){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(“It is snowing and the snow height is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at ”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“ inches”);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weather.equals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(“Snowing”)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5){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(“It is either currently snowing or there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are at least the snow height is 	at ” +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“ inches on the ground”);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(“Barely any snow! Only ” +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“ inches of snow!”);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If Statements to Change Output</a:t>
            </a:r>
          </a:p>
        </p:txBody>
      </p:sp>
    </p:spTree>
    <p:extLst>
      <p:ext uri="{BB962C8B-B14F-4D97-AF65-F5344CB8AC3E}">
        <p14:creationId xmlns:p14="http://schemas.microsoft.com/office/powerpoint/2010/main" val="4084419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Strings</a:t>
            </a:r>
          </a:p>
        </p:txBody>
      </p:sp>
    </p:spTree>
    <p:extLst>
      <p:ext uri="{BB962C8B-B14F-4D97-AF65-F5344CB8AC3E}">
        <p14:creationId xmlns:p14="http://schemas.microsoft.com/office/powerpoint/2010/main" val="757128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350265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greetings(String name){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“Hello “ + name + “!”;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Strings in a Method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79569"/>
              </p:ext>
            </p:extLst>
          </p:nvPr>
        </p:nvGraphicFramePr>
        <p:xfrm>
          <a:off x="451182" y="4291167"/>
          <a:ext cx="11289635" cy="701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Returns</a:t>
                      </a:r>
                      <a:r>
                        <a:rPr lang="en-US" sz="4000" baseline="0" dirty="0">
                          <a:effectLst/>
                        </a:rPr>
                        <a:t> a String, using the value of the parameter.</a:t>
                      </a:r>
                      <a:endParaRPr lang="en-US" sz="4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6" idx="0"/>
            <a:endCxn id="11" idx="2"/>
          </p:cNvCxnSpPr>
          <p:nvPr/>
        </p:nvCxnSpPr>
        <p:spPr>
          <a:xfrm flipH="1" flipV="1">
            <a:off x="4002504" y="2438399"/>
            <a:ext cx="2093495" cy="1852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12756" y="1892968"/>
            <a:ext cx="4379495" cy="545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51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350265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greetings(String name){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“Hello “ + name + “!”;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Strings in a Method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95233"/>
              </p:ext>
            </p:extLst>
          </p:nvPr>
        </p:nvGraphicFramePr>
        <p:xfrm>
          <a:off x="453186" y="4546844"/>
          <a:ext cx="11289635" cy="1402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By placing String after public,</a:t>
                      </a:r>
                      <a:r>
                        <a:rPr lang="en-US" sz="4000" baseline="0" dirty="0">
                          <a:effectLst/>
                        </a:rPr>
                        <a:t> you are stating that you are going to return a String!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2"/>
          </p:cNvCxnSpPr>
          <p:nvPr/>
        </p:nvCxnSpPr>
        <p:spPr>
          <a:xfrm flipH="1" flipV="1">
            <a:off x="2165684" y="1844842"/>
            <a:ext cx="3930316" cy="2702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43789" y="1299411"/>
            <a:ext cx="1443790" cy="545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091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350265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greetings(String name){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“Hello “ + name + “!”;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Strings in a Method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20136"/>
              </p:ext>
            </p:extLst>
          </p:nvPr>
        </p:nvGraphicFramePr>
        <p:xfrm>
          <a:off x="499308" y="3866147"/>
          <a:ext cx="11289635" cy="28041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89635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This is a String parameter,</a:t>
                      </a:r>
                      <a:r>
                        <a:rPr lang="en-US" sz="4000" baseline="0" dirty="0">
                          <a:effectLst/>
                        </a:rPr>
                        <a:t> allows for another method to give a value for greetings to work with.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aseline="0" dirty="0">
                          <a:effectLst/>
                        </a:rPr>
                        <a:t>Example: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baseline="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greetings(“Susie”);</a:t>
                      </a:r>
                      <a:endParaRPr lang="en-US" sz="4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6" idx="0"/>
            <a:endCxn id="11" idx="2"/>
          </p:cNvCxnSpPr>
          <p:nvPr/>
        </p:nvCxnSpPr>
        <p:spPr>
          <a:xfrm flipV="1">
            <a:off x="6144125" y="1844842"/>
            <a:ext cx="48127" cy="20213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69304" y="1299411"/>
            <a:ext cx="2245896" cy="545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70452"/>
            <a:ext cx="12192000" cy="12754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test."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97826" y="3231391"/>
          <a:ext cx="10796347" cy="154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66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  <a:gridCol w="683603">
                  <a:extLst>
                    <a:ext uri="{9D8B030D-6E8A-4147-A177-3AD203B41FA5}">
                      <a16:colId xmlns:a16="http://schemas.microsoft.com/office/drawing/2014/main" val="306853770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6682745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173711452"/>
                    </a:ext>
                  </a:extLst>
                </a:gridCol>
                <a:gridCol w="712867">
                  <a:extLst>
                    <a:ext uri="{9D8B030D-6E8A-4147-A177-3AD203B41FA5}">
                      <a16:colId xmlns:a16="http://schemas.microsoft.com/office/drawing/2014/main" val="95940193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98950448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006683698"/>
                    </a:ext>
                  </a:extLst>
                </a:gridCol>
                <a:gridCol w="708732">
                  <a:extLst>
                    <a:ext uri="{9D8B030D-6E8A-4147-A177-3AD203B41FA5}">
                      <a16:colId xmlns:a16="http://schemas.microsoft.com/office/drawing/2014/main" val="1163327533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420155739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7757756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27532362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147136715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04677351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7882055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627309712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686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5300" y="5438334"/>
            <a:ext cx="69813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These are indices!  </a:t>
            </a:r>
          </a:p>
          <a:p>
            <a:pPr algn="ctr"/>
            <a:r>
              <a:rPr lang="en-US" sz="2800" dirty="0"/>
              <a:t>The index is the “spot” each character is at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5821664" y="-350159"/>
            <a:ext cx="548672" cy="10796348"/>
          </a:xfrm>
          <a:prstGeom prst="rightBrace">
            <a:avLst>
              <a:gd name="adj1" fmla="val 8333"/>
              <a:gd name="adj2" fmla="val 5029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70452"/>
            <a:ext cx="12192000" cy="12754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test."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97826" y="3231391"/>
          <a:ext cx="10796347" cy="154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66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  <a:gridCol w="683603">
                  <a:extLst>
                    <a:ext uri="{9D8B030D-6E8A-4147-A177-3AD203B41FA5}">
                      <a16:colId xmlns:a16="http://schemas.microsoft.com/office/drawing/2014/main" val="306853770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6682745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173711452"/>
                    </a:ext>
                  </a:extLst>
                </a:gridCol>
                <a:gridCol w="712867">
                  <a:extLst>
                    <a:ext uri="{9D8B030D-6E8A-4147-A177-3AD203B41FA5}">
                      <a16:colId xmlns:a16="http://schemas.microsoft.com/office/drawing/2014/main" val="95940193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98950448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006683698"/>
                    </a:ext>
                  </a:extLst>
                </a:gridCol>
                <a:gridCol w="708732">
                  <a:extLst>
                    <a:ext uri="{9D8B030D-6E8A-4147-A177-3AD203B41FA5}">
                      <a16:colId xmlns:a16="http://schemas.microsoft.com/office/drawing/2014/main" val="1163327533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420155739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7757756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27532362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147136715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04677351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7882055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627309712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686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5473005"/>
            <a:ext cx="4344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Notice, </a:t>
            </a:r>
          </a:p>
          <a:p>
            <a:pPr algn="ctr"/>
            <a:r>
              <a:rPr lang="en-US" sz="2800" dirty="0"/>
              <a:t>when talking about index, </a:t>
            </a:r>
          </a:p>
          <a:p>
            <a:pPr algn="ctr"/>
            <a:r>
              <a:rPr lang="en-US" sz="2800" dirty="0"/>
              <a:t>you start at 0!</a:t>
            </a:r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H="1" flipV="1">
            <a:off x="1138989" y="4773679"/>
            <a:ext cx="1033241" cy="6993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9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</p:spTree>
    <p:extLst>
      <p:ext uri="{BB962C8B-B14F-4D97-AF65-F5344CB8AC3E}">
        <p14:creationId xmlns:p14="http://schemas.microsoft.com/office/powerpoint/2010/main" val="784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863611"/>
          </a:xfrm>
        </p:spPr>
        <p:txBody>
          <a:bodyPr/>
          <a:lstStyle/>
          <a:p>
            <a:r>
              <a:rPr lang="en-US" dirty="0"/>
              <a:t>Sometimes you only want part of a String. This is when you would use substring!</a:t>
            </a:r>
          </a:p>
          <a:p>
            <a:endParaRPr lang="en-US" dirty="0"/>
          </a:p>
          <a:p>
            <a:pPr algn="ctr"/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s.substring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36831"/>
              </p:ext>
            </p:extLst>
          </p:nvPr>
        </p:nvGraphicFramePr>
        <p:xfrm>
          <a:off x="2859502" y="4597248"/>
          <a:ext cx="7275101" cy="21031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75101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err="1">
                          <a:effectLst/>
                        </a:rPr>
                        <a:t>newString</a:t>
                      </a:r>
                      <a:r>
                        <a:rPr lang="en-US" sz="4000" baseline="0" dirty="0">
                          <a:effectLst/>
                        </a:rPr>
                        <a:t> equals “is a Test.”</a:t>
                      </a:r>
                      <a:endParaRPr lang="en-US" sz="4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</a:rPr>
                        <a:t>This says to start at index 5 and go to the end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6176211" y="3433011"/>
            <a:ext cx="2887578" cy="11642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0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0451"/>
            <a:ext cx="12192000" cy="2863611"/>
          </a:xfrm>
        </p:spPr>
        <p:txBody>
          <a:bodyPr/>
          <a:lstStyle/>
          <a:p>
            <a:r>
              <a:rPr lang="en-US" dirty="0"/>
              <a:t>Sometimes you only want part of a String. This is when you would use substring!</a:t>
            </a:r>
          </a:p>
          <a:p>
            <a:endParaRPr lang="en-US" dirty="0"/>
          </a:p>
          <a:p>
            <a:pPr algn="ctr"/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 = "This is a test.“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s.substring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7826" y="4947897"/>
          <a:ext cx="10796347" cy="154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660">
                  <a:extLst>
                    <a:ext uri="{9D8B030D-6E8A-4147-A177-3AD203B41FA5}">
                      <a16:colId xmlns:a16="http://schemas.microsoft.com/office/drawing/2014/main" val="2258075397"/>
                    </a:ext>
                  </a:extLst>
                </a:gridCol>
                <a:gridCol w="683603">
                  <a:extLst>
                    <a:ext uri="{9D8B030D-6E8A-4147-A177-3AD203B41FA5}">
                      <a16:colId xmlns:a16="http://schemas.microsoft.com/office/drawing/2014/main" val="306853770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6682745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173711452"/>
                    </a:ext>
                  </a:extLst>
                </a:gridCol>
                <a:gridCol w="712867">
                  <a:extLst>
                    <a:ext uri="{9D8B030D-6E8A-4147-A177-3AD203B41FA5}">
                      <a16:colId xmlns:a16="http://schemas.microsoft.com/office/drawing/2014/main" val="959401936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98950448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3006683698"/>
                    </a:ext>
                  </a:extLst>
                </a:gridCol>
                <a:gridCol w="708732">
                  <a:extLst>
                    <a:ext uri="{9D8B030D-6E8A-4147-A177-3AD203B41FA5}">
                      <a16:colId xmlns:a16="http://schemas.microsoft.com/office/drawing/2014/main" val="1163327533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420155739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87757756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27532362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1471367157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046773515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78820559"/>
                    </a:ext>
                  </a:extLst>
                </a:gridCol>
                <a:gridCol w="721135">
                  <a:extLst>
                    <a:ext uri="{9D8B030D-6E8A-4147-A177-3AD203B41FA5}">
                      <a16:colId xmlns:a16="http://schemas.microsoft.com/office/drawing/2014/main" val="2627309712"/>
                    </a:ext>
                  </a:extLst>
                </a:gridCol>
              </a:tblGrid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41307"/>
                  </a:ext>
                </a:extLst>
              </a:tr>
              <a:tr h="682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6868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914400" y="5358063"/>
            <a:ext cx="3304674" cy="1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4400" y="6087979"/>
            <a:ext cx="3304674" cy="160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39916" y="4636168"/>
            <a:ext cx="6400800" cy="160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85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illips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llipsSlideTheme" id="{98CF75A8-B7DC-478D-BC23-6769FD90BB16}" vid="{EEC44357-EC68-49A0-B932-1B7A182E72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PhillipsSlideTheme</Template>
  <TotalTime>317</TotalTime>
  <Words>1546</Words>
  <Application>Microsoft Office PowerPoint</Application>
  <PresentationFormat>Widescreen</PresentationFormat>
  <Paragraphs>441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Calisto MT</vt:lpstr>
      <vt:lpstr>Courier New</vt:lpstr>
      <vt:lpstr>Times New Roman</vt:lpstr>
      <vt:lpstr>Trebuchet MS</vt:lpstr>
      <vt:lpstr>Wingdings 2</vt:lpstr>
      <vt:lpstr>PhillipsSlideTheme</vt:lpstr>
      <vt:lpstr>Strings</vt:lpstr>
      <vt:lpstr>Creating Strings</vt:lpstr>
      <vt:lpstr>String Literals</vt:lpstr>
      <vt:lpstr>Strings</vt:lpstr>
      <vt:lpstr>Strings</vt:lpstr>
      <vt:lpstr>Strings</vt:lpstr>
      <vt:lpstr>Substring</vt:lpstr>
      <vt:lpstr>Substring</vt:lpstr>
      <vt:lpstr>Substring</vt:lpstr>
      <vt:lpstr>Substring</vt:lpstr>
      <vt:lpstr>Substring</vt:lpstr>
      <vt:lpstr>Length</vt:lpstr>
      <vt:lpstr>Length</vt:lpstr>
      <vt:lpstr>Concatenation</vt:lpstr>
      <vt:lpstr>String Concatenation</vt:lpstr>
      <vt:lpstr>String Concatenation</vt:lpstr>
      <vt:lpstr>String Concatenation</vt:lpstr>
      <vt:lpstr>Equals</vt:lpstr>
      <vt:lpstr>String Equivalents</vt:lpstr>
      <vt:lpstr>String Equivalents</vt:lpstr>
      <vt:lpstr>String Equivalents</vt:lpstr>
      <vt:lpstr>String CompareTo</vt:lpstr>
      <vt:lpstr>Contains</vt:lpstr>
      <vt:lpstr>String Contains</vt:lpstr>
      <vt:lpstr>String Contains</vt:lpstr>
      <vt:lpstr>String Contains</vt:lpstr>
      <vt:lpstr>IndexOf</vt:lpstr>
      <vt:lpstr>String IndexOf</vt:lpstr>
      <vt:lpstr>String IndexOf</vt:lpstr>
      <vt:lpstr>trim</vt:lpstr>
      <vt:lpstr>Changing Case</vt:lpstr>
      <vt:lpstr>String toLowerCase</vt:lpstr>
      <vt:lpstr>String toUpperCase</vt:lpstr>
      <vt:lpstr>Replacing</vt:lpstr>
      <vt:lpstr>String Replacement</vt:lpstr>
      <vt:lpstr>String Replacement</vt:lpstr>
      <vt:lpstr>Boolean Statements</vt:lpstr>
      <vt:lpstr>Boolean Expressions</vt:lpstr>
      <vt:lpstr>Complex Conditionals</vt:lpstr>
      <vt:lpstr>Complex Conditionals</vt:lpstr>
      <vt:lpstr>Complex Conditionals</vt:lpstr>
      <vt:lpstr>Complex Conditionals</vt:lpstr>
      <vt:lpstr>If Statements</vt:lpstr>
      <vt:lpstr>Using If Statements to Change Output</vt:lpstr>
      <vt:lpstr>Using If Statements to Change Output</vt:lpstr>
      <vt:lpstr>Returning Strings</vt:lpstr>
      <vt:lpstr>Returning Strings in a Method</vt:lpstr>
      <vt:lpstr>Returning Strings in a Method</vt:lpstr>
      <vt:lpstr>Returning Strings in a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Windows User</dc:creator>
  <cp:lastModifiedBy>Elizabeth Phillips</cp:lastModifiedBy>
  <cp:revision>50</cp:revision>
  <dcterms:created xsi:type="dcterms:W3CDTF">2017-10-16T20:38:00Z</dcterms:created>
  <dcterms:modified xsi:type="dcterms:W3CDTF">2017-12-19T02:56:55Z</dcterms:modified>
</cp:coreProperties>
</file>