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8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9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B6BD85-C881-4228-8B2F-8238BA609C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4319F3-F3C8-4954-A812-2E9EE5C7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7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4058751"/>
          </a:xfrm>
        </p:spPr>
        <p:txBody>
          <a:bodyPr>
            <a:normAutofit fontScale="92500"/>
          </a:bodyPr>
          <a:lstStyle/>
          <a:p>
            <a:pPr marL="36900" indent="0" algn="ctr" hangingPunct="0">
              <a:buNone/>
            </a:pPr>
            <a:r>
              <a:rPr lang="en-US" dirty="0">
                <a:effectLst/>
              </a:rPr>
              <a:t>In Java, the syntax for deriving a child class from a parent class is: 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 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superclass{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//new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characteristics of the subclass go here</a:t>
            </a:r>
          </a:p>
          <a:p>
            <a:pPr marL="36900" inden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0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7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Student class is a derived class (subclass) of Person. </a:t>
            </a:r>
            <a:endParaRPr lang="en-US" dirty="0" smtClean="0">
              <a:effectLst/>
            </a:endParaRPr>
          </a:p>
          <a:p>
            <a:pPr marL="36900" indent="0" algn="ctr">
              <a:buNone/>
            </a:pPr>
            <a:r>
              <a:rPr lang="en-US" dirty="0" smtClean="0">
                <a:effectLst/>
              </a:rPr>
              <a:t>An </a:t>
            </a:r>
            <a:r>
              <a:rPr lang="en-US" dirty="0">
                <a:effectLst/>
              </a:rPr>
              <a:t>object of type Student contains </a:t>
            </a:r>
            <a:r>
              <a:rPr lang="en-US" dirty="0" err="1">
                <a:effectLst/>
              </a:rPr>
              <a:t>myIdNum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myGPA</a:t>
            </a:r>
            <a:r>
              <a:rPr lang="en-US" dirty="0">
                <a:effectLst/>
              </a:rPr>
              <a:t>, which are defined in Student.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2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Lesson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18147"/>
            <a:ext cx="10353762" cy="5743074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dirty="0" smtClean="0">
                <a:effectLst/>
              </a:rPr>
              <a:t>The Student class also </a:t>
            </a:r>
            <a:r>
              <a:rPr lang="en-US" dirty="0">
                <a:effectLst/>
              </a:rPr>
              <a:t>has indirect access to the private variables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dirty="0">
                <a:effectLst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r>
              <a:rPr lang="en-US" dirty="0">
                <a:effectLst/>
              </a:rPr>
              <a:t>, and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myGender</a:t>
            </a:r>
            <a:r>
              <a:rPr lang="en-US" dirty="0">
                <a:effectLst/>
              </a:rPr>
              <a:t> from Person through the </a:t>
            </a:r>
            <a:r>
              <a:rPr lang="en-US" dirty="0" smtClean="0">
                <a:effectLst/>
              </a:rPr>
              <a:t>methods:</a:t>
            </a:r>
          </a:p>
          <a:p>
            <a:pPr marL="36900" indent="0" algn="ctr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 algn="ctr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 algn="ctr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getGender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 algn="ctr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 algn="ctr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 algn="ctr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setGender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algn="ctr">
              <a:buNone/>
            </a:pPr>
            <a:r>
              <a:rPr lang="en-US" dirty="0" smtClean="0">
                <a:effectLst/>
              </a:rPr>
              <a:t>that </a:t>
            </a:r>
            <a:r>
              <a:rPr lang="en-US" dirty="0">
                <a:effectLst/>
              </a:rPr>
              <a:t>it inherits from Person.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constructor for the Student class initializes the instance data of Student objects and uses the Person class’s constructor to initialize the data of the Person superclass.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39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 hangingPunct="0">
              <a:buNone/>
            </a:pPr>
            <a:r>
              <a:rPr lang="en-US" dirty="0">
                <a:effectLst/>
              </a:rPr>
              <a:t>The statement </a:t>
            </a:r>
            <a:r>
              <a:rPr lang="en-US" b="1" dirty="0">
                <a:effectLst/>
              </a:rPr>
              <a:t>super</a:t>
            </a:r>
            <a:r>
              <a:rPr lang="en-US" dirty="0">
                <a:effectLst/>
              </a:rPr>
              <a:t>(name, age, gender) invokes the Person class’s constructor to initialize the inherited data in the superclass. </a:t>
            </a:r>
            <a:endParaRPr lang="en-US" dirty="0" smtClean="0">
              <a:effectLst/>
            </a:endParaRPr>
          </a:p>
          <a:p>
            <a:pPr marL="36900" indent="0" algn="ctr" hangingPunct="0"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next two statements initialize the members that only Student has. </a:t>
            </a:r>
            <a:endParaRPr lang="en-US" dirty="0" smtClean="0">
              <a:effectLst/>
            </a:endParaRPr>
          </a:p>
          <a:p>
            <a:pPr marL="36900" indent="0" algn="ctr" hangingPunct="0">
              <a:buNone/>
            </a:pPr>
            <a:r>
              <a:rPr lang="en-US" sz="2400" dirty="0" smtClean="0">
                <a:effectLst/>
              </a:rPr>
              <a:t>Note: when </a:t>
            </a:r>
            <a:r>
              <a:rPr lang="en-US" sz="2400" b="1" dirty="0" smtClean="0">
                <a:effectLst/>
              </a:rPr>
              <a:t>super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is used in a constructor, it must be the </a:t>
            </a:r>
            <a:r>
              <a:rPr lang="en-US" sz="2400" i="1" dirty="0">
                <a:effectLst/>
              </a:rPr>
              <a:t>first</a:t>
            </a:r>
            <a:r>
              <a:rPr lang="en-US" sz="2400" dirty="0">
                <a:effectLst/>
              </a:rPr>
              <a:t> statement. </a:t>
            </a:r>
          </a:p>
        </p:txBody>
      </p:sp>
    </p:spTree>
    <p:extLst>
      <p:ext uri="{BB962C8B-B14F-4D97-AF65-F5344CB8AC3E}">
        <p14:creationId xmlns:p14="http://schemas.microsoft.com/office/powerpoint/2010/main" val="88172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b="1" dirty="0" smtClean="0">
                <a:effectLst/>
              </a:rPr>
              <a:t>public</a:t>
            </a:r>
            <a:r>
              <a:rPr lang="en-US" dirty="0" smtClean="0">
                <a:effectLst/>
              </a:rPr>
              <a:t> - class </a:t>
            </a:r>
            <a:r>
              <a:rPr lang="en-US" dirty="0">
                <a:effectLst/>
              </a:rPr>
              <a:t>members that can be accessed outside the </a:t>
            </a:r>
            <a:r>
              <a:rPr lang="en-US" dirty="0" smtClean="0">
                <a:effectLst/>
              </a:rPr>
              <a:t>class</a:t>
            </a:r>
          </a:p>
          <a:p>
            <a:pPr marL="36900" indent="0">
              <a:buNone/>
            </a:pPr>
            <a:r>
              <a:rPr lang="en-US" b="1" dirty="0" smtClean="0">
                <a:effectLst/>
              </a:rPr>
              <a:t>private</a:t>
            </a:r>
            <a:r>
              <a:rPr lang="en-US" dirty="0" smtClean="0">
                <a:effectLst/>
              </a:rPr>
              <a:t> - class </a:t>
            </a:r>
            <a:r>
              <a:rPr lang="en-US" dirty="0">
                <a:effectLst/>
              </a:rPr>
              <a:t>members that are inaccessible from </a:t>
            </a:r>
            <a:r>
              <a:rPr lang="en-US" dirty="0" smtClean="0">
                <a:effectLst/>
              </a:rPr>
              <a:t>outside </a:t>
            </a: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class</a:t>
            </a:r>
          </a:p>
          <a:p>
            <a:pPr marL="36900" indent="0">
              <a:buNone/>
            </a:pPr>
            <a:r>
              <a:rPr lang="en-US" b="1" dirty="0" smtClean="0">
                <a:effectLst/>
              </a:rPr>
              <a:t>protected</a:t>
            </a:r>
            <a:r>
              <a:rPr lang="en-US" dirty="0" smtClean="0">
                <a:effectLst/>
              </a:rPr>
              <a:t> - </a:t>
            </a:r>
            <a:r>
              <a:rPr lang="en-US" dirty="0">
                <a:effectLst/>
              </a:rPr>
              <a:t>class members </a:t>
            </a:r>
            <a:r>
              <a:rPr lang="en-US" dirty="0" smtClean="0">
                <a:effectLst/>
              </a:rPr>
              <a:t>can </a:t>
            </a:r>
            <a:r>
              <a:rPr lang="en-US" dirty="0">
                <a:effectLst/>
              </a:rPr>
              <a:t>be used in the class in which it is defined and in any subclass of that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A derived class can </a:t>
            </a:r>
            <a:r>
              <a:rPr lang="en-US" i="1" dirty="0">
                <a:effectLst/>
              </a:rPr>
              <a:t>override</a:t>
            </a:r>
            <a:r>
              <a:rPr lang="en-US" dirty="0">
                <a:effectLst/>
              </a:rPr>
              <a:t> a method from its base class by defining a replacement method with the same signature.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For example, in our Student subclass, the </a:t>
            </a:r>
            <a:r>
              <a:rPr lang="en-US" dirty="0" err="1">
                <a:effectLst/>
              </a:rPr>
              <a:t>toString</a:t>
            </a:r>
            <a:r>
              <a:rPr lang="en-US" dirty="0">
                <a:effectLst/>
              </a:rPr>
              <a:t>() method contained in the Person superclass does not reference the new variables that have been added to objects of type Student, so nothing new is printed 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i="1" dirty="0">
                <a:effectLst/>
              </a:rPr>
              <a:t>Inheritance</a:t>
            </a:r>
            <a:r>
              <a:rPr lang="en-US" dirty="0">
                <a:effectLst/>
              </a:rPr>
              <a:t> enables you to define a new class based on a class that already exists. </a:t>
            </a:r>
            <a:endParaRPr lang="en-US" dirty="0" smtClean="0">
              <a:effectLst/>
            </a:endParaRPr>
          </a:p>
          <a:p>
            <a:pPr marL="36900" indent="0" algn="ctr"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new class will inherit the characteristics of the existing class, but may also provide some additional capabilities.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4058751"/>
          </a:xfrm>
        </p:spPr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We need a new </a:t>
            </a:r>
            <a:r>
              <a:rPr lang="en-US" dirty="0" err="1">
                <a:effectLst/>
              </a:rPr>
              <a:t>toString</a:t>
            </a:r>
            <a:r>
              <a:rPr lang="en-US" dirty="0">
                <a:effectLst/>
              </a:rPr>
              <a:t>() method in the class Student: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overrides the 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in the parent class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", age: " +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", gender: " </a:t>
            </a:r>
            <a:endParaRPr lang="en-US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getGender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", student id: " +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myIdNum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myGPA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900" indent="0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03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40587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A more efficient alternative is to use </a:t>
            </a:r>
            <a:r>
              <a:rPr lang="en-US" b="1" dirty="0">
                <a:effectLst/>
              </a:rPr>
              <a:t>super</a:t>
            </a:r>
            <a:r>
              <a:rPr lang="en-US" dirty="0">
                <a:effectLst/>
              </a:rPr>
              <a:t> to invoke the </a:t>
            </a:r>
            <a:r>
              <a:rPr lang="en-US" dirty="0" err="1">
                <a:effectLst/>
              </a:rPr>
              <a:t>toString</a:t>
            </a:r>
            <a:r>
              <a:rPr lang="en-US" dirty="0">
                <a:effectLst/>
              </a:rPr>
              <a:t>() method from the parent class</a:t>
            </a:r>
            <a:r>
              <a:rPr lang="en-US" dirty="0" smtClean="0">
                <a:effectLst/>
              </a:rPr>
              <a:t>  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36900" inden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",student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</a:p>
          <a:p>
            <a:pPr marL="36900" inden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+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myIdNum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myGPA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45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03" y="2447033"/>
            <a:ext cx="7742745" cy="34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1732449"/>
            <a:ext cx="11710737" cy="4973151"/>
          </a:xfrm>
        </p:spPr>
        <p:txBody>
          <a:bodyPr>
            <a:normAutofit fontScale="700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In Java, an </a:t>
            </a:r>
            <a:r>
              <a:rPr lang="en-US" b="1" dirty="0">
                <a:effectLst/>
              </a:rPr>
              <a:t>interface</a:t>
            </a:r>
            <a:r>
              <a:rPr lang="en-US" dirty="0">
                <a:effectLst/>
              </a:rPr>
              <a:t> consists of a set of methods and/or methods, without any associated implementations.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Here </a:t>
            </a:r>
            <a:r>
              <a:rPr lang="en-US" dirty="0">
                <a:effectLst/>
              </a:rPr>
              <a:t>is an example of Java interface that defines the behaviors </a:t>
            </a:r>
            <a:r>
              <a:rPr lang="en-US" dirty="0" smtClean="0">
                <a:effectLst/>
              </a:rPr>
              <a:t>of “employability</a:t>
            </a:r>
            <a:r>
              <a:rPr lang="en-US" dirty="0">
                <a:effectLst/>
              </a:rPr>
              <a:t>” </a:t>
            </a:r>
            <a:r>
              <a:rPr lang="en-US" dirty="0" smtClean="0">
                <a:effectLst/>
              </a:rPr>
              <a:t>: 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 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interface Employable{</a:t>
            </a: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getEmployeeID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14000" lvl="1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setSalary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(double salary);</a:t>
            </a:r>
          </a:p>
          <a:p>
            <a:pPr marL="414000" lvl="1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setEmployeeID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id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1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80" y="1732449"/>
            <a:ext cx="11887200" cy="4973151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A class can implement any number of interfaces.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So</a:t>
            </a:r>
            <a:r>
              <a:rPr lang="en-US" dirty="0">
                <a:effectLst/>
              </a:rPr>
              <a:t>, we can have things like (assuming we have an interface named Californian)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Teacher extends Person implements Employable, Californian{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36900" inden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133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732449"/>
            <a:ext cx="11309684" cy="46683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Interfaces are useful for the following</a:t>
            </a:r>
            <a:r>
              <a:rPr lang="en-US" dirty="0" smtClean="0">
                <a:effectLst/>
              </a:rPr>
              <a:t>:</a:t>
            </a:r>
            <a:endParaRPr lang="en-US" sz="4000" dirty="0">
              <a:effectLst/>
            </a:endParaRPr>
          </a:p>
          <a:p>
            <a:pPr lvl="2" hangingPunct="0"/>
            <a:r>
              <a:rPr lang="en-US" dirty="0">
                <a:effectLst/>
              </a:rPr>
              <a:t>Declaring a common set of methods that one or more classes are required to implement</a:t>
            </a:r>
            <a:endParaRPr lang="en-US" sz="3200" dirty="0">
              <a:effectLst/>
            </a:endParaRPr>
          </a:p>
          <a:p>
            <a:pPr lvl="2" hangingPunct="0"/>
            <a:r>
              <a:rPr lang="en-US" dirty="0">
                <a:effectLst/>
              </a:rPr>
              <a:t>Providing access to an object's programming interface </a:t>
            </a:r>
            <a:r>
              <a:rPr lang="en-US" dirty="0" smtClean="0">
                <a:effectLst/>
              </a:rPr>
              <a:t>without revealing </a:t>
            </a:r>
            <a:r>
              <a:rPr lang="en-US" dirty="0">
                <a:effectLst/>
              </a:rPr>
              <a:t>the details of its class.</a:t>
            </a:r>
            <a:endParaRPr lang="en-US" sz="3200" dirty="0">
              <a:effectLst/>
            </a:endParaRPr>
          </a:p>
          <a:p>
            <a:pPr lvl="2" hangingPunct="0"/>
            <a:r>
              <a:rPr lang="en-US" dirty="0">
                <a:effectLst/>
              </a:rPr>
              <a:t>Providing a relationship between dissimilar classes </a:t>
            </a:r>
            <a:r>
              <a:rPr lang="en-US" dirty="0" smtClean="0">
                <a:effectLst/>
              </a:rPr>
              <a:t>without imposing </a:t>
            </a:r>
            <a:r>
              <a:rPr lang="en-US" dirty="0">
                <a:effectLst/>
              </a:rPr>
              <a:t>an unnatural class relationship.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95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28" y="50949"/>
            <a:ext cx="10353762" cy="97045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132" y="3845303"/>
            <a:ext cx="10353762" cy="2571539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class that is used as a basis for defining a new class is called a </a:t>
            </a:r>
            <a:r>
              <a:rPr lang="en-US" i="1" dirty="0">
                <a:effectLst/>
              </a:rPr>
              <a:t>superclass</a:t>
            </a:r>
            <a:r>
              <a:rPr lang="en-US" dirty="0">
                <a:effectLst/>
              </a:rPr>
              <a:t> (or </a:t>
            </a:r>
            <a:r>
              <a:rPr lang="en-US" i="1" dirty="0">
                <a:effectLst/>
              </a:rPr>
              <a:t>parent class</a:t>
            </a:r>
            <a:r>
              <a:rPr lang="en-US" dirty="0">
                <a:effectLst/>
              </a:rPr>
              <a:t> or </a:t>
            </a:r>
            <a:r>
              <a:rPr lang="en-US" i="1" dirty="0">
                <a:effectLst/>
              </a:rPr>
              <a:t>base class</a:t>
            </a:r>
            <a:r>
              <a:rPr lang="en-US" dirty="0">
                <a:effectLst/>
              </a:rPr>
              <a:t>). </a:t>
            </a:r>
            <a:endParaRPr lang="en-US" dirty="0" smtClean="0">
              <a:effectLst/>
            </a:endParaRPr>
          </a:p>
          <a:p>
            <a:pPr marL="36900" indent="0" algn="ctr"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new class based on the superclass is called a </a:t>
            </a:r>
            <a:r>
              <a:rPr lang="en-US" i="1" dirty="0">
                <a:effectLst/>
              </a:rPr>
              <a:t>subclass</a:t>
            </a:r>
            <a:r>
              <a:rPr lang="en-US" dirty="0">
                <a:effectLst/>
              </a:rPr>
              <a:t> (or </a:t>
            </a:r>
            <a:r>
              <a:rPr lang="en-US" i="1" dirty="0">
                <a:effectLst/>
              </a:rPr>
              <a:t>child class</a:t>
            </a:r>
            <a:r>
              <a:rPr lang="en-US" dirty="0">
                <a:effectLst/>
              </a:rPr>
              <a:t> or </a:t>
            </a:r>
            <a:r>
              <a:rPr lang="en-US" i="1" dirty="0">
                <a:effectLst/>
              </a:rPr>
              <a:t>derived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class</a:t>
            </a:r>
            <a:r>
              <a:rPr lang="en-US" dirty="0">
                <a:effectLst/>
              </a:rPr>
              <a:t>.) 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62782" y="1021399"/>
            <a:ext cx="2912462" cy="2514598"/>
            <a:chOff x="5137" y="3260"/>
            <a:chExt cx="3211" cy="2343"/>
          </a:xfrm>
        </p:grpSpPr>
        <p:sp>
          <p:nvSpPr>
            <p:cNvPr id="5" name="Text Box 3"/>
            <p:cNvSpPr txBox="1">
              <a:spLocks noChangeAspect="1" noChangeArrowheads="1"/>
            </p:cNvSpPr>
            <p:nvPr/>
          </p:nvSpPr>
          <p:spPr bwMode="auto">
            <a:xfrm>
              <a:off x="7083" y="3513"/>
              <a:ext cx="1265" cy="4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superclass</a:t>
              </a:r>
              <a:endParaRPr lang="en-US" sz="12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 Box 4"/>
            <p:cNvSpPr txBox="1">
              <a:spLocks noChangeAspect="1" noChangeArrowheads="1"/>
            </p:cNvSpPr>
            <p:nvPr/>
          </p:nvSpPr>
          <p:spPr bwMode="auto">
            <a:xfrm>
              <a:off x="7083" y="4779"/>
              <a:ext cx="1265" cy="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subclass</a:t>
              </a:r>
              <a:endPara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Cloud"/>
            <p:cNvSpPr>
              <a:spLocks noChangeAspect="1" noEditPoints="1" noChangeArrowheads="1"/>
            </p:cNvSpPr>
            <p:nvPr/>
          </p:nvSpPr>
          <p:spPr bwMode="auto">
            <a:xfrm>
              <a:off x="5137" y="3260"/>
              <a:ext cx="1731" cy="9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Person</a:t>
              </a:r>
              <a:endParaRPr lang="en-US" sz="320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Line 6"/>
            <p:cNvCxnSpPr>
              <a:cxnSpLocks noChangeAspect="1" noChangeShapeType="1"/>
            </p:cNvCxnSpPr>
            <p:nvPr/>
          </p:nvCxnSpPr>
          <p:spPr bwMode="auto">
            <a:xfrm flipV="1">
              <a:off x="6043" y="4190"/>
              <a:ext cx="0" cy="5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Cloud"/>
            <p:cNvSpPr>
              <a:spLocks noChangeAspect="1" noEditPoints="1" noChangeArrowheads="1"/>
            </p:cNvSpPr>
            <p:nvPr/>
          </p:nvSpPr>
          <p:spPr bwMode="auto">
            <a:xfrm>
              <a:off x="5137" y="4638"/>
              <a:ext cx="1731" cy="9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Student</a:t>
              </a:r>
              <a:endParaRPr lang="en-US" sz="3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6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Inheritance is between classes, not between objects. A superclass is a blueprint that is followed when a new object is constructed. </a:t>
            </a:r>
          </a:p>
        </p:txBody>
      </p:sp>
    </p:spTree>
    <p:extLst>
      <p:ext uri="{BB962C8B-B14F-4D97-AF65-F5344CB8AC3E}">
        <p14:creationId xmlns:p14="http://schemas.microsoft.com/office/powerpoint/2010/main" val="170199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 smtClean="0">
                <a:effectLst/>
              </a:rPr>
              <a:t>That </a:t>
            </a:r>
            <a:r>
              <a:rPr lang="en-US" dirty="0">
                <a:effectLst/>
              </a:rPr>
              <a:t>newly constructed object is another blueprint that looks much like the original, but with added features. </a:t>
            </a:r>
            <a:endParaRPr lang="en-US" dirty="0" smtClean="0">
              <a:effectLst/>
            </a:endParaRPr>
          </a:p>
          <a:p>
            <a:pPr marL="36900" indent="0" algn="ctr"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subclass in turn can be used to construct objects that look like the superclass’s objects, but with additional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170800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88633" y="1932977"/>
            <a:ext cx="4604085" cy="3970518"/>
            <a:chOff x="4816" y="7588"/>
            <a:chExt cx="3787" cy="3521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7413" y="8454"/>
              <a:ext cx="1190" cy="6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808080"/>
              </a:outerShdw>
            </a:effectLst>
          </p:spPr>
          <p:txBody>
            <a:bodyPr rot="0" vert="horz" wrap="square" lIns="91440" tIns="64008" rIns="91440" bIns="64008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Albert Einstein</a:t>
              </a:r>
              <a:endParaRPr 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4816" y="10367"/>
              <a:ext cx="1190" cy="7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808080"/>
              </a:outerShdw>
            </a:effectLst>
          </p:spPr>
          <p:txBody>
            <a:bodyPr rot="0" vert="horz" wrap="square" lIns="91440" tIns="91440" rIns="91440" bIns="9144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Lynne Brooke</a:t>
              </a:r>
              <a:endParaRPr lang="en-US" sz="280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" name="Line 11"/>
            <p:cNvCxnSpPr>
              <a:cxnSpLocks noChangeAspect="1" noChangeShapeType="1"/>
            </p:cNvCxnSpPr>
            <p:nvPr/>
          </p:nvCxnSpPr>
          <p:spPr bwMode="auto">
            <a:xfrm flipV="1">
              <a:off x="5453" y="9861"/>
              <a:ext cx="337" cy="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12"/>
            <p:cNvCxnSpPr>
              <a:cxnSpLocks noChangeAspect="1" noChangeShapeType="1"/>
            </p:cNvCxnSpPr>
            <p:nvPr/>
          </p:nvCxnSpPr>
          <p:spPr bwMode="auto">
            <a:xfrm flipH="1" flipV="1">
              <a:off x="7027" y="9764"/>
              <a:ext cx="591" cy="6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13"/>
            <p:cNvCxnSpPr>
              <a:cxnSpLocks noChangeAspect="1" noChangeShapeType="1"/>
            </p:cNvCxnSpPr>
            <p:nvPr/>
          </p:nvCxnSpPr>
          <p:spPr bwMode="auto">
            <a:xfrm flipH="1" flipV="1">
              <a:off x="7196" y="8129"/>
              <a:ext cx="758" cy="3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>
              <a:off x="5465" y="7588"/>
              <a:ext cx="1727" cy="96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0" vert="horz" wrap="square" lIns="91440" tIns="91440" rIns="91440" bIns="9144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Student</a:t>
              </a:r>
              <a:endParaRPr 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spect="1" noChangeArrowheads="1"/>
            </p:cNvSpPr>
            <p:nvPr/>
          </p:nvSpPr>
          <p:spPr bwMode="auto">
            <a:xfrm>
              <a:off x="6992" y="10356"/>
              <a:ext cx="1190" cy="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808080"/>
              </a:outerShdw>
            </a:effectLst>
          </p:spPr>
          <p:txBody>
            <a:bodyPr rot="0" vert="horz" wrap="square" lIns="91440" tIns="91440" rIns="91440" bIns="9144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Monty Vista</a:t>
              </a:r>
              <a:endParaRPr lang="en-US" sz="280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Line 16"/>
            <p:cNvCxnSpPr>
              <a:cxnSpLocks noChangeAspect="1" noChangeShapeType="1"/>
            </p:cNvCxnSpPr>
            <p:nvPr/>
          </p:nvCxnSpPr>
          <p:spPr bwMode="auto">
            <a:xfrm flipV="1">
              <a:off x="6370" y="8508"/>
              <a:ext cx="0" cy="54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Cloud"/>
            <p:cNvSpPr>
              <a:spLocks noChangeAspect="1" noEditPoints="1" noChangeArrowheads="1"/>
            </p:cNvSpPr>
            <p:nvPr/>
          </p:nvSpPr>
          <p:spPr bwMode="auto">
            <a:xfrm>
              <a:off x="5465" y="8962"/>
              <a:ext cx="1727" cy="96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2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High School Student</a:t>
              </a:r>
              <a:endParaRPr lang="en-US" sz="3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73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7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 algn="ctr">
              <a:buNone/>
            </a:pPr>
            <a:r>
              <a:rPr lang="en-US" dirty="0">
                <a:effectLst/>
              </a:rPr>
              <a:t>In a hierarchy, each class has at most one superclass, but might have several subclasses. </a:t>
            </a:r>
            <a:endParaRPr lang="en-US" dirty="0" smtClean="0">
              <a:effectLst/>
            </a:endParaRPr>
          </a:p>
          <a:p>
            <a:pPr marL="36900" lvl="0" indent="0" algn="ctr">
              <a:buNone/>
            </a:pPr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is one class, at the top of the </a:t>
            </a:r>
            <a:r>
              <a:rPr lang="en-US" dirty="0" smtClean="0">
                <a:effectLst/>
              </a:rPr>
              <a:t>hierarchy, the root of the hierarchy, </a:t>
            </a:r>
            <a:r>
              <a:rPr lang="en-US" dirty="0">
                <a:effectLst/>
              </a:rPr>
              <a:t>that has no superclass. </a:t>
            </a:r>
          </a:p>
        </p:txBody>
      </p:sp>
    </p:spTree>
    <p:extLst>
      <p:ext uri="{BB962C8B-B14F-4D97-AF65-F5344CB8AC3E}">
        <p14:creationId xmlns:p14="http://schemas.microsoft.com/office/powerpoint/2010/main" val="271985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43" y="1580050"/>
            <a:ext cx="5249065" cy="52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9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37</TotalTime>
  <Words>691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Calisto MT</vt:lpstr>
      <vt:lpstr>Courier New</vt:lpstr>
      <vt:lpstr>Times New Roman</vt:lpstr>
      <vt:lpstr>Trebuchet MS</vt:lpstr>
      <vt:lpstr>Wingdings 2</vt:lpstr>
      <vt:lpstr>SlideTheme</vt:lpstr>
      <vt:lpstr>Inheritance</vt:lpstr>
      <vt:lpstr>Inheritance</vt:lpstr>
      <vt:lpstr>Inheritance</vt:lpstr>
      <vt:lpstr>Inheritance</vt:lpstr>
      <vt:lpstr>Inheritance</vt:lpstr>
      <vt:lpstr>Inheritance</vt:lpstr>
      <vt:lpstr>Class Hierarchies</vt:lpstr>
      <vt:lpstr>Class Hierarchies</vt:lpstr>
      <vt:lpstr>Hierarchy</vt:lpstr>
      <vt:lpstr>Class Hierarchy - Syntax</vt:lpstr>
      <vt:lpstr>Using Inheritance</vt:lpstr>
      <vt:lpstr>Lesson Handout</vt:lpstr>
      <vt:lpstr>Lesson Handout</vt:lpstr>
      <vt:lpstr>Student Class</vt:lpstr>
      <vt:lpstr>Student Class</vt:lpstr>
      <vt:lpstr>Access Modifiers</vt:lpstr>
      <vt:lpstr>Method Overriding</vt:lpstr>
      <vt:lpstr>Method Overriding</vt:lpstr>
      <vt:lpstr>Method Overriding</vt:lpstr>
      <vt:lpstr>Method Overriding</vt:lpstr>
      <vt:lpstr>Method Overriding</vt:lpstr>
      <vt:lpstr>Interfaces</vt:lpstr>
      <vt:lpstr>Interfaces</vt:lpstr>
      <vt:lpstr>Interfaces - Definition</vt:lpstr>
      <vt:lpstr>Interfaces - Syntax</vt:lpstr>
      <vt:lpstr>Interfaces</vt:lpstr>
    </vt:vector>
  </TitlesOfParts>
  <Company>Austin Independent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Elizabeth Phillips</dc:creator>
  <cp:lastModifiedBy>Windows User</cp:lastModifiedBy>
  <cp:revision>21</cp:revision>
  <dcterms:created xsi:type="dcterms:W3CDTF">2017-01-24T19:32:39Z</dcterms:created>
  <dcterms:modified xsi:type="dcterms:W3CDTF">2018-01-05T13:54:52Z</dcterms:modified>
</cp:coreProperties>
</file>