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22"/>
  </p:handout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542D3B-023E-4F2A-ACC5-4503D4209B0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6893F1-667C-4DDE-9CBA-1A9E3190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9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9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5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9"/>
            <a:ext cx="4876344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6"/>
            <a:ext cx="4895331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9"/>
            <a:ext cx="4895331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0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8" y="609601"/>
            <a:ext cx="3706889" cy="182191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5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8" y="2431520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609600"/>
            <a:ext cx="3584167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923"/>
            <a:ext cx="5934949" cy="182933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4" y="763702"/>
            <a:ext cx="3275751" cy="491282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9260"/>
            <a:ext cx="5934949" cy="337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6" y="547807"/>
            <a:ext cx="10141799" cy="3816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565255"/>
            <a:ext cx="10355327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11"/>
            <a:ext cx="9845347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891" indent="0">
              <a:buNone/>
              <a:defRPr sz="1500"/>
            </a:lvl2pPr>
            <a:lvl3pPr marL="685783" indent="0">
              <a:buNone/>
              <a:defRPr sz="15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3" cy="682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3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95180"/>
            <a:ext cx="10353763" cy="1501827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4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9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41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26944"/>
            <a:ext cx="10353763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7" y="4650557"/>
            <a:ext cx="1035219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26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5" y="1818216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2" y="1818216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3" y="1818216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3" y="1938917"/>
            <a:ext cx="3092368" cy="160295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70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5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9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9" y="1934433"/>
            <a:ext cx="3092368" cy="16072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7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8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5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71" y="609601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05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3589879"/>
            <a:ext cx="9590551" cy="1507055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2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4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2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3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23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 algn="ctr">
              <a:buFont typeface="Arial" panose="020B0604020202020204" pitchFamily="34" charset="0"/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2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</p:spPr>
        <p:txBody>
          <a:bodyPr anchor="ctr">
            <a:normAutofit/>
          </a:bodyPr>
          <a:lstStyle>
            <a:lvl1pPr marL="27674" indent="0" algn="ctr"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e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0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6096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75265" y="2"/>
            <a:ext cx="6096000" cy="6857999"/>
          </a:xfrm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8" y="1732450"/>
            <a:ext cx="5060497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4" y="1732451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1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96C50-43D7-443B-A677-60CC0D004D7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8" y="588327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5217F1-9EA3-41EB-AC5A-E840C863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</p:sldLayoutIdLst>
  <p:txStyles>
    <p:titleStyle>
      <a:lvl1pPr algn="ctr" defTabSz="342891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8" indent="-229494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39987" indent="-202495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3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481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474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469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13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06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698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592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5113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The following adds a </a:t>
            </a:r>
            <a:r>
              <a:rPr lang="en-US" dirty="0" err="1">
                <a:effectLst/>
              </a:rPr>
              <a:t>DrawingTool</a:t>
            </a:r>
            <a:r>
              <a:rPr lang="en-US" dirty="0">
                <a:effectLst/>
              </a:rPr>
              <a:t> to an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 called </a:t>
            </a:r>
            <a:r>
              <a:rPr lang="en-US" dirty="0" err="1">
                <a:effectLst/>
              </a:rPr>
              <a:t>drawList</a:t>
            </a:r>
            <a:r>
              <a:rPr lang="en-US" dirty="0">
                <a:effectLst/>
              </a:rPr>
              <a:t>.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drawList.add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DrawingTool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Object Reference</a:t>
            </a:r>
          </a:p>
        </p:txBody>
      </p:sp>
    </p:spTree>
    <p:extLst>
      <p:ext uri="{BB962C8B-B14F-4D97-AF65-F5344CB8AC3E}">
        <p14:creationId xmlns:p14="http://schemas.microsoft.com/office/powerpoint/2010/main" val="319917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862" y="1863077"/>
            <a:ext cx="7593628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for(String n : names){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169915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4" y="1732449"/>
            <a:ext cx="11309683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cs typeface="Courier New" panose="02070309020205020404" pitchFamily="49" charset="0"/>
              </a:rPr>
              <a:t>Replaces the element at index with </a:t>
            </a:r>
            <a:r>
              <a:rPr lang="en-US" dirty="0" err="1">
                <a:cs typeface="Courier New" panose="02070309020205020404" pitchFamily="49" charset="0"/>
              </a:rPr>
              <a:t>objectReference</a:t>
            </a:r>
            <a:endParaRPr lang="en-US" dirty="0"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set(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Element</a:t>
            </a:r>
          </a:p>
        </p:txBody>
      </p:sp>
    </p:spTree>
    <p:extLst>
      <p:ext uri="{BB962C8B-B14F-4D97-AF65-F5344CB8AC3E}">
        <p14:creationId xmlns:p14="http://schemas.microsoft.com/office/powerpoint/2010/main" val="110436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  <a:cs typeface="Courier New" panose="02070309020205020404" pitchFamily="49" charset="0"/>
              </a:rPr>
              <a:t>Removes the element at index from the list and returns its old value; decrements the indices of the subsequent elements by 1</a:t>
            </a:r>
          </a:p>
          <a:p>
            <a:pPr marL="36900" indent="0" hangingPunct="0"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</a:p>
        </p:txBody>
      </p:sp>
    </p:spTree>
    <p:extLst>
      <p:ext uri="{BB962C8B-B14F-4D97-AF65-F5344CB8AC3E}">
        <p14:creationId xmlns:p14="http://schemas.microsoft.com/office/powerpoint/2010/main" val="69578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1999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aList.add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("Chris");</a:t>
            </a:r>
          </a:p>
          <a:p>
            <a:pPr marL="36900" indent="0" hangingPunct="0">
              <a:buNone/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nameString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aList.get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3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3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//SYNTAX ERROR!</a:t>
            </a:r>
          </a:p>
          <a:p>
            <a:pPr marL="36900" indent="0" hangingPunct="0">
              <a:buNone/>
            </a:pP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("Name is " +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nameString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7937" y="1179196"/>
            <a:ext cx="3719736" cy="9541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Returns an Object, </a:t>
            </a:r>
          </a:p>
          <a:p>
            <a:r>
              <a:rPr lang="en-US" sz="2800" dirty="0"/>
              <a:t>not specifically a String</a:t>
            </a:r>
          </a:p>
        </p:txBody>
      </p:sp>
      <p:cxnSp>
        <p:nvCxnSpPr>
          <p:cNvPr id="6" name="Curved Connector 5"/>
          <p:cNvCxnSpPr>
            <a:stCxn id="4" idx="2"/>
          </p:cNvCxnSpPr>
          <p:nvPr/>
        </p:nvCxnSpPr>
        <p:spPr>
          <a:xfrm rot="5400000">
            <a:off x="9015007" y="2759601"/>
            <a:ext cx="1829097" cy="576500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4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1999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aList.add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("Chris");</a:t>
            </a:r>
          </a:p>
          <a:p>
            <a:pPr marL="36900" indent="0" hangingPunct="0">
              <a:buNone/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nameString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(String)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aList.get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3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3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//FIXED</a:t>
            </a:r>
          </a:p>
          <a:p>
            <a:pPr marL="36900" indent="0" hangingPunct="0">
              <a:buNone/>
            </a:pP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("Name is " +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nameString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245980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273994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requires an object that is derived from the Java Object class. </a:t>
            </a:r>
          </a:p>
          <a:p>
            <a:pPr marL="36900" indent="0">
              <a:buNone/>
            </a:pPr>
            <a:r>
              <a:rPr lang="en-US" dirty="0"/>
              <a:t>This means </a:t>
            </a:r>
            <a:r>
              <a:rPr lang="en-US" dirty="0" err="1"/>
              <a:t>int</a:t>
            </a:r>
            <a:r>
              <a:rPr lang="en-US" dirty="0"/>
              <a:t>, double, char, float, </a:t>
            </a:r>
            <a:r>
              <a:rPr lang="en-US" dirty="0" err="1"/>
              <a:t>boolean</a:t>
            </a:r>
            <a:r>
              <a:rPr lang="en-US" dirty="0"/>
              <a:t>, byte, short, or longs cannot be placed in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157497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That’s why Wrapper classes were invented!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classes </a:t>
            </a: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wrap primitive values inside objects. These wrapper objects can be stored in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ArrayLists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203906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is a typical number wrapper. There is a constructor that makes a </a:t>
            </a:r>
            <a:r>
              <a:rPr lang="en-US" sz="28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out of a </a:t>
            </a:r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value:</a:t>
            </a:r>
          </a:p>
          <a:p>
            <a:pPr marL="9144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20574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 r = new Double(8.2057);</a:t>
            </a:r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 - Double</a:t>
            </a:r>
          </a:p>
        </p:txBody>
      </p:sp>
    </p:spTree>
    <p:extLst>
      <p:ext uri="{BB962C8B-B14F-4D97-AF65-F5344CB8AC3E}">
        <p14:creationId xmlns:p14="http://schemas.microsoft.com/office/powerpoint/2010/main" val="356827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To declare a reference variable for an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, do this: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a reference to 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future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46710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5" y="1732449"/>
            <a:ext cx="11919284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&lt;Double&gt; grades = new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&lt;Double&gt;();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grades.add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(93.45);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(“Value is “ 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grades.get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 - Double</a:t>
            </a:r>
          </a:p>
        </p:txBody>
      </p:sp>
    </p:spTree>
    <p:extLst>
      <p:ext uri="{BB962C8B-B14F-4D97-AF65-F5344CB8AC3E}">
        <p14:creationId xmlns:p14="http://schemas.microsoft.com/office/powerpoint/2010/main" val="166724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450"/>
            <a:ext cx="12192000" cy="5887549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sz="3200" dirty="0">
                <a:effectLst/>
              </a:rPr>
              <a:t>To declare a variable and to construct an </a:t>
            </a:r>
            <a:r>
              <a:rPr lang="en-US" sz="3200" dirty="0" err="1">
                <a:effectLst/>
              </a:rPr>
              <a:t>ArrayList</a:t>
            </a:r>
            <a:r>
              <a:rPr lang="en-US" sz="3200" dirty="0">
                <a:effectLst/>
              </a:rPr>
              <a:t> with an unspecified initial capacity, do this: </a:t>
            </a:r>
          </a:p>
          <a:p>
            <a:pPr marL="36900" indent="0" hangingPunct="0">
              <a:buNone/>
            </a:pPr>
            <a:endParaRPr lang="en-US" sz="3200" b="1" dirty="0">
              <a:effectLst/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sz="3200" dirty="0" err="1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myArrayList</a:t>
            </a:r>
            <a:r>
              <a:rPr lang="en-US" sz="3200" dirty="0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is a reference to an </a:t>
            </a:r>
            <a:r>
              <a:rPr lang="en-US" sz="3200" dirty="0" err="1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 object. The Java system picks the initial capacity</a:t>
            </a:r>
          </a:p>
          <a:p>
            <a:pPr marL="36900" indent="0" hangingPunct="0">
              <a:buNone/>
            </a:pP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myArrayList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36900" indent="0" hangingPunct="0">
              <a:buNone/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			new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();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6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12F7D4-A670-453C-8E97-C2FC4CFA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To see the number of elements in the list, use the size method</a:t>
            </a:r>
          </a:p>
          <a:p>
            <a:pPr algn="ctr"/>
            <a:endParaRPr lang="en-US" dirty="0"/>
          </a:p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myArrayList.size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3159C-BAA8-4EE6-BBBB-1FE8B451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9149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12F7D4-A670-453C-8E97-C2FC4CFA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To see if the list is empty, returns true is it is or false</a:t>
            </a:r>
          </a:p>
          <a:p>
            <a:pPr algn="ctr"/>
            <a:endParaRPr lang="en-US" dirty="0"/>
          </a:p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myArrayList.isEmpty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3159C-BAA8-4EE6-BBBB-1FE8B451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4058751"/>
          </a:xfrm>
        </p:spPr>
        <p:txBody>
          <a:bodyPr>
            <a:normAutofit/>
          </a:bodyPr>
          <a:lstStyle/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r>
              <a:rPr lang="en-US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access the object at a particular index, use: 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r>
              <a:rPr lang="en-US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Returns the value of the element at index</a:t>
            </a:r>
            <a:endParaRPr lang="en-US" sz="60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r>
              <a:rPr lang="en-US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Object get(</a:t>
            </a:r>
            <a:r>
              <a:rPr lang="en-US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int</a:t>
            </a:r>
            <a:r>
              <a:rPr lang="en-US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index);</a:t>
            </a:r>
            <a:endParaRPr lang="en-US" sz="60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  <a:tabLst>
                <a:tab pos="1600200" algn="l"/>
              </a:tabLst>
            </a:pPr>
            <a:r>
              <a:rPr lang="en-US" sz="3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3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myArrayList.get</a:t>
            </a:r>
            <a:r>
              <a:rPr lang="en-US" sz="3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3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en-US" sz="6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Index</a:t>
            </a:r>
          </a:p>
        </p:txBody>
      </p:sp>
    </p:spTree>
    <p:extLst>
      <p:ext uri="{BB962C8B-B14F-4D97-AF65-F5344CB8AC3E}">
        <p14:creationId xmlns:p14="http://schemas.microsoft.com/office/powerpoint/2010/main" val="30573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450"/>
            <a:ext cx="12192000" cy="5887549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sz="3200" dirty="0">
                <a:effectLst/>
              </a:rPr>
              <a:t>To add an element to the end of an </a:t>
            </a:r>
            <a:r>
              <a:rPr lang="en-US" sz="3200" dirty="0" err="1">
                <a:effectLst/>
              </a:rPr>
              <a:t>ArrayList</a:t>
            </a:r>
            <a:r>
              <a:rPr lang="en-US" sz="3200" dirty="0">
                <a:effectLst/>
              </a:rPr>
              <a:t>, use: </a:t>
            </a:r>
          </a:p>
          <a:p>
            <a:pPr marL="36900" indent="0" hangingPunct="0">
              <a:buNone/>
            </a:pPr>
            <a:r>
              <a:rPr lang="en-US" sz="3200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Adds a reference to an Object to the end of the </a:t>
            </a:r>
            <a:r>
              <a:rPr lang="en-US" sz="3200" dirty="0" err="1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effectLst/>
                <a:latin typeface="Calibri" panose="020F0502020204030204" pitchFamily="34" charset="0"/>
                <a:cs typeface="Courier New" panose="02070309020205020404" pitchFamily="49" charset="0"/>
              </a:rPr>
              <a:t>, increasing its size by 1</a:t>
            </a:r>
          </a:p>
          <a:p>
            <a:pPr marL="36900" indent="0" hangingPunct="0">
              <a:buNone/>
            </a:pPr>
            <a:endParaRPr lang="en-US" sz="3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add(Object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Element at the End</a:t>
            </a:r>
          </a:p>
        </p:txBody>
      </p:sp>
    </p:spTree>
    <p:extLst>
      <p:ext uri="{BB962C8B-B14F-4D97-AF65-F5344CB8AC3E}">
        <p14:creationId xmlns:p14="http://schemas.microsoft.com/office/powerpoint/2010/main" val="236781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732449"/>
            <a:ext cx="11887200" cy="51255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900" indent="0" hangingPunct="0"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&lt;String&gt; names = new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&lt;String&gt;();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("Cary");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("Chris");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("Sandy");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("Elaine");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Element at the End</a:t>
            </a:r>
          </a:p>
        </p:txBody>
      </p:sp>
    </p:spTree>
    <p:extLst>
      <p:ext uri="{BB962C8B-B14F-4D97-AF65-F5344CB8AC3E}">
        <p14:creationId xmlns:p14="http://schemas.microsoft.com/office/powerpoint/2010/main" val="272755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lastOne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names.remove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()-1);</a:t>
            </a:r>
          </a:p>
          <a:p>
            <a:pPr marL="36900" indent="0" hangingPunct="0">
              <a:buNone/>
            </a:pP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("removed: " +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lastOne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36900" indent="0" hangingPunct="0">
              <a:buNone/>
            </a:pP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 "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Alyce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// add at index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605" y="0"/>
            <a:ext cx="7558395" cy="970450"/>
          </a:xfrm>
        </p:spPr>
        <p:txBody>
          <a:bodyPr/>
          <a:lstStyle/>
          <a:p>
            <a:r>
              <a:rPr lang="en-US" dirty="0"/>
              <a:t>Removing an Element at the End</a:t>
            </a:r>
          </a:p>
        </p:txBody>
      </p:sp>
    </p:spTree>
    <p:extLst>
      <p:ext uri="{BB962C8B-B14F-4D97-AF65-F5344CB8AC3E}">
        <p14:creationId xmlns:p14="http://schemas.microsoft.com/office/powerpoint/2010/main" val="228094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illips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lipsSlideTheme" id="{98CF75A8-B7DC-478D-BC23-6769FD90BB16}" vid="{EEC44357-EC68-49A0-B932-1B7A182E72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PhillipsSlideTheme</Template>
  <TotalTime>70</TotalTime>
  <Words>468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Calisto MT</vt:lpstr>
      <vt:lpstr>Courier New</vt:lpstr>
      <vt:lpstr>Times New Roman</vt:lpstr>
      <vt:lpstr>Trebuchet MS</vt:lpstr>
      <vt:lpstr>Wingdings 2</vt:lpstr>
      <vt:lpstr>PhillipsSlideTheme</vt:lpstr>
      <vt:lpstr>ArrayList Class</vt:lpstr>
      <vt:lpstr>ArrayList Class</vt:lpstr>
      <vt:lpstr>ArrayList</vt:lpstr>
      <vt:lpstr>Size</vt:lpstr>
      <vt:lpstr>isEmpty</vt:lpstr>
      <vt:lpstr>Accessing an Index</vt:lpstr>
      <vt:lpstr>Adding an Element at the End</vt:lpstr>
      <vt:lpstr>Adding an Element at the End</vt:lpstr>
      <vt:lpstr>Removing an Element at the End</vt:lpstr>
      <vt:lpstr>Adding a new Object Reference</vt:lpstr>
      <vt:lpstr>For Each loop</vt:lpstr>
      <vt:lpstr>Changing an Element</vt:lpstr>
      <vt:lpstr>Removing an Element</vt:lpstr>
      <vt:lpstr>Casting</vt:lpstr>
      <vt:lpstr>Casting</vt:lpstr>
      <vt:lpstr>Wrapper Classes</vt:lpstr>
      <vt:lpstr>Wrapper classes</vt:lpstr>
      <vt:lpstr>Wrapper classes</vt:lpstr>
      <vt:lpstr>Wrapper Class - Double</vt:lpstr>
      <vt:lpstr>Wrapper Class - Double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 Class</dc:title>
  <dc:creator>Elizabeth Phillips</dc:creator>
  <cp:lastModifiedBy>Windows User</cp:lastModifiedBy>
  <cp:revision>25</cp:revision>
  <cp:lastPrinted>2018-01-09T15:43:38Z</cp:lastPrinted>
  <dcterms:created xsi:type="dcterms:W3CDTF">2017-02-09T03:32:42Z</dcterms:created>
  <dcterms:modified xsi:type="dcterms:W3CDTF">2018-01-09T16:01:35Z</dcterms:modified>
</cp:coreProperties>
</file>