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BAE-05B7-46E8-AE5E-1419AB98FA7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0969-ADBE-4434-9EBD-88E2E7BF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BAE-05B7-46E8-AE5E-1419AB98FA7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0969-ADBE-4434-9EBD-88E2E7BF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5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BAE-05B7-46E8-AE5E-1419AB98FA7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0969-ADBE-4434-9EBD-88E2E7BF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7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BAE-05B7-46E8-AE5E-1419AB98FA7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0969-ADBE-4434-9EBD-88E2E7BF546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0691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BAE-05B7-46E8-AE5E-1419AB98FA7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0969-ADBE-4434-9EBD-88E2E7BF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47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BAE-05B7-46E8-AE5E-1419AB98FA7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0969-ADBE-4434-9EBD-88E2E7BF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45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BAE-05B7-46E8-AE5E-1419AB98FA7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0969-ADBE-4434-9EBD-88E2E7BF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03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BAE-05B7-46E8-AE5E-1419AB98FA7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0969-ADBE-4434-9EBD-88E2E7BF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90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BAE-05B7-46E8-AE5E-1419AB98FA7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0969-ADBE-4434-9EBD-88E2E7BF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6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BAE-05B7-46E8-AE5E-1419AB98FA7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0969-ADBE-4434-9EBD-88E2E7BF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5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BAE-05B7-46E8-AE5E-1419AB98FA7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0969-ADBE-4434-9EBD-88E2E7BF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1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BAE-05B7-46E8-AE5E-1419AB98FA7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0969-ADBE-4434-9EBD-88E2E7BF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8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BAE-05B7-46E8-AE5E-1419AB98FA7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0969-ADBE-4434-9EBD-88E2E7BF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8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BAE-05B7-46E8-AE5E-1419AB98FA7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0969-ADBE-4434-9EBD-88E2E7BF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1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BAE-05B7-46E8-AE5E-1419AB98FA7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0969-ADBE-4434-9EBD-88E2E7BF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1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BAE-05B7-46E8-AE5E-1419AB98FA7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0969-ADBE-4434-9EBD-88E2E7BF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6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BAE-05B7-46E8-AE5E-1419AB98FA7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0969-ADBE-4434-9EBD-88E2E7BF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4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A83ABAE-05B7-46E8-AE5E-1419AB98FA7B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9B60969-ADBE-4434-9EBD-88E2E7BF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54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Boolean Algebra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Algebra – </a:t>
            </a:r>
            <a:r>
              <a:rPr lang="en-US" dirty="0" err="1" smtClean="0"/>
              <a:t>DeMorgan’s</a:t>
            </a:r>
            <a:r>
              <a:rPr lang="en-US" dirty="0" smtClean="0"/>
              <a:t> 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en-US" dirty="0">
                <a:effectLst/>
              </a:rPr>
              <a:t>There are many identities that have been developed to use with compound Boolean expressions.  </a:t>
            </a:r>
            <a:endParaRPr lang="en-US" dirty="0" smtClean="0">
              <a:effectLst/>
            </a:endParaRPr>
          </a:p>
          <a:p>
            <a:pPr marL="36900" indent="0" algn="ctr">
              <a:buNone/>
            </a:pPr>
            <a:r>
              <a:rPr lang="en-US" dirty="0" smtClean="0">
                <a:effectLst/>
              </a:rPr>
              <a:t>Two </a:t>
            </a:r>
            <a:r>
              <a:rPr lang="en-US" dirty="0">
                <a:effectLst/>
              </a:rPr>
              <a:t>of the more useful identities are </a:t>
            </a:r>
            <a:r>
              <a:rPr lang="en-US" dirty="0" err="1">
                <a:effectLst/>
              </a:rPr>
              <a:t>DeMorgan's</a:t>
            </a:r>
            <a:r>
              <a:rPr lang="en-US" dirty="0">
                <a:effectLst/>
              </a:rPr>
              <a:t> Laws, which are used to negate compound Boolean expressions.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7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Algebra – </a:t>
            </a:r>
            <a:r>
              <a:rPr lang="en-US" dirty="0" err="1" smtClean="0"/>
              <a:t>DeMorgan’s</a:t>
            </a:r>
            <a:r>
              <a:rPr lang="en-US" dirty="0" smtClean="0"/>
              <a:t> 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900" indent="0" hangingPunct="0">
              <a:buNone/>
            </a:pPr>
            <a:r>
              <a:rPr lang="en-US" b="1" dirty="0" err="1">
                <a:effectLst/>
              </a:rPr>
              <a:t>DeMorgan's</a:t>
            </a:r>
            <a:r>
              <a:rPr lang="en-US" b="1" dirty="0">
                <a:effectLst/>
              </a:rPr>
              <a:t> </a:t>
            </a:r>
            <a:r>
              <a:rPr lang="en-US" b="1" dirty="0" smtClean="0">
                <a:effectLst/>
              </a:rPr>
              <a:t>Laws</a:t>
            </a:r>
            <a:endParaRPr lang="en-US" b="1" dirty="0">
              <a:effectLst/>
            </a:endParaRP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 </a:t>
            </a:r>
          </a:p>
          <a:p>
            <a:pPr marL="36900" indent="0" algn="ctr" hangingPunct="0">
              <a:buNone/>
            </a:pPr>
            <a:r>
              <a:rPr lang="en-US" dirty="0">
                <a:effectLst/>
              </a:rPr>
              <a:t>!(A || B)  </a:t>
            </a:r>
            <a:r>
              <a:rPr lang="en-US" dirty="0" smtClean="0">
                <a:effectLst/>
              </a:rPr>
              <a:t>is equivalent to  </a:t>
            </a:r>
            <a:r>
              <a:rPr lang="en-US" dirty="0">
                <a:effectLst/>
              </a:rPr>
              <a:t>! A &amp;&amp; ! B</a:t>
            </a:r>
          </a:p>
          <a:p>
            <a:pPr marL="36900" indent="0" algn="ctr" hangingPunct="0">
              <a:buNone/>
            </a:pPr>
            <a:r>
              <a:rPr lang="en-US" dirty="0">
                <a:effectLst/>
              </a:rPr>
              <a:t> </a:t>
            </a:r>
          </a:p>
          <a:p>
            <a:pPr marL="36900" indent="0" algn="ctr" hangingPunct="0">
              <a:buNone/>
            </a:pPr>
            <a:r>
              <a:rPr lang="en-US" dirty="0">
                <a:effectLst/>
              </a:rPr>
              <a:t>!(A &amp;&amp; B)  </a:t>
            </a:r>
            <a:r>
              <a:rPr lang="en-US" smtClean="0">
                <a:effectLst/>
              </a:rPr>
              <a:t>is equivalent to  </a:t>
            </a:r>
            <a:r>
              <a:rPr lang="en-US" dirty="0">
                <a:effectLst/>
              </a:rPr>
              <a:t>! A || ! B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 </a:t>
            </a:r>
          </a:p>
          <a:p>
            <a:pPr marL="36900" indent="0" hangingPunct="0">
              <a:buNone/>
            </a:pPr>
            <a:r>
              <a:rPr lang="en-US" dirty="0" smtClean="0">
                <a:effectLst/>
              </a:rPr>
              <a:t>The </a:t>
            </a:r>
            <a:r>
              <a:rPr lang="en-US" dirty="0">
                <a:effectLst/>
              </a:rPr>
              <a:t>symbols A and B represent the Boolean values, </a:t>
            </a:r>
            <a:r>
              <a:rPr lang="en-US" b="1" dirty="0">
                <a:effectLst/>
              </a:rPr>
              <a:t>true</a:t>
            </a:r>
            <a:r>
              <a:rPr lang="en-US" dirty="0">
                <a:effectLst/>
              </a:rPr>
              <a:t> or </a:t>
            </a:r>
            <a:r>
              <a:rPr lang="en-US" b="1" dirty="0">
                <a:effectLst/>
              </a:rPr>
              <a:t>false</a:t>
            </a:r>
            <a:r>
              <a:rPr lang="en-US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08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 err="1" smtClean="0"/>
              <a:t>DeMorgan’s</a:t>
            </a:r>
            <a:r>
              <a:rPr lang="en-US" dirty="0" smtClean="0"/>
              <a:t> Law - Truth Table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238930"/>
              </p:ext>
            </p:extLst>
          </p:nvPr>
        </p:nvGraphicFramePr>
        <p:xfrm>
          <a:off x="627959" y="2101514"/>
          <a:ext cx="10639596" cy="3737813"/>
        </p:xfrm>
        <a:graphic>
          <a:graphicData uri="http://schemas.openxmlformats.org/drawingml/2006/table">
            <a:tbl>
              <a:tblPr/>
              <a:tblGrid>
                <a:gridCol w="128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9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3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97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07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64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2634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800" b="1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A||B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!(A||B)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!A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!B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!A&amp;&amp;!B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43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634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634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2634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634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07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</a:t>
            </a:r>
            <a:r>
              <a:rPr lang="en-US" dirty="0" err="1" smtClean="0"/>
              <a:t>DeMorgan’s</a:t>
            </a:r>
            <a:r>
              <a:rPr lang="en-US" dirty="0" smtClean="0"/>
              <a:t> Law - Truth Table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198229"/>
              </p:ext>
            </p:extLst>
          </p:nvPr>
        </p:nvGraphicFramePr>
        <p:xfrm>
          <a:off x="1540042" y="2101514"/>
          <a:ext cx="9224210" cy="3737813"/>
        </p:xfrm>
        <a:graphic>
          <a:graphicData uri="http://schemas.openxmlformats.org/drawingml/2006/table">
            <a:tbl>
              <a:tblPr/>
              <a:tblGrid>
                <a:gridCol w="1299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6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44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029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2634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!(A&amp;&amp;B)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!A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!B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!A||!B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43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634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634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2634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634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3100" algn="ctr"/>
                          <a:tab pos="2400300" algn="ctr"/>
                          <a:tab pos="3086100" algn="ctr"/>
                          <a:tab pos="3771900" algn="ctr"/>
                          <a:tab pos="4343400" algn="ctr"/>
                          <a:tab pos="5143500" algn="ctr"/>
                        </a:tabLs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96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DeMorgan’s</a:t>
            </a:r>
            <a:r>
              <a:rPr lang="en-US" dirty="0" smtClean="0"/>
              <a:t>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!(A &amp;&amp; B) -&gt; ! A  || ! B    </a:t>
            </a:r>
          </a:p>
          <a:p>
            <a:pPr marL="36900" indent="0" algn="ctr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36900" indent="0" algn="ctr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!(A || B) -&gt; ! A  &amp;&amp; ! 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17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Negations of Boolean Assertions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Assertion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A Boolean assertion is simply an expression that results in a true or false answer.  For example,</a:t>
            </a:r>
          </a:p>
          <a:p>
            <a:pPr marL="36900" indent="0" hangingPunct="0">
              <a:buNone/>
            </a:pPr>
            <a:endParaRPr lang="en-US" dirty="0">
              <a:effectLst/>
            </a:endParaRPr>
          </a:p>
          <a:p>
            <a:pPr marL="36900" indent="0" algn="ctr" hangingPunct="0">
              <a:buNone/>
            </a:pPr>
            <a:r>
              <a:rPr lang="en-US" dirty="0" smtClean="0">
                <a:effectLst/>
              </a:rPr>
              <a:t>a </a:t>
            </a:r>
            <a:r>
              <a:rPr lang="en-US" dirty="0">
                <a:effectLst/>
              </a:rPr>
              <a:t>&gt; </a:t>
            </a:r>
            <a:r>
              <a:rPr lang="en-US" dirty="0" smtClean="0">
                <a:effectLst/>
              </a:rPr>
              <a:t>5		0 </a:t>
            </a:r>
            <a:r>
              <a:rPr lang="en-US" dirty="0">
                <a:effectLst/>
              </a:rPr>
              <a:t>== </a:t>
            </a:r>
            <a:r>
              <a:rPr lang="en-US" dirty="0" smtClean="0">
                <a:effectLst/>
              </a:rPr>
              <a:t>b			a </a:t>
            </a:r>
            <a:r>
              <a:rPr lang="en-US" dirty="0">
                <a:effectLst/>
              </a:rPr>
              <a:t>&lt;= b</a:t>
            </a:r>
          </a:p>
          <a:p>
            <a:pPr marL="36900" indent="0" hangingPunct="0">
              <a:buNone/>
            </a:pPr>
            <a:endParaRPr lang="en-US" dirty="0">
              <a:effectLst/>
            </a:endParaRPr>
          </a:p>
          <a:p>
            <a:pPr marL="36900" indent="0" hangingPunct="0">
              <a:buNone/>
            </a:pPr>
            <a:r>
              <a:rPr lang="en-US" dirty="0" smtClean="0">
                <a:effectLst/>
              </a:rPr>
              <a:t>are </a:t>
            </a:r>
            <a:r>
              <a:rPr lang="en-US" dirty="0">
                <a:effectLst/>
              </a:rPr>
              <a:t>all statements that will result in a true or false answer</a:t>
            </a:r>
            <a:r>
              <a:rPr lang="en-US" dirty="0" smtClean="0">
                <a:effectLst/>
              </a:rPr>
              <a:t>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280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Assertion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10625"/>
          </a:xfrm>
        </p:spPr>
        <p:txBody>
          <a:bodyPr/>
          <a:lstStyle/>
          <a:p>
            <a:pPr marL="36900" lvl="0" indent="0">
              <a:buNone/>
            </a:pPr>
            <a:r>
              <a:rPr lang="en-US" dirty="0">
                <a:effectLst/>
              </a:rPr>
              <a:t>To negate a Boolean assertion means to write the opposite of a given Boolean assertion.  </a:t>
            </a:r>
            <a:endParaRPr lang="en-US" dirty="0" smtClean="0">
              <a:effectLst/>
            </a:endParaRPr>
          </a:p>
          <a:p>
            <a:pPr marL="36900" lvl="0" indent="0">
              <a:buNone/>
            </a:pPr>
            <a:endParaRPr lang="en-US" dirty="0" smtClean="0">
              <a:effectLst/>
            </a:endParaRPr>
          </a:p>
          <a:p>
            <a:pPr marL="36900" lvl="0" indent="0">
              <a:buNone/>
            </a:pPr>
            <a:r>
              <a:rPr lang="en-US" dirty="0" smtClean="0">
                <a:effectLst/>
              </a:rPr>
              <a:t>Example: A negated is !A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548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Assertion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842722"/>
              </p:ext>
            </p:extLst>
          </p:nvPr>
        </p:nvGraphicFramePr>
        <p:xfrm>
          <a:off x="3058718" y="2229854"/>
          <a:ext cx="6063916" cy="289434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981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2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4684"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0" algn="l"/>
                          <a:tab pos="1600200" algn="l"/>
                          <a:tab pos="2743200" algn="ctr"/>
                          <a:tab pos="4114800" algn="ctr"/>
                        </a:tabLst>
                      </a:pPr>
                      <a:r>
                        <a:rPr lang="en-US" sz="4400" u="none" dirty="0">
                          <a:effectLst/>
                        </a:rPr>
                        <a:t>A</a:t>
                      </a:r>
                      <a:endParaRPr lang="en-US" sz="4400" u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0" algn="l"/>
                          <a:tab pos="1600200" algn="l"/>
                          <a:tab pos="2743200" algn="ctr"/>
                          <a:tab pos="4114800" algn="ctr"/>
                        </a:tabLst>
                      </a:pPr>
                      <a:r>
                        <a:rPr lang="en-US" sz="4400" u="none" dirty="0">
                          <a:effectLst/>
                        </a:rPr>
                        <a:t>!A</a:t>
                      </a:r>
                      <a:endParaRPr lang="en-US" sz="4400" u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221"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0" algn="l"/>
                          <a:tab pos="1600200" algn="l"/>
                          <a:tab pos="2514600" algn="l"/>
                          <a:tab pos="3886200" algn="l"/>
                        </a:tabLst>
                      </a:pPr>
                      <a:r>
                        <a:rPr lang="en-US" sz="3600" dirty="0">
                          <a:effectLst/>
                        </a:rPr>
                        <a:t>5 == x</a:t>
                      </a:r>
                      <a:endParaRPr lang="en-US" sz="4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0" algn="l"/>
                          <a:tab pos="1600200" algn="l"/>
                          <a:tab pos="2514600" algn="l"/>
                          <a:tab pos="3886200" algn="l"/>
                        </a:tabLst>
                      </a:pPr>
                      <a:r>
                        <a:rPr lang="en-US" sz="3600" dirty="0">
                          <a:effectLst/>
                        </a:rPr>
                        <a:t>5 != x</a:t>
                      </a:r>
                      <a:endParaRPr lang="en-US" sz="4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221"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0" algn="l"/>
                          <a:tab pos="1600200" algn="l"/>
                          <a:tab pos="2514600" algn="l"/>
                          <a:tab pos="3886200" algn="l"/>
                        </a:tabLst>
                      </a:pPr>
                      <a:r>
                        <a:rPr lang="en-US" sz="3600">
                          <a:effectLst/>
                        </a:rPr>
                        <a:t>x &lt; 5</a:t>
                      </a:r>
                      <a:endParaRPr lang="en-US" sz="4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0" algn="l"/>
                          <a:tab pos="1600200" algn="l"/>
                          <a:tab pos="2514600" algn="l"/>
                          <a:tab pos="3886200" algn="l"/>
                        </a:tabLst>
                      </a:pPr>
                      <a:r>
                        <a:rPr lang="en-US" sz="3600" dirty="0">
                          <a:effectLst/>
                        </a:rPr>
                        <a:t>x &gt;= 5</a:t>
                      </a:r>
                      <a:endParaRPr lang="en-US" sz="4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221"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0" algn="l"/>
                          <a:tab pos="1600200" algn="l"/>
                          <a:tab pos="2514600" algn="l"/>
                          <a:tab pos="3886200" algn="l"/>
                        </a:tabLst>
                      </a:pPr>
                      <a:r>
                        <a:rPr lang="en-US" sz="3600" dirty="0">
                          <a:effectLst/>
                        </a:rPr>
                        <a:t>x &gt;= 5</a:t>
                      </a:r>
                      <a:endParaRPr lang="en-US" sz="4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0200" algn="l"/>
                          <a:tab pos="1600200" algn="l"/>
                          <a:tab pos="2514600" algn="l"/>
                          <a:tab pos="3886200" algn="l"/>
                        </a:tabLst>
                      </a:pPr>
                      <a:r>
                        <a:rPr lang="en-US" sz="3600" dirty="0">
                          <a:effectLst/>
                        </a:rPr>
                        <a:t>x &lt; 5</a:t>
                      </a:r>
                      <a:endParaRPr lang="en-US" sz="4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96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Negations of Boolean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(!(</a:t>
            </a:r>
            <a:r>
              <a:rPr lang="en-US" b="1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5))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 // do something...</a:t>
            </a:r>
          </a:p>
          <a:p>
            <a:pPr marL="36900" indent="0" hangingPunct="0">
              <a:buNone/>
            </a:pPr>
            <a:endParaRPr lang="en-US" dirty="0">
              <a:effectLst/>
            </a:endParaRPr>
          </a:p>
          <a:p>
            <a:pPr marL="36900" indent="0" algn="ctr" hangingPunct="0">
              <a:buNone/>
            </a:pPr>
            <a:r>
              <a:rPr lang="en-US" b="1" dirty="0" smtClean="0">
                <a:effectLst/>
              </a:rPr>
              <a:t>can </a:t>
            </a:r>
            <a:r>
              <a:rPr lang="en-US" b="1" dirty="0">
                <a:effectLst/>
              </a:rPr>
              <a:t>be rewritten as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36900" indent="0" hangingPunct="0">
              <a:buNone/>
            </a:pP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&gt;= 5)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 // do something </a:t>
            </a: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Algebra and </a:t>
            </a:r>
            <a:r>
              <a:rPr lang="en-US" dirty="0" err="1" smtClean="0"/>
              <a:t>DeMorgan’s</a:t>
            </a:r>
            <a:r>
              <a:rPr lang="en-US" dirty="0" smtClean="0"/>
              <a:t> Laws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8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en-US" dirty="0">
                <a:effectLst/>
              </a:rPr>
              <a:t>Boolean Algebra is a branch of mathematics devoted to the study of Boolean values and operators.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7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Boolean Algebra consists of these fundamental operands and operators: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 </a:t>
            </a:r>
            <a:endParaRPr lang="en-US" dirty="0" smtClean="0">
              <a:effectLst/>
            </a:endParaRPr>
          </a:p>
          <a:p>
            <a:pPr marL="36900" indent="0" hangingPunct="0">
              <a:buNone/>
            </a:pPr>
            <a:r>
              <a:rPr lang="en-US" dirty="0" smtClean="0">
                <a:effectLst/>
              </a:rPr>
              <a:t>operands </a:t>
            </a:r>
            <a:r>
              <a:rPr lang="en-US" dirty="0">
                <a:effectLst/>
              </a:rPr>
              <a:t>(values):  </a:t>
            </a:r>
            <a:r>
              <a:rPr lang="en-US" b="1" dirty="0">
                <a:effectLst/>
              </a:rPr>
              <a:t>true</a:t>
            </a:r>
            <a:r>
              <a:rPr lang="en-US" dirty="0">
                <a:effectLst/>
              </a:rPr>
              <a:t>, </a:t>
            </a:r>
            <a:r>
              <a:rPr lang="en-US" b="1" dirty="0">
                <a:effectLst/>
              </a:rPr>
              <a:t>false</a:t>
            </a:r>
            <a:endParaRPr lang="en-US" dirty="0">
              <a:effectLst/>
            </a:endParaRP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 </a:t>
            </a:r>
          </a:p>
          <a:p>
            <a:pPr marL="36900" indent="0" hangingPunct="0">
              <a:buNone/>
            </a:pPr>
            <a:r>
              <a:rPr lang="en-US" dirty="0" smtClean="0">
                <a:effectLst/>
              </a:rPr>
              <a:t>operators</a:t>
            </a:r>
            <a:r>
              <a:rPr lang="en-US" dirty="0">
                <a:effectLst/>
              </a:rPr>
              <a:t>:  and (&amp;&amp;), or (||), not </a:t>
            </a:r>
            <a:r>
              <a:rPr lang="en-US" dirty="0" smtClean="0">
                <a:effectLst/>
              </a:rPr>
              <a:t>(!)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572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ideThem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Theme" id="{C5C0CDD3-E1C7-4523-9EA2-411D1B642618}" vid="{C1200AF3-32EF-405B-A47F-FBAE56692C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SlideTheme</Template>
  <TotalTime>34</TotalTime>
  <Words>277</Words>
  <Application>Microsoft Office PowerPoint</Application>
  <PresentationFormat>Widescreen</PresentationFormat>
  <Paragraphs>139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Calisto MT</vt:lpstr>
      <vt:lpstr>Courier New</vt:lpstr>
      <vt:lpstr>Times New Roman</vt:lpstr>
      <vt:lpstr>Trebuchet MS</vt:lpstr>
      <vt:lpstr>Wingdings 2</vt:lpstr>
      <vt:lpstr>SlideTheme</vt:lpstr>
      <vt:lpstr>Boolean Algebra</vt:lpstr>
      <vt:lpstr>Negations of Boolean Assertions</vt:lpstr>
      <vt:lpstr>Boolean Assertion</vt:lpstr>
      <vt:lpstr>Boolean Assertion</vt:lpstr>
      <vt:lpstr>Boolean Assertion</vt:lpstr>
      <vt:lpstr>Negations of Boolean Assertions</vt:lpstr>
      <vt:lpstr>Boolean Algebra and DeMorgan’s Laws</vt:lpstr>
      <vt:lpstr>Boolean Algebra</vt:lpstr>
      <vt:lpstr>Boolean Algebra</vt:lpstr>
      <vt:lpstr>Boolean Algebra – DeMorgan’s Laws</vt:lpstr>
      <vt:lpstr>Boolean Algebra – DeMorgan’s Laws</vt:lpstr>
      <vt:lpstr>First DeMorgan’s Law - Truth Table</vt:lpstr>
      <vt:lpstr>Second DeMorgan’s Law - Truth Table</vt:lpstr>
      <vt:lpstr>DeMorgan’s Law</vt:lpstr>
    </vt:vector>
  </TitlesOfParts>
  <Company>Austin Independent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Algebra</dc:title>
  <dc:creator>Elizabeth Phillips</dc:creator>
  <cp:lastModifiedBy>Windows User</cp:lastModifiedBy>
  <cp:revision>7</cp:revision>
  <dcterms:created xsi:type="dcterms:W3CDTF">2017-02-16T20:12:16Z</dcterms:created>
  <dcterms:modified xsi:type="dcterms:W3CDTF">2018-01-30T13:55:03Z</dcterms:modified>
</cp:coreProperties>
</file>