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77AEE68-FCA0-4916-8C74-5CF501E04C5D}"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2B2EC-D2B5-4819-91DC-81E93DC6832A}" type="slidenum">
              <a:rPr lang="en-US" smtClean="0"/>
              <a:t>‹#›</a:t>
            </a:fld>
            <a:endParaRPr lang="en-US"/>
          </a:p>
        </p:txBody>
      </p:sp>
    </p:spTree>
    <p:extLst>
      <p:ext uri="{BB962C8B-B14F-4D97-AF65-F5344CB8AC3E}">
        <p14:creationId xmlns:p14="http://schemas.microsoft.com/office/powerpoint/2010/main" val="3249979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7AEE68-FCA0-4916-8C74-5CF501E04C5D}"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2B2EC-D2B5-4819-91DC-81E93DC6832A}" type="slidenum">
              <a:rPr lang="en-US" smtClean="0"/>
              <a:t>‹#›</a:t>
            </a:fld>
            <a:endParaRPr lang="en-US"/>
          </a:p>
        </p:txBody>
      </p:sp>
    </p:spTree>
    <p:extLst>
      <p:ext uri="{BB962C8B-B14F-4D97-AF65-F5344CB8AC3E}">
        <p14:creationId xmlns:p14="http://schemas.microsoft.com/office/powerpoint/2010/main" val="4175599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7AEE68-FCA0-4916-8C74-5CF501E04C5D}"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2B2EC-D2B5-4819-91DC-81E93DC6832A}" type="slidenum">
              <a:rPr lang="en-US" smtClean="0"/>
              <a:t>‹#›</a:t>
            </a:fld>
            <a:endParaRPr lang="en-US"/>
          </a:p>
        </p:txBody>
      </p:sp>
    </p:spTree>
    <p:extLst>
      <p:ext uri="{BB962C8B-B14F-4D97-AF65-F5344CB8AC3E}">
        <p14:creationId xmlns:p14="http://schemas.microsoft.com/office/powerpoint/2010/main" val="3307834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7AEE68-FCA0-4916-8C74-5CF501E04C5D}"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2B2EC-D2B5-4819-91DC-81E93DC6832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81989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7AEE68-FCA0-4916-8C74-5CF501E04C5D}"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2B2EC-D2B5-4819-91DC-81E93DC6832A}" type="slidenum">
              <a:rPr lang="en-US" smtClean="0"/>
              <a:t>‹#›</a:t>
            </a:fld>
            <a:endParaRPr lang="en-US"/>
          </a:p>
        </p:txBody>
      </p:sp>
    </p:spTree>
    <p:extLst>
      <p:ext uri="{BB962C8B-B14F-4D97-AF65-F5344CB8AC3E}">
        <p14:creationId xmlns:p14="http://schemas.microsoft.com/office/powerpoint/2010/main" val="2450878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77AEE68-FCA0-4916-8C74-5CF501E04C5D}" type="datetimeFigureOut">
              <a:rPr lang="en-US" smtClean="0"/>
              <a:t>2/24/2017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C2B2EC-D2B5-4819-91DC-81E93DC6832A}" type="slidenum">
              <a:rPr lang="en-US" smtClean="0"/>
              <a:t>‹#›</a:t>
            </a:fld>
            <a:endParaRPr lang="en-US"/>
          </a:p>
        </p:txBody>
      </p:sp>
    </p:spTree>
    <p:extLst>
      <p:ext uri="{BB962C8B-B14F-4D97-AF65-F5344CB8AC3E}">
        <p14:creationId xmlns:p14="http://schemas.microsoft.com/office/powerpoint/2010/main" val="3036955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77AEE68-FCA0-4916-8C74-5CF501E04C5D}" type="datetimeFigureOut">
              <a:rPr lang="en-US" smtClean="0"/>
              <a:t>2/24/2017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C2B2EC-D2B5-4819-91DC-81E93DC6832A}" type="slidenum">
              <a:rPr lang="en-US" smtClean="0"/>
              <a:t>‹#›</a:t>
            </a:fld>
            <a:endParaRPr lang="en-US"/>
          </a:p>
        </p:txBody>
      </p:sp>
    </p:spTree>
    <p:extLst>
      <p:ext uri="{BB962C8B-B14F-4D97-AF65-F5344CB8AC3E}">
        <p14:creationId xmlns:p14="http://schemas.microsoft.com/office/powerpoint/2010/main" val="392377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7AEE68-FCA0-4916-8C74-5CF501E04C5D}"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2B2EC-D2B5-4819-91DC-81E93DC6832A}" type="slidenum">
              <a:rPr lang="en-US" smtClean="0"/>
              <a:t>‹#›</a:t>
            </a:fld>
            <a:endParaRPr lang="en-US"/>
          </a:p>
        </p:txBody>
      </p:sp>
    </p:spTree>
    <p:extLst>
      <p:ext uri="{BB962C8B-B14F-4D97-AF65-F5344CB8AC3E}">
        <p14:creationId xmlns:p14="http://schemas.microsoft.com/office/powerpoint/2010/main" val="3905887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7AEE68-FCA0-4916-8C74-5CF501E04C5D}"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2B2EC-D2B5-4819-91DC-81E93DC6832A}" type="slidenum">
              <a:rPr lang="en-US" smtClean="0"/>
              <a:t>‹#›</a:t>
            </a:fld>
            <a:endParaRPr lang="en-US"/>
          </a:p>
        </p:txBody>
      </p:sp>
    </p:spTree>
    <p:extLst>
      <p:ext uri="{BB962C8B-B14F-4D97-AF65-F5344CB8AC3E}">
        <p14:creationId xmlns:p14="http://schemas.microsoft.com/office/powerpoint/2010/main" val="357267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nchor="ctr">
            <a:normAutofit/>
          </a:bodyPr>
          <a:lstStyle>
            <a:lvl1pPr>
              <a:defRPr sz="3600"/>
            </a:lvl1pPr>
            <a:lvl2pPr>
              <a:defRPr sz="3200"/>
            </a:lvl2pPr>
            <a:lvl3pPr>
              <a:defRPr sz="2800"/>
            </a:lvl3pPr>
            <a:lvl4pPr>
              <a:defRPr sz="2400"/>
            </a:lvl4pPr>
            <a:lvl5pP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7AEE68-FCA0-4916-8C74-5CF501E04C5D}"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2B2EC-D2B5-4819-91DC-81E93DC6832A}" type="slidenum">
              <a:rPr lang="en-US" smtClean="0"/>
              <a:t>‹#›</a:t>
            </a:fld>
            <a:endParaRPr lang="en-US"/>
          </a:p>
        </p:txBody>
      </p:sp>
    </p:spTree>
    <p:extLst>
      <p:ext uri="{BB962C8B-B14F-4D97-AF65-F5344CB8AC3E}">
        <p14:creationId xmlns:p14="http://schemas.microsoft.com/office/powerpoint/2010/main" val="1512817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95401" y="1761067"/>
            <a:ext cx="9590550" cy="1828813"/>
          </a:xfrm>
        </p:spPr>
        <p:txBody>
          <a:bodyPr anchor="b"/>
          <a:lstStyle>
            <a:lvl1pPr algn="ctr">
              <a:defRPr sz="4000" b="1" cap="none"/>
            </a:lvl1pPr>
          </a:lstStyle>
          <a:p>
            <a:r>
              <a:rPr lang="en-US" dirty="0"/>
              <a:t>Click To Edit Master Title Style</a:t>
            </a:r>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7AEE68-FCA0-4916-8C74-5CF501E04C5D}"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2B2EC-D2B5-4819-91DC-81E93DC6832A}" type="slidenum">
              <a:rPr lang="en-US" smtClean="0"/>
              <a:t>‹#›</a:t>
            </a:fld>
            <a:endParaRPr lang="en-US"/>
          </a:p>
        </p:txBody>
      </p:sp>
    </p:spTree>
    <p:extLst>
      <p:ext uri="{BB962C8B-B14F-4D97-AF65-F5344CB8AC3E}">
        <p14:creationId xmlns:p14="http://schemas.microsoft.com/office/powerpoint/2010/main" val="3436665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77AEE68-FCA0-4916-8C74-5CF501E04C5D}"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2B2EC-D2B5-4819-91DC-81E93DC6832A}" type="slidenum">
              <a:rPr lang="en-US" smtClean="0"/>
              <a:t>‹#›</a:t>
            </a:fld>
            <a:endParaRPr lang="en-US"/>
          </a:p>
        </p:txBody>
      </p:sp>
    </p:spTree>
    <p:extLst>
      <p:ext uri="{BB962C8B-B14F-4D97-AF65-F5344CB8AC3E}">
        <p14:creationId xmlns:p14="http://schemas.microsoft.com/office/powerpoint/2010/main" val="395451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77AEE68-FCA0-4916-8C74-5CF501E04C5D}" type="datetimeFigureOut">
              <a:rPr lang="en-US" smtClean="0"/>
              <a:t>2/24/2017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C2B2EC-D2B5-4819-91DC-81E93DC6832A}" type="slidenum">
              <a:rPr lang="en-US" smtClean="0"/>
              <a:t>‹#›</a:t>
            </a:fld>
            <a:endParaRPr lang="en-US"/>
          </a:p>
        </p:txBody>
      </p:sp>
    </p:spTree>
    <p:extLst>
      <p:ext uri="{BB962C8B-B14F-4D97-AF65-F5344CB8AC3E}">
        <p14:creationId xmlns:p14="http://schemas.microsoft.com/office/powerpoint/2010/main" val="458567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77AEE68-FCA0-4916-8C74-5CF501E04C5D}" type="datetimeFigureOut">
              <a:rPr lang="en-US" smtClean="0"/>
              <a:t>2/24/2017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C2B2EC-D2B5-4819-91DC-81E93DC6832A}" type="slidenum">
              <a:rPr lang="en-US" smtClean="0"/>
              <a:t>‹#›</a:t>
            </a:fld>
            <a:endParaRPr lang="en-US"/>
          </a:p>
        </p:txBody>
      </p:sp>
    </p:spTree>
    <p:extLst>
      <p:ext uri="{BB962C8B-B14F-4D97-AF65-F5344CB8AC3E}">
        <p14:creationId xmlns:p14="http://schemas.microsoft.com/office/powerpoint/2010/main" val="145570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AEE68-FCA0-4916-8C74-5CF501E04C5D}" type="datetimeFigureOut">
              <a:rPr lang="en-US" smtClean="0"/>
              <a:t>2/24/2017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C2B2EC-D2B5-4819-91DC-81E93DC6832A}" type="slidenum">
              <a:rPr lang="en-US" smtClean="0"/>
              <a:t>‹#›</a:t>
            </a:fld>
            <a:endParaRPr lang="en-US"/>
          </a:p>
        </p:txBody>
      </p:sp>
    </p:spTree>
    <p:extLst>
      <p:ext uri="{BB962C8B-B14F-4D97-AF65-F5344CB8AC3E}">
        <p14:creationId xmlns:p14="http://schemas.microsoft.com/office/powerpoint/2010/main" val="2839802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7AEE68-FCA0-4916-8C74-5CF501E04C5D}"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2B2EC-D2B5-4819-91DC-81E93DC6832A}" type="slidenum">
              <a:rPr lang="en-US" smtClean="0"/>
              <a:t>‹#›</a:t>
            </a:fld>
            <a:endParaRPr lang="en-US"/>
          </a:p>
        </p:txBody>
      </p:sp>
    </p:spTree>
    <p:extLst>
      <p:ext uri="{BB962C8B-B14F-4D97-AF65-F5344CB8AC3E}">
        <p14:creationId xmlns:p14="http://schemas.microsoft.com/office/powerpoint/2010/main" val="116972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7AEE68-FCA0-4916-8C74-5CF501E04C5D}"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2B2EC-D2B5-4819-91DC-81E93DC6832A}" type="slidenum">
              <a:rPr lang="en-US" smtClean="0"/>
              <a:t>‹#›</a:t>
            </a:fld>
            <a:endParaRPr lang="en-US"/>
          </a:p>
        </p:txBody>
      </p:sp>
    </p:spTree>
    <p:extLst>
      <p:ext uri="{BB962C8B-B14F-4D97-AF65-F5344CB8AC3E}">
        <p14:creationId xmlns:p14="http://schemas.microsoft.com/office/powerpoint/2010/main" val="3098157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77AEE68-FCA0-4916-8C74-5CF501E04C5D}" type="datetimeFigureOut">
              <a:rPr lang="en-US" smtClean="0"/>
              <a:t>2/24/2017</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2C2B2EC-D2B5-4819-91DC-81E93DC6832A}" type="slidenum">
              <a:rPr lang="en-US" smtClean="0"/>
              <a:t>‹#›</a:t>
            </a:fld>
            <a:endParaRPr lang="en-US"/>
          </a:p>
        </p:txBody>
      </p:sp>
    </p:spTree>
    <p:extLst>
      <p:ext uri="{BB962C8B-B14F-4D97-AF65-F5344CB8AC3E}">
        <p14:creationId xmlns:p14="http://schemas.microsoft.com/office/powerpoint/2010/main" val="10702836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Single Dimensional Arrays</a:t>
            </a:r>
            <a:endParaRPr lang="en-US" dirty="0"/>
          </a:p>
        </p:txBody>
      </p:sp>
    </p:spTree>
    <p:extLst>
      <p:ext uri="{BB962C8B-B14F-4D97-AF65-F5344CB8AC3E}">
        <p14:creationId xmlns:p14="http://schemas.microsoft.com/office/powerpoint/2010/main" val="2989355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267557" cy="6857999"/>
          </a:xfrm>
        </p:spPr>
        <p:txBody>
          <a:bodyPr>
            <a:normAutofit lnSpcReduction="10000"/>
          </a:bodyPr>
          <a:lstStyle/>
          <a:p>
            <a:pPr marL="36900" indent="0">
              <a:buNone/>
            </a:pPr>
            <a:r>
              <a:rPr lang="en-US" dirty="0"/>
              <a:t>public static void main(String[] </a:t>
            </a:r>
            <a:r>
              <a:rPr lang="en-US" dirty="0" err="1"/>
              <a:t>args</a:t>
            </a:r>
            <a:r>
              <a:rPr lang="en-US" dirty="0"/>
              <a:t>) {</a:t>
            </a:r>
          </a:p>
          <a:p>
            <a:pPr marL="36900" indent="0">
              <a:buNone/>
            </a:pPr>
            <a:r>
              <a:rPr lang="en-US" dirty="0"/>
              <a:t>      double[] </a:t>
            </a:r>
            <a:r>
              <a:rPr lang="en-US" dirty="0" err="1"/>
              <a:t>myList</a:t>
            </a:r>
            <a:r>
              <a:rPr lang="en-US" dirty="0"/>
              <a:t> = {1.9, 2.9, 3.4, 3.5};</a:t>
            </a:r>
          </a:p>
          <a:p>
            <a:pPr marL="36900" indent="0">
              <a:buNone/>
            </a:pPr>
            <a:endParaRPr lang="en-US" dirty="0"/>
          </a:p>
          <a:p>
            <a:pPr marL="36900" indent="0">
              <a:buNone/>
            </a:pPr>
            <a:r>
              <a:rPr lang="en-US" dirty="0"/>
              <a:t>      // Summing all elements</a:t>
            </a:r>
          </a:p>
          <a:p>
            <a:pPr marL="36900" indent="0">
              <a:buNone/>
            </a:pPr>
            <a:r>
              <a:rPr lang="en-US" dirty="0"/>
              <a:t>      double total = 0;</a:t>
            </a:r>
          </a:p>
          <a:p>
            <a:pPr marL="36900" indent="0">
              <a:buNone/>
            </a:pPr>
            <a:r>
              <a:rPr lang="en-US" dirty="0"/>
              <a:t>      for (</a:t>
            </a:r>
            <a:r>
              <a:rPr lang="en-US" dirty="0" err="1"/>
              <a:t>int</a:t>
            </a:r>
            <a:r>
              <a:rPr lang="en-US" dirty="0"/>
              <a:t> </a:t>
            </a:r>
            <a:r>
              <a:rPr lang="en-US" dirty="0" err="1"/>
              <a:t>i</a:t>
            </a:r>
            <a:r>
              <a:rPr lang="en-US" dirty="0"/>
              <a:t> = 0; </a:t>
            </a:r>
            <a:r>
              <a:rPr lang="en-US" dirty="0" err="1"/>
              <a:t>i</a:t>
            </a:r>
            <a:r>
              <a:rPr lang="en-US" dirty="0"/>
              <a:t> &lt; </a:t>
            </a:r>
            <a:r>
              <a:rPr lang="en-US" dirty="0" err="1"/>
              <a:t>myList.length</a:t>
            </a:r>
            <a:r>
              <a:rPr lang="en-US" dirty="0"/>
              <a:t>; </a:t>
            </a:r>
            <a:r>
              <a:rPr lang="en-US" dirty="0" err="1"/>
              <a:t>i</a:t>
            </a:r>
            <a:r>
              <a:rPr lang="en-US" dirty="0"/>
              <a:t>++) {</a:t>
            </a:r>
          </a:p>
          <a:p>
            <a:pPr marL="36900" indent="0">
              <a:buNone/>
            </a:pPr>
            <a:r>
              <a:rPr lang="en-US" dirty="0"/>
              <a:t>         total += </a:t>
            </a:r>
            <a:r>
              <a:rPr lang="en-US" dirty="0" err="1"/>
              <a:t>myList</a:t>
            </a:r>
            <a:r>
              <a:rPr lang="en-US" dirty="0"/>
              <a:t>[</a:t>
            </a:r>
            <a:r>
              <a:rPr lang="en-US" dirty="0" err="1"/>
              <a:t>i</a:t>
            </a:r>
            <a:r>
              <a:rPr lang="en-US" dirty="0"/>
              <a:t>];</a:t>
            </a:r>
          </a:p>
          <a:p>
            <a:pPr marL="36900" indent="0">
              <a:buNone/>
            </a:pPr>
            <a:r>
              <a:rPr lang="en-US" dirty="0"/>
              <a:t>      }</a:t>
            </a:r>
          </a:p>
          <a:p>
            <a:pPr marL="36900" indent="0">
              <a:buNone/>
            </a:pPr>
            <a:r>
              <a:rPr lang="en-US" dirty="0"/>
              <a:t>      </a:t>
            </a:r>
            <a:r>
              <a:rPr lang="en-US" dirty="0" err="1"/>
              <a:t>System.out.println</a:t>
            </a:r>
            <a:r>
              <a:rPr lang="en-US" dirty="0"/>
              <a:t>("Total is " + total</a:t>
            </a:r>
            <a:r>
              <a:rPr lang="en-US" dirty="0" smtClean="0"/>
              <a:t>);</a:t>
            </a:r>
          </a:p>
          <a:p>
            <a:pPr marL="36900" indent="0">
              <a:buNone/>
            </a:pPr>
            <a:r>
              <a:rPr lang="en-US" dirty="0" smtClean="0"/>
              <a:t>}</a:t>
            </a:r>
            <a:endParaRPr lang="en-US" dirty="0"/>
          </a:p>
        </p:txBody>
      </p:sp>
    </p:spTree>
    <p:extLst>
      <p:ext uri="{BB962C8B-B14F-4D97-AF65-F5344CB8AC3E}">
        <p14:creationId xmlns:p14="http://schemas.microsoft.com/office/powerpoint/2010/main" val="1126956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267557" cy="6857999"/>
          </a:xfrm>
        </p:spPr>
        <p:txBody>
          <a:bodyPr>
            <a:normAutofit lnSpcReduction="10000"/>
          </a:bodyPr>
          <a:lstStyle/>
          <a:p>
            <a:pPr marL="36900" indent="0">
              <a:buNone/>
            </a:pPr>
            <a:r>
              <a:rPr lang="en-US" dirty="0"/>
              <a:t>public static void main(String[] </a:t>
            </a:r>
            <a:r>
              <a:rPr lang="en-US" dirty="0" err="1"/>
              <a:t>args</a:t>
            </a:r>
            <a:r>
              <a:rPr lang="en-US" dirty="0"/>
              <a:t>) {</a:t>
            </a:r>
          </a:p>
          <a:p>
            <a:pPr marL="36900" indent="0">
              <a:buNone/>
            </a:pPr>
            <a:r>
              <a:rPr lang="en-US" dirty="0"/>
              <a:t>      double[] </a:t>
            </a:r>
            <a:r>
              <a:rPr lang="en-US" dirty="0" err="1"/>
              <a:t>myList</a:t>
            </a:r>
            <a:r>
              <a:rPr lang="en-US" dirty="0"/>
              <a:t> = {1.9, 2.9, 3.4, 3.5};</a:t>
            </a:r>
          </a:p>
          <a:p>
            <a:pPr marL="36900" indent="0">
              <a:buNone/>
            </a:pPr>
            <a:endParaRPr lang="en-US" dirty="0"/>
          </a:p>
          <a:p>
            <a:pPr marL="36900" indent="0">
              <a:buNone/>
            </a:pPr>
            <a:r>
              <a:rPr lang="en-US" dirty="0"/>
              <a:t>      // Finding the largest element</a:t>
            </a:r>
          </a:p>
          <a:p>
            <a:pPr marL="36900" indent="0">
              <a:buNone/>
            </a:pPr>
            <a:r>
              <a:rPr lang="en-US" dirty="0"/>
              <a:t>      double max = </a:t>
            </a:r>
            <a:r>
              <a:rPr lang="en-US" dirty="0" err="1"/>
              <a:t>myList</a:t>
            </a:r>
            <a:r>
              <a:rPr lang="en-US" dirty="0"/>
              <a:t>[0];</a:t>
            </a:r>
          </a:p>
          <a:p>
            <a:pPr marL="36900" indent="0">
              <a:buNone/>
            </a:pPr>
            <a:r>
              <a:rPr lang="en-US" dirty="0"/>
              <a:t>      for (</a:t>
            </a:r>
            <a:r>
              <a:rPr lang="en-US" dirty="0" err="1"/>
              <a:t>int</a:t>
            </a:r>
            <a:r>
              <a:rPr lang="en-US" dirty="0"/>
              <a:t> </a:t>
            </a:r>
            <a:r>
              <a:rPr lang="en-US" dirty="0" err="1"/>
              <a:t>i</a:t>
            </a:r>
            <a:r>
              <a:rPr lang="en-US" dirty="0"/>
              <a:t> = 1; </a:t>
            </a:r>
            <a:r>
              <a:rPr lang="en-US" dirty="0" err="1"/>
              <a:t>i</a:t>
            </a:r>
            <a:r>
              <a:rPr lang="en-US" dirty="0"/>
              <a:t> &lt; </a:t>
            </a:r>
            <a:r>
              <a:rPr lang="en-US" dirty="0" err="1"/>
              <a:t>myList.length</a:t>
            </a:r>
            <a:r>
              <a:rPr lang="en-US" dirty="0"/>
              <a:t>; </a:t>
            </a:r>
            <a:r>
              <a:rPr lang="en-US" dirty="0" err="1"/>
              <a:t>i</a:t>
            </a:r>
            <a:r>
              <a:rPr lang="en-US" dirty="0"/>
              <a:t>++) {</a:t>
            </a:r>
          </a:p>
          <a:p>
            <a:pPr marL="36900" indent="0">
              <a:buNone/>
            </a:pPr>
            <a:r>
              <a:rPr lang="en-US" dirty="0"/>
              <a:t>         if (</a:t>
            </a:r>
            <a:r>
              <a:rPr lang="en-US" dirty="0" err="1"/>
              <a:t>myList</a:t>
            </a:r>
            <a:r>
              <a:rPr lang="en-US" dirty="0"/>
              <a:t>[</a:t>
            </a:r>
            <a:r>
              <a:rPr lang="en-US" dirty="0" err="1"/>
              <a:t>i</a:t>
            </a:r>
            <a:r>
              <a:rPr lang="en-US" dirty="0"/>
              <a:t>] &gt; max) max = </a:t>
            </a:r>
            <a:r>
              <a:rPr lang="en-US" dirty="0" err="1"/>
              <a:t>myList</a:t>
            </a:r>
            <a:r>
              <a:rPr lang="en-US" dirty="0"/>
              <a:t>[</a:t>
            </a:r>
            <a:r>
              <a:rPr lang="en-US" dirty="0" err="1"/>
              <a:t>i</a:t>
            </a:r>
            <a:r>
              <a:rPr lang="en-US" dirty="0"/>
              <a:t>];</a:t>
            </a:r>
          </a:p>
          <a:p>
            <a:pPr marL="36900" indent="0">
              <a:buNone/>
            </a:pPr>
            <a:r>
              <a:rPr lang="en-US" dirty="0"/>
              <a:t>      }</a:t>
            </a:r>
          </a:p>
          <a:p>
            <a:pPr marL="36900" indent="0">
              <a:buNone/>
            </a:pPr>
            <a:r>
              <a:rPr lang="en-US" dirty="0"/>
              <a:t>      </a:t>
            </a:r>
            <a:r>
              <a:rPr lang="en-US" dirty="0" err="1"/>
              <a:t>System.out.println</a:t>
            </a:r>
            <a:r>
              <a:rPr lang="en-US" dirty="0"/>
              <a:t>("Max is " + max</a:t>
            </a:r>
            <a:r>
              <a:rPr lang="en-US" dirty="0" smtClean="0"/>
              <a:t>);</a:t>
            </a:r>
          </a:p>
          <a:p>
            <a:pPr marL="36900" indent="0">
              <a:buNone/>
            </a:pPr>
            <a:r>
              <a:rPr lang="en-US" dirty="0" smtClean="0"/>
              <a:t>}</a:t>
            </a:r>
            <a:endParaRPr lang="en-US" dirty="0"/>
          </a:p>
        </p:txBody>
      </p:sp>
    </p:spTree>
    <p:extLst>
      <p:ext uri="{BB962C8B-B14F-4D97-AF65-F5344CB8AC3E}">
        <p14:creationId xmlns:p14="http://schemas.microsoft.com/office/powerpoint/2010/main" val="3168727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Foreach</a:t>
            </a:r>
            <a:r>
              <a:rPr lang="en-US" dirty="0" smtClean="0"/>
              <a:t> Loops</a:t>
            </a:r>
            <a:endParaRPr lang="en-US" dirty="0"/>
          </a:p>
        </p:txBody>
      </p:sp>
    </p:spTree>
    <p:extLst>
      <p:ext uri="{BB962C8B-B14F-4D97-AF65-F5344CB8AC3E}">
        <p14:creationId xmlns:p14="http://schemas.microsoft.com/office/powerpoint/2010/main" val="3594795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079705" cy="6858000"/>
          </a:xfrm>
        </p:spPr>
        <p:txBody>
          <a:bodyPr>
            <a:normAutofit/>
          </a:bodyPr>
          <a:lstStyle/>
          <a:p>
            <a:pPr marL="36900" indent="0">
              <a:buNone/>
            </a:pPr>
            <a:r>
              <a:rPr lang="en-US" dirty="0"/>
              <a:t> public static void main(String[] </a:t>
            </a:r>
            <a:r>
              <a:rPr lang="en-US" dirty="0" err="1"/>
              <a:t>args</a:t>
            </a:r>
            <a:r>
              <a:rPr lang="en-US" dirty="0"/>
              <a:t>) {</a:t>
            </a:r>
          </a:p>
          <a:p>
            <a:pPr marL="36900" indent="0">
              <a:buNone/>
            </a:pPr>
            <a:r>
              <a:rPr lang="en-US" dirty="0"/>
              <a:t>      double[] </a:t>
            </a:r>
            <a:r>
              <a:rPr lang="en-US" dirty="0" err="1"/>
              <a:t>myList</a:t>
            </a:r>
            <a:r>
              <a:rPr lang="en-US" dirty="0"/>
              <a:t> = {1.9, 2.9, 3.4, 3.5};</a:t>
            </a:r>
          </a:p>
          <a:p>
            <a:pPr marL="36900" indent="0">
              <a:buNone/>
            </a:pPr>
            <a:endParaRPr lang="en-US" dirty="0"/>
          </a:p>
          <a:p>
            <a:pPr marL="36900" indent="0">
              <a:buNone/>
            </a:pPr>
            <a:r>
              <a:rPr lang="en-US" dirty="0"/>
              <a:t>      // Print all the array elements</a:t>
            </a:r>
          </a:p>
          <a:p>
            <a:pPr marL="36900" indent="0">
              <a:buNone/>
            </a:pPr>
            <a:r>
              <a:rPr lang="en-US" dirty="0"/>
              <a:t>      for (double element: </a:t>
            </a:r>
            <a:r>
              <a:rPr lang="en-US" dirty="0" err="1"/>
              <a:t>myList</a:t>
            </a:r>
            <a:r>
              <a:rPr lang="en-US" dirty="0"/>
              <a:t>) {</a:t>
            </a:r>
          </a:p>
          <a:p>
            <a:pPr marL="36900" indent="0">
              <a:buNone/>
            </a:pPr>
            <a:r>
              <a:rPr lang="en-US" dirty="0"/>
              <a:t>         </a:t>
            </a:r>
            <a:r>
              <a:rPr lang="en-US" dirty="0" err="1"/>
              <a:t>System.out.println</a:t>
            </a:r>
            <a:r>
              <a:rPr lang="en-US" dirty="0"/>
              <a:t>(element);</a:t>
            </a:r>
          </a:p>
          <a:p>
            <a:pPr marL="36900" indent="0">
              <a:buNone/>
            </a:pPr>
            <a:r>
              <a:rPr lang="en-US" dirty="0"/>
              <a:t>      }</a:t>
            </a:r>
          </a:p>
          <a:p>
            <a:pPr marL="36900" indent="0">
              <a:buNone/>
            </a:pPr>
            <a:r>
              <a:rPr lang="en-US" dirty="0"/>
              <a:t>   }</a:t>
            </a:r>
          </a:p>
        </p:txBody>
      </p:sp>
    </p:spTree>
    <p:extLst>
      <p:ext uri="{BB962C8B-B14F-4D97-AF65-F5344CB8AC3E}">
        <p14:creationId xmlns:p14="http://schemas.microsoft.com/office/powerpoint/2010/main" val="680403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Arrays as Parameters</a:t>
            </a:r>
            <a:endParaRPr lang="en-US" dirty="0"/>
          </a:p>
        </p:txBody>
      </p:sp>
    </p:spTree>
    <p:extLst>
      <p:ext uri="{BB962C8B-B14F-4D97-AF65-F5344CB8AC3E}">
        <p14:creationId xmlns:p14="http://schemas.microsoft.com/office/powerpoint/2010/main" val="2068668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0353762" cy="4058751"/>
          </a:xfrm>
        </p:spPr>
        <p:txBody>
          <a:bodyPr/>
          <a:lstStyle/>
          <a:p>
            <a:pPr marL="36900" indent="0">
              <a:buNone/>
            </a:pPr>
            <a:r>
              <a:rPr lang="en-US" dirty="0"/>
              <a:t>public static void </a:t>
            </a:r>
            <a:r>
              <a:rPr lang="en-US" dirty="0" err="1"/>
              <a:t>printArray</a:t>
            </a:r>
            <a:r>
              <a:rPr lang="en-US" dirty="0"/>
              <a:t>(</a:t>
            </a:r>
            <a:r>
              <a:rPr lang="en-US" dirty="0" err="1"/>
              <a:t>int</a:t>
            </a:r>
            <a:r>
              <a:rPr lang="en-US" dirty="0"/>
              <a:t>[] array) {</a:t>
            </a:r>
          </a:p>
          <a:p>
            <a:pPr marL="36900" indent="0">
              <a:buNone/>
            </a:pPr>
            <a:r>
              <a:rPr lang="en-US" dirty="0"/>
              <a:t>   for (</a:t>
            </a:r>
            <a:r>
              <a:rPr lang="en-US" dirty="0" err="1"/>
              <a:t>int</a:t>
            </a:r>
            <a:r>
              <a:rPr lang="en-US" dirty="0"/>
              <a:t> </a:t>
            </a:r>
            <a:r>
              <a:rPr lang="en-US" dirty="0" err="1"/>
              <a:t>i</a:t>
            </a:r>
            <a:r>
              <a:rPr lang="en-US" dirty="0"/>
              <a:t> = 0; </a:t>
            </a:r>
            <a:r>
              <a:rPr lang="en-US" dirty="0" err="1"/>
              <a:t>i</a:t>
            </a:r>
            <a:r>
              <a:rPr lang="en-US" dirty="0"/>
              <a:t> &lt; </a:t>
            </a:r>
            <a:r>
              <a:rPr lang="en-US" dirty="0" err="1"/>
              <a:t>array.length</a:t>
            </a:r>
            <a:r>
              <a:rPr lang="en-US" dirty="0"/>
              <a:t>; </a:t>
            </a:r>
            <a:r>
              <a:rPr lang="en-US" dirty="0" err="1"/>
              <a:t>i</a:t>
            </a:r>
            <a:r>
              <a:rPr lang="en-US" dirty="0"/>
              <a:t>++) {</a:t>
            </a:r>
          </a:p>
          <a:p>
            <a:pPr marL="36900" indent="0">
              <a:buNone/>
            </a:pPr>
            <a:r>
              <a:rPr lang="en-US" dirty="0"/>
              <a:t>      </a:t>
            </a:r>
            <a:r>
              <a:rPr lang="en-US" dirty="0" err="1"/>
              <a:t>System.out.print</a:t>
            </a:r>
            <a:r>
              <a:rPr lang="en-US" dirty="0"/>
              <a:t>(array[</a:t>
            </a:r>
            <a:r>
              <a:rPr lang="en-US" dirty="0" err="1"/>
              <a:t>i</a:t>
            </a:r>
            <a:r>
              <a:rPr lang="en-US" dirty="0"/>
              <a:t>] + " ");</a:t>
            </a:r>
          </a:p>
          <a:p>
            <a:pPr marL="36900" indent="0">
              <a:buNone/>
            </a:pPr>
            <a:r>
              <a:rPr lang="en-US" dirty="0"/>
              <a:t>   }</a:t>
            </a:r>
          </a:p>
          <a:p>
            <a:pPr marL="36900" indent="0">
              <a:buNone/>
            </a:pPr>
            <a:r>
              <a:rPr lang="en-US" dirty="0"/>
              <a:t>}</a:t>
            </a:r>
          </a:p>
        </p:txBody>
      </p:sp>
      <p:sp>
        <p:nvSpPr>
          <p:cNvPr id="5" name="Content Placeholder 2"/>
          <p:cNvSpPr txBox="1">
            <a:spLocks/>
          </p:cNvSpPr>
          <p:nvPr/>
        </p:nvSpPr>
        <p:spPr>
          <a:xfrm>
            <a:off x="1547355" y="4588043"/>
            <a:ext cx="7259052" cy="1131115"/>
          </a:xfrm>
          <a:prstGeom prst="rect">
            <a:avLst/>
          </a:prstGeom>
          <a:ln w="76200">
            <a:solidFill>
              <a:schemeClr val="tx1"/>
            </a:solidFill>
          </a:ln>
          <a:effectLst>
            <a:outerShdw blurRad="25400" dir="17880000">
              <a:srgbClr val="000000">
                <a:alpha val="46000"/>
              </a:srgbClr>
            </a:outerShdw>
          </a:effectLst>
        </p:spPr>
        <p:txBody>
          <a:bodyPr vert="horz" lIns="91440" tIns="45720" rIns="91440" bIns="45720" rtlCol="0" anchor="ctr">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3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3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dirty="0" smtClean="0"/>
              <a:t>Usage:</a:t>
            </a:r>
          </a:p>
          <a:p>
            <a:pPr marL="36900" indent="0">
              <a:buNone/>
            </a:pPr>
            <a:r>
              <a:rPr lang="en-US" dirty="0" err="1" smtClean="0"/>
              <a:t>printArray</a:t>
            </a:r>
            <a:r>
              <a:rPr lang="en-US" dirty="0" smtClean="0"/>
              <a:t>(new </a:t>
            </a:r>
            <a:r>
              <a:rPr lang="en-US" dirty="0" err="1"/>
              <a:t>int</a:t>
            </a:r>
            <a:r>
              <a:rPr lang="en-US" dirty="0"/>
              <a:t>[]{3, 1, 2, 6, 4, 2});</a:t>
            </a:r>
          </a:p>
        </p:txBody>
      </p:sp>
    </p:spTree>
    <p:extLst>
      <p:ext uri="{BB962C8B-B14F-4D97-AF65-F5344CB8AC3E}">
        <p14:creationId xmlns:p14="http://schemas.microsoft.com/office/powerpoint/2010/main" val="3974453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Returning an Array from a Method</a:t>
            </a:r>
            <a:endParaRPr lang="en-US" dirty="0"/>
          </a:p>
        </p:txBody>
      </p:sp>
    </p:spTree>
    <p:extLst>
      <p:ext uri="{BB962C8B-B14F-4D97-AF65-F5344CB8AC3E}">
        <p14:creationId xmlns:p14="http://schemas.microsoft.com/office/powerpoint/2010/main" val="220637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16" y="192505"/>
            <a:ext cx="11726779" cy="6384758"/>
          </a:xfrm>
        </p:spPr>
        <p:txBody>
          <a:bodyPr>
            <a:normAutofit lnSpcReduction="10000"/>
          </a:bodyPr>
          <a:lstStyle/>
          <a:p>
            <a:pPr marL="36900" indent="0">
              <a:buNone/>
            </a:pPr>
            <a:r>
              <a:rPr lang="en-US" dirty="0"/>
              <a:t>public static </a:t>
            </a:r>
            <a:r>
              <a:rPr lang="en-US" dirty="0" err="1"/>
              <a:t>int</a:t>
            </a:r>
            <a:r>
              <a:rPr lang="en-US" dirty="0"/>
              <a:t>[] reverse(</a:t>
            </a:r>
            <a:r>
              <a:rPr lang="en-US" dirty="0" err="1"/>
              <a:t>int</a:t>
            </a:r>
            <a:r>
              <a:rPr lang="en-US" dirty="0"/>
              <a:t>[] list) {</a:t>
            </a:r>
          </a:p>
          <a:p>
            <a:pPr marL="36900" indent="0">
              <a:buNone/>
            </a:pPr>
            <a:r>
              <a:rPr lang="en-US" dirty="0" smtClean="0"/>
              <a:t>	</a:t>
            </a:r>
            <a:r>
              <a:rPr lang="en-US" dirty="0" err="1" smtClean="0"/>
              <a:t>int</a:t>
            </a:r>
            <a:r>
              <a:rPr lang="en-US" dirty="0"/>
              <a:t>[] result = new </a:t>
            </a:r>
            <a:r>
              <a:rPr lang="en-US" dirty="0" err="1"/>
              <a:t>int</a:t>
            </a:r>
            <a:r>
              <a:rPr lang="en-US" dirty="0"/>
              <a:t>[</a:t>
            </a:r>
            <a:r>
              <a:rPr lang="en-US" dirty="0" err="1"/>
              <a:t>list.length</a:t>
            </a:r>
            <a:r>
              <a:rPr lang="en-US" dirty="0"/>
              <a:t>];</a:t>
            </a:r>
          </a:p>
          <a:p>
            <a:pPr marL="36900" indent="0">
              <a:buNone/>
            </a:pPr>
            <a:r>
              <a:rPr lang="en-US" dirty="0" smtClean="0"/>
              <a:t>	</a:t>
            </a:r>
            <a:r>
              <a:rPr lang="en-US" dirty="0" err="1" smtClean="0"/>
              <a:t>int</a:t>
            </a:r>
            <a:r>
              <a:rPr lang="en-US" dirty="0" smtClean="0"/>
              <a:t> j </a:t>
            </a:r>
            <a:r>
              <a:rPr lang="en-US" dirty="0"/>
              <a:t>= </a:t>
            </a:r>
            <a:r>
              <a:rPr lang="en-US" dirty="0" err="1"/>
              <a:t>result.length</a:t>
            </a:r>
            <a:r>
              <a:rPr lang="en-US" dirty="0"/>
              <a:t> </a:t>
            </a:r>
            <a:r>
              <a:rPr lang="en-US" dirty="0" smtClean="0"/>
              <a:t>– 1;</a:t>
            </a:r>
          </a:p>
          <a:p>
            <a:pPr marL="36900" indent="0">
              <a:buNone/>
            </a:pPr>
            <a:r>
              <a:rPr lang="en-US" dirty="0" smtClean="0"/>
              <a:t>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list.length</a:t>
            </a:r>
            <a:r>
              <a:rPr lang="en-US" dirty="0" smtClean="0"/>
              <a:t>; </a:t>
            </a:r>
            <a:r>
              <a:rPr lang="en-US" dirty="0" err="1" smtClean="0"/>
              <a:t>i</a:t>
            </a:r>
            <a:r>
              <a:rPr lang="en-US" dirty="0" smtClean="0"/>
              <a:t>++) {</a:t>
            </a:r>
          </a:p>
          <a:p>
            <a:pPr marL="36900" indent="0">
              <a:buNone/>
            </a:pPr>
            <a:r>
              <a:rPr lang="en-US" dirty="0" smtClean="0"/>
              <a:t>		result[j</a:t>
            </a:r>
            <a:r>
              <a:rPr lang="en-US" dirty="0"/>
              <a:t>] = list[</a:t>
            </a:r>
            <a:r>
              <a:rPr lang="en-US" dirty="0" err="1"/>
              <a:t>i</a:t>
            </a:r>
            <a:r>
              <a:rPr lang="en-US" dirty="0" smtClean="0"/>
              <a:t>];</a:t>
            </a:r>
          </a:p>
          <a:p>
            <a:pPr marL="36900" indent="0">
              <a:buNone/>
            </a:pPr>
            <a:r>
              <a:rPr lang="en-US" dirty="0" smtClean="0"/>
              <a:t>		j--;</a:t>
            </a:r>
          </a:p>
          <a:p>
            <a:pPr marL="36900" indent="0">
              <a:buNone/>
            </a:pPr>
            <a:r>
              <a:rPr lang="en-US" dirty="0"/>
              <a:t>	</a:t>
            </a:r>
            <a:r>
              <a:rPr lang="en-US" dirty="0" smtClean="0"/>
              <a:t>}</a:t>
            </a:r>
          </a:p>
          <a:p>
            <a:pPr marL="36900" indent="0">
              <a:buNone/>
            </a:pPr>
            <a:r>
              <a:rPr lang="en-US" dirty="0"/>
              <a:t>	</a:t>
            </a:r>
            <a:r>
              <a:rPr lang="en-US" dirty="0" smtClean="0"/>
              <a:t>return </a:t>
            </a:r>
            <a:r>
              <a:rPr lang="en-US" dirty="0"/>
              <a:t>result</a:t>
            </a:r>
            <a:r>
              <a:rPr lang="en-US" dirty="0" smtClean="0"/>
              <a:t>;</a:t>
            </a:r>
          </a:p>
          <a:p>
            <a:pPr marL="36900" indent="0">
              <a:buNone/>
            </a:pPr>
            <a:r>
              <a:rPr lang="en-US" dirty="0" smtClean="0"/>
              <a:t>}</a:t>
            </a:r>
            <a:endParaRPr lang="en-US" dirty="0"/>
          </a:p>
        </p:txBody>
      </p:sp>
    </p:spTree>
    <p:extLst>
      <p:ext uri="{BB962C8B-B14F-4D97-AF65-F5344CB8AC3E}">
        <p14:creationId xmlns:p14="http://schemas.microsoft.com/office/powerpoint/2010/main" val="124171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Arrays and Algorithms</a:t>
            </a:r>
            <a:endParaRPr lang="en-US" dirty="0"/>
          </a:p>
        </p:txBody>
      </p:sp>
    </p:spTree>
    <p:extLst>
      <p:ext uri="{BB962C8B-B14F-4D97-AF65-F5344CB8AC3E}">
        <p14:creationId xmlns:p14="http://schemas.microsoft.com/office/powerpoint/2010/main" val="1444229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a:t>
            </a:r>
            <a:endParaRPr lang="en-US" dirty="0"/>
          </a:p>
        </p:txBody>
      </p:sp>
      <p:sp>
        <p:nvSpPr>
          <p:cNvPr id="3" name="Content Placeholder 2"/>
          <p:cNvSpPr>
            <a:spLocks noGrp="1"/>
          </p:cNvSpPr>
          <p:nvPr>
            <p:ph idx="1"/>
          </p:nvPr>
        </p:nvSpPr>
        <p:spPr/>
        <p:txBody>
          <a:bodyPr>
            <a:normAutofit fontScale="77500" lnSpcReduction="20000"/>
          </a:bodyPr>
          <a:lstStyle/>
          <a:p>
            <a:pPr marL="36900" indent="0" algn="ctr" hangingPunct="0">
              <a:buNone/>
            </a:pPr>
            <a:r>
              <a:rPr lang="en-US" dirty="0">
                <a:effectLst/>
              </a:rPr>
              <a:t>A</a:t>
            </a:r>
            <a:r>
              <a:rPr lang="en-US" dirty="0" smtClean="0">
                <a:effectLst/>
              </a:rPr>
              <a:t> </a:t>
            </a:r>
            <a:r>
              <a:rPr lang="en-US" dirty="0">
                <a:effectLst/>
              </a:rPr>
              <a:t>standard problem that must be solved for all data structures.  Suppose an array had 10 values and an 11th value was to be added.  We are assuming the array can store at least 11 values.</a:t>
            </a:r>
          </a:p>
          <a:p>
            <a:pPr hangingPunct="0"/>
            <a:endParaRPr lang="en-US" dirty="0">
              <a:effectLst/>
            </a:endParaRPr>
          </a:p>
          <a:p>
            <a:pPr marL="779850" lvl="0" indent="-742950" hangingPunct="0">
              <a:buFont typeface="+mj-lt"/>
              <a:buAutoNum type="alphaLcParenR"/>
            </a:pPr>
            <a:r>
              <a:rPr lang="en-US" dirty="0">
                <a:effectLst/>
              </a:rPr>
              <a:t>If we could place the new value at the end, there would be no </a:t>
            </a:r>
            <a:r>
              <a:rPr lang="en-US" dirty="0" smtClean="0">
                <a:effectLst/>
              </a:rPr>
              <a:t>problem.</a:t>
            </a:r>
          </a:p>
          <a:p>
            <a:pPr marL="779850" lvl="0" indent="-742950" hangingPunct="0">
              <a:buFont typeface="+mj-lt"/>
              <a:buAutoNum type="alphaLcParenR"/>
            </a:pPr>
            <a:r>
              <a:rPr lang="en-US" dirty="0" smtClean="0">
                <a:effectLst/>
              </a:rPr>
              <a:t>But </a:t>
            </a:r>
            <a:r>
              <a:rPr lang="en-US" dirty="0">
                <a:effectLst/>
              </a:rPr>
              <a:t>if the new value must be inserted at the beginning of the list in position 0, the other 10 values must be moved one cell over in the list</a:t>
            </a:r>
            <a:r>
              <a:rPr lang="en-US" dirty="0" smtClean="0">
                <a:effectLst/>
              </a:rPr>
              <a:t>.</a:t>
            </a:r>
            <a:endParaRPr lang="en-US" dirty="0">
              <a:effectLst/>
            </a:endParaRPr>
          </a:p>
        </p:txBody>
      </p:sp>
    </p:spTree>
    <p:extLst>
      <p:ext uri="{BB962C8B-B14F-4D97-AF65-F5344CB8AC3E}">
        <p14:creationId xmlns:p14="http://schemas.microsoft.com/office/powerpoint/2010/main" val="3588941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6046"/>
            <a:ext cx="10353762" cy="970450"/>
          </a:xfrm>
        </p:spPr>
        <p:txBody>
          <a:bodyPr/>
          <a:lstStyle/>
          <a:p>
            <a:r>
              <a:rPr lang="en-US" dirty="0" smtClean="0"/>
              <a:t>Array Set Up</a:t>
            </a:r>
            <a:endParaRPr lang="en-US" dirty="0"/>
          </a:p>
        </p:txBody>
      </p:sp>
      <p:sp>
        <p:nvSpPr>
          <p:cNvPr id="3" name="Content Placeholder 2"/>
          <p:cNvSpPr>
            <a:spLocks noGrp="1"/>
          </p:cNvSpPr>
          <p:nvPr>
            <p:ph idx="1"/>
          </p:nvPr>
        </p:nvSpPr>
        <p:spPr>
          <a:xfrm>
            <a:off x="-5324" y="986496"/>
            <a:ext cx="12192000" cy="5269833"/>
          </a:xfrm>
        </p:spPr>
        <p:txBody>
          <a:bodyPr>
            <a:normAutofit fontScale="85000" lnSpcReduction="20000"/>
          </a:bodyPr>
          <a:lstStyle/>
          <a:p>
            <a:pPr marL="0" marR="0" indent="0" hangingPunct="0">
              <a:spcBef>
                <a:spcPts val="0"/>
              </a:spcBef>
              <a:spcAft>
                <a:spcPts val="0"/>
              </a:spcAft>
              <a:buNone/>
            </a:pPr>
            <a:r>
              <a:rPr lang="en-US" b="1" dirty="0" err="1">
                <a:solidFill>
                  <a:schemeClr val="tx1"/>
                </a:solidFill>
                <a:effectLst/>
                <a:latin typeface="Courier New" panose="02070309020205020404" pitchFamily="49" charset="0"/>
                <a:ea typeface="Times New Roman" panose="02020603050405020304" pitchFamily="18" charset="0"/>
              </a:rPr>
              <a:t>int</a:t>
            </a:r>
            <a:r>
              <a:rPr lang="en-US" b="1" dirty="0">
                <a:solidFill>
                  <a:schemeClr val="tx1"/>
                </a:solidFill>
                <a:effectLst/>
                <a:latin typeface="Courier New" panose="02070309020205020404" pitchFamily="49" charset="0"/>
                <a:ea typeface="Times New Roman" panose="02020603050405020304" pitchFamily="18" charset="0"/>
              </a:rPr>
              <a:t>[] A = new </a:t>
            </a:r>
            <a:r>
              <a:rPr lang="en-US" b="1" dirty="0" err="1">
                <a:solidFill>
                  <a:schemeClr val="tx1"/>
                </a:solidFill>
                <a:effectLst/>
                <a:latin typeface="Courier New" panose="02070309020205020404" pitchFamily="49" charset="0"/>
                <a:ea typeface="Times New Roman" panose="02020603050405020304" pitchFamily="18" charset="0"/>
              </a:rPr>
              <a:t>int</a:t>
            </a:r>
            <a:r>
              <a:rPr lang="en-US" b="1" dirty="0">
                <a:solidFill>
                  <a:schemeClr val="tx1"/>
                </a:solidFill>
                <a:effectLst/>
                <a:latin typeface="Courier New" panose="02070309020205020404" pitchFamily="49" charset="0"/>
                <a:ea typeface="Times New Roman" panose="02020603050405020304" pitchFamily="18" charset="0"/>
              </a:rPr>
              <a:t>[6];  //  an array of 6 integers</a:t>
            </a:r>
            <a:endParaRPr lang="en-US" sz="5400" b="1" dirty="0">
              <a:solidFill>
                <a:schemeClr val="tx1"/>
              </a:solidFill>
              <a:effectLst/>
              <a:latin typeface="Times New Roman" panose="02020603050405020304" pitchFamily="18" charset="0"/>
              <a:ea typeface="Times New Roman" panose="02020603050405020304" pitchFamily="18" charset="0"/>
            </a:endParaRPr>
          </a:p>
          <a:p>
            <a:pPr marL="0" marR="0" indent="0" hangingPunct="0">
              <a:spcBef>
                <a:spcPts val="0"/>
              </a:spcBef>
              <a:spcAft>
                <a:spcPts val="0"/>
              </a:spcAft>
              <a:buNone/>
            </a:pPr>
            <a:r>
              <a:rPr lang="en-US" b="1" dirty="0" err="1">
                <a:solidFill>
                  <a:schemeClr val="tx1"/>
                </a:solidFill>
                <a:effectLst/>
                <a:latin typeface="Courier New" panose="02070309020205020404" pitchFamily="49" charset="0"/>
                <a:ea typeface="Times New Roman" panose="02020603050405020304" pitchFamily="18" charset="0"/>
              </a:rPr>
              <a:t>int</a:t>
            </a:r>
            <a:r>
              <a:rPr lang="en-US" b="1" dirty="0">
                <a:solidFill>
                  <a:schemeClr val="tx1"/>
                </a:solidFill>
                <a:effectLst/>
                <a:latin typeface="Courier New" panose="02070309020205020404" pitchFamily="49" charset="0"/>
                <a:ea typeface="Times New Roman" panose="02020603050405020304" pitchFamily="18" charset="0"/>
              </a:rPr>
              <a:t> loop;</a:t>
            </a:r>
            <a:endParaRPr lang="en-US" sz="5400" b="1" dirty="0">
              <a:solidFill>
                <a:schemeClr val="tx1"/>
              </a:solidFill>
              <a:effectLst/>
              <a:latin typeface="Times New Roman" panose="02020603050405020304" pitchFamily="18" charset="0"/>
              <a:ea typeface="Times New Roman" panose="02020603050405020304" pitchFamily="18" charset="0"/>
            </a:endParaRPr>
          </a:p>
          <a:p>
            <a:pPr marL="0" marR="0" indent="0" hangingPunct="0">
              <a:spcBef>
                <a:spcPts val="0"/>
              </a:spcBef>
              <a:spcAft>
                <a:spcPts val="0"/>
              </a:spcAft>
              <a:buNone/>
            </a:pPr>
            <a:r>
              <a:rPr lang="en-US" b="1" dirty="0">
                <a:solidFill>
                  <a:schemeClr val="tx1"/>
                </a:solidFill>
                <a:effectLst/>
                <a:latin typeface="Courier New" panose="02070309020205020404" pitchFamily="49" charset="0"/>
                <a:ea typeface="Times New Roman" panose="02020603050405020304" pitchFamily="18" charset="0"/>
              </a:rPr>
              <a:t> </a:t>
            </a:r>
            <a:endParaRPr lang="en-US" sz="5400" b="1" dirty="0">
              <a:solidFill>
                <a:schemeClr val="tx1"/>
              </a:solidFill>
              <a:effectLst/>
              <a:latin typeface="Times New Roman" panose="02020603050405020304" pitchFamily="18" charset="0"/>
              <a:ea typeface="Times New Roman" panose="02020603050405020304" pitchFamily="18" charset="0"/>
            </a:endParaRPr>
          </a:p>
          <a:p>
            <a:pPr marL="0" marR="0" indent="0" hangingPunct="0">
              <a:spcBef>
                <a:spcPts val="0"/>
              </a:spcBef>
              <a:spcAft>
                <a:spcPts val="0"/>
              </a:spcAft>
              <a:buNone/>
            </a:pPr>
            <a:r>
              <a:rPr lang="en-US" b="1" dirty="0">
                <a:solidFill>
                  <a:schemeClr val="tx1"/>
                </a:solidFill>
                <a:effectLst/>
                <a:latin typeface="Courier New" panose="02070309020205020404" pitchFamily="49" charset="0"/>
                <a:ea typeface="Times New Roman" panose="02020603050405020304" pitchFamily="18" charset="0"/>
              </a:rPr>
              <a:t>for (loop = 0; loop &lt; 6; loop++){</a:t>
            </a:r>
            <a:endParaRPr lang="en-US" sz="5400" b="1" dirty="0">
              <a:solidFill>
                <a:schemeClr val="tx1"/>
              </a:solidFill>
              <a:effectLst/>
              <a:latin typeface="Times New Roman" panose="02020603050405020304" pitchFamily="18" charset="0"/>
              <a:ea typeface="Times New Roman" panose="02020603050405020304" pitchFamily="18" charset="0"/>
            </a:endParaRPr>
          </a:p>
          <a:p>
            <a:pPr marL="0" marR="0" indent="0" hangingPunct="0">
              <a:spcBef>
                <a:spcPts val="0"/>
              </a:spcBef>
              <a:spcAft>
                <a:spcPts val="0"/>
              </a:spcAft>
              <a:buNone/>
            </a:pPr>
            <a:r>
              <a:rPr lang="en-US" b="1" dirty="0">
                <a:solidFill>
                  <a:schemeClr val="tx1"/>
                </a:solidFill>
                <a:effectLst/>
                <a:latin typeface="Courier New" panose="02070309020205020404" pitchFamily="49" charset="0"/>
                <a:ea typeface="Times New Roman" panose="02020603050405020304" pitchFamily="18" charset="0"/>
              </a:rPr>
              <a:t>    A[loop] = loop * loop;</a:t>
            </a:r>
            <a:endParaRPr lang="en-US" sz="5400" b="1" dirty="0">
              <a:solidFill>
                <a:schemeClr val="tx1"/>
              </a:solidFill>
              <a:effectLst/>
              <a:latin typeface="Times New Roman" panose="02020603050405020304" pitchFamily="18" charset="0"/>
              <a:ea typeface="Times New Roman" panose="02020603050405020304" pitchFamily="18" charset="0"/>
            </a:endParaRPr>
          </a:p>
          <a:p>
            <a:pPr marL="0" marR="0" indent="0" hangingPunct="0">
              <a:spcBef>
                <a:spcPts val="0"/>
              </a:spcBef>
              <a:spcAft>
                <a:spcPts val="0"/>
              </a:spcAft>
              <a:buNone/>
            </a:pPr>
            <a:r>
              <a:rPr lang="en-US" b="1" dirty="0">
                <a:solidFill>
                  <a:schemeClr val="tx1"/>
                </a:solidFill>
                <a:effectLst/>
                <a:latin typeface="Courier New" panose="02070309020205020404" pitchFamily="49" charset="0"/>
                <a:ea typeface="Times New Roman" panose="02020603050405020304" pitchFamily="18" charset="0"/>
              </a:rPr>
              <a:t>}</a:t>
            </a:r>
            <a:endParaRPr lang="en-US" sz="5400" b="1" dirty="0">
              <a:solidFill>
                <a:schemeClr val="tx1"/>
              </a:solidFill>
              <a:effectLst/>
              <a:latin typeface="Times New Roman" panose="02020603050405020304" pitchFamily="18" charset="0"/>
              <a:ea typeface="Times New Roman" panose="02020603050405020304" pitchFamily="18" charset="0"/>
            </a:endParaRPr>
          </a:p>
          <a:p>
            <a:pPr marL="0" marR="0" indent="0" hangingPunct="0">
              <a:spcBef>
                <a:spcPts val="0"/>
              </a:spcBef>
              <a:spcAft>
                <a:spcPts val="0"/>
              </a:spcAft>
              <a:buNone/>
            </a:pPr>
            <a:r>
              <a:rPr lang="en-US" b="1" dirty="0" err="1">
                <a:solidFill>
                  <a:schemeClr val="tx1"/>
                </a:solidFill>
                <a:effectLst/>
                <a:latin typeface="Courier New" panose="02070309020205020404" pitchFamily="49" charset="0"/>
                <a:ea typeface="Times New Roman" panose="02020603050405020304" pitchFamily="18" charset="0"/>
              </a:rPr>
              <a:t>System.out.println</a:t>
            </a:r>
            <a:r>
              <a:rPr lang="en-US" b="1" dirty="0">
                <a:solidFill>
                  <a:schemeClr val="tx1"/>
                </a:solidFill>
                <a:effectLst/>
                <a:latin typeface="Courier New" panose="02070309020205020404" pitchFamily="49" charset="0"/>
                <a:ea typeface="Times New Roman" panose="02020603050405020304" pitchFamily="18" charset="0"/>
              </a:rPr>
              <a:t>("The contents of array </a:t>
            </a:r>
            <a:r>
              <a:rPr lang="en-US" b="1" dirty="0" smtClean="0">
                <a:solidFill>
                  <a:schemeClr val="tx1"/>
                </a:solidFill>
                <a:effectLst/>
                <a:latin typeface="Courier New" panose="02070309020205020404" pitchFamily="49" charset="0"/>
                <a:ea typeface="Times New Roman" panose="02020603050405020304" pitchFamily="18" charset="0"/>
              </a:rPr>
              <a:t>A:");</a:t>
            </a:r>
            <a:endParaRPr lang="en-US" sz="5400" b="1" dirty="0">
              <a:solidFill>
                <a:schemeClr val="tx1"/>
              </a:solidFill>
              <a:effectLst/>
              <a:latin typeface="Times New Roman" panose="02020603050405020304" pitchFamily="18" charset="0"/>
              <a:ea typeface="Times New Roman" panose="02020603050405020304" pitchFamily="18" charset="0"/>
            </a:endParaRPr>
          </a:p>
          <a:p>
            <a:pPr marL="0" marR="0" indent="0" hangingPunct="0">
              <a:spcBef>
                <a:spcPts val="0"/>
              </a:spcBef>
              <a:spcAft>
                <a:spcPts val="0"/>
              </a:spcAft>
              <a:buNone/>
            </a:pPr>
            <a:r>
              <a:rPr lang="en-US" b="1" dirty="0" err="1">
                <a:solidFill>
                  <a:schemeClr val="tx1"/>
                </a:solidFill>
                <a:effectLst/>
                <a:latin typeface="Courier New" panose="02070309020205020404" pitchFamily="49" charset="0"/>
                <a:ea typeface="Times New Roman" panose="02020603050405020304" pitchFamily="18" charset="0"/>
              </a:rPr>
              <a:t>System.out.println</a:t>
            </a:r>
            <a:r>
              <a:rPr lang="en-US" b="1" dirty="0" smtClean="0">
                <a:solidFill>
                  <a:schemeClr val="tx1"/>
                </a:solidFill>
                <a:effectLst/>
                <a:latin typeface="Courier New" panose="02070309020205020404" pitchFamily="49" charset="0"/>
                <a:ea typeface="Times New Roman" panose="02020603050405020304" pitchFamily="18" charset="0"/>
              </a:rPr>
              <a:t>();</a:t>
            </a:r>
          </a:p>
          <a:p>
            <a:pPr marL="0" marR="0" indent="0" hangingPunct="0">
              <a:spcBef>
                <a:spcPts val="0"/>
              </a:spcBef>
              <a:spcAft>
                <a:spcPts val="0"/>
              </a:spcAft>
              <a:buNone/>
            </a:pPr>
            <a:endParaRPr lang="en-US" sz="5400" b="1" dirty="0">
              <a:solidFill>
                <a:schemeClr val="tx1"/>
              </a:solidFill>
              <a:effectLst/>
              <a:latin typeface="Times New Roman" panose="02020603050405020304" pitchFamily="18" charset="0"/>
              <a:ea typeface="Times New Roman" panose="02020603050405020304" pitchFamily="18" charset="0"/>
            </a:endParaRPr>
          </a:p>
          <a:p>
            <a:pPr marL="0" marR="0" indent="0" hangingPunct="0">
              <a:spcBef>
                <a:spcPts val="0"/>
              </a:spcBef>
              <a:spcAft>
                <a:spcPts val="0"/>
              </a:spcAft>
              <a:buNone/>
            </a:pPr>
            <a:r>
              <a:rPr lang="en-US" b="1" dirty="0">
                <a:solidFill>
                  <a:schemeClr val="tx1"/>
                </a:solidFill>
                <a:effectLst/>
                <a:latin typeface="Courier New" panose="02070309020205020404" pitchFamily="49" charset="0"/>
                <a:ea typeface="Times New Roman" panose="02020603050405020304" pitchFamily="18" charset="0"/>
              </a:rPr>
              <a:t>for (loop = 0; loop &lt; 6; loop++){</a:t>
            </a:r>
            <a:endParaRPr lang="en-US" sz="5400" b="1" dirty="0">
              <a:solidFill>
                <a:schemeClr val="tx1"/>
              </a:solidFill>
              <a:effectLst/>
              <a:latin typeface="Times New Roman" panose="02020603050405020304" pitchFamily="18" charset="0"/>
              <a:ea typeface="Times New Roman" panose="02020603050405020304" pitchFamily="18" charset="0"/>
            </a:endParaRPr>
          </a:p>
          <a:p>
            <a:pPr marL="0" marR="0" indent="0" hangingPunct="0">
              <a:spcBef>
                <a:spcPts val="0"/>
              </a:spcBef>
              <a:spcAft>
                <a:spcPts val="0"/>
              </a:spcAft>
              <a:buNone/>
            </a:pPr>
            <a:r>
              <a:rPr lang="en-US" b="1" dirty="0">
                <a:solidFill>
                  <a:schemeClr val="tx1"/>
                </a:solidFill>
                <a:effectLst/>
                <a:latin typeface="Courier New" panose="02070309020205020404" pitchFamily="49" charset="0"/>
                <a:ea typeface="Times New Roman" panose="02020603050405020304" pitchFamily="18" charset="0"/>
              </a:rPr>
              <a:t>    </a:t>
            </a:r>
            <a:r>
              <a:rPr lang="en-US" b="1" dirty="0" err="1">
                <a:solidFill>
                  <a:schemeClr val="tx1"/>
                </a:solidFill>
                <a:effectLst/>
                <a:latin typeface="Courier New" panose="02070309020205020404" pitchFamily="49" charset="0"/>
                <a:ea typeface="Times New Roman" panose="02020603050405020304" pitchFamily="18" charset="0"/>
              </a:rPr>
              <a:t>System.out.print</a:t>
            </a:r>
            <a:r>
              <a:rPr lang="en-US" b="1" dirty="0">
                <a:solidFill>
                  <a:schemeClr val="tx1"/>
                </a:solidFill>
                <a:effectLst/>
                <a:latin typeface="Courier New" panose="02070309020205020404" pitchFamily="49" charset="0"/>
                <a:ea typeface="Times New Roman" panose="02020603050405020304" pitchFamily="18" charset="0"/>
              </a:rPr>
              <a:t>("  " + A[loop]);</a:t>
            </a:r>
            <a:endParaRPr lang="en-US" sz="5400" b="1" dirty="0">
              <a:solidFill>
                <a:schemeClr val="tx1"/>
              </a:solidFill>
              <a:effectLst/>
              <a:latin typeface="Times New Roman" panose="02020603050405020304" pitchFamily="18" charset="0"/>
              <a:ea typeface="Times New Roman" panose="02020603050405020304" pitchFamily="18" charset="0"/>
            </a:endParaRPr>
          </a:p>
          <a:p>
            <a:pPr marL="0" marR="0" indent="0" hangingPunct="0">
              <a:spcBef>
                <a:spcPts val="0"/>
              </a:spcBef>
              <a:spcAft>
                <a:spcPts val="0"/>
              </a:spcAft>
              <a:buNone/>
            </a:pPr>
            <a:r>
              <a:rPr lang="en-US" b="1" dirty="0">
                <a:solidFill>
                  <a:schemeClr val="tx1"/>
                </a:solidFill>
                <a:effectLst/>
                <a:latin typeface="Courier New" panose="02070309020205020404" pitchFamily="49" charset="0"/>
                <a:ea typeface="Times New Roman" panose="02020603050405020304" pitchFamily="18" charset="0"/>
              </a:rPr>
              <a:t>}</a:t>
            </a:r>
            <a:endParaRPr lang="en-US" sz="5400" b="1" dirty="0">
              <a:solidFill>
                <a:schemeClr val="tx1"/>
              </a:solidFill>
              <a:effectLst/>
              <a:latin typeface="Times New Roman" panose="02020603050405020304" pitchFamily="18" charset="0"/>
              <a:ea typeface="Times New Roman" panose="02020603050405020304" pitchFamily="18" charset="0"/>
            </a:endParaRPr>
          </a:p>
          <a:p>
            <a:pPr marL="0" marR="0" indent="0" hangingPunct="0">
              <a:spcBef>
                <a:spcPts val="0"/>
              </a:spcBef>
              <a:spcAft>
                <a:spcPts val="0"/>
              </a:spcAft>
              <a:buNone/>
            </a:pPr>
            <a:r>
              <a:rPr lang="en-US" b="1" dirty="0" err="1">
                <a:solidFill>
                  <a:schemeClr val="tx1"/>
                </a:solidFill>
                <a:effectLst/>
                <a:latin typeface="Courier New" panose="02070309020205020404" pitchFamily="49" charset="0"/>
                <a:ea typeface="Times New Roman" panose="02020603050405020304" pitchFamily="18" charset="0"/>
              </a:rPr>
              <a:t>System.out.println</a:t>
            </a:r>
            <a:r>
              <a:rPr lang="en-US" b="1" dirty="0">
                <a:solidFill>
                  <a:schemeClr val="tx1"/>
                </a:solidFill>
                <a:effectLst/>
                <a:latin typeface="Courier New" panose="02070309020205020404" pitchFamily="49" charset="0"/>
                <a:ea typeface="Times New Roman" panose="02020603050405020304" pitchFamily="18" charset="0"/>
              </a:rPr>
              <a:t>();</a:t>
            </a:r>
            <a:endParaRPr lang="en-US" sz="5400" b="1" dirty="0">
              <a:solidFill>
                <a:schemeClr val="tx1"/>
              </a:solidFill>
              <a:effectLst/>
              <a:latin typeface="Times New Roman" panose="02020603050405020304" pitchFamily="18" charset="0"/>
              <a:ea typeface="Times New Roman" panose="02020603050405020304" pitchFamily="18" charset="0"/>
            </a:endParaRPr>
          </a:p>
          <a:p>
            <a:pPr marL="0" indent="0">
              <a:buNone/>
            </a:pPr>
            <a:endParaRPr lang="en-US"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997278509"/>
              </p:ext>
            </p:extLst>
          </p:nvPr>
        </p:nvGraphicFramePr>
        <p:xfrm>
          <a:off x="7149431" y="5243540"/>
          <a:ext cx="3935663" cy="1280160"/>
        </p:xfrm>
        <a:graphic>
          <a:graphicData uri="http://schemas.openxmlformats.org/drawingml/2006/table">
            <a:tbl>
              <a:tblPr firstRow="1" bandRow="1">
                <a:tableStyleId>{5C22544A-7EE6-4342-B048-85BDC9FD1C3A}</a:tableStyleId>
              </a:tblPr>
              <a:tblGrid>
                <a:gridCol w="3935663"/>
              </a:tblGrid>
              <a:tr h="370840">
                <a:tc>
                  <a:txBody>
                    <a:bodyPr/>
                    <a:lstStyle/>
                    <a:p>
                      <a:pPr algn="ctr"/>
                      <a:r>
                        <a:rPr lang="en-US" sz="2400" dirty="0" smtClean="0"/>
                        <a:t>Output</a:t>
                      </a:r>
                      <a:endParaRPr lang="en-US" sz="2400" dirty="0"/>
                    </a:p>
                  </a:txBody>
                  <a:tcPr/>
                </a:tc>
              </a:tr>
              <a:tr h="370840">
                <a:tc>
                  <a:txBody>
                    <a:bodyPr/>
                    <a:lstStyle/>
                    <a:p>
                      <a:pPr algn="l"/>
                      <a:r>
                        <a:rPr lang="en-US" sz="2400" dirty="0" smtClean="0"/>
                        <a:t>The contents of array A:</a:t>
                      </a:r>
                    </a:p>
                    <a:p>
                      <a:pPr algn="l"/>
                      <a:r>
                        <a:rPr lang="en-US" sz="2400" dirty="0" smtClean="0"/>
                        <a:t>  0  1  4  9  16  25</a:t>
                      </a:r>
                      <a:endParaRPr lang="en-US" sz="2400" dirty="0"/>
                    </a:p>
                  </a:txBody>
                  <a:tcPr/>
                </a:tc>
              </a:tr>
            </a:tbl>
          </a:graphicData>
        </a:graphic>
      </p:graphicFrame>
    </p:spTree>
    <p:extLst>
      <p:ext uri="{BB962C8B-B14F-4D97-AF65-F5344CB8AC3E}">
        <p14:creationId xmlns:p14="http://schemas.microsoft.com/office/powerpoint/2010/main" val="1800118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a:t>
            </a:r>
            <a:endParaRPr lang="en-US" dirty="0"/>
          </a:p>
        </p:txBody>
      </p:sp>
      <p:sp>
        <p:nvSpPr>
          <p:cNvPr id="3" name="Content Placeholder 2"/>
          <p:cNvSpPr>
            <a:spLocks noGrp="1"/>
          </p:cNvSpPr>
          <p:nvPr>
            <p:ph idx="1"/>
          </p:nvPr>
        </p:nvSpPr>
        <p:spPr/>
        <p:txBody>
          <a:bodyPr/>
          <a:lstStyle/>
          <a:p>
            <a:pPr marL="36900" indent="0" algn="ctr">
              <a:buNone/>
            </a:pPr>
            <a:r>
              <a:rPr lang="en-US" dirty="0" smtClean="0">
                <a:effectLst/>
              </a:rPr>
              <a:t>Creates </a:t>
            </a:r>
            <a:r>
              <a:rPr lang="en-US" dirty="0">
                <a:effectLst/>
              </a:rPr>
              <a:t>an empty cell that probably must be dealt with.  </a:t>
            </a:r>
            <a:endParaRPr lang="en-US" dirty="0" smtClean="0">
              <a:effectLst/>
            </a:endParaRPr>
          </a:p>
          <a:p>
            <a:pPr marL="36900" indent="0" algn="ctr">
              <a:buNone/>
            </a:pPr>
            <a:r>
              <a:rPr lang="en-US" dirty="0" smtClean="0">
                <a:effectLst/>
              </a:rPr>
              <a:t>The </a:t>
            </a:r>
            <a:r>
              <a:rPr lang="en-US" dirty="0">
                <a:effectLst/>
              </a:rPr>
              <a:t>most likely solution, after deleting a value, is to move all values that are to the right of the empty spot one cell to the left.</a:t>
            </a:r>
            <a:endParaRPr lang="en-US" dirty="0"/>
          </a:p>
        </p:txBody>
      </p:sp>
    </p:spTree>
    <p:extLst>
      <p:ext uri="{BB962C8B-B14F-4D97-AF65-F5344CB8AC3E}">
        <p14:creationId xmlns:p14="http://schemas.microsoft.com/office/powerpoint/2010/main" val="655970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Traversal</a:t>
            </a:r>
            <a:endParaRPr lang="en-US" dirty="0"/>
          </a:p>
        </p:txBody>
      </p:sp>
      <p:sp>
        <p:nvSpPr>
          <p:cNvPr id="3" name="Content Placeholder 2"/>
          <p:cNvSpPr>
            <a:spLocks noGrp="1"/>
          </p:cNvSpPr>
          <p:nvPr>
            <p:ph idx="1"/>
          </p:nvPr>
        </p:nvSpPr>
        <p:spPr/>
        <p:txBody>
          <a:bodyPr/>
          <a:lstStyle/>
          <a:p>
            <a:pPr marL="36900" indent="0" algn="ctr">
              <a:buNone/>
            </a:pPr>
            <a:r>
              <a:rPr lang="en-US" dirty="0">
                <a:effectLst/>
              </a:rPr>
              <a:t>C</a:t>
            </a:r>
            <a:r>
              <a:rPr lang="en-US" dirty="0" smtClean="0">
                <a:effectLst/>
              </a:rPr>
              <a:t>onsists </a:t>
            </a:r>
            <a:r>
              <a:rPr lang="en-US" dirty="0">
                <a:effectLst/>
              </a:rPr>
              <a:t>of visiting every cell location, probably in order.  </a:t>
            </a:r>
            <a:endParaRPr lang="en-US" dirty="0" smtClean="0">
              <a:effectLst/>
            </a:endParaRPr>
          </a:p>
          <a:p>
            <a:pPr marL="36900" indent="0" algn="ctr">
              <a:buNone/>
            </a:pPr>
            <a:r>
              <a:rPr lang="en-US" dirty="0" smtClean="0">
                <a:effectLst/>
              </a:rPr>
              <a:t>The </a:t>
            </a:r>
            <a:r>
              <a:rPr lang="en-US" dirty="0">
                <a:effectLst/>
              </a:rPr>
              <a:t>visit could involve printing out the array, initializing the array, finding the largest or smallest value in the array, etc</a:t>
            </a:r>
            <a:r>
              <a:rPr lang="en-US" dirty="0" smtClean="0">
                <a:effectLst/>
              </a:rPr>
              <a:t>.</a:t>
            </a:r>
            <a:endParaRPr lang="en-US" dirty="0">
              <a:effectLst/>
            </a:endParaRPr>
          </a:p>
        </p:txBody>
      </p:sp>
    </p:spTree>
    <p:extLst>
      <p:ext uri="{BB962C8B-B14F-4D97-AF65-F5344CB8AC3E}">
        <p14:creationId xmlns:p14="http://schemas.microsoft.com/office/powerpoint/2010/main" val="730946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sp>
        <p:nvSpPr>
          <p:cNvPr id="3" name="Content Placeholder 2"/>
          <p:cNvSpPr>
            <a:spLocks noGrp="1"/>
          </p:cNvSpPr>
          <p:nvPr>
            <p:ph idx="1"/>
          </p:nvPr>
        </p:nvSpPr>
        <p:spPr/>
        <p:txBody>
          <a:bodyPr/>
          <a:lstStyle/>
          <a:p>
            <a:pPr marL="36900" indent="0" algn="ctr">
              <a:buNone/>
            </a:pPr>
            <a:r>
              <a:rPr lang="en-US" dirty="0" smtClean="0">
                <a:effectLst/>
              </a:rPr>
              <a:t>To </a:t>
            </a:r>
            <a:r>
              <a:rPr lang="en-US" dirty="0">
                <a:effectLst/>
              </a:rPr>
              <a:t>organize values in either ascending or descending order.  </a:t>
            </a:r>
            <a:endParaRPr lang="en-US" dirty="0" smtClean="0">
              <a:effectLst/>
            </a:endParaRPr>
          </a:p>
          <a:p>
            <a:pPr marL="36900" indent="0" algn="ctr">
              <a:buNone/>
            </a:pPr>
            <a:r>
              <a:rPr lang="en-US" dirty="0" smtClean="0">
                <a:effectLst/>
              </a:rPr>
              <a:t>These </a:t>
            </a:r>
            <a:r>
              <a:rPr lang="en-US" dirty="0">
                <a:effectLst/>
              </a:rPr>
              <a:t>algorithms will be covered in depth in future lessons</a:t>
            </a:r>
            <a:r>
              <a:rPr lang="en-US" dirty="0" smtClean="0">
                <a:effectLst/>
              </a:rPr>
              <a:t>.</a:t>
            </a:r>
            <a:endParaRPr lang="en-US" dirty="0">
              <a:effectLst/>
            </a:endParaRPr>
          </a:p>
        </p:txBody>
      </p:sp>
    </p:spTree>
    <p:extLst>
      <p:ext uri="{BB962C8B-B14F-4D97-AF65-F5344CB8AC3E}">
        <p14:creationId xmlns:p14="http://schemas.microsoft.com/office/powerpoint/2010/main" val="2261040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idx="1"/>
          </p:nvPr>
        </p:nvSpPr>
        <p:spPr/>
        <p:txBody>
          <a:bodyPr/>
          <a:lstStyle/>
          <a:p>
            <a:pPr marL="36900" indent="0" algn="ctr">
              <a:buNone/>
            </a:pPr>
            <a:r>
              <a:rPr lang="en-US" dirty="0" smtClean="0">
                <a:effectLst/>
              </a:rPr>
              <a:t>Find </a:t>
            </a:r>
            <a:r>
              <a:rPr lang="en-US" dirty="0">
                <a:effectLst/>
              </a:rPr>
              <a:t>a specific value in the array.  </a:t>
            </a:r>
            <a:endParaRPr lang="en-US" dirty="0" smtClean="0">
              <a:effectLst/>
            </a:endParaRPr>
          </a:p>
          <a:p>
            <a:pPr marL="36900" indent="0" algn="ctr">
              <a:buNone/>
            </a:pPr>
            <a:r>
              <a:rPr lang="en-US" dirty="0" smtClean="0">
                <a:effectLst/>
              </a:rPr>
              <a:t>There </a:t>
            </a:r>
            <a:r>
              <a:rPr lang="en-US" dirty="0">
                <a:effectLst/>
              </a:rPr>
              <a:t>are several standard algorithms for searching an array.  These will be covered in future lessons</a:t>
            </a:r>
            <a:r>
              <a:rPr lang="en-US" dirty="0" smtClean="0">
                <a:effectLst/>
              </a:rPr>
              <a:t>.</a:t>
            </a:r>
            <a:endParaRPr lang="en-US" dirty="0">
              <a:effectLst/>
            </a:endParaRPr>
          </a:p>
        </p:txBody>
      </p:sp>
    </p:spTree>
    <p:extLst>
      <p:ext uri="{BB962C8B-B14F-4D97-AF65-F5344CB8AC3E}">
        <p14:creationId xmlns:p14="http://schemas.microsoft.com/office/powerpoint/2010/main" val="2623186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Set Up</a:t>
            </a:r>
            <a:endParaRPr lang="en-US" dirty="0"/>
          </a:p>
        </p:txBody>
      </p:sp>
      <p:sp>
        <p:nvSpPr>
          <p:cNvPr id="4" name="Rectangle 2"/>
          <p:cNvSpPr>
            <a:spLocks noChangeArrowheads="1"/>
          </p:cNvSpPr>
          <p:nvPr/>
        </p:nvSpPr>
        <p:spPr bwMode="auto">
          <a:xfrm>
            <a:off x="2550695" y="20533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5" name="Rectangle 49"/>
          <p:cNvSpPr>
            <a:spLocks noChangeArrowheads="1"/>
          </p:cNvSpPr>
          <p:nvPr/>
        </p:nvSpPr>
        <p:spPr bwMode="auto">
          <a:xfrm>
            <a:off x="7656680" y="1824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6" name="Picture 45"/>
          <p:cNvPicPr>
            <a:picLocks noChangeAspect="1"/>
          </p:cNvPicPr>
          <p:nvPr/>
        </p:nvPicPr>
        <p:blipFill>
          <a:blip r:embed="rId2"/>
          <a:stretch>
            <a:fillRect/>
          </a:stretch>
        </p:blipFill>
        <p:spPr>
          <a:xfrm>
            <a:off x="2858818" y="2754578"/>
            <a:ext cx="6834986" cy="2733994"/>
          </a:xfrm>
          <a:prstGeom prst="rect">
            <a:avLst/>
          </a:prstGeom>
        </p:spPr>
      </p:pic>
    </p:spTree>
    <p:extLst>
      <p:ext uri="{BB962C8B-B14F-4D97-AF65-F5344CB8AC3E}">
        <p14:creationId xmlns:p14="http://schemas.microsoft.com/office/powerpoint/2010/main" val="4289259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an element in an array</a:t>
            </a:r>
            <a:endParaRPr lang="en-US" dirty="0"/>
          </a:p>
        </p:txBody>
      </p:sp>
      <p:sp>
        <p:nvSpPr>
          <p:cNvPr id="3" name="Content Placeholder 2"/>
          <p:cNvSpPr>
            <a:spLocks noGrp="1"/>
          </p:cNvSpPr>
          <p:nvPr>
            <p:ph idx="1"/>
          </p:nvPr>
        </p:nvSpPr>
        <p:spPr/>
        <p:txBody>
          <a:bodyPr/>
          <a:lstStyle/>
          <a:p>
            <a:pPr marL="36900" indent="0" algn="ctr">
              <a:buNone/>
            </a:pPr>
            <a:r>
              <a:rPr lang="en-US" dirty="0">
                <a:effectLst/>
              </a:rPr>
              <a:t>The square brackets [] are collectively an operator in Java, and are called the index operator. </a:t>
            </a:r>
            <a:endParaRPr lang="en-US" dirty="0"/>
          </a:p>
        </p:txBody>
      </p:sp>
    </p:spTree>
    <p:extLst>
      <p:ext uri="{BB962C8B-B14F-4D97-AF65-F5344CB8AC3E}">
        <p14:creationId xmlns:p14="http://schemas.microsoft.com/office/powerpoint/2010/main" val="1612270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Array Declarations and Memory Allocation</a:t>
            </a:r>
            <a:endParaRPr lang="en-US" dirty="0"/>
          </a:p>
        </p:txBody>
      </p:sp>
    </p:spTree>
    <p:extLst>
      <p:ext uri="{BB962C8B-B14F-4D97-AF65-F5344CB8AC3E}">
        <p14:creationId xmlns:p14="http://schemas.microsoft.com/office/powerpoint/2010/main" val="3720876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Declaration</a:t>
            </a:r>
            <a:endParaRPr lang="en-US" dirty="0"/>
          </a:p>
        </p:txBody>
      </p:sp>
      <p:sp>
        <p:nvSpPr>
          <p:cNvPr id="3" name="Content Placeholder 2"/>
          <p:cNvSpPr>
            <a:spLocks noGrp="1"/>
          </p:cNvSpPr>
          <p:nvPr>
            <p:ph idx="1"/>
          </p:nvPr>
        </p:nvSpPr>
        <p:spPr/>
        <p:txBody>
          <a:bodyPr/>
          <a:lstStyle/>
          <a:p>
            <a:pPr marL="36900" indent="0" hangingPunct="0">
              <a:buNone/>
            </a:pPr>
            <a:r>
              <a:rPr lang="en-US" dirty="0">
                <a:effectLst/>
              </a:rPr>
              <a:t>Array </a:t>
            </a:r>
            <a:r>
              <a:rPr lang="en-US" dirty="0" smtClean="0">
                <a:effectLst/>
              </a:rPr>
              <a:t>declaration: </a:t>
            </a:r>
            <a:endParaRPr lang="en-US" dirty="0">
              <a:effectLst/>
            </a:endParaRPr>
          </a:p>
          <a:p>
            <a:pPr marL="36900" indent="0" algn="ctr" hangingPunct="0">
              <a:buNone/>
            </a:pPr>
            <a:r>
              <a:rPr lang="en-US" b="1" i="1" dirty="0" smtClean="0">
                <a:effectLst/>
              </a:rPr>
              <a:t>type</a:t>
            </a:r>
            <a:r>
              <a:rPr lang="en-US" dirty="0">
                <a:effectLst/>
              </a:rPr>
              <a:t>[] </a:t>
            </a:r>
            <a:r>
              <a:rPr lang="en-US" dirty="0" err="1">
                <a:effectLst/>
              </a:rPr>
              <a:t>arrayName</a:t>
            </a:r>
            <a:r>
              <a:rPr lang="en-US" dirty="0" smtClean="0">
                <a:effectLst/>
              </a:rPr>
              <a:t>;</a:t>
            </a:r>
          </a:p>
          <a:p>
            <a:pPr marL="36900" indent="0" hangingPunct="0">
              <a:buNone/>
            </a:pPr>
            <a:endParaRPr lang="en-US" dirty="0" smtClean="0">
              <a:effectLst/>
            </a:endParaRPr>
          </a:p>
          <a:p>
            <a:pPr marL="36900" indent="0" hangingPunct="0">
              <a:buNone/>
            </a:pPr>
            <a:r>
              <a:rPr lang="en-US" dirty="0" smtClean="0">
                <a:effectLst/>
              </a:rPr>
              <a:t>Array initialization:</a:t>
            </a:r>
          </a:p>
          <a:p>
            <a:pPr marL="36900" indent="0" algn="ctr" hangingPunct="0">
              <a:buNone/>
            </a:pPr>
            <a:r>
              <a:rPr lang="en-US" b="1" i="1" dirty="0">
                <a:effectLst/>
              </a:rPr>
              <a:t>type</a:t>
            </a:r>
            <a:r>
              <a:rPr lang="en-US" dirty="0">
                <a:effectLst/>
              </a:rPr>
              <a:t>[] </a:t>
            </a:r>
            <a:r>
              <a:rPr lang="en-US" dirty="0" err="1">
                <a:effectLst/>
              </a:rPr>
              <a:t>arrayName</a:t>
            </a:r>
            <a:r>
              <a:rPr lang="en-US" dirty="0">
                <a:effectLst/>
              </a:rPr>
              <a:t> = </a:t>
            </a:r>
            <a:r>
              <a:rPr lang="en-US" b="1" dirty="0">
                <a:effectLst/>
              </a:rPr>
              <a:t>new</a:t>
            </a:r>
            <a:r>
              <a:rPr lang="en-US" dirty="0">
                <a:effectLst/>
              </a:rPr>
              <a:t> </a:t>
            </a:r>
            <a:r>
              <a:rPr lang="en-US" b="1" i="1" dirty="0">
                <a:effectLst/>
              </a:rPr>
              <a:t>type</a:t>
            </a:r>
            <a:r>
              <a:rPr lang="en-US" dirty="0">
                <a:effectLst/>
              </a:rPr>
              <a:t>[length];</a:t>
            </a:r>
          </a:p>
          <a:p>
            <a:pPr marL="36900" indent="0">
              <a:buNone/>
            </a:pPr>
            <a:endParaRPr lang="en-US" dirty="0"/>
          </a:p>
        </p:txBody>
      </p:sp>
    </p:spTree>
    <p:extLst>
      <p:ext uri="{BB962C8B-B14F-4D97-AF65-F5344CB8AC3E}">
        <p14:creationId xmlns:p14="http://schemas.microsoft.com/office/powerpoint/2010/main" val="199344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Declaration Examples</a:t>
            </a:r>
            <a:endParaRPr lang="en-US" dirty="0"/>
          </a:p>
        </p:txBody>
      </p:sp>
      <p:sp>
        <p:nvSpPr>
          <p:cNvPr id="3" name="Content Placeholder 2"/>
          <p:cNvSpPr>
            <a:spLocks noGrp="1"/>
          </p:cNvSpPr>
          <p:nvPr>
            <p:ph idx="1"/>
          </p:nvPr>
        </p:nvSpPr>
        <p:spPr/>
        <p:txBody>
          <a:bodyPr>
            <a:normAutofit fontScale="92500"/>
          </a:bodyPr>
          <a:lstStyle/>
          <a:p>
            <a:pPr marL="36900" indent="0" hangingPunct="0">
              <a:buNone/>
            </a:pPr>
            <a:r>
              <a:rPr lang="en-US" b="1" dirty="0" err="1">
                <a:effectLst/>
                <a:latin typeface="Courier New" panose="02070309020205020404" pitchFamily="49" charset="0"/>
                <a:cs typeface="Courier New" panose="02070309020205020404" pitchFamily="49" charset="0"/>
              </a:rPr>
              <a:t>int</a:t>
            </a:r>
            <a:r>
              <a:rPr lang="en-US" b="1" dirty="0">
                <a:effectLst/>
                <a:latin typeface="Courier New" panose="02070309020205020404" pitchFamily="49" charset="0"/>
                <a:cs typeface="Courier New" panose="02070309020205020404" pitchFamily="49" charset="0"/>
              </a:rPr>
              <a:t>[] list = new </a:t>
            </a:r>
            <a:r>
              <a:rPr lang="en-US" b="1" dirty="0" err="1">
                <a:effectLst/>
                <a:latin typeface="Courier New" panose="02070309020205020404" pitchFamily="49" charset="0"/>
                <a:cs typeface="Courier New" panose="02070309020205020404" pitchFamily="49" charset="0"/>
              </a:rPr>
              <a:t>int</a:t>
            </a:r>
            <a:r>
              <a:rPr lang="en-US" b="1" dirty="0">
                <a:effectLst/>
                <a:latin typeface="Courier New" panose="02070309020205020404" pitchFamily="49" charset="0"/>
                <a:cs typeface="Courier New" panose="02070309020205020404" pitchFamily="49" charset="0"/>
              </a:rPr>
              <a:t>[6];</a:t>
            </a:r>
          </a:p>
          <a:p>
            <a:pPr marL="36900" indent="0" hangingPunct="0">
              <a:buNone/>
            </a:pPr>
            <a:r>
              <a:rPr lang="en-US" b="1" dirty="0">
                <a:effectLst/>
                <a:latin typeface="Courier New" panose="02070309020205020404" pitchFamily="49" charset="0"/>
                <a:cs typeface="Courier New" panose="02070309020205020404" pitchFamily="49" charset="0"/>
              </a:rPr>
              <a:t>double[] data = new double[1000];</a:t>
            </a:r>
          </a:p>
          <a:p>
            <a:pPr marL="36900" indent="0" hangingPunct="0">
              <a:buNone/>
            </a:pPr>
            <a:r>
              <a:rPr lang="en-US" b="1" dirty="0">
                <a:effectLst/>
                <a:latin typeface="Courier New" panose="02070309020205020404" pitchFamily="49" charset="0"/>
                <a:cs typeface="Courier New" panose="02070309020205020404" pitchFamily="49" charset="0"/>
              </a:rPr>
              <a:t>Student[] school = new Student[1250];</a:t>
            </a:r>
          </a:p>
          <a:p>
            <a:pPr marL="36900" indent="0" hangingPunct="0">
              <a:buNone/>
            </a:pPr>
            <a:r>
              <a:rPr lang="en-US" dirty="0">
                <a:effectLst/>
              </a:rPr>
              <a:t> </a:t>
            </a:r>
          </a:p>
          <a:p>
            <a:pPr marL="36900" indent="0" algn="ctr" hangingPunct="0">
              <a:buNone/>
            </a:pPr>
            <a:r>
              <a:rPr lang="en-US" dirty="0">
                <a:effectLst/>
              </a:rPr>
              <a:t>Once an array has been constructed, the number of slots it has </a:t>
            </a:r>
            <a:r>
              <a:rPr lang="en-US" b="1" u="sng" dirty="0">
                <a:effectLst/>
              </a:rPr>
              <a:t>does not </a:t>
            </a:r>
            <a:r>
              <a:rPr lang="en-US" dirty="0">
                <a:effectLst/>
              </a:rPr>
              <a:t>change</a:t>
            </a:r>
            <a:r>
              <a:rPr lang="en-US" dirty="0" smtClean="0">
                <a:effectLst/>
              </a:rPr>
              <a:t>.</a:t>
            </a:r>
            <a:endParaRPr lang="en-US" dirty="0">
              <a:effectLst/>
            </a:endParaRPr>
          </a:p>
        </p:txBody>
      </p:sp>
    </p:spTree>
    <p:extLst>
      <p:ext uri="{BB962C8B-B14F-4D97-AF65-F5344CB8AC3E}">
        <p14:creationId xmlns:p14="http://schemas.microsoft.com/office/powerpoint/2010/main" val="340145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Applications of Arrays</a:t>
            </a:r>
            <a:endParaRPr lang="en-US" dirty="0"/>
          </a:p>
        </p:txBody>
      </p:sp>
    </p:spTree>
    <p:extLst>
      <p:ext uri="{BB962C8B-B14F-4D97-AF65-F5344CB8AC3E}">
        <p14:creationId xmlns:p14="http://schemas.microsoft.com/office/powerpoint/2010/main" val="464813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267557" cy="6857999"/>
          </a:xfrm>
        </p:spPr>
        <p:txBody>
          <a:bodyPr>
            <a:normAutofit/>
          </a:bodyPr>
          <a:lstStyle/>
          <a:p>
            <a:pPr marL="36900" indent="0">
              <a:buNone/>
            </a:pPr>
            <a:r>
              <a:rPr lang="en-US" dirty="0"/>
              <a:t>public static void main(String[] </a:t>
            </a:r>
            <a:r>
              <a:rPr lang="en-US" dirty="0" err="1"/>
              <a:t>args</a:t>
            </a:r>
            <a:r>
              <a:rPr lang="en-US" dirty="0"/>
              <a:t>) {</a:t>
            </a:r>
          </a:p>
          <a:p>
            <a:pPr marL="36900" indent="0">
              <a:buNone/>
            </a:pPr>
            <a:r>
              <a:rPr lang="en-US" dirty="0"/>
              <a:t>      double[] </a:t>
            </a:r>
            <a:r>
              <a:rPr lang="en-US" dirty="0" err="1"/>
              <a:t>myList</a:t>
            </a:r>
            <a:r>
              <a:rPr lang="en-US" dirty="0"/>
              <a:t> = {1.9, 2.9, 3.4, 3.5};</a:t>
            </a:r>
          </a:p>
          <a:p>
            <a:pPr marL="36900" indent="0">
              <a:buNone/>
            </a:pPr>
            <a:endParaRPr lang="en-US" dirty="0"/>
          </a:p>
          <a:p>
            <a:pPr marL="36900" indent="0">
              <a:buNone/>
            </a:pPr>
            <a:r>
              <a:rPr lang="en-US" dirty="0"/>
              <a:t>      // Print all the array elements</a:t>
            </a:r>
          </a:p>
          <a:p>
            <a:pPr marL="36900" indent="0">
              <a:buNone/>
            </a:pPr>
            <a:r>
              <a:rPr lang="en-US" dirty="0"/>
              <a:t>      for (</a:t>
            </a:r>
            <a:r>
              <a:rPr lang="en-US" dirty="0" err="1"/>
              <a:t>int</a:t>
            </a:r>
            <a:r>
              <a:rPr lang="en-US" dirty="0"/>
              <a:t> </a:t>
            </a:r>
            <a:r>
              <a:rPr lang="en-US" dirty="0" err="1"/>
              <a:t>i</a:t>
            </a:r>
            <a:r>
              <a:rPr lang="en-US" dirty="0"/>
              <a:t> = 0; </a:t>
            </a:r>
            <a:r>
              <a:rPr lang="en-US" dirty="0" err="1"/>
              <a:t>i</a:t>
            </a:r>
            <a:r>
              <a:rPr lang="en-US" dirty="0"/>
              <a:t> &lt; </a:t>
            </a:r>
            <a:r>
              <a:rPr lang="en-US" dirty="0" err="1"/>
              <a:t>myList.length</a:t>
            </a:r>
            <a:r>
              <a:rPr lang="en-US" dirty="0"/>
              <a:t>; </a:t>
            </a:r>
            <a:r>
              <a:rPr lang="en-US" dirty="0" err="1"/>
              <a:t>i</a:t>
            </a:r>
            <a:r>
              <a:rPr lang="en-US" dirty="0"/>
              <a:t>++) {</a:t>
            </a:r>
          </a:p>
          <a:p>
            <a:pPr marL="36900" indent="0">
              <a:buNone/>
            </a:pPr>
            <a:r>
              <a:rPr lang="en-US" dirty="0"/>
              <a:t>         </a:t>
            </a:r>
            <a:r>
              <a:rPr lang="en-US" dirty="0" err="1"/>
              <a:t>System.out.println</a:t>
            </a:r>
            <a:r>
              <a:rPr lang="en-US" dirty="0"/>
              <a:t>(</a:t>
            </a:r>
            <a:r>
              <a:rPr lang="en-US" dirty="0" err="1"/>
              <a:t>myList</a:t>
            </a:r>
            <a:r>
              <a:rPr lang="en-US" dirty="0"/>
              <a:t>[</a:t>
            </a:r>
            <a:r>
              <a:rPr lang="en-US" dirty="0" err="1"/>
              <a:t>i</a:t>
            </a:r>
            <a:r>
              <a:rPr lang="en-US" dirty="0"/>
              <a:t>] + " ");</a:t>
            </a:r>
          </a:p>
          <a:p>
            <a:pPr marL="36900" indent="0">
              <a:buNone/>
            </a:pPr>
            <a:r>
              <a:rPr lang="en-US" dirty="0"/>
              <a:t>      }</a:t>
            </a:r>
          </a:p>
          <a:p>
            <a:pPr marL="36900" indent="0">
              <a:buNone/>
            </a:pPr>
            <a:r>
              <a:rPr lang="en-US" dirty="0" smtClean="0"/>
              <a:t>}</a:t>
            </a:r>
            <a:endParaRPr lang="en-US" dirty="0"/>
          </a:p>
        </p:txBody>
      </p:sp>
    </p:spTree>
    <p:extLst>
      <p:ext uri="{BB962C8B-B14F-4D97-AF65-F5344CB8AC3E}">
        <p14:creationId xmlns:p14="http://schemas.microsoft.com/office/powerpoint/2010/main" val="4020558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ideThem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ideTheme" id="{C5C0CDD3-E1C7-4523-9EA2-411D1B642618}" vid="{C1200AF3-32EF-405B-A47F-FBAE56692CEF}"/>
    </a:ext>
  </a:extLst>
</a:theme>
</file>

<file path=docProps/app.xml><?xml version="1.0" encoding="utf-8"?>
<Properties xmlns="http://schemas.openxmlformats.org/officeDocument/2006/extended-properties" xmlns:vt="http://schemas.openxmlformats.org/officeDocument/2006/docPropsVTypes">
  <Template>SlideTheme</Template>
  <TotalTime>24</TotalTime>
  <Words>640</Words>
  <Application>Microsoft Office PowerPoint</Application>
  <PresentationFormat>Widescreen</PresentationFormat>
  <Paragraphs>108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Calisto MT</vt:lpstr>
      <vt:lpstr>Courier New</vt:lpstr>
      <vt:lpstr>Times New Roman</vt:lpstr>
      <vt:lpstr>Trebuchet MS</vt:lpstr>
      <vt:lpstr>Wingdings 2</vt:lpstr>
      <vt:lpstr>SlideTheme</vt:lpstr>
      <vt:lpstr>Single Dimensional Arrays</vt:lpstr>
      <vt:lpstr>Array Set Up</vt:lpstr>
      <vt:lpstr>Array Set Up</vt:lpstr>
      <vt:lpstr>Accessing an element in an array</vt:lpstr>
      <vt:lpstr>Array Declarations and Memory Allocation</vt:lpstr>
      <vt:lpstr>Array Declaration</vt:lpstr>
      <vt:lpstr>Array Declaration Examples</vt:lpstr>
      <vt:lpstr>Applications of Arrays</vt:lpstr>
      <vt:lpstr>PowerPoint Presentation</vt:lpstr>
      <vt:lpstr>PowerPoint Presentation</vt:lpstr>
      <vt:lpstr>PowerPoint Presentation</vt:lpstr>
      <vt:lpstr>Foreach Loops</vt:lpstr>
      <vt:lpstr>PowerPoint Presentation</vt:lpstr>
      <vt:lpstr>Arrays as Parameters</vt:lpstr>
      <vt:lpstr>PowerPoint Presentation</vt:lpstr>
      <vt:lpstr>Returning an Array from a Method</vt:lpstr>
      <vt:lpstr>PowerPoint Presentation</vt:lpstr>
      <vt:lpstr>Arrays and Algorithms</vt:lpstr>
      <vt:lpstr>Insertion</vt:lpstr>
      <vt:lpstr>Deletion</vt:lpstr>
      <vt:lpstr>Traversal</vt:lpstr>
      <vt:lpstr>Sorting</vt:lpstr>
      <vt:lpstr>Searching</vt:lpstr>
    </vt:vector>
  </TitlesOfParts>
  <Company>Austin Independent School District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Dimensional Arrays</dc:title>
  <dc:creator>Elizabeth Phillips</dc:creator>
  <cp:lastModifiedBy>Elizabeth Phillips</cp:lastModifiedBy>
  <cp:revision>5</cp:revision>
  <dcterms:created xsi:type="dcterms:W3CDTF">2017-02-24T18:09:01Z</dcterms:created>
  <dcterms:modified xsi:type="dcterms:W3CDTF">2017-02-24T18:33:14Z</dcterms:modified>
</cp:coreProperties>
</file>