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60" r:id="rId4"/>
    <p:sldId id="262" r:id="rId5"/>
    <p:sldId id="261" r:id="rId6"/>
    <p:sldId id="27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5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95DBE-BDAC-4006-B712-23CEA69FD4DC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891D1-8912-4603-9468-AF0BA28DD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327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95DBE-BDAC-4006-B712-23CEA69FD4DC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891D1-8912-4603-9468-AF0BA28DD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204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95DBE-BDAC-4006-B712-23CEA69FD4DC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891D1-8912-4603-9468-AF0BA28DD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0478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95DBE-BDAC-4006-B712-23CEA69FD4DC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891D1-8912-4603-9468-AF0BA28DDF6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934521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95DBE-BDAC-4006-B712-23CEA69FD4DC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891D1-8912-4603-9468-AF0BA28DD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8891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95DBE-BDAC-4006-B712-23CEA69FD4DC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891D1-8912-4603-9468-AF0BA28DD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5214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95DBE-BDAC-4006-B712-23CEA69FD4DC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891D1-8912-4603-9468-AF0BA28DD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7017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95DBE-BDAC-4006-B712-23CEA69FD4DC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891D1-8912-4603-9468-AF0BA28DD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9834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95DBE-BDAC-4006-B712-23CEA69FD4DC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891D1-8912-4603-9468-AF0BA28DD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14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95DBE-BDAC-4006-B712-23CEA69FD4DC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891D1-8912-4603-9468-AF0BA28DD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833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1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95DBE-BDAC-4006-B712-23CEA69FD4DC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891D1-8912-4603-9468-AF0BA28DD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921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95DBE-BDAC-4006-B712-23CEA69FD4DC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891D1-8912-4603-9468-AF0BA28DD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800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95DBE-BDAC-4006-B712-23CEA69FD4DC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891D1-8912-4603-9468-AF0BA28DD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718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95DBE-BDAC-4006-B712-23CEA69FD4DC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891D1-8912-4603-9468-AF0BA28DD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080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95DBE-BDAC-4006-B712-23CEA69FD4DC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891D1-8912-4603-9468-AF0BA28DD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309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95DBE-BDAC-4006-B712-23CEA69FD4DC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891D1-8912-4603-9468-AF0BA28DD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817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95DBE-BDAC-4006-B712-23CEA69FD4DC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891D1-8912-4603-9468-AF0BA28DD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877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AAB95DBE-BDAC-4006-B712-23CEA69FD4DC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C1E891D1-8912-4603-9468-AF0BA28DD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752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Two-Dimensional Arrays</a:t>
            </a:r>
          </a:p>
        </p:txBody>
      </p:sp>
    </p:spTree>
    <p:extLst>
      <p:ext uri="{BB962C8B-B14F-4D97-AF65-F5344CB8AC3E}">
        <p14:creationId xmlns:p14="http://schemas.microsoft.com/office/powerpoint/2010/main" val="1389296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Two-Dimensional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36900" indent="0" hangingPunct="0">
              <a:buNone/>
            </a:pPr>
            <a:r>
              <a:rPr lang="en-US" b="1" dirty="0">
                <a:effectLst/>
              </a:rPr>
              <a:t>int</a:t>
            </a:r>
            <a:r>
              <a:rPr lang="en-US" dirty="0">
                <a:effectLst/>
              </a:rPr>
              <a:t>[][] table = </a:t>
            </a:r>
            <a:r>
              <a:rPr lang="en-US" b="1" dirty="0">
                <a:effectLst/>
              </a:rPr>
              <a:t>new</a:t>
            </a:r>
            <a:r>
              <a:rPr lang="en-US" dirty="0">
                <a:effectLst/>
              </a:rPr>
              <a:t> </a:t>
            </a:r>
            <a:r>
              <a:rPr lang="en-US" b="1" dirty="0">
                <a:effectLst/>
              </a:rPr>
              <a:t>int</a:t>
            </a:r>
            <a:r>
              <a:rPr lang="en-US" dirty="0">
                <a:effectLst/>
              </a:rPr>
              <a:t>[3][4];</a:t>
            </a:r>
          </a:p>
          <a:p>
            <a:pPr marL="36900" indent="0" hangingPunct="0">
              <a:buNone/>
            </a:pPr>
            <a:r>
              <a:rPr lang="en-US" b="1" dirty="0">
                <a:effectLst/>
              </a:rPr>
              <a:t>int</a:t>
            </a:r>
            <a:r>
              <a:rPr lang="en-US" dirty="0">
                <a:effectLst/>
              </a:rPr>
              <a:t>  row, col;</a:t>
            </a:r>
          </a:p>
          <a:p>
            <a:pPr marL="36900" indent="0" hangingPunct="0">
              <a:buNone/>
            </a:pPr>
            <a:r>
              <a:rPr lang="en-US" dirty="0">
                <a:effectLst/>
              </a:rPr>
              <a:t> </a:t>
            </a:r>
          </a:p>
          <a:p>
            <a:pPr marL="36900" indent="0" hangingPunct="0">
              <a:buNone/>
            </a:pPr>
            <a:r>
              <a:rPr lang="en-US" b="1" dirty="0">
                <a:effectLst/>
              </a:rPr>
              <a:t>for</a:t>
            </a:r>
            <a:r>
              <a:rPr lang="en-US" dirty="0">
                <a:effectLst/>
              </a:rPr>
              <a:t> (row = 0; row &lt; </a:t>
            </a:r>
            <a:r>
              <a:rPr lang="en-US" dirty="0" err="1">
                <a:effectLst/>
              </a:rPr>
              <a:t>table.length</a:t>
            </a:r>
            <a:r>
              <a:rPr lang="en-US" dirty="0">
                <a:effectLst/>
              </a:rPr>
              <a:t>; row++){</a:t>
            </a:r>
          </a:p>
          <a:p>
            <a:pPr marL="36900" indent="0" hangingPunct="0">
              <a:buNone/>
            </a:pPr>
            <a:r>
              <a:rPr lang="en-US" dirty="0">
                <a:effectLst/>
              </a:rPr>
              <a:t>    </a:t>
            </a:r>
            <a:r>
              <a:rPr lang="en-US" b="1" dirty="0">
                <a:effectLst/>
              </a:rPr>
              <a:t>for</a:t>
            </a:r>
            <a:r>
              <a:rPr lang="en-US" dirty="0">
                <a:effectLst/>
              </a:rPr>
              <a:t> (col = 0; col &lt; table[row].length; col++){</a:t>
            </a:r>
          </a:p>
          <a:p>
            <a:pPr marL="36900" indent="0" hangingPunct="0">
              <a:buNone/>
            </a:pPr>
            <a:r>
              <a:rPr lang="en-US" dirty="0">
                <a:effectLst/>
              </a:rPr>
              <a:t>        table[row][col] = row </a:t>
            </a:r>
            <a:r>
              <a:rPr lang="en-US" dirty="0" smtClean="0">
                <a:effectLst/>
              </a:rPr>
              <a:t>* </a:t>
            </a:r>
            <a:r>
              <a:rPr lang="en-US" dirty="0">
                <a:effectLst/>
              </a:rPr>
              <a:t>col;</a:t>
            </a:r>
          </a:p>
          <a:p>
            <a:pPr marL="36900" indent="0" hangingPunct="0">
              <a:buNone/>
            </a:pPr>
            <a:r>
              <a:rPr lang="en-US" dirty="0">
                <a:effectLst/>
              </a:rPr>
              <a:t>    }</a:t>
            </a:r>
          </a:p>
          <a:p>
            <a:pPr marL="36900" indent="0" hangingPunct="0">
              <a:buNone/>
            </a:pPr>
            <a:r>
              <a:rPr lang="en-US" dirty="0"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80238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Two-Dimensional Arrays to Methods</a:t>
            </a:r>
          </a:p>
        </p:txBody>
      </p:sp>
    </p:spTree>
    <p:extLst>
      <p:ext uri="{BB962C8B-B14F-4D97-AF65-F5344CB8AC3E}">
        <p14:creationId xmlns:p14="http://schemas.microsoft.com/office/powerpoint/2010/main" val="1274406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Two-Dimensional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732449"/>
            <a:ext cx="12192000" cy="5125551"/>
          </a:xfrm>
        </p:spPr>
        <p:txBody>
          <a:bodyPr>
            <a:normAutofit fontScale="92500" lnSpcReduction="10000"/>
          </a:bodyPr>
          <a:lstStyle/>
          <a:p>
            <a:pPr marL="36900" indent="0" hangingPunct="0">
              <a:buNone/>
            </a:pPr>
            <a:r>
              <a:rPr lang="fr-FR" b="1" dirty="0">
                <a:effectLst/>
              </a:rPr>
              <a:t>public</a:t>
            </a:r>
            <a:r>
              <a:rPr lang="fr-FR" dirty="0">
                <a:effectLst/>
              </a:rPr>
              <a:t> </a:t>
            </a:r>
            <a:r>
              <a:rPr lang="fr-FR" b="1" dirty="0" err="1">
                <a:effectLst/>
              </a:rPr>
              <a:t>void</a:t>
            </a:r>
            <a:r>
              <a:rPr lang="fr-FR" dirty="0">
                <a:effectLst/>
              </a:rPr>
              <a:t> </a:t>
            </a:r>
            <a:r>
              <a:rPr lang="fr-FR" dirty="0" err="1">
                <a:effectLst/>
              </a:rPr>
              <a:t>printTable</a:t>
            </a:r>
            <a:r>
              <a:rPr lang="fr-FR" dirty="0">
                <a:effectLst/>
              </a:rPr>
              <a:t> (</a:t>
            </a:r>
            <a:r>
              <a:rPr lang="fr-FR" b="1" dirty="0">
                <a:effectLst/>
              </a:rPr>
              <a:t>int</a:t>
            </a:r>
            <a:r>
              <a:rPr lang="fr-FR" dirty="0">
                <a:effectLst/>
              </a:rPr>
              <a:t>[][] </a:t>
            </a:r>
            <a:r>
              <a:rPr lang="fr-FR" dirty="0" err="1">
                <a:effectLst/>
              </a:rPr>
              <a:t>pTable</a:t>
            </a:r>
            <a:r>
              <a:rPr lang="fr-FR" dirty="0">
                <a:effectLst/>
              </a:rPr>
              <a:t>){</a:t>
            </a:r>
            <a:endParaRPr lang="en-US" dirty="0">
              <a:effectLst/>
            </a:endParaRPr>
          </a:p>
          <a:p>
            <a:pPr marL="36900" indent="0" hangingPunct="0">
              <a:buNone/>
            </a:pPr>
            <a:r>
              <a:rPr lang="en-US" b="1" dirty="0">
                <a:effectLst/>
              </a:rPr>
              <a:t>	for</a:t>
            </a:r>
            <a:r>
              <a:rPr lang="en-US" dirty="0">
                <a:effectLst/>
              </a:rPr>
              <a:t> (</a:t>
            </a:r>
            <a:r>
              <a:rPr lang="en-US" b="1" dirty="0">
                <a:effectLst/>
              </a:rPr>
              <a:t>int</a:t>
            </a:r>
            <a:r>
              <a:rPr lang="en-US" dirty="0">
                <a:effectLst/>
              </a:rPr>
              <a:t> row = 0; row &lt; </a:t>
            </a:r>
            <a:r>
              <a:rPr lang="en-US" dirty="0" err="1">
                <a:effectLst/>
              </a:rPr>
              <a:t>pTable.length</a:t>
            </a:r>
            <a:r>
              <a:rPr lang="en-US" dirty="0">
                <a:effectLst/>
              </a:rPr>
              <a:t>; row++){</a:t>
            </a:r>
          </a:p>
          <a:p>
            <a:pPr marL="36900" indent="0" hangingPunct="0">
              <a:buNone/>
            </a:pPr>
            <a:r>
              <a:rPr lang="en-US" b="1" dirty="0">
                <a:effectLst/>
              </a:rPr>
              <a:t>		for</a:t>
            </a:r>
            <a:r>
              <a:rPr lang="en-US" dirty="0">
                <a:effectLst/>
              </a:rPr>
              <a:t> (</a:t>
            </a:r>
            <a:r>
              <a:rPr lang="en-US" b="1" dirty="0">
                <a:effectLst/>
              </a:rPr>
              <a:t>int</a:t>
            </a:r>
            <a:r>
              <a:rPr lang="en-US" dirty="0">
                <a:effectLst/>
              </a:rPr>
              <a:t> col = 0; col &lt; </a:t>
            </a:r>
            <a:r>
              <a:rPr lang="en-US" dirty="0" err="1">
                <a:effectLst/>
              </a:rPr>
              <a:t>pTable</a:t>
            </a:r>
            <a:r>
              <a:rPr lang="en-US" dirty="0">
                <a:effectLst/>
              </a:rPr>
              <a:t>[row].length; col++){</a:t>
            </a:r>
          </a:p>
          <a:p>
            <a:pPr marL="36900" indent="0" hangingPunct="0">
              <a:buNone/>
            </a:pPr>
            <a:r>
              <a:rPr lang="en-US" dirty="0">
                <a:effectLst/>
              </a:rPr>
              <a:t>        		</a:t>
            </a:r>
            <a:r>
              <a:rPr lang="en-US" dirty="0" err="1">
                <a:effectLst/>
              </a:rPr>
              <a:t>System.out.print</a:t>
            </a:r>
            <a:r>
              <a:rPr lang="en-US" dirty="0">
                <a:effectLst/>
              </a:rPr>
              <a:t>(</a:t>
            </a:r>
            <a:r>
              <a:rPr lang="en-US" dirty="0" err="1">
                <a:effectLst/>
              </a:rPr>
              <a:t>pTable</a:t>
            </a:r>
            <a:r>
              <a:rPr lang="en-US" dirty="0">
                <a:effectLst/>
              </a:rPr>
              <a:t>[row][col]);</a:t>
            </a:r>
          </a:p>
          <a:p>
            <a:pPr marL="36900" indent="0" hangingPunct="0">
              <a:buNone/>
            </a:pPr>
            <a:r>
              <a:rPr lang="en-US" dirty="0">
                <a:effectLst/>
              </a:rPr>
              <a:t>		}</a:t>
            </a:r>
          </a:p>
          <a:p>
            <a:pPr marL="36900" indent="0" hangingPunct="0">
              <a:buNone/>
            </a:pPr>
            <a:r>
              <a:rPr lang="en-US" dirty="0">
                <a:effectLst/>
              </a:rPr>
              <a:t>      	</a:t>
            </a:r>
            <a:r>
              <a:rPr lang="en-US" dirty="0" err="1">
                <a:effectLst/>
              </a:rPr>
              <a:t>System.out.println</a:t>
            </a:r>
            <a:r>
              <a:rPr lang="en-US" dirty="0">
                <a:effectLst/>
              </a:rPr>
              <a:t>();</a:t>
            </a:r>
          </a:p>
          <a:p>
            <a:pPr marL="36900" indent="0" hangingPunct="0">
              <a:buNone/>
            </a:pPr>
            <a:r>
              <a:rPr lang="en-US" dirty="0">
                <a:effectLst/>
              </a:rPr>
              <a:t>    }</a:t>
            </a:r>
          </a:p>
          <a:p>
            <a:pPr marL="36900" indent="0">
              <a:buNone/>
            </a:pPr>
            <a:r>
              <a:rPr lang="en-US" dirty="0">
                <a:effectLst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149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Two-Dimensional Array Algorithms</a:t>
            </a:r>
          </a:p>
        </p:txBody>
      </p:sp>
    </p:spTree>
    <p:extLst>
      <p:ext uri="{BB962C8B-B14F-4D97-AF65-F5344CB8AC3E}">
        <p14:creationId xmlns:p14="http://schemas.microsoft.com/office/powerpoint/2010/main" val="3911149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504" y="1732449"/>
            <a:ext cx="11726779" cy="4844814"/>
          </a:xfrm>
        </p:spPr>
        <p:txBody>
          <a:bodyPr>
            <a:normAutofit fontScale="92500"/>
          </a:bodyPr>
          <a:lstStyle/>
          <a:p>
            <a:pPr marL="36900" indent="0" hangingPunct="0">
              <a:buNone/>
            </a:pPr>
            <a:r>
              <a:rPr lang="en-US" dirty="0">
                <a:effectLst/>
              </a:rPr>
              <a:t>The most common 2-D array algorithms will involve processing the entire grid, usually row-by-row or column-by-column.</a:t>
            </a:r>
          </a:p>
          <a:p>
            <a:pPr marL="36900" indent="0" hangingPunct="0">
              <a:buNone/>
            </a:pPr>
            <a:r>
              <a:rPr lang="en-US" dirty="0">
                <a:effectLst/>
              </a:rPr>
              <a:t>Problem-solving on a matrix could involve processing:</a:t>
            </a:r>
          </a:p>
          <a:p>
            <a:pPr marL="779850" indent="-742950" hangingPunct="0">
              <a:buFont typeface="+mj-lt"/>
              <a:buAutoNum type="alphaLcPeriod"/>
            </a:pPr>
            <a:r>
              <a:rPr lang="en-US" dirty="0">
                <a:effectLst/>
              </a:rPr>
              <a:t>one row</a:t>
            </a:r>
          </a:p>
          <a:p>
            <a:pPr marL="779850" indent="-742950" hangingPunct="0">
              <a:buFont typeface="+mj-lt"/>
              <a:buAutoNum type="alphaLcPeriod"/>
            </a:pPr>
            <a:r>
              <a:rPr lang="en-US" dirty="0">
                <a:effectLst/>
              </a:rPr>
              <a:t>one column</a:t>
            </a:r>
          </a:p>
          <a:p>
            <a:pPr marL="779850" indent="-742950" hangingPunct="0">
              <a:buFont typeface="+mj-lt"/>
              <a:buAutoNum type="alphaLcPeriod"/>
            </a:pPr>
            <a:r>
              <a:rPr lang="en-US" dirty="0">
                <a:effectLst/>
              </a:rPr>
              <a:t>one cell</a:t>
            </a:r>
          </a:p>
          <a:p>
            <a:pPr marL="779850" indent="-742950" hangingPunct="0">
              <a:buFont typeface="+mj-lt"/>
              <a:buAutoNum type="alphaLcPeriod"/>
            </a:pPr>
            <a:r>
              <a:rPr lang="en-US" dirty="0">
                <a:effectLst/>
              </a:rPr>
              <a:t>adjacent cells in different directions</a:t>
            </a:r>
          </a:p>
        </p:txBody>
      </p:sp>
    </p:spTree>
    <p:extLst>
      <p:ext uri="{BB962C8B-B14F-4D97-AF65-F5344CB8AC3E}">
        <p14:creationId xmlns:p14="http://schemas.microsoft.com/office/powerpoint/2010/main" val="3501460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 dirty="0"/>
              <a:t>Two-Dimensional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337" y="1732449"/>
            <a:ext cx="6047874" cy="5125551"/>
          </a:xfrm>
        </p:spPr>
        <p:txBody>
          <a:bodyPr>
            <a:normAutofit fontScale="92500" lnSpcReduction="10000"/>
          </a:bodyPr>
          <a:lstStyle/>
          <a:p>
            <a:pPr marL="36900" indent="0" hangingPunct="0">
              <a:buNone/>
            </a:pPr>
            <a:r>
              <a:rPr lang="en-US" b="1" dirty="0">
                <a:effectLst/>
              </a:rPr>
              <a:t>int</a:t>
            </a:r>
            <a:r>
              <a:rPr lang="en-US" dirty="0">
                <a:effectLst/>
              </a:rPr>
              <a:t>[][] table = </a:t>
            </a:r>
            <a:r>
              <a:rPr lang="en-US" b="1" dirty="0">
                <a:effectLst/>
              </a:rPr>
              <a:t>new</a:t>
            </a:r>
            <a:r>
              <a:rPr lang="en-US" dirty="0">
                <a:effectLst/>
              </a:rPr>
              <a:t> </a:t>
            </a:r>
            <a:r>
              <a:rPr lang="en-US" b="1" dirty="0">
                <a:effectLst/>
              </a:rPr>
              <a:t>int</a:t>
            </a:r>
            <a:r>
              <a:rPr lang="en-US" dirty="0">
                <a:effectLst/>
              </a:rPr>
              <a:t>[3][4];</a:t>
            </a:r>
          </a:p>
          <a:p>
            <a:pPr marL="36900" indent="0" hangingPunct="0">
              <a:buNone/>
            </a:pPr>
            <a:r>
              <a:rPr lang="en-US" b="1" dirty="0">
                <a:effectLst/>
              </a:rPr>
              <a:t>int</a:t>
            </a:r>
            <a:r>
              <a:rPr lang="en-US" dirty="0">
                <a:effectLst/>
              </a:rPr>
              <a:t>  row, col;</a:t>
            </a:r>
          </a:p>
          <a:p>
            <a:pPr marL="36900" indent="0" hangingPunct="0">
              <a:buNone/>
            </a:pPr>
            <a:r>
              <a:rPr lang="en-US" dirty="0">
                <a:effectLst/>
              </a:rPr>
              <a:t> </a:t>
            </a:r>
          </a:p>
          <a:p>
            <a:pPr marL="36900" indent="0" hangingPunct="0">
              <a:buNone/>
            </a:pPr>
            <a:r>
              <a:rPr lang="en-US" b="1" dirty="0">
                <a:effectLst/>
              </a:rPr>
              <a:t>for</a:t>
            </a:r>
            <a:r>
              <a:rPr lang="en-US" dirty="0">
                <a:effectLst/>
              </a:rPr>
              <a:t> (row = 0; row &lt; 3; row++){</a:t>
            </a:r>
          </a:p>
          <a:p>
            <a:pPr marL="36900" indent="0" hangingPunct="0">
              <a:buNone/>
            </a:pPr>
            <a:r>
              <a:rPr lang="en-US" dirty="0">
                <a:effectLst/>
              </a:rPr>
              <a:t>   </a:t>
            </a:r>
            <a:r>
              <a:rPr lang="en-US" b="1" dirty="0">
                <a:effectLst/>
              </a:rPr>
              <a:t>for</a:t>
            </a:r>
            <a:r>
              <a:rPr lang="en-US" dirty="0">
                <a:effectLst/>
              </a:rPr>
              <a:t> (col = 0; col &lt; 4; col++){</a:t>
            </a:r>
          </a:p>
          <a:p>
            <a:pPr marL="36900" indent="0" hangingPunct="0">
              <a:buNone/>
            </a:pPr>
            <a:r>
              <a:rPr lang="en-US" dirty="0">
                <a:effectLst/>
              </a:rPr>
              <a:t>      table[row][col] = row + col;</a:t>
            </a:r>
          </a:p>
          <a:p>
            <a:pPr marL="36900" indent="0" hangingPunct="0">
              <a:buNone/>
            </a:pPr>
            <a:r>
              <a:rPr lang="en-US" dirty="0">
                <a:effectLst/>
              </a:rPr>
              <a:t>   }</a:t>
            </a:r>
          </a:p>
          <a:p>
            <a:pPr marL="36900" indent="0" hangingPunct="0">
              <a:buNone/>
            </a:pPr>
            <a:r>
              <a:rPr lang="en-US" dirty="0">
                <a:effectLst/>
              </a:rPr>
              <a:t>}</a:t>
            </a:r>
          </a:p>
        </p:txBody>
      </p:sp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6834782"/>
              </p:ext>
            </p:extLst>
          </p:nvPr>
        </p:nvGraphicFramePr>
        <p:xfrm>
          <a:off x="6432884" y="2452212"/>
          <a:ext cx="5523830" cy="33229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4766">
                  <a:extLst>
                    <a:ext uri="{9D8B030D-6E8A-4147-A177-3AD203B41FA5}">
                      <a16:colId xmlns="" xmlns:a16="http://schemas.microsoft.com/office/drawing/2014/main" val="1441755254"/>
                    </a:ext>
                  </a:extLst>
                </a:gridCol>
                <a:gridCol w="1104766">
                  <a:extLst>
                    <a:ext uri="{9D8B030D-6E8A-4147-A177-3AD203B41FA5}">
                      <a16:colId xmlns="" xmlns:a16="http://schemas.microsoft.com/office/drawing/2014/main" val="4202574976"/>
                    </a:ext>
                  </a:extLst>
                </a:gridCol>
                <a:gridCol w="1104766">
                  <a:extLst>
                    <a:ext uri="{9D8B030D-6E8A-4147-A177-3AD203B41FA5}">
                      <a16:colId xmlns="" xmlns:a16="http://schemas.microsoft.com/office/drawing/2014/main" val="1948933947"/>
                    </a:ext>
                  </a:extLst>
                </a:gridCol>
                <a:gridCol w="1104766">
                  <a:extLst>
                    <a:ext uri="{9D8B030D-6E8A-4147-A177-3AD203B41FA5}">
                      <a16:colId xmlns="" xmlns:a16="http://schemas.microsoft.com/office/drawing/2014/main" val="2252817753"/>
                    </a:ext>
                  </a:extLst>
                </a:gridCol>
                <a:gridCol w="1104766">
                  <a:extLst>
                    <a:ext uri="{9D8B030D-6E8A-4147-A177-3AD203B41FA5}">
                      <a16:colId xmlns="" xmlns:a16="http://schemas.microsoft.com/office/drawing/2014/main" val="2601281864"/>
                    </a:ext>
                  </a:extLst>
                </a:gridCol>
              </a:tblGrid>
              <a:tr h="830737">
                <a:tc>
                  <a:txBody>
                    <a:bodyPr/>
                    <a:lstStyle/>
                    <a:p>
                      <a:pPr algn="ctr"/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873719310"/>
                  </a:ext>
                </a:extLst>
              </a:tr>
              <a:tr h="830737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275617193"/>
                  </a:ext>
                </a:extLst>
              </a:tr>
              <a:tr h="830737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108865429"/>
                  </a:ext>
                </a:extLst>
              </a:tr>
              <a:tr h="830737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581748972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6432884" y="2037347"/>
            <a:ext cx="5759116" cy="445970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656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Two-Dimensional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 algn="ctr" hangingPunct="0">
              <a:buNone/>
            </a:pP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int[][] table;</a:t>
            </a:r>
          </a:p>
          <a:p>
            <a:pPr marL="36900" indent="0" hangingPunct="0">
              <a:buNone/>
            </a:pPr>
            <a:r>
              <a:rPr lang="en-US" dirty="0">
                <a:effectLst/>
              </a:rPr>
              <a:t>Defines a table that holds an object reference to a 2D array of integers. </a:t>
            </a:r>
          </a:p>
          <a:p>
            <a:pPr marL="36900" indent="0" hangingPunct="0">
              <a:buNone/>
            </a:pPr>
            <a:r>
              <a:rPr lang="en-US" dirty="0">
                <a:effectLst/>
              </a:rPr>
              <a:t>Without any further initialization, table holds the value </a:t>
            </a:r>
            <a:r>
              <a:rPr lang="en-US" b="1" dirty="0">
                <a:effectLst/>
              </a:rPr>
              <a:t>null</a:t>
            </a:r>
            <a:r>
              <a:rPr lang="en-US" dirty="0">
                <a:effectLst/>
              </a:rPr>
              <a:t>.</a:t>
            </a:r>
          </a:p>
          <a:p>
            <a:pPr marL="369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604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Two-Dimensional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 algn="ctr" hangingPunct="0">
              <a:buNone/>
            </a:pP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int[][] table = new int[3][4];</a:t>
            </a:r>
          </a:p>
          <a:p>
            <a:pPr marL="36900" indent="0" algn="just" hangingPunct="0">
              <a:buNone/>
            </a:pPr>
            <a:r>
              <a:rPr lang="en-US" dirty="0">
                <a:effectLst/>
              </a:rPr>
              <a:t>Defines a table that holds a reference to a 2D array of integers, creates an array object of 3 rows and 4 columns, and puts the reference in table. </a:t>
            </a:r>
          </a:p>
          <a:p>
            <a:pPr marL="36900" indent="0" algn="just" hangingPunct="0">
              <a:buNone/>
            </a:pPr>
            <a:r>
              <a:rPr lang="en-US" dirty="0">
                <a:effectLst/>
              </a:rPr>
              <a:t>All the elements of the array are initialized to zero.</a:t>
            </a:r>
          </a:p>
        </p:txBody>
      </p:sp>
    </p:spTree>
    <p:extLst>
      <p:ext uri="{BB962C8B-B14F-4D97-AF65-F5344CB8AC3E}">
        <p14:creationId xmlns:p14="http://schemas.microsoft.com/office/powerpoint/2010/main" val="609146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Two-Dimensional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6900" indent="0" hangingPunct="0">
              <a:buNone/>
            </a:pPr>
            <a:r>
              <a:rPr lang="en-US" dirty="0">
                <a:effectLst/>
              </a:rPr>
              <a:t>The declaration </a:t>
            </a:r>
          </a:p>
          <a:p>
            <a:pPr marL="36900" indent="0" hangingPunct="0">
              <a:buNone/>
            </a:pPr>
            <a:r>
              <a:rPr lang="en-US" dirty="0">
                <a:effectLst/>
              </a:rPr>
              <a:t> </a:t>
            </a:r>
          </a:p>
          <a:p>
            <a:pPr marL="36900" indent="0" hangingPunct="0">
              <a:buNone/>
            </a:pP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int[][] table = { {0,0,0,0},</a:t>
            </a:r>
          </a:p>
          <a:p>
            <a:pPr marL="36900" indent="0" hangingPunct="0">
              <a:buNone/>
            </a:pP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{0,0,0,0},</a:t>
            </a:r>
          </a:p>
          <a:p>
            <a:pPr marL="36900" indent="0" hangingPunct="0">
              <a:buNone/>
            </a:pP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{0,0,0,0} };</a:t>
            </a:r>
          </a:p>
          <a:p>
            <a:pPr marL="36900" indent="0" hangingPunct="0">
              <a:buNone/>
            </a:pPr>
            <a:r>
              <a:rPr lang="en-US" dirty="0">
                <a:effectLst/>
              </a:rPr>
              <a:t> </a:t>
            </a:r>
          </a:p>
          <a:p>
            <a:pPr marL="36900" indent="0">
              <a:buNone/>
            </a:pPr>
            <a:r>
              <a:rPr lang="en-US" dirty="0">
                <a:effectLst/>
              </a:rPr>
              <a:t>does exactly the same thing as the previous declaration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936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Two-Dimensional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732449"/>
            <a:ext cx="12192000" cy="5125551"/>
          </a:xfrm>
        </p:spPr>
        <p:txBody>
          <a:bodyPr>
            <a:normAutofit/>
          </a:bodyPr>
          <a:lstStyle/>
          <a:p>
            <a:pPr marL="36900" indent="0" hangingPunct="0">
              <a:buNone/>
            </a:pPr>
            <a:r>
              <a:rPr lang="en-US" b="1" dirty="0" err="1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[][] table = { {0,0,0,0},</a:t>
            </a:r>
          </a:p>
          <a:p>
            <a:pPr marL="36900" indent="0" hangingPunct="0">
              <a:buNone/>
            </a:pP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{0,0,0,0},</a:t>
            </a:r>
          </a:p>
          <a:p>
            <a:pPr marL="36900" indent="0" hangingPunct="0">
              <a:buNone/>
            </a:pP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{0,0,0,0} };</a:t>
            </a:r>
          </a:p>
          <a:p>
            <a:pPr marL="36900" indent="0" hangingPunct="0">
              <a:buNone/>
            </a:pPr>
            <a:r>
              <a:rPr lang="en-US" dirty="0">
                <a:effectLst/>
              </a:rPr>
              <a:t> </a:t>
            </a:r>
          </a:p>
          <a:p>
            <a:pPr marL="36900" indent="0" algn="ctr">
              <a:buNone/>
            </a:pPr>
            <a:r>
              <a:rPr lang="en-US" dirty="0" smtClean="0">
                <a:effectLst/>
              </a:rPr>
              <a:t>Same As</a:t>
            </a:r>
          </a:p>
          <a:p>
            <a:pPr marL="36900" indent="0">
              <a:buNone/>
            </a:pPr>
            <a:endParaRPr lang="en-US" dirty="0">
              <a:effectLst/>
            </a:endParaRPr>
          </a:p>
          <a:p>
            <a:pPr marL="36900" indent="0">
              <a:buNone/>
            </a:pPr>
            <a:r>
              <a:rPr lang="en-US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[][] table = new </a:t>
            </a:r>
            <a:r>
              <a:rPr lang="en-US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[3][4</a:t>
            </a:r>
            <a:r>
              <a:rPr lang="en-US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endParaRPr lang="en-US" b="1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5599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Two-Dimensional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36900" indent="0" hangingPunct="0">
              <a:buNone/>
            </a:pPr>
            <a:r>
              <a:rPr lang="en-US" dirty="0">
                <a:effectLst/>
              </a:rPr>
              <a:t>The declaration </a:t>
            </a:r>
          </a:p>
          <a:p>
            <a:pPr marL="36900" indent="0" hangingPunct="0">
              <a:buNone/>
            </a:pPr>
            <a:r>
              <a:rPr lang="en-US" dirty="0">
                <a:effectLst/>
              </a:rPr>
              <a:t> </a:t>
            </a:r>
          </a:p>
          <a:p>
            <a:pPr marL="36900" indent="0" hangingPunct="0">
              <a:buNone/>
            </a:pP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int[][]table = { {0,1,2,3},</a:t>
            </a:r>
          </a:p>
          <a:p>
            <a:pPr marL="36900" indent="0" hangingPunct="0">
              <a:buNone/>
            </a:pP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{1,2,3,4},</a:t>
            </a:r>
          </a:p>
          <a:p>
            <a:pPr marL="36900" indent="0" hangingPunct="0">
              <a:buNone/>
            </a:pP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{2,3,4,5} };</a:t>
            </a:r>
            <a:endParaRPr lang="en-US" dirty="0">
              <a:effectLst/>
            </a:endParaRPr>
          </a:p>
          <a:p>
            <a:pPr marL="36900" indent="0" hangingPunct="0">
              <a:buNone/>
            </a:pPr>
            <a:r>
              <a:rPr lang="en-US" dirty="0">
                <a:effectLst/>
              </a:rPr>
              <a:t>creates an array of the same dimensions (same number of rows and columns) as the previous array and initializes the elements to the given values in each cell.</a:t>
            </a:r>
          </a:p>
        </p:txBody>
      </p:sp>
    </p:spTree>
    <p:extLst>
      <p:ext uri="{BB962C8B-B14F-4D97-AF65-F5344CB8AC3E}">
        <p14:creationId xmlns:p14="http://schemas.microsoft.com/office/powerpoint/2010/main" val="573810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Two-Dimensional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 algn="just" hangingPunct="0">
              <a:buNone/>
            </a:pPr>
            <a:r>
              <a:rPr lang="en-US" dirty="0">
                <a:effectLst/>
              </a:rPr>
              <a:t>To access each location of the matrix, specify the row coordinate first, then the column:</a:t>
            </a:r>
          </a:p>
          <a:p>
            <a:pPr marL="36900" indent="0" algn="just" hangingPunct="0">
              <a:buNone/>
            </a:pPr>
            <a:r>
              <a:rPr lang="en-US" dirty="0">
                <a:effectLst/>
              </a:rPr>
              <a:t> </a:t>
            </a:r>
          </a:p>
          <a:p>
            <a:pPr marL="36900" indent="0" algn="ctr" hangingPunct="0">
              <a:buNone/>
            </a:pP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table[row][col]</a:t>
            </a:r>
          </a:p>
        </p:txBody>
      </p:sp>
    </p:spTree>
    <p:extLst>
      <p:ext uri="{BB962C8B-B14F-4D97-AF65-F5344CB8AC3E}">
        <p14:creationId xmlns:p14="http://schemas.microsoft.com/office/powerpoint/2010/main" val="3664338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Two-Dimensional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36900" indent="0" hangingPunct="0">
              <a:buNone/>
            </a:pPr>
            <a:r>
              <a:rPr lang="en-US" dirty="0">
                <a:effectLst/>
              </a:rPr>
              <a:t>The length of a 2D array is the number of </a:t>
            </a:r>
            <a:r>
              <a:rPr lang="en-US" i="1" dirty="0">
                <a:effectLst/>
              </a:rPr>
              <a:t>rows</a:t>
            </a:r>
            <a:r>
              <a:rPr lang="en-US" dirty="0">
                <a:effectLst/>
              </a:rPr>
              <a:t> it has. The row index will run from 0 to length -1. The number of rows in table is given by the value </a:t>
            </a:r>
            <a:endParaRPr lang="en-US" dirty="0" smtClean="0">
              <a:effectLst/>
            </a:endParaRPr>
          </a:p>
          <a:p>
            <a:pPr marL="36900" indent="0" algn="ctr" hangingPunct="0">
              <a:buNone/>
            </a:pPr>
            <a:r>
              <a:rPr lang="en-US" b="1" dirty="0" err="1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table.length</a:t>
            </a:r>
            <a:endParaRPr lang="en-US" b="1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900" indent="0" hangingPunct="0">
              <a:buNone/>
            </a:pPr>
            <a:r>
              <a:rPr lang="en-US" dirty="0">
                <a:effectLst/>
              </a:rPr>
              <a:t> </a:t>
            </a:r>
          </a:p>
          <a:p>
            <a:pPr marL="36900" indent="0" hangingPunct="0">
              <a:buNone/>
            </a:pPr>
            <a:r>
              <a:rPr lang="en-US" dirty="0">
                <a:effectLst/>
              </a:rPr>
              <a:t>Each row of a 2D array has its own length. To get the number of columns in table, use any of the following:</a:t>
            </a:r>
          </a:p>
          <a:p>
            <a:pPr marL="36900" indent="0" algn="ctr" hangingPunct="0">
              <a:buNone/>
            </a:pP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table[0].length</a:t>
            </a:r>
          </a:p>
          <a:p>
            <a:pPr marL="36900" indent="0" algn="ctr" hangingPunct="0">
              <a:buNone/>
            </a:pP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table[1].length </a:t>
            </a:r>
          </a:p>
          <a:p>
            <a:pPr marL="36900" indent="0" algn="ctr" hangingPunct="0">
              <a:buNone/>
            </a:pP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table[2].length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43057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ideThem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deTheme" id="{C5C0CDD3-E1C7-4523-9EA2-411D1B642618}" vid="{C1200AF3-32EF-405B-A47F-FBAE56692C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SlideTheme</Template>
  <TotalTime>273</TotalTime>
  <Words>283</Words>
  <Application>Microsoft Office PowerPoint</Application>
  <PresentationFormat>Widescreen</PresentationFormat>
  <Paragraphs>99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Calisto MT</vt:lpstr>
      <vt:lpstr>Courier New</vt:lpstr>
      <vt:lpstr>Trebuchet MS</vt:lpstr>
      <vt:lpstr>Wingdings 2</vt:lpstr>
      <vt:lpstr>SlideTheme</vt:lpstr>
      <vt:lpstr>Two-Dimensional Arrays</vt:lpstr>
      <vt:lpstr>Two-Dimensional Arrays</vt:lpstr>
      <vt:lpstr>Two-Dimensional Arrays</vt:lpstr>
      <vt:lpstr>Two-Dimensional Arrays</vt:lpstr>
      <vt:lpstr>Two-Dimensional Array</vt:lpstr>
      <vt:lpstr>Two-Dimensional Array</vt:lpstr>
      <vt:lpstr>Two-Dimensional Array</vt:lpstr>
      <vt:lpstr>Two-Dimensional Array</vt:lpstr>
      <vt:lpstr>Two-Dimensional Arrays</vt:lpstr>
      <vt:lpstr>Two-Dimensional Arrays</vt:lpstr>
      <vt:lpstr>Passing Two-Dimensional Arrays to Methods</vt:lpstr>
      <vt:lpstr>Two-Dimensional Arrays</vt:lpstr>
      <vt:lpstr>Two-Dimensional Array Algorithms</vt:lpstr>
      <vt:lpstr>Different Algorithms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Elizabeth Phillips</dc:creator>
  <cp:lastModifiedBy>Elizabeth Phillips</cp:lastModifiedBy>
  <cp:revision>15</cp:revision>
  <dcterms:created xsi:type="dcterms:W3CDTF">2017-03-06T04:17:06Z</dcterms:created>
  <dcterms:modified xsi:type="dcterms:W3CDTF">2017-03-22T18:13:38Z</dcterms:modified>
</cp:coreProperties>
</file>