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57" r:id="rId4"/>
    <p:sldId id="282" r:id="rId5"/>
    <p:sldId id="258" r:id="rId6"/>
    <p:sldId id="259" r:id="rId7"/>
    <p:sldId id="279" r:id="rId8"/>
    <p:sldId id="280" r:id="rId9"/>
    <p:sldId id="260" r:id="rId10"/>
    <p:sldId id="262" r:id="rId11"/>
    <p:sldId id="263" r:id="rId12"/>
    <p:sldId id="283" r:id="rId13"/>
    <p:sldId id="264" r:id="rId14"/>
    <p:sldId id="267" r:id="rId15"/>
    <p:sldId id="284" r:id="rId16"/>
    <p:sldId id="268" r:id="rId17"/>
    <p:sldId id="269"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B6CDCC-7345-4303-9B57-23E4465F5826}"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9A0F5-D5C0-4AE4-B45E-5AF445005C63}" type="slidenum">
              <a:rPr lang="en-US" smtClean="0"/>
              <a:t>‹#›</a:t>
            </a:fld>
            <a:endParaRPr lang="en-US"/>
          </a:p>
        </p:txBody>
      </p:sp>
    </p:spTree>
    <p:extLst>
      <p:ext uri="{BB962C8B-B14F-4D97-AF65-F5344CB8AC3E}">
        <p14:creationId xmlns:p14="http://schemas.microsoft.com/office/powerpoint/2010/main" val="28002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B6CDCC-7345-4303-9B57-23E4465F5826}"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39A0F5-D5C0-4AE4-B45E-5AF445005C63}" type="slidenum">
              <a:rPr lang="en-US" smtClean="0"/>
              <a:t>‹#›</a:t>
            </a:fld>
            <a:endParaRPr lang="en-US"/>
          </a:p>
        </p:txBody>
      </p:sp>
    </p:spTree>
    <p:extLst>
      <p:ext uri="{BB962C8B-B14F-4D97-AF65-F5344CB8AC3E}">
        <p14:creationId xmlns:p14="http://schemas.microsoft.com/office/powerpoint/2010/main" val="2253758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B6CDCC-7345-4303-9B57-23E4465F5826}"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39A0F5-D5C0-4AE4-B45E-5AF445005C63}" type="slidenum">
              <a:rPr lang="en-US" smtClean="0"/>
              <a:t>‹#›</a:t>
            </a:fld>
            <a:endParaRPr lang="en-US"/>
          </a:p>
        </p:txBody>
      </p:sp>
    </p:spTree>
    <p:extLst>
      <p:ext uri="{BB962C8B-B14F-4D97-AF65-F5344CB8AC3E}">
        <p14:creationId xmlns:p14="http://schemas.microsoft.com/office/powerpoint/2010/main" val="1449301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B6CDCC-7345-4303-9B57-23E4465F5826}"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39A0F5-D5C0-4AE4-B45E-5AF445005C63}"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08491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B6CDCC-7345-4303-9B57-23E4465F5826}"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39A0F5-D5C0-4AE4-B45E-5AF445005C63}" type="slidenum">
              <a:rPr lang="en-US" smtClean="0"/>
              <a:t>‹#›</a:t>
            </a:fld>
            <a:endParaRPr lang="en-US"/>
          </a:p>
        </p:txBody>
      </p:sp>
    </p:spTree>
    <p:extLst>
      <p:ext uri="{BB962C8B-B14F-4D97-AF65-F5344CB8AC3E}">
        <p14:creationId xmlns:p14="http://schemas.microsoft.com/office/powerpoint/2010/main" val="1275295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B6CDCC-7345-4303-9B57-23E4465F5826}" type="datetimeFigureOut">
              <a:rPr lang="en-US" smtClean="0"/>
              <a:t>3/21/2018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39A0F5-D5C0-4AE4-B45E-5AF445005C63}" type="slidenum">
              <a:rPr lang="en-US" smtClean="0"/>
              <a:t>‹#›</a:t>
            </a:fld>
            <a:endParaRPr lang="en-US"/>
          </a:p>
        </p:txBody>
      </p:sp>
    </p:spTree>
    <p:extLst>
      <p:ext uri="{BB962C8B-B14F-4D97-AF65-F5344CB8AC3E}">
        <p14:creationId xmlns:p14="http://schemas.microsoft.com/office/powerpoint/2010/main" val="3535415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B6CDCC-7345-4303-9B57-23E4465F5826}" type="datetimeFigureOut">
              <a:rPr lang="en-US" smtClean="0"/>
              <a:t>3/21/2018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39A0F5-D5C0-4AE4-B45E-5AF445005C63}" type="slidenum">
              <a:rPr lang="en-US" smtClean="0"/>
              <a:t>‹#›</a:t>
            </a:fld>
            <a:endParaRPr lang="en-US"/>
          </a:p>
        </p:txBody>
      </p:sp>
    </p:spTree>
    <p:extLst>
      <p:ext uri="{BB962C8B-B14F-4D97-AF65-F5344CB8AC3E}">
        <p14:creationId xmlns:p14="http://schemas.microsoft.com/office/powerpoint/2010/main" val="1389752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6CDCC-7345-4303-9B57-23E4465F5826}"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9A0F5-D5C0-4AE4-B45E-5AF445005C63}" type="slidenum">
              <a:rPr lang="en-US" smtClean="0"/>
              <a:t>‹#›</a:t>
            </a:fld>
            <a:endParaRPr lang="en-US"/>
          </a:p>
        </p:txBody>
      </p:sp>
    </p:spTree>
    <p:extLst>
      <p:ext uri="{BB962C8B-B14F-4D97-AF65-F5344CB8AC3E}">
        <p14:creationId xmlns:p14="http://schemas.microsoft.com/office/powerpoint/2010/main" val="1950882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6CDCC-7345-4303-9B57-23E4465F5826}"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9A0F5-D5C0-4AE4-B45E-5AF445005C63}" type="slidenum">
              <a:rPr lang="en-US" smtClean="0"/>
              <a:t>‹#›</a:t>
            </a:fld>
            <a:endParaRPr lang="en-US"/>
          </a:p>
        </p:txBody>
      </p:sp>
    </p:spTree>
    <p:extLst>
      <p:ext uri="{BB962C8B-B14F-4D97-AF65-F5344CB8AC3E}">
        <p14:creationId xmlns:p14="http://schemas.microsoft.com/office/powerpoint/2010/main" val="244099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nchor="ct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6CDCC-7345-4303-9B57-23E4465F5826}"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9A0F5-D5C0-4AE4-B45E-5AF445005C63}" type="slidenum">
              <a:rPr lang="en-US" smtClean="0"/>
              <a:t>‹#›</a:t>
            </a:fld>
            <a:endParaRPr lang="en-US"/>
          </a:p>
        </p:txBody>
      </p:sp>
    </p:spTree>
    <p:extLst>
      <p:ext uri="{BB962C8B-B14F-4D97-AF65-F5344CB8AC3E}">
        <p14:creationId xmlns:p14="http://schemas.microsoft.com/office/powerpoint/2010/main" val="406260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95401" y="1761067"/>
            <a:ext cx="9590550" cy="1828813"/>
          </a:xfrm>
        </p:spPr>
        <p:txBody>
          <a:bodyPr anchor="b"/>
          <a:lstStyle>
            <a:lvl1pPr algn="ctr">
              <a:defRPr sz="4000" b="1" cap="none"/>
            </a:lvl1pPr>
          </a:lstStyle>
          <a:p>
            <a:r>
              <a:rPr lang="en-US" dirty="0"/>
              <a:t>Click To Edit Master Title Style</a:t>
            </a:r>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B6CDCC-7345-4303-9B57-23E4465F5826}"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9A0F5-D5C0-4AE4-B45E-5AF445005C63}" type="slidenum">
              <a:rPr lang="en-US" smtClean="0"/>
              <a:t>‹#›</a:t>
            </a:fld>
            <a:endParaRPr lang="en-US"/>
          </a:p>
        </p:txBody>
      </p:sp>
    </p:spTree>
    <p:extLst>
      <p:ext uri="{BB962C8B-B14F-4D97-AF65-F5344CB8AC3E}">
        <p14:creationId xmlns:p14="http://schemas.microsoft.com/office/powerpoint/2010/main" val="1986589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B6CDCC-7345-4303-9B57-23E4465F5826}"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39A0F5-D5C0-4AE4-B45E-5AF445005C63}" type="slidenum">
              <a:rPr lang="en-US" smtClean="0"/>
              <a:t>‹#›</a:t>
            </a:fld>
            <a:endParaRPr lang="en-US"/>
          </a:p>
        </p:txBody>
      </p:sp>
    </p:spTree>
    <p:extLst>
      <p:ext uri="{BB962C8B-B14F-4D97-AF65-F5344CB8AC3E}">
        <p14:creationId xmlns:p14="http://schemas.microsoft.com/office/powerpoint/2010/main" val="204349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b="1"/>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B6CDCC-7345-4303-9B57-23E4465F5826}" type="datetimeFigureOut">
              <a:rPr lang="en-US" smtClean="0"/>
              <a:t>3/21/2018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39A0F5-D5C0-4AE4-B45E-5AF445005C63}" type="slidenum">
              <a:rPr lang="en-US" smtClean="0"/>
              <a:t>‹#›</a:t>
            </a:fld>
            <a:endParaRPr lang="en-US"/>
          </a:p>
        </p:txBody>
      </p:sp>
    </p:spTree>
    <p:extLst>
      <p:ext uri="{BB962C8B-B14F-4D97-AF65-F5344CB8AC3E}">
        <p14:creationId xmlns:p14="http://schemas.microsoft.com/office/powerpoint/2010/main" val="2106223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B6CDCC-7345-4303-9B57-23E4465F5826}" type="datetimeFigureOut">
              <a:rPr lang="en-US" smtClean="0"/>
              <a:t>3/21/2018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39A0F5-D5C0-4AE4-B45E-5AF445005C63}" type="slidenum">
              <a:rPr lang="en-US" smtClean="0"/>
              <a:t>‹#›</a:t>
            </a:fld>
            <a:endParaRPr lang="en-US"/>
          </a:p>
        </p:txBody>
      </p:sp>
    </p:spTree>
    <p:extLst>
      <p:ext uri="{BB962C8B-B14F-4D97-AF65-F5344CB8AC3E}">
        <p14:creationId xmlns:p14="http://schemas.microsoft.com/office/powerpoint/2010/main" val="1641332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6CDCC-7345-4303-9B57-23E4465F5826}" type="datetimeFigureOut">
              <a:rPr lang="en-US" smtClean="0"/>
              <a:t>3/21/2018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39A0F5-D5C0-4AE4-B45E-5AF445005C63}" type="slidenum">
              <a:rPr lang="en-US" smtClean="0"/>
              <a:t>‹#›</a:t>
            </a:fld>
            <a:endParaRPr lang="en-US"/>
          </a:p>
        </p:txBody>
      </p:sp>
    </p:spTree>
    <p:extLst>
      <p:ext uri="{BB962C8B-B14F-4D97-AF65-F5344CB8AC3E}">
        <p14:creationId xmlns:p14="http://schemas.microsoft.com/office/powerpoint/2010/main" val="1221608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B6CDCC-7345-4303-9B57-23E4465F5826}"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39A0F5-D5C0-4AE4-B45E-5AF445005C63}" type="slidenum">
              <a:rPr lang="en-US" smtClean="0"/>
              <a:t>‹#›</a:t>
            </a:fld>
            <a:endParaRPr lang="en-US"/>
          </a:p>
        </p:txBody>
      </p:sp>
    </p:spTree>
    <p:extLst>
      <p:ext uri="{BB962C8B-B14F-4D97-AF65-F5344CB8AC3E}">
        <p14:creationId xmlns:p14="http://schemas.microsoft.com/office/powerpoint/2010/main" val="2118469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B6CDCC-7345-4303-9B57-23E4465F5826}"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39A0F5-D5C0-4AE4-B45E-5AF445005C63}" type="slidenum">
              <a:rPr lang="en-US" smtClean="0"/>
              <a:t>‹#›</a:t>
            </a:fld>
            <a:endParaRPr lang="en-US"/>
          </a:p>
        </p:txBody>
      </p:sp>
    </p:spTree>
    <p:extLst>
      <p:ext uri="{BB962C8B-B14F-4D97-AF65-F5344CB8AC3E}">
        <p14:creationId xmlns:p14="http://schemas.microsoft.com/office/powerpoint/2010/main" val="130185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FB6CDCC-7345-4303-9B57-23E4465F5826}" type="datetimeFigureOut">
              <a:rPr lang="en-US" smtClean="0"/>
              <a:t>3/21/2018</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B39A0F5-D5C0-4AE4-B45E-5AF445005C63}" type="slidenum">
              <a:rPr lang="en-US" smtClean="0"/>
              <a:t>‹#›</a:t>
            </a:fld>
            <a:endParaRPr lang="en-US"/>
          </a:p>
        </p:txBody>
      </p:sp>
    </p:spTree>
    <p:extLst>
      <p:ext uri="{BB962C8B-B14F-4D97-AF65-F5344CB8AC3E}">
        <p14:creationId xmlns:p14="http://schemas.microsoft.com/office/powerpoint/2010/main" val="22434691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www.cs.armstrong.edu/liang/animation/web/SelectionSort.html" TargetMode="External"/><Relationship Id="rId2" Type="http://schemas.openxmlformats.org/officeDocument/2006/relationships/hyperlink" Target="https://youtu.be/Ns4TPTC8whw" TargetMode="External"/><Relationship Id="rId1" Type="http://schemas.openxmlformats.org/officeDocument/2006/relationships/slideLayout" Target="../slideLayouts/slideLayout2.xml"/><Relationship Id="rId4" Type="http://schemas.openxmlformats.org/officeDocument/2006/relationships/hyperlink" Target="https://www.tutorialspoint.com/data_structures_algorithms/selection_sort_algorithm.ht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www.cs.armstrong.edu/liang/animation/web/InsertionSort.html" TargetMode="External"/><Relationship Id="rId2" Type="http://schemas.openxmlformats.org/officeDocument/2006/relationships/hyperlink" Target="https://youtu.be/ROalU379l3U" TargetMode="External"/><Relationship Id="rId1" Type="http://schemas.openxmlformats.org/officeDocument/2006/relationships/slideLayout" Target="../slideLayouts/slideLayout2.xml"/><Relationship Id="rId4" Type="http://schemas.openxmlformats.org/officeDocument/2006/relationships/hyperlink" Target="https://www.tutorialspoint.com/data_structures_algorithms/insertion_sort_algorithm.ht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visualgo.net/sort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ww.cs.armstrong.edu/liang/animation/web/BubbleSort.html" TargetMode="External"/><Relationship Id="rId2" Type="http://schemas.openxmlformats.org/officeDocument/2006/relationships/hyperlink" Target="https://youtu.be/lyZQPjUT5B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Quadratic Sorting Algorithms</a:t>
            </a:r>
          </a:p>
        </p:txBody>
      </p:sp>
    </p:spTree>
    <p:extLst>
      <p:ext uri="{BB962C8B-B14F-4D97-AF65-F5344CB8AC3E}">
        <p14:creationId xmlns:p14="http://schemas.microsoft.com/office/powerpoint/2010/main" val="2915547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45291552"/>
              </p:ext>
            </p:extLst>
          </p:nvPr>
        </p:nvGraphicFramePr>
        <p:xfrm>
          <a:off x="3287858" y="3595127"/>
          <a:ext cx="5839326" cy="2983833"/>
        </p:xfrm>
        <a:graphic>
          <a:graphicData uri="http://schemas.openxmlformats.org/drawingml/2006/table">
            <a:tbl>
              <a:tblPr>
                <a:tableStyleId>{5C22544A-7EE6-4342-B048-85BDC9FD1C3A}</a:tableStyleId>
              </a:tblPr>
              <a:tblGrid>
                <a:gridCol w="1684420">
                  <a:extLst>
                    <a:ext uri="{9D8B030D-6E8A-4147-A177-3AD203B41FA5}">
                      <a16:colId xmlns:a16="http://schemas.microsoft.com/office/drawing/2014/main" val="20000"/>
                    </a:ext>
                  </a:extLst>
                </a:gridCol>
                <a:gridCol w="4154906">
                  <a:extLst>
                    <a:ext uri="{9D8B030D-6E8A-4147-A177-3AD203B41FA5}">
                      <a16:colId xmlns:a16="http://schemas.microsoft.com/office/drawing/2014/main" val="20001"/>
                    </a:ext>
                  </a:extLst>
                </a:gridCol>
              </a:tblGrid>
              <a:tr h="852523">
                <a:tc>
                  <a:txBody>
                    <a:bodyPr/>
                    <a:lstStyle/>
                    <a:p>
                      <a:pPr marL="0" marR="0" algn="ctr" hangingPunct="0">
                        <a:spcBef>
                          <a:spcPts val="0"/>
                        </a:spcBef>
                        <a:spcAft>
                          <a:spcPts val="0"/>
                        </a:spcAft>
                        <a:tabLst>
                          <a:tab pos="2286000" algn="ctr"/>
                          <a:tab pos="4114800" algn="ctr"/>
                        </a:tabLst>
                      </a:pPr>
                      <a:r>
                        <a:rPr lang="en-US" sz="2000" b="1">
                          <a:effectLst/>
                        </a:rPr>
                        <a:t>When outer =</a:t>
                      </a:r>
                      <a:endParaRPr lang="en-US"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spcBef>
                          <a:spcPts val="0"/>
                        </a:spcBef>
                        <a:spcAft>
                          <a:spcPts val="0"/>
                        </a:spcAft>
                        <a:tabLst>
                          <a:tab pos="2286000" algn="ctr"/>
                          <a:tab pos="4114800" algn="ctr"/>
                        </a:tabLst>
                      </a:pPr>
                      <a:r>
                        <a:rPr lang="en-US" sz="2000" b="1" dirty="0">
                          <a:effectLst/>
                        </a:rPr>
                        <a:t>inner ranges from </a:t>
                      </a:r>
                    </a:p>
                    <a:p>
                      <a:pPr marL="0" marR="0" algn="ctr" hangingPunct="0">
                        <a:spcBef>
                          <a:spcPts val="0"/>
                        </a:spcBef>
                        <a:spcAft>
                          <a:spcPts val="0"/>
                        </a:spcAft>
                        <a:tabLst>
                          <a:tab pos="2286000" algn="ctr"/>
                          <a:tab pos="4114800" algn="ctr"/>
                        </a:tabLst>
                      </a:pPr>
                      <a:r>
                        <a:rPr lang="en-US" sz="2000" b="1" dirty="0">
                          <a:effectLst/>
                        </a:rPr>
                        <a:t>0 to &lt; (6 – outer – 1)</a:t>
                      </a:r>
                      <a:endPar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26262">
                <a:tc>
                  <a:txBody>
                    <a:bodyPr/>
                    <a:lstStyle/>
                    <a:p>
                      <a:pPr marL="0" marR="0" algn="ctr" hangingPunct="0">
                        <a:spcBef>
                          <a:spcPts val="0"/>
                        </a:spcBef>
                        <a:spcAft>
                          <a:spcPts val="0"/>
                        </a:spcAft>
                        <a:tabLst>
                          <a:tab pos="2286000" algn="ctr"/>
                          <a:tab pos="4114800" algn="ctr"/>
                        </a:tabLst>
                      </a:pPr>
                      <a:r>
                        <a:rPr lang="en-US" sz="2000">
                          <a:effectLst/>
                        </a:rPr>
                        <a:t>0</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spcBef>
                          <a:spcPts val="0"/>
                        </a:spcBef>
                        <a:spcAft>
                          <a:spcPts val="0"/>
                        </a:spcAft>
                        <a:tabLst>
                          <a:tab pos="2286000" algn="ctr"/>
                          <a:tab pos="4114800" algn="ctr"/>
                        </a:tabLst>
                      </a:pPr>
                      <a:r>
                        <a:rPr lang="en-US" sz="2000">
                          <a:effectLst/>
                        </a:rPr>
                        <a:t>0 to 4</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26262">
                <a:tc>
                  <a:txBody>
                    <a:bodyPr/>
                    <a:lstStyle/>
                    <a:p>
                      <a:pPr marL="0" marR="0" algn="ctr" hangingPunct="0">
                        <a:spcBef>
                          <a:spcPts val="0"/>
                        </a:spcBef>
                        <a:spcAft>
                          <a:spcPts val="0"/>
                        </a:spcAft>
                        <a:tabLst>
                          <a:tab pos="2286000" algn="ctr"/>
                          <a:tab pos="4114800" algn="ctr"/>
                        </a:tabLst>
                      </a:pPr>
                      <a:r>
                        <a:rPr lang="en-US" sz="2000">
                          <a:effectLst/>
                        </a:rPr>
                        <a:t>1</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spcBef>
                          <a:spcPts val="0"/>
                        </a:spcBef>
                        <a:spcAft>
                          <a:spcPts val="0"/>
                        </a:spcAft>
                        <a:tabLst>
                          <a:tab pos="2286000" algn="ctr"/>
                          <a:tab pos="4114800" algn="ctr"/>
                        </a:tabLst>
                      </a:pPr>
                      <a:r>
                        <a:rPr lang="en-US" sz="2000" dirty="0">
                          <a:effectLst/>
                        </a:rPr>
                        <a:t>0 to 3</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26262">
                <a:tc>
                  <a:txBody>
                    <a:bodyPr/>
                    <a:lstStyle/>
                    <a:p>
                      <a:pPr marL="0" marR="0" algn="ctr" hangingPunct="0">
                        <a:spcBef>
                          <a:spcPts val="0"/>
                        </a:spcBef>
                        <a:spcAft>
                          <a:spcPts val="0"/>
                        </a:spcAft>
                        <a:tabLst>
                          <a:tab pos="2286000" algn="ctr"/>
                          <a:tab pos="4114800" algn="ctr"/>
                        </a:tabLst>
                      </a:pPr>
                      <a:r>
                        <a:rPr lang="en-US" sz="2000">
                          <a:effectLst/>
                        </a:rPr>
                        <a:t>2</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spcBef>
                          <a:spcPts val="0"/>
                        </a:spcBef>
                        <a:spcAft>
                          <a:spcPts val="0"/>
                        </a:spcAft>
                        <a:tabLst>
                          <a:tab pos="2286000" algn="ctr"/>
                          <a:tab pos="4114800" algn="ctr"/>
                        </a:tabLst>
                      </a:pPr>
                      <a:r>
                        <a:rPr lang="en-US" sz="2000" dirty="0">
                          <a:effectLst/>
                        </a:rPr>
                        <a:t>0 to 2</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26262">
                <a:tc>
                  <a:txBody>
                    <a:bodyPr/>
                    <a:lstStyle/>
                    <a:p>
                      <a:pPr marL="0" marR="0" algn="ctr" hangingPunct="0">
                        <a:spcBef>
                          <a:spcPts val="0"/>
                        </a:spcBef>
                        <a:spcAft>
                          <a:spcPts val="0"/>
                        </a:spcAft>
                        <a:tabLst>
                          <a:tab pos="2286000" algn="ctr"/>
                          <a:tab pos="4114800" algn="ctr"/>
                        </a:tabLst>
                      </a:pPr>
                      <a:r>
                        <a:rPr lang="en-US" sz="2000">
                          <a:effectLst/>
                        </a:rPr>
                        <a:t>3</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spcBef>
                          <a:spcPts val="0"/>
                        </a:spcBef>
                        <a:spcAft>
                          <a:spcPts val="0"/>
                        </a:spcAft>
                        <a:tabLst>
                          <a:tab pos="2286000" algn="ctr"/>
                          <a:tab pos="4114800" algn="ctr"/>
                        </a:tabLst>
                      </a:pPr>
                      <a:r>
                        <a:rPr lang="en-US" sz="2000">
                          <a:effectLst/>
                        </a:rPr>
                        <a:t>0 to 1</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26262">
                <a:tc>
                  <a:txBody>
                    <a:bodyPr/>
                    <a:lstStyle/>
                    <a:p>
                      <a:pPr marL="0" marR="0" algn="ctr" hangingPunct="0">
                        <a:spcBef>
                          <a:spcPts val="0"/>
                        </a:spcBef>
                        <a:spcAft>
                          <a:spcPts val="0"/>
                        </a:spcAft>
                        <a:tabLst>
                          <a:tab pos="2286000" algn="ctr"/>
                          <a:tab pos="4114800" algn="ctr"/>
                        </a:tabLst>
                      </a:pPr>
                      <a:r>
                        <a:rPr lang="en-US" sz="2000">
                          <a:effectLst/>
                        </a:rPr>
                        <a:t>4</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spcBef>
                          <a:spcPts val="0"/>
                        </a:spcBef>
                        <a:spcAft>
                          <a:spcPts val="0"/>
                        </a:spcAft>
                        <a:tabLst>
                          <a:tab pos="2286000" algn="ctr"/>
                          <a:tab pos="4114800" algn="ctr"/>
                        </a:tabLst>
                      </a:pPr>
                      <a:r>
                        <a:rPr lang="en-US" sz="2000" dirty="0">
                          <a:effectLst/>
                        </a:rPr>
                        <a:t>0 to 0</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3054167" y="2172090"/>
            <a:ext cx="607301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0" algn="ctr"/>
                <a:tab pos="4114800" algn="ctr"/>
              </a:tabLst>
              <a:defRPr>
                <a:solidFill>
                  <a:schemeClr val="tx1"/>
                </a:solidFill>
                <a:latin typeface="Arial" panose="020B0604020202020204" pitchFamily="34" charset="0"/>
              </a:defRPr>
            </a:lvl1pPr>
            <a:lvl2pPr eaLnBrk="0" fontAlgn="base" hangingPunct="0">
              <a:spcBef>
                <a:spcPct val="0"/>
              </a:spcBef>
              <a:spcAft>
                <a:spcPct val="0"/>
              </a:spcAft>
              <a:tabLst>
                <a:tab pos="2286000" algn="ctr"/>
                <a:tab pos="4114800" algn="ctr"/>
              </a:tabLst>
              <a:defRPr>
                <a:solidFill>
                  <a:schemeClr val="tx1"/>
                </a:solidFill>
                <a:latin typeface="Arial" panose="020B0604020202020204" pitchFamily="34" charset="0"/>
              </a:defRPr>
            </a:lvl2pPr>
            <a:lvl3pPr eaLnBrk="0" fontAlgn="base" hangingPunct="0">
              <a:spcBef>
                <a:spcPct val="0"/>
              </a:spcBef>
              <a:spcAft>
                <a:spcPct val="0"/>
              </a:spcAft>
              <a:tabLst>
                <a:tab pos="2286000" algn="ctr"/>
                <a:tab pos="4114800" algn="ctr"/>
              </a:tabLst>
              <a:defRPr>
                <a:solidFill>
                  <a:schemeClr val="tx1"/>
                </a:solidFill>
                <a:latin typeface="Arial" panose="020B0604020202020204" pitchFamily="34" charset="0"/>
              </a:defRPr>
            </a:lvl3pPr>
            <a:lvl4pPr eaLnBrk="0" fontAlgn="base" hangingPunct="0">
              <a:spcBef>
                <a:spcPct val="0"/>
              </a:spcBef>
              <a:spcAft>
                <a:spcPct val="0"/>
              </a:spcAft>
              <a:tabLst>
                <a:tab pos="2286000" algn="ctr"/>
                <a:tab pos="4114800" algn="ctr"/>
              </a:tabLst>
              <a:defRPr>
                <a:solidFill>
                  <a:schemeClr val="tx1"/>
                </a:solidFill>
                <a:latin typeface="Arial" panose="020B0604020202020204" pitchFamily="34" charset="0"/>
              </a:defRPr>
            </a:lvl4pPr>
            <a:lvl5pPr eaLnBrk="0" fontAlgn="base" hangingPunct="0">
              <a:spcBef>
                <a:spcPct val="0"/>
              </a:spcBef>
              <a:spcAft>
                <a:spcPct val="0"/>
              </a:spcAft>
              <a:tabLst>
                <a:tab pos="2286000" algn="ctr"/>
                <a:tab pos="4114800" algn="ctr"/>
              </a:tabLst>
              <a:defRPr>
                <a:solidFill>
                  <a:schemeClr val="tx1"/>
                </a:solidFill>
                <a:latin typeface="Arial" panose="020B0604020202020204" pitchFamily="34" charset="0"/>
              </a:defRPr>
            </a:lvl5pPr>
            <a:lvl6pPr eaLnBrk="0" fontAlgn="base" hangingPunct="0">
              <a:spcBef>
                <a:spcPct val="0"/>
              </a:spcBef>
              <a:spcAft>
                <a:spcPct val="0"/>
              </a:spcAft>
              <a:tabLst>
                <a:tab pos="2286000" algn="ctr"/>
                <a:tab pos="4114800" algn="ctr"/>
              </a:tabLst>
              <a:defRPr>
                <a:solidFill>
                  <a:schemeClr val="tx1"/>
                </a:solidFill>
                <a:latin typeface="Arial" panose="020B0604020202020204" pitchFamily="34" charset="0"/>
              </a:defRPr>
            </a:lvl6pPr>
            <a:lvl7pPr eaLnBrk="0" fontAlgn="base" hangingPunct="0">
              <a:spcBef>
                <a:spcPct val="0"/>
              </a:spcBef>
              <a:spcAft>
                <a:spcPct val="0"/>
              </a:spcAft>
              <a:tabLst>
                <a:tab pos="2286000" algn="ctr"/>
                <a:tab pos="4114800" algn="ctr"/>
              </a:tabLst>
              <a:defRPr>
                <a:solidFill>
                  <a:schemeClr val="tx1"/>
                </a:solidFill>
                <a:latin typeface="Arial" panose="020B0604020202020204" pitchFamily="34" charset="0"/>
              </a:defRPr>
            </a:lvl7pPr>
            <a:lvl8pPr eaLnBrk="0" fontAlgn="base" hangingPunct="0">
              <a:spcBef>
                <a:spcPct val="0"/>
              </a:spcBef>
              <a:spcAft>
                <a:spcPct val="0"/>
              </a:spcAft>
              <a:tabLst>
                <a:tab pos="2286000" algn="ctr"/>
                <a:tab pos="4114800" algn="ctr"/>
              </a:tabLst>
              <a:defRPr>
                <a:solidFill>
                  <a:schemeClr val="tx1"/>
                </a:solidFill>
                <a:latin typeface="Arial" panose="020B0604020202020204" pitchFamily="34" charset="0"/>
              </a:defRPr>
            </a:lvl8pPr>
            <a:lvl9pPr eaLnBrk="0" fontAlgn="base" hangingPunct="0">
              <a:spcBef>
                <a:spcPct val="0"/>
              </a:spcBef>
              <a:spcAft>
                <a:spcPct val="0"/>
              </a:spcAft>
              <a:tabLst>
                <a:tab pos="2286000" algn="ctr"/>
                <a:tab pos="4114800"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286000" algn="ctr"/>
                <a:tab pos="4114800" algn="ctr"/>
              </a:tabLst>
            </a:pPr>
            <a:r>
              <a:rPr kumimoji="0" lang="en-US" altLang="en-US" sz="2400" b="0" i="0" u="none" strike="noStrike" cap="none" normalizeH="0" baseline="0" dirty="0">
                <a:ln>
                  <a:noFill/>
                </a:ln>
                <a:effectLst/>
                <a:ea typeface="Times New Roman" panose="02020603050405020304" pitchFamily="18" charset="0"/>
              </a:rPr>
              <a:t>Given a list of 6 values, the loop variables </a:t>
            </a:r>
            <a:r>
              <a:rPr kumimoji="0" lang="en-US" altLang="en-US" sz="24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outer</a:t>
            </a:r>
            <a:r>
              <a:rPr kumimoji="0" lang="en-US" altLang="en-US" sz="2400" b="0" i="0" u="none" strike="noStrike" cap="none" normalizeH="0" baseline="0" dirty="0">
                <a:ln>
                  <a:noFill/>
                </a:ln>
                <a:effectLst/>
                <a:ea typeface="Times New Roman" panose="02020603050405020304" pitchFamily="18" charset="0"/>
              </a:rPr>
              <a:t> and </a:t>
            </a:r>
            <a:r>
              <a:rPr kumimoji="0" lang="en-US" altLang="en-US" sz="2400" b="0" i="0" u="none" strike="noStrike" cap="none" normalizeH="0" baseline="0" dirty="0">
                <a:ln>
                  <a:noFill/>
                </a:ln>
                <a:effectLst/>
                <a:latin typeface="Courier New" panose="02070309020205020404" pitchFamily="49" charset="0"/>
                <a:ea typeface="Times New Roman" panose="02020603050405020304" pitchFamily="18" charset="0"/>
                <a:cs typeface="Courier New" panose="02070309020205020404" pitchFamily="49" charset="0"/>
              </a:rPr>
              <a:t>inner</a:t>
            </a:r>
            <a:r>
              <a:rPr kumimoji="0" lang="en-US" altLang="en-US" sz="2400" b="0" i="0" u="none" strike="noStrike" cap="none" normalizeH="0" baseline="0" dirty="0">
                <a:ln>
                  <a:noFill/>
                </a:ln>
                <a:effectLst/>
                <a:ea typeface="Times New Roman" panose="02020603050405020304" pitchFamily="18" charset="0"/>
              </a:rPr>
              <a:t> will evaluate as follows.</a:t>
            </a:r>
            <a:endParaRPr kumimoji="0" lang="en-US" altLang="en-US" sz="1400" b="0" i="0" u="none" strike="noStrike" cap="none" normalizeH="0" baseline="0" dirty="0">
              <a:ln>
                <a:noFill/>
              </a:ln>
              <a:effectLst/>
            </a:endParaRPr>
          </a:p>
        </p:txBody>
      </p:sp>
    </p:spTree>
    <p:extLst>
      <p:ext uri="{BB962C8B-B14F-4D97-AF65-F5344CB8AC3E}">
        <p14:creationId xmlns:p14="http://schemas.microsoft.com/office/powerpoint/2010/main" val="269816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Selection Sort Algorithms</a:t>
            </a:r>
          </a:p>
        </p:txBody>
      </p:sp>
    </p:spTree>
    <p:extLst>
      <p:ext uri="{BB962C8B-B14F-4D97-AF65-F5344CB8AC3E}">
        <p14:creationId xmlns:p14="http://schemas.microsoft.com/office/powerpoint/2010/main" val="3671715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 Sort Visualizations</a:t>
            </a:r>
            <a:endParaRPr lang="en-US" dirty="0"/>
          </a:p>
        </p:txBody>
      </p:sp>
      <p:sp>
        <p:nvSpPr>
          <p:cNvPr id="5" name="Content Placeholder 4"/>
          <p:cNvSpPr>
            <a:spLocks noGrp="1"/>
          </p:cNvSpPr>
          <p:nvPr>
            <p:ph idx="1"/>
          </p:nvPr>
        </p:nvSpPr>
        <p:spPr/>
        <p:txBody>
          <a:bodyPr/>
          <a:lstStyle/>
          <a:p>
            <a:pPr marL="36900" indent="0" algn="ctr">
              <a:buNone/>
            </a:pPr>
            <a:r>
              <a:rPr lang="en-US" dirty="0" smtClean="0">
                <a:hlinkClick r:id="rId2"/>
              </a:rPr>
              <a:t>Selection Sort Dance</a:t>
            </a:r>
            <a:endParaRPr lang="en-US" dirty="0">
              <a:hlinkClick r:id="rId3"/>
            </a:endParaRPr>
          </a:p>
          <a:p>
            <a:pPr marL="36900" indent="0" algn="ctr">
              <a:buNone/>
            </a:pPr>
            <a:r>
              <a:rPr lang="en-US" dirty="0" smtClean="0">
                <a:hlinkClick r:id="rId3"/>
              </a:rPr>
              <a:t>Selection Sort Step Visual</a:t>
            </a:r>
            <a:endParaRPr lang="en-US" dirty="0" smtClean="0"/>
          </a:p>
          <a:p>
            <a:pPr marL="36900" indent="0" algn="ctr">
              <a:buNone/>
            </a:pPr>
            <a:r>
              <a:rPr lang="en-US" dirty="0">
                <a:hlinkClick r:id="rId4"/>
              </a:rPr>
              <a:t>Selection Sort </a:t>
            </a:r>
            <a:r>
              <a:rPr lang="en-US" dirty="0" smtClean="0">
                <a:hlinkClick r:id="rId4"/>
              </a:rPr>
              <a:t>Explained</a:t>
            </a:r>
            <a:endParaRPr lang="en-US" dirty="0"/>
          </a:p>
        </p:txBody>
      </p:sp>
    </p:spTree>
    <p:extLst>
      <p:ext uri="{BB962C8B-B14F-4D97-AF65-F5344CB8AC3E}">
        <p14:creationId xmlns:p14="http://schemas.microsoft.com/office/powerpoint/2010/main" val="2296948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Selection Sort</a:t>
            </a:r>
          </a:p>
        </p:txBody>
      </p:sp>
      <p:sp>
        <p:nvSpPr>
          <p:cNvPr id="5" name="Content Placeholder 4"/>
          <p:cNvSpPr>
            <a:spLocks noGrp="1"/>
          </p:cNvSpPr>
          <p:nvPr>
            <p:ph idx="1"/>
          </p:nvPr>
        </p:nvSpPr>
        <p:spPr/>
        <p:txBody>
          <a:bodyPr/>
          <a:lstStyle/>
          <a:p>
            <a:pPr marL="36900" indent="0" algn="ctr">
              <a:buNone/>
            </a:pPr>
            <a:r>
              <a:rPr lang="en-US" dirty="0">
                <a:effectLst/>
              </a:rPr>
              <a:t>The Selection Sort also makes several passes through the list.  On each pass, it compares each remaining item to the smallest (or largest) item that has been found so far in the pass.</a:t>
            </a:r>
            <a:endParaRPr lang="en-US" dirty="0"/>
          </a:p>
        </p:txBody>
      </p:sp>
    </p:spTree>
    <p:extLst>
      <p:ext uri="{BB962C8B-B14F-4D97-AF65-F5344CB8AC3E}">
        <p14:creationId xmlns:p14="http://schemas.microsoft.com/office/powerpoint/2010/main" val="1895961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Insertion Sort</a:t>
            </a:r>
          </a:p>
        </p:txBody>
      </p:sp>
    </p:spTree>
    <p:extLst>
      <p:ext uri="{BB962C8B-B14F-4D97-AF65-F5344CB8AC3E}">
        <p14:creationId xmlns:p14="http://schemas.microsoft.com/office/powerpoint/2010/main" val="1362159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 Sort Visualizations</a:t>
            </a:r>
            <a:endParaRPr lang="en-US" dirty="0"/>
          </a:p>
        </p:txBody>
      </p:sp>
      <p:sp>
        <p:nvSpPr>
          <p:cNvPr id="5" name="Content Placeholder 4"/>
          <p:cNvSpPr>
            <a:spLocks noGrp="1"/>
          </p:cNvSpPr>
          <p:nvPr>
            <p:ph idx="1"/>
          </p:nvPr>
        </p:nvSpPr>
        <p:spPr/>
        <p:txBody>
          <a:bodyPr/>
          <a:lstStyle/>
          <a:p>
            <a:pPr marL="36900" indent="0" algn="ctr">
              <a:buNone/>
            </a:pPr>
            <a:r>
              <a:rPr lang="en-US" dirty="0" smtClean="0">
                <a:hlinkClick r:id="rId2"/>
              </a:rPr>
              <a:t>Insertion Sort Dance</a:t>
            </a:r>
            <a:endParaRPr lang="en-US" dirty="0">
              <a:hlinkClick r:id="rId3"/>
            </a:endParaRPr>
          </a:p>
          <a:p>
            <a:pPr marL="36900" indent="0" algn="ctr">
              <a:buNone/>
            </a:pPr>
            <a:r>
              <a:rPr lang="en-US" dirty="0" smtClean="0">
                <a:hlinkClick r:id="rId3"/>
              </a:rPr>
              <a:t>Insertion Sort Step Visual</a:t>
            </a:r>
            <a:endParaRPr lang="en-US" dirty="0" smtClean="0"/>
          </a:p>
          <a:p>
            <a:pPr marL="36900" indent="0" algn="ctr">
              <a:buNone/>
            </a:pPr>
            <a:r>
              <a:rPr lang="en-US" dirty="0" smtClean="0">
                <a:hlinkClick r:id="rId4"/>
              </a:rPr>
              <a:t>Insertion Sort Explained</a:t>
            </a:r>
            <a:endParaRPr lang="en-US" dirty="0"/>
          </a:p>
        </p:txBody>
      </p:sp>
    </p:spTree>
    <p:extLst>
      <p:ext uri="{BB962C8B-B14F-4D97-AF65-F5344CB8AC3E}">
        <p14:creationId xmlns:p14="http://schemas.microsoft.com/office/powerpoint/2010/main" val="1421002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p:txBody>
          <a:bodyPr/>
          <a:lstStyle/>
          <a:p>
            <a:pPr marL="36900" indent="0" algn="ctr" hangingPunct="0">
              <a:buNone/>
            </a:pPr>
            <a:r>
              <a:rPr lang="en-US" dirty="0">
                <a:effectLst/>
              </a:rPr>
              <a:t>Insertion Sort takes advantage of the following fact.</a:t>
            </a:r>
          </a:p>
          <a:p>
            <a:pPr marL="36900" indent="0" algn="ctr" hangingPunct="0">
              <a:buNone/>
            </a:pPr>
            <a:r>
              <a:rPr lang="en-US" dirty="0">
                <a:effectLst/>
              </a:rPr>
              <a:t> </a:t>
            </a:r>
          </a:p>
          <a:p>
            <a:pPr marL="36900" indent="0" algn="ctr" hangingPunct="0">
              <a:buNone/>
            </a:pPr>
            <a:r>
              <a:rPr lang="en-US" dirty="0">
                <a:effectLst/>
              </a:rPr>
              <a:t>If A &lt; B and B &lt; C, then it follows that A &lt; C.  </a:t>
            </a:r>
          </a:p>
          <a:p>
            <a:pPr marL="36900" indent="0" algn="ctr" hangingPunct="0">
              <a:buNone/>
            </a:pPr>
            <a:r>
              <a:rPr lang="en-US" dirty="0">
                <a:effectLst/>
              </a:rPr>
              <a:t>We can skip the comparison of A and C.</a:t>
            </a:r>
          </a:p>
        </p:txBody>
      </p:sp>
    </p:spTree>
    <p:extLst>
      <p:ext uri="{BB962C8B-B14F-4D97-AF65-F5344CB8AC3E}">
        <p14:creationId xmlns:p14="http://schemas.microsoft.com/office/powerpoint/2010/main" val="238236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a:xfrm>
            <a:off x="0" y="1732449"/>
            <a:ext cx="12191999" cy="5125551"/>
          </a:xfrm>
        </p:spPr>
        <p:txBody>
          <a:bodyPr>
            <a:normAutofit fontScale="92500"/>
          </a:bodyPr>
          <a:lstStyle/>
          <a:p>
            <a:pPr marL="36900" indent="0">
              <a:buNone/>
            </a:pPr>
            <a:r>
              <a:rPr lang="en-US" dirty="0"/>
              <a:t>Consider the following partially sorted list of numbers.</a:t>
            </a:r>
          </a:p>
          <a:p>
            <a:pPr marL="36900" indent="0" algn="ctr">
              <a:buNone/>
            </a:pPr>
            <a:r>
              <a:rPr lang="en-US" dirty="0"/>
              <a:t>2   5   8   3   9   7</a:t>
            </a:r>
          </a:p>
          <a:p>
            <a:pPr marL="36900" indent="0">
              <a:buNone/>
            </a:pPr>
            <a:endParaRPr lang="en-US" dirty="0"/>
          </a:p>
          <a:p>
            <a:pPr marL="36900" indent="0" algn="ctr">
              <a:buNone/>
            </a:pPr>
            <a:r>
              <a:rPr lang="en-US" dirty="0"/>
              <a:t>The first three values of the list are sorted.  The 4th value in the list, (3), needs to move back in the list between the 2 and 5.  </a:t>
            </a:r>
          </a:p>
          <a:p>
            <a:pPr marL="36900" indent="0" algn="ctr">
              <a:buNone/>
            </a:pPr>
            <a:endParaRPr lang="en-US" dirty="0"/>
          </a:p>
          <a:p>
            <a:pPr marL="36900" indent="0" algn="ctr">
              <a:buNone/>
            </a:pPr>
            <a:r>
              <a:rPr lang="en-US" dirty="0"/>
              <a:t>This involves two tasks, finding the correct insert point and a right shift of any values between the start and insertion point. </a:t>
            </a:r>
          </a:p>
        </p:txBody>
      </p:sp>
    </p:spTree>
    <p:extLst>
      <p:ext uri="{BB962C8B-B14F-4D97-AF65-F5344CB8AC3E}">
        <p14:creationId xmlns:p14="http://schemas.microsoft.com/office/powerpoint/2010/main" val="3161903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p:txBody>
          <a:bodyPr/>
          <a:lstStyle/>
          <a:p>
            <a:pPr marL="36900" indent="0" algn="ctr">
              <a:buNone/>
            </a:pPr>
            <a:r>
              <a:rPr lang="en-US" dirty="0">
                <a:effectLst/>
              </a:rPr>
              <a:t>By default, a list of one number is already sorted.  Hence the outer loop skips position 0 and ranges from positions 1 to </a:t>
            </a:r>
            <a:r>
              <a:rPr lang="en-US" dirty="0" err="1">
                <a:effectLst/>
              </a:rPr>
              <a:t>list.size</a:t>
            </a:r>
            <a:r>
              <a:rPr lang="en-US" dirty="0">
                <a:effectLst/>
              </a:rPr>
              <a:t>().  </a:t>
            </a:r>
          </a:p>
          <a:p>
            <a:pPr marL="36900" indent="0" algn="ctr">
              <a:buNone/>
            </a:pPr>
            <a:r>
              <a:rPr lang="en-US" dirty="0">
                <a:effectLst/>
              </a:rPr>
              <a:t>For the sake of discussion, let us assume a list of 6 numbers.</a:t>
            </a:r>
          </a:p>
        </p:txBody>
      </p:sp>
    </p:spTree>
    <p:extLst>
      <p:ext uri="{BB962C8B-B14F-4D97-AF65-F5344CB8AC3E}">
        <p14:creationId xmlns:p14="http://schemas.microsoft.com/office/powerpoint/2010/main" val="511786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p:txBody>
          <a:bodyPr/>
          <a:lstStyle/>
          <a:p>
            <a:pPr marL="36900" indent="0" algn="ctr">
              <a:buNone/>
            </a:pPr>
            <a:r>
              <a:rPr lang="en-US" dirty="0">
                <a:effectLst/>
              </a:rPr>
              <a:t>For each pass of outer, the algorithm will determine two things concerning the value stored in list[outer].  </a:t>
            </a:r>
          </a:p>
          <a:p>
            <a:pPr marL="36900" indent="0">
              <a:buNone/>
            </a:pPr>
            <a:r>
              <a:rPr lang="en-US" dirty="0">
                <a:effectLst/>
              </a:rPr>
              <a:t>First, it finds the location where list[outer] needs to be inserted in the list.  </a:t>
            </a:r>
          </a:p>
          <a:p>
            <a:pPr marL="36900" indent="0">
              <a:buNone/>
            </a:pPr>
            <a:r>
              <a:rPr lang="en-US" dirty="0">
                <a:effectLst/>
              </a:rPr>
              <a:t>Second, it does a right shift on sections of the array to make room for the inserted value if necessary.	</a:t>
            </a:r>
            <a:endParaRPr lang="en-US" dirty="0"/>
          </a:p>
        </p:txBody>
      </p:sp>
    </p:spTree>
    <p:extLst>
      <p:ext uri="{BB962C8B-B14F-4D97-AF65-F5344CB8AC3E}">
        <p14:creationId xmlns:p14="http://schemas.microsoft.com/office/powerpoint/2010/main" val="292226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6900" indent="0" algn="ctr">
              <a:buNone/>
            </a:pPr>
            <a:r>
              <a:rPr lang="en-US" dirty="0" smtClean="0">
                <a:hlinkClick r:id="rId2"/>
              </a:rPr>
              <a:t>Sorting Algorithms Visualized</a:t>
            </a:r>
            <a:endParaRPr lang="en-US" dirty="0"/>
          </a:p>
        </p:txBody>
      </p:sp>
    </p:spTree>
    <p:extLst>
      <p:ext uri="{BB962C8B-B14F-4D97-AF65-F5344CB8AC3E}">
        <p14:creationId xmlns:p14="http://schemas.microsoft.com/office/powerpoint/2010/main" val="1811870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 – Appropriate Use</a:t>
            </a:r>
          </a:p>
        </p:txBody>
      </p:sp>
      <p:sp>
        <p:nvSpPr>
          <p:cNvPr id="3" name="Content Placeholder 2"/>
          <p:cNvSpPr>
            <a:spLocks noGrp="1"/>
          </p:cNvSpPr>
          <p:nvPr>
            <p:ph idx="1"/>
          </p:nvPr>
        </p:nvSpPr>
        <p:spPr/>
        <p:txBody>
          <a:bodyPr>
            <a:normAutofit/>
          </a:bodyPr>
          <a:lstStyle/>
          <a:p>
            <a:pPr marL="36900" indent="0" algn="ctr">
              <a:buNone/>
            </a:pPr>
            <a:r>
              <a:rPr lang="en-US" dirty="0">
                <a:effectLst/>
              </a:rPr>
              <a:t>The Insertion Sort algorithm is appropriate when a list of data is kept in sorted order with infrequent changes.  </a:t>
            </a:r>
          </a:p>
          <a:p>
            <a:pPr marL="36900" indent="0" algn="ctr">
              <a:buNone/>
            </a:pPr>
            <a:r>
              <a:rPr lang="en-US" dirty="0">
                <a:effectLst/>
              </a:rPr>
              <a:t>If a new piece of data is added, probably at the end of the list, it will get quickly inserted into the correct position in the list.  </a:t>
            </a:r>
            <a:endParaRPr lang="en-US" dirty="0"/>
          </a:p>
        </p:txBody>
      </p:sp>
    </p:spTree>
    <p:extLst>
      <p:ext uri="{BB962C8B-B14F-4D97-AF65-F5344CB8AC3E}">
        <p14:creationId xmlns:p14="http://schemas.microsoft.com/office/powerpoint/2010/main" val="545168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Counting Steps</a:t>
            </a:r>
          </a:p>
        </p:txBody>
      </p:sp>
    </p:spTree>
    <p:extLst>
      <p:ext uri="{BB962C8B-B14F-4D97-AF65-F5344CB8AC3E}">
        <p14:creationId xmlns:p14="http://schemas.microsoft.com/office/powerpoint/2010/main" val="3269517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Steps</a:t>
            </a:r>
          </a:p>
        </p:txBody>
      </p:sp>
      <p:sp>
        <p:nvSpPr>
          <p:cNvPr id="3" name="Content Placeholder 2"/>
          <p:cNvSpPr>
            <a:spLocks noGrp="1"/>
          </p:cNvSpPr>
          <p:nvPr>
            <p:ph idx="1"/>
          </p:nvPr>
        </p:nvSpPr>
        <p:spPr/>
        <p:txBody>
          <a:bodyPr/>
          <a:lstStyle/>
          <a:p>
            <a:pPr marL="36900" indent="0" algn="ctr">
              <a:buNone/>
            </a:pPr>
            <a:r>
              <a:rPr lang="en-US" dirty="0">
                <a:effectLst/>
              </a:rPr>
              <a:t>These three sorting algorithms are categorized as quadratic sorts because the number of steps increases as a quadratic function of the size of the list.</a:t>
            </a:r>
            <a:endParaRPr lang="en-US" dirty="0"/>
          </a:p>
        </p:txBody>
      </p:sp>
    </p:spTree>
    <p:extLst>
      <p:ext uri="{BB962C8B-B14F-4D97-AF65-F5344CB8AC3E}">
        <p14:creationId xmlns:p14="http://schemas.microsoft.com/office/powerpoint/2010/main" val="1605250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Steps</a:t>
            </a:r>
          </a:p>
        </p:txBody>
      </p:sp>
      <p:sp>
        <p:nvSpPr>
          <p:cNvPr id="3" name="Content Placeholder 2"/>
          <p:cNvSpPr>
            <a:spLocks noGrp="1"/>
          </p:cNvSpPr>
          <p:nvPr>
            <p:ph idx="1"/>
          </p:nvPr>
        </p:nvSpPr>
        <p:spPr/>
        <p:txBody>
          <a:bodyPr/>
          <a:lstStyle/>
          <a:p>
            <a:pPr marL="36900" indent="0" algn="ctr">
              <a:buNone/>
            </a:pPr>
            <a:r>
              <a:rPr lang="en-US" dirty="0">
                <a:effectLst/>
              </a:rPr>
              <a:t>It will be very helpful to study algorithms based on the number of steps they require to solve a problem.  We will add code to the sorting template program and count the number of steps for each algorithm.</a:t>
            </a:r>
          </a:p>
        </p:txBody>
      </p:sp>
    </p:spTree>
    <p:extLst>
      <p:ext uri="{BB962C8B-B14F-4D97-AF65-F5344CB8AC3E}">
        <p14:creationId xmlns:p14="http://schemas.microsoft.com/office/powerpoint/2010/main" val="2259133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8148" y="5887550"/>
            <a:ext cx="5283852" cy="970450"/>
          </a:xfrm>
        </p:spPr>
        <p:txBody>
          <a:bodyPr>
            <a:normAutofit fontScale="90000"/>
          </a:bodyPr>
          <a:lstStyle/>
          <a:p>
            <a:r>
              <a:rPr lang="en-US" dirty="0"/>
              <a:t>Counting Steps – Bubble Sort Example</a:t>
            </a:r>
          </a:p>
        </p:txBody>
      </p:sp>
      <p:sp>
        <p:nvSpPr>
          <p:cNvPr id="3" name="Content Placeholder 2"/>
          <p:cNvSpPr>
            <a:spLocks noGrp="1"/>
          </p:cNvSpPr>
          <p:nvPr>
            <p:ph idx="1"/>
          </p:nvPr>
        </p:nvSpPr>
        <p:spPr>
          <a:xfrm>
            <a:off x="0" y="1"/>
            <a:ext cx="12192000" cy="6858000"/>
          </a:xfrm>
        </p:spPr>
        <p:txBody>
          <a:bodyPr>
            <a:normAutofit fontScale="77500" lnSpcReduction="20000"/>
          </a:bodyPr>
          <a:lstStyle/>
          <a:p>
            <a:pPr marL="36900" indent="0" hangingPunct="0">
              <a:buNone/>
            </a:pPr>
            <a:r>
              <a:rPr lang="en-US" dirty="0">
                <a:effectLst/>
              </a:rPr>
              <a:t>public void </a:t>
            </a:r>
            <a:r>
              <a:rPr lang="en-US" dirty="0" err="1">
                <a:effectLst/>
              </a:rPr>
              <a:t>bubbleSort</a:t>
            </a:r>
            <a:r>
              <a:rPr lang="en-US" dirty="0">
                <a:effectLst/>
              </a:rPr>
              <a:t>(</a:t>
            </a:r>
            <a:r>
              <a:rPr lang="en-US" dirty="0" err="1">
                <a:effectLst/>
              </a:rPr>
              <a:t>ArrayList</a:t>
            </a:r>
            <a:r>
              <a:rPr lang="en-US" dirty="0">
                <a:effectLst/>
              </a:rPr>
              <a:t> &lt;Comparable&gt; list){</a:t>
            </a:r>
          </a:p>
          <a:p>
            <a:pPr marL="36900" indent="0" hangingPunct="0">
              <a:buNone/>
            </a:pPr>
            <a:r>
              <a:rPr lang="en-US" dirty="0">
                <a:effectLst/>
              </a:rPr>
              <a:t>	</a:t>
            </a:r>
            <a:r>
              <a:rPr lang="en-US" dirty="0" err="1">
                <a:effectLst/>
              </a:rPr>
              <a:t>int</a:t>
            </a:r>
            <a:r>
              <a:rPr lang="en-US" dirty="0">
                <a:effectLst/>
              </a:rPr>
              <a:t> steps = 0;</a:t>
            </a:r>
          </a:p>
          <a:p>
            <a:pPr marL="36900" indent="0" hangingPunct="0">
              <a:buNone/>
            </a:pPr>
            <a:r>
              <a:rPr lang="en-US" dirty="0">
                <a:effectLst/>
              </a:rPr>
              <a:t>	for (</a:t>
            </a:r>
            <a:r>
              <a:rPr lang="en-US" dirty="0" err="1">
                <a:effectLst/>
              </a:rPr>
              <a:t>int</a:t>
            </a:r>
            <a:r>
              <a:rPr lang="en-US" dirty="0">
                <a:effectLst/>
              </a:rPr>
              <a:t> outer = 0; outer &lt; </a:t>
            </a:r>
            <a:r>
              <a:rPr lang="en-US" dirty="0" err="1">
                <a:effectLst/>
              </a:rPr>
              <a:t>list.size</a:t>
            </a:r>
            <a:r>
              <a:rPr lang="en-US" dirty="0">
                <a:effectLst/>
              </a:rPr>
              <a:t>() - 1; outer++){</a:t>
            </a:r>
          </a:p>
          <a:p>
            <a:pPr marL="720000" lvl="2" indent="0" hangingPunct="0">
              <a:buNone/>
            </a:pPr>
            <a:r>
              <a:rPr lang="en-US" sz="3400" dirty="0">
                <a:effectLst/>
              </a:rPr>
              <a:t>	for (</a:t>
            </a:r>
            <a:r>
              <a:rPr lang="en-US" sz="3400" dirty="0" err="1">
                <a:effectLst/>
              </a:rPr>
              <a:t>int</a:t>
            </a:r>
            <a:r>
              <a:rPr lang="en-US" sz="3400" dirty="0">
                <a:effectLst/>
              </a:rPr>
              <a:t> inner = 0; inner &lt; </a:t>
            </a:r>
            <a:r>
              <a:rPr lang="en-US" sz="3400" dirty="0" err="1">
                <a:effectLst/>
              </a:rPr>
              <a:t>list.size</a:t>
            </a:r>
            <a:r>
              <a:rPr lang="en-US" sz="3400" dirty="0">
                <a:effectLst/>
              </a:rPr>
              <a:t>()-outer-1;     inner++){</a:t>
            </a:r>
          </a:p>
          <a:p>
            <a:pPr marL="720000" lvl="2" indent="0" hangingPunct="0">
              <a:buNone/>
            </a:pPr>
            <a:r>
              <a:rPr lang="en-US" sz="3400" dirty="0">
                <a:effectLst/>
              </a:rPr>
              <a:t>		steps += 3;//count one compare and 2 gets</a:t>
            </a:r>
          </a:p>
          <a:p>
            <a:pPr marL="720000" lvl="2" indent="0" hangingPunct="0">
              <a:buNone/>
            </a:pPr>
            <a:r>
              <a:rPr lang="en-US" sz="3400" dirty="0">
                <a:effectLst/>
              </a:rPr>
              <a:t>		if (</a:t>
            </a:r>
            <a:r>
              <a:rPr lang="en-US" sz="3400" dirty="0" err="1">
                <a:effectLst/>
              </a:rPr>
              <a:t>list.get</a:t>
            </a:r>
            <a:r>
              <a:rPr lang="en-US" sz="3400" dirty="0">
                <a:effectLst/>
              </a:rPr>
              <a:t>(inner).</a:t>
            </a:r>
            <a:r>
              <a:rPr lang="en-US" sz="3400" dirty="0" err="1">
                <a:effectLst/>
              </a:rPr>
              <a:t>compareTo</a:t>
            </a:r>
            <a:r>
              <a:rPr lang="en-US" sz="3400" dirty="0">
                <a:effectLst/>
              </a:rPr>
              <a:t>(</a:t>
            </a:r>
            <a:r>
              <a:rPr lang="en-US" sz="3400" dirty="0" err="1">
                <a:effectLst/>
              </a:rPr>
              <a:t>list.get</a:t>
            </a:r>
            <a:r>
              <a:rPr lang="en-US" sz="3400" dirty="0">
                <a:effectLst/>
              </a:rPr>
              <a:t>(inner + 1)) &gt; 0){</a:t>
            </a:r>
          </a:p>
          <a:p>
            <a:pPr marL="720000" lvl="2" indent="0" hangingPunct="0">
              <a:buNone/>
            </a:pPr>
            <a:r>
              <a:rPr lang="en-US" sz="3400" dirty="0">
                <a:effectLst/>
              </a:rPr>
              <a:t>			steps += 4;//count 2 gets and 2 sets</a:t>
            </a:r>
          </a:p>
          <a:p>
            <a:pPr marL="720000" lvl="2" indent="0" hangingPunct="0">
              <a:buNone/>
            </a:pPr>
            <a:r>
              <a:rPr lang="en-US" sz="3400" dirty="0">
                <a:effectLst/>
              </a:rPr>
              <a:t>			Comparable temp = </a:t>
            </a:r>
            <a:r>
              <a:rPr lang="en-US" sz="3400" dirty="0" err="1">
                <a:effectLst/>
              </a:rPr>
              <a:t>list.get</a:t>
            </a:r>
            <a:r>
              <a:rPr lang="en-US" sz="3400" dirty="0">
                <a:effectLst/>
              </a:rPr>
              <a:t>(inner);</a:t>
            </a:r>
          </a:p>
          <a:p>
            <a:pPr marL="720000" lvl="2" indent="0" hangingPunct="0">
              <a:buNone/>
            </a:pPr>
            <a:r>
              <a:rPr lang="en-US" sz="3400" dirty="0">
                <a:effectLst/>
              </a:rPr>
              <a:t>			</a:t>
            </a:r>
            <a:r>
              <a:rPr lang="en-US" sz="3400" dirty="0" err="1">
                <a:effectLst/>
              </a:rPr>
              <a:t>list.set</a:t>
            </a:r>
            <a:r>
              <a:rPr lang="en-US" sz="3400" dirty="0">
                <a:effectLst/>
              </a:rPr>
              <a:t>(</a:t>
            </a:r>
            <a:r>
              <a:rPr lang="en-US" sz="3400" dirty="0" err="1">
                <a:effectLst/>
              </a:rPr>
              <a:t>inner,list.get</a:t>
            </a:r>
            <a:r>
              <a:rPr lang="en-US" sz="3400" dirty="0">
                <a:effectLst/>
              </a:rPr>
              <a:t>(inner + 1));</a:t>
            </a:r>
          </a:p>
          <a:p>
            <a:pPr marL="720000" lvl="2" indent="0" hangingPunct="0">
              <a:buNone/>
            </a:pPr>
            <a:r>
              <a:rPr lang="en-US" sz="3400" dirty="0">
                <a:effectLst/>
              </a:rPr>
              <a:t>			</a:t>
            </a:r>
            <a:r>
              <a:rPr lang="en-US" sz="3400" dirty="0" err="1">
                <a:effectLst/>
              </a:rPr>
              <a:t>list.set</a:t>
            </a:r>
            <a:r>
              <a:rPr lang="en-US" sz="3400" dirty="0">
                <a:effectLst/>
              </a:rPr>
              <a:t>(inner + 1,temp);</a:t>
            </a:r>
          </a:p>
          <a:p>
            <a:pPr marL="720000" lvl="2" indent="0" hangingPunct="0">
              <a:buNone/>
            </a:pPr>
            <a:r>
              <a:rPr lang="en-US" sz="3400" dirty="0">
                <a:effectLst/>
              </a:rPr>
              <a:t>		}</a:t>
            </a:r>
          </a:p>
          <a:p>
            <a:pPr marL="720000" lvl="2" indent="0" hangingPunct="0">
              <a:buNone/>
            </a:pPr>
            <a:r>
              <a:rPr lang="en-US" sz="3400" dirty="0">
                <a:effectLst/>
              </a:rPr>
              <a:t>	}</a:t>
            </a:r>
          </a:p>
          <a:p>
            <a:pPr marL="36900" indent="0" hangingPunct="0">
              <a:buNone/>
            </a:pPr>
            <a:r>
              <a:rPr lang="en-US" dirty="0">
                <a:effectLst/>
              </a:rPr>
              <a:t>	}</a:t>
            </a:r>
          </a:p>
          <a:p>
            <a:pPr marL="36900" indent="0" hangingPunct="0">
              <a:buNone/>
            </a:pPr>
            <a:r>
              <a:rPr lang="en-US" dirty="0">
                <a:effectLst/>
              </a:rPr>
              <a:t>}</a:t>
            </a:r>
          </a:p>
        </p:txBody>
      </p:sp>
    </p:spTree>
    <p:extLst>
      <p:ext uri="{BB962C8B-B14F-4D97-AF65-F5344CB8AC3E}">
        <p14:creationId xmlns:p14="http://schemas.microsoft.com/office/powerpoint/2010/main" val="747143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Steps</a:t>
            </a:r>
          </a:p>
        </p:txBody>
      </p:sp>
      <p:sp>
        <p:nvSpPr>
          <p:cNvPr id="3" name="Content Placeholder 2"/>
          <p:cNvSpPr>
            <a:spLocks noGrp="1"/>
          </p:cNvSpPr>
          <p:nvPr>
            <p:ph idx="1"/>
          </p:nvPr>
        </p:nvSpPr>
        <p:spPr/>
        <p:txBody>
          <a:bodyPr/>
          <a:lstStyle/>
          <a:p>
            <a:pPr marL="36900" indent="0" algn="ctr">
              <a:buNone/>
            </a:pPr>
            <a:r>
              <a:rPr lang="en-US" dirty="0">
                <a:effectLst/>
              </a:rPr>
              <a:t>A quadratic equation in algebra is one with a squared term, like x2.  </a:t>
            </a:r>
          </a:p>
          <a:p>
            <a:pPr marL="36900" indent="0" algn="ctr">
              <a:buNone/>
            </a:pPr>
            <a:r>
              <a:rPr lang="en-US" dirty="0">
                <a:effectLst/>
              </a:rPr>
              <a:t>In our sorting example, as the size of the array increases to N, the number of steps required for any of the quadratic sorts increases as a function of N</a:t>
            </a:r>
            <a:r>
              <a:rPr lang="en-US" baseline="30000" dirty="0">
                <a:effectLst/>
              </a:rPr>
              <a:t>2</a:t>
            </a:r>
            <a:r>
              <a:rPr lang="en-US" dirty="0">
                <a:effectLst/>
              </a:rPr>
              <a:t>.</a:t>
            </a:r>
          </a:p>
        </p:txBody>
      </p:sp>
    </p:spTree>
    <p:extLst>
      <p:ext uri="{BB962C8B-B14F-4D97-AF65-F5344CB8AC3E}">
        <p14:creationId xmlns:p14="http://schemas.microsoft.com/office/powerpoint/2010/main" val="3518493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Bubble Sort Algorithms</a:t>
            </a:r>
          </a:p>
        </p:txBody>
      </p:sp>
    </p:spTree>
    <p:extLst>
      <p:ext uri="{BB962C8B-B14F-4D97-AF65-F5344CB8AC3E}">
        <p14:creationId xmlns:p14="http://schemas.microsoft.com/office/powerpoint/2010/main" val="3822458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Bubble Sort Visualized</a:t>
            </a:r>
            <a:endParaRPr lang="en-US" dirty="0"/>
          </a:p>
        </p:txBody>
      </p:sp>
      <p:sp>
        <p:nvSpPr>
          <p:cNvPr id="5" name="Content Placeholder 4"/>
          <p:cNvSpPr>
            <a:spLocks noGrp="1"/>
          </p:cNvSpPr>
          <p:nvPr>
            <p:ph idx="1"/>
          </p:nvPr>
        </p:nvSpPr>
        <p:spPr/>
        <p:txBody>
          <a:bodyPr/>
          <a:lstStyle/>
          <a:p>
            <a:pPr marL="36900" indent="0" algn="ctr">
              <a:buNone/>
            </a:pPr>
            <a:r>
              <a:rPr lang="en-US" dirty="0" smtClean="0">
                <a:hlinkClick r:id="rId2"/>
              </a:rPr>
              <a:t>Bubble Sort Dance</a:t>
            </a:r>
            <a:endParaRPr lang="en-US" dirty="0" smtClean="0"/>
          </a:p>
          <a:p>
            <a:pPr marL="36900" indent="0" algn="ctr">
              <a:buNone/>
            </a:pPr>
            <a:r>
              <a:rPr lang="en-US" dirty="0" smtClean="0">
                <a:hlinkClick r:id="rId3"/>
              </a:rPr>
              <a:t>Bubble Sort Step Visual</a:t>
            </a:r>
            <a:endParaRPr lang="en-US" dirty="0"/>
          </a:p>
        </p:txBody>
      </p:sp>
    </p:spTree>
    <p:extLst>
      <p:ext uri="{BB962C8B-B14F-4D97-AF65-F5344CB8AC3E}">
        <p14:creationId xmlns:p14="http://schemas.microsoft.com/office/powerpoint/2010/main" val="3721361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Content Placeholder 2"/>
          <p:cNvSpPr>
            <a:spLocks noGrp="1"/>
          </p:cNvSpPr>
          <p:nvPr>
            <p:ph idx="1"/>
          </p:nvPr>
        </p:nvSpPr>
        <p:spPr/>
        <p:txBody>
          <a:bodyPr/>
          <a:lstStyle/>
          <a:p>
            <a:pPr marL="36900" indent="0" algn="ctr">
              <a:buNone/>
            </a:pPr>
            <a:r>
              <a:rPr lang="en-US" dirty="0">
                <a:effectLst/>
              </a:rPr>
              <a:t>Bubble Sort is the simplest of the three sorting algorithms, and also the slowest. </a:t>
            </a:r>
          </a:p>
          <a:p>
            <a:pPr marL="36900" indent="0" algn="ctr">
              <a:buNone/>
            </a:pPr>
            <a:r>
              <a:rPr lang="en-US" dirty="0">
                <a:effectLst/>
              </a:rPr>
              <a:t>The Bubble Sort gets its name from the way that the largest items “bubble” to the top (end). </a:t>
            </a:r>
            <a:endParaRPr lang="en-US" dirty="0"/>
          </a:p>
        </p:txBody>
      </p:sp>
    </p:spTree>
    <p:extLst>
      <p:ext uri="{BB962C8B-B14F-4D97-AF65-F5344CB8AC3E}">
        <p14:creationId xmlns:p14="http://schemas.microsoft.com/office/powerpoint/2010/main" val="558661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Content Placeholder 2"/>
          <p:cNvSpPr>
            <a:spLocks noGrp="1"/>
          </p:cNvSpPr>
          <p:nvPr>
            <p:ph idx="1"/>
          </p:nvPr>
        </p:nvSpPr>
        <p:spPr>
          <a:xfrm>
            <a:off x="0" y="1732449"/>
            <a:ext cx="12192000" cy="5125551"/>
          </a:xfrm>
        </p:spPr>
        <p:txBody>
          <a:bodyPr>
            <a:normAutofit/>
          </a:bodyPr>
          <a:lstStyle/>
          <a:p>
            <a:pPr marL="36900" indent="0">
              <a:buNone/>
            </a:pPr>
            <a:r>
              <a:rPr lang="en-US" dirty="0" smtClean="0">
                <a:effectLst/>
              </a:rPr>
              <a:t>Step One</a:t>
            </a:r>
            <a:endParaRPr lang="en-US" dirty="0">
              <a:effectLst/>
            </a:endParaRPr>
          </a:p>
          <a:p>
            <a:pPr marL="36900" indent="0" algn="ctr" hangingPunct="0">
              <a:buNone/>
            </a:pPr>
            <a:r>
              <a:rPr lang="en-US" dirty="0">
                <a:effectLst/>
              </a:rPr>
              <a:t>Move the largest remaining item in the current pass to the end of the data as follows.  </a:t>
            </a:r>
            <a:endParaRPr lang="en-US" dirty="0" smtClean="0">
              <a:effectLst/>
            </a:endParaRPr>
          </a:p>
          <a:p>
            <a:pPr marL="36900" indent="0" algn="ctr" hangingPunct="0">
              <a:buNone/>
            </a:pPr>
            <a:r>
              <a:rPr lang="en-US" dirty="0" smtClean="0">
                <a:effectLst/>
              </a:rPr>
              <a:t>Starting </a:t>
            </a:r>
            <a:r>
              <a:rPr lang="en-US" dirty="0">
                <a:effectLst/>
              </a:rPr>
              <a:t>with the first two items, swap them if necessary so that the larger item is after the smaller item.  Now move over one position in the list and compare to the next item.  Again swap the items if necessary.  </a:t>
            </a:r>
          </a:p>
        </p:txBody>
      </p:sp>
    </p:spTree>
    <p:extLst>
      <p:ext uri="{BB962C8B-B14F-4D97-AF65-F5344CB8AC3E}">
        <p14:creationId xmlns:p14="http://schemas.microsoft.com/office/powerpoint/2010/main" val="16524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Content Placeholder 2"/>
          <p:cNvSpPr>
            <a:spLocks noGrp="1"/>
          </p:cNvSpPr>
          <p:nvPr>
            <p:ph idx="1"/>
          </p:nvPr>
        </p:nvSpPr>
        <p:spPr>
          <a:xfrm>
            <a:off x="0" y="1732449"/>
            <a:ext cx="12192000" cy="5125551"/>
          </a:xfrm>
        </p:spPr>
        <p:txBody>
          <a:bodyPr>
            <a:normAutofit/>
          </a:bodyPr>
          <a:lstStyle/>
          <a:p>
            <a:pPr marL="36900" indent="0">
              <a:buNone/>
            </a:pPr>
            <a:r>
              <a:rPr lang="en-US" dirty="0" smtClean="0">
                <a:effectLst/>
              </a:rPr>
              <a:t>Step Two</a:t>
            </a:r>
            <a:endParaRPr lang="en-US" dirty="0">
              <a:effectLst/>
            </a:endParaRPr>
          </a:p>
          <a:p>
            <a:pPr marL="36900" indent="0" algn="ctr" hangingPunct="0">
              <a:buNone/>
            </a:pPr>
            <a:r>
              <a:rPr lang="en-US" dirty="0">
                <a:effectLst/>
              </a:rPr>
              <a:t>Remove the largest item most recently found from the data to be searched and perform another pass with this new data at </a:t>
            </a:r>
            <a:r>
              <a:rPr lang="en-US" dirty="0" smtClean="0">
                <a:effectLst/>
              </a:rPr>
              <a:t>step one. </a:t>
            </a:r>
            <a:endParaRPr lang="en-US" dirty="0">
              <a:effectLst/>
            </a:endParaRPr>
          </a:p>
        </p:txBody>
      </p:sp>
    </p:spTree>
    <p:extLst>
      <p:ext uri="{BB962C8B-B14F-4D97-AF65-F5344CB8AC3E}">
        <p14:creationId xmlns:p14="http://schemas.microsoft.com/office/powerpoint/2010/main" val="350857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Content Placeholder 2"/>
          <p:cNvSpPr>
            <a:spLocks noGrp="1"/>
          </p:cNvSpPr>
          <p:nvPr>
            <p:ph idx="1"/>
          </p:nvPr>
        </p:nvSpPr>
        <p:spPr>
          <a:xfrm>
            <a:off x="0" y="1732449"/>
            <a:ext cx="12192000" cy="5125551"/>
          </a:xfrm>
        </p:spPr>
        <p:txBody>
          <a:bodyPr>
            <a:normAutofit/>
          </a:bodyPr>
          <a:lstStyle/>
          <a:p>
            <a:pPr marL="36900" indent="0">
              <a:buNone/>
            </a:pPr>
            <a:r>
              <a:rPr lang="en-US" dirty="0">
                <a:effectLst/>
              </a:rPr>
              <a:t>The procedure goes like this.</a:t>
            </a:r>
          </a:p>
          <a:p>
            <a:pPr marL="36900" indent="0" hangingPunct="0">
              <a:buNone/>
            </a:pPr>
            <a:r>
              <a:rPr lang="en-US" dirty="0">
                <a:effectLst/>
              </a:rPr>
              <a:t>Repeat steps </a:t>
            </a:r>
            <a:r>
              <a:rPr lang="en-US" dirty="0" smtClean="0">
                <a:effectLst/>
              </a:rPr>
              <a:t>one </a:t>
            </a:r>
            <a:r>
              <a:rPr lang="en-US">
                <a:effectLst/>
              </a:rPr>
              <a:t>and </a:t>
            </a:r>
            <a:r>
              <a:rPr lang="en-US" smtClean="0">
                <a:effectLst/>
              </a:rPr>
              <a:t>two </a:t>
            </a:r>
            <a:r>
              <a:rPr lang="en-US" dirty="0">
                <a:effectLst/>
              </a:rPr>
              <a:t>above until the number of items to be searched is one.</a:t>
            </a:r>
          </a:p>
        </p:txBody>
      </p:sp>
    </p:spTree>
    <p:extLst>
      <p:ext uri="{BB962C8B-B14F-4D97-AF65-F5344CB8AC3E}">
        <p14:creationId xmlns:p14="http://schemas.microsoft.com/office/powerpoint/2010/main" val="48321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graphicFrame>
        <p:nvGraphicFramePr>
          <p:cNvPr id="5" name="Table 4"/>
          <p:cNvGraphicFramePr>
            <a:graphicFrameLocks noGrp="1"/>
          </p:cNvGraphicFramePr>
          <p:nvPr>
            <p:extLst>
              <p:ext uri="{D42A27DB-BD31-4B8C-83A1-F6EECF244321}">
                <p14:modId xmlns:p14="http://schemas.microsoft.com/office/powerpoint/2010/main" val="227654200"/>
              </p:ext>
            </p:extLst>
          </p:nvPr>
        </p:nvGraphicFramePr>
        <p:xfrm>
          <a:off x="240632" y="1580053"/>
          <a:ext cx="11742821" cy="5120640"/>
        </p:xfrm>
        <a:graphic>
          <a:graphicData uri="http://schemas.openxmlformats.org/drawingml/2006/table">
            <a:tbl>
              <a:tblPr>
                <a:tableStyleId>{D7AC3CCA-C797-4891-BE02-D94E43425B78}</a:tableStyleId>
              </a:tblPr>
              <a:tblGrid>
                <a:gridCol w="6523790">
                  <a:extLst>
                    <a:ext uri="{9D8B030D-6E8A-4147-A177-3AD203B41FA5}">
                      <a16:colId xmlns:a16="http://schemas.microsoft.com/office/drawing/2014/main" val="20000"/>
                    </a:ext>
                  </a:extLst>
                </a:gridCol>
                <a:gridCol w="2520555">
                  <a:extLst>
                    <a:ext uri="{9D8B030D-6E8A-4147-A177-3AD203B41FA5}">
                      <a16:colId xmlns:a16="http://schemas.microsoft.com/office/drawing/2014/main" val="20001"/>
                    </a:ext>
                  </a:extLst>
                </a:gridCol>
                <a:gridCol w="2698476">
                  <a:extLst>
                    <a:ext uri="{9D8B030D-6E8A-4147-A177-3AD203B41FA5}">
                      <a16:colId xmlns:a16="http://schemas.microsoft.com/office/drawing/2014/main" val="20002"/>
                    </a:ext>
                  </a:extLst>
                </a:gridCol>
              </a:tblGrid>
              <a:tr h="425792">
                <a:tc>
                  <a:txBody>
                    <a:bodyPr/>
                    <a:lstStyle/>
                    <a:p>
                      <a:pPr marL="0" marR="0" algn="ctr">
                        <a:spcBef>
                          <a:spcPts val="0"/>
                        </a:spcBef>
                        <a:spcAft>
                          <a:spcPts val="0"/>
                        </a:spcAft>
                      </a:pPr>
                      <a:r>
                        <a:rPr lang="en-US" sz="2800" b="1" dirty="0">
                          <a:effectLst/>
                        </a:rPr>
                        <a:t>Steps</a:t>
                      </a:r>
                      <a:endPar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800" b="1" dirty="0">
                          <a:effectLst/>
                        </a:rPr>
                        <a:t>Data for pass</a:t>
                      </a:r>
                      <a:endPar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800" b="1" dirty="0">
                          <a:effectLst/>
                        </a:rPr>
                        <a:t>Sorted data</a:t>
                      </a:r>
                      <a:endPar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25792">
                <a:tc>
                  <a:txBody>
                    <a:bodyPr/>
                    <a:lstStyle/>
                    <a:p>
                      <a:pPr marL="0" marR="0">
                        <a:spcBef>
                          <a:spcPts val="0"/>
                        </a:spcBef>
                        <a:spcAft>
                          <a:spcPts val="0"/>
                        </a:spcAft>
                      </a:pPr>
                      <a:r>
                        <a:rPr lang="en-US" sz="2800" b="1" u="sng" dirty="0">
                          <a:effectLst/>
                        </a:rPr>
                        <a:t>Start pass 1</a:t>
                      </a:r>
                      <a:r>
                        <a:rPr lang="en-US" sz="2800" dirty="0">
                          <a:effectLst/>
                        </a:rPr>
                        <a:t>: compare 4 &amp; 1.</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4 1 3 2</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effectLst/>
                        </a:rPr>
                        <a:t> </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25792">
                <a:tc>
                  <a:txBody>
                    <a:bodyPr/>
                    <a:lstStyle/>
                    <a:p>
                      <a:pPr marL="0" marR="0">
                        <a:spcBef>
                          <a:spcPts val="0"/>
                        </a:spcBef>
                        <a:spcAft>
                          <a:spcPts val="0"/>
                        </a:spcAft>
                      </a:pPr>
                      <a:r>
                        <a:rPr lang="en-US" sz="2800">
                          <a:effectLst/>
                        </a:rPr>
                        <a:t>4 &gt; 1 so swapped, now compare 4 &amp; 3.</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effectLst/>
                        </a:rPr>
                        <a:t>1 4 3 2</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effectLst/>
                        </a:rPr>
                        <a:t> </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25792">
                <a:tc>
                  <a:txBody>
                    <a:bodyPr/>
                    <a:lstStyle/>
                    <a:p>
                      <a:pPr marL="0" marR="0">
                        <a:spcBef>
                          <a:spcPts val="0"/>
                        </a:spcBef>
                        <a:spcAft>
                          <a:spcPts val="0"/>
                        </a:spcAft>
                      </a:pPr>
                      <a:r>
                        <a:rPr lang="en-US" sz="2800">
                          <a:effectLst/>
                        </a:rPr>
                        <a:t>4 &gt; 3 so swapped, now compare 4 &amp; 2.</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effectLst/>
                        </a:rPr>
                        <a:t>1 3 4 2</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effectLst/>
                        </a:rPr>
                        <a:t> </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25792">
                <a:tc>
                  <a:txBody>
                    <a:bodyPr/>
                    <a:lstStyle/>
                    <a:p>
                      <a:pPr marL="0" marR="0">
                        <a:spcBef>
                          <a:spcPts val="0"/>
                        </a:spcBef>
                        <a:spcAft>
                          <a:spcPts val="0"/>
                        </a:spcAft>
                      </a:pPr>
                      <a:r>
                        <a:rPr lang="en-US" sz="2800">
                          <a:effectLst/>
                        </a:rPr>
                        <a:t>4 &gt; 2 so swapped, end of pass.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effectLst/>
                        </a:rPr>
                        <a:t>1 3 2 4</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effectLst/>
                        </a:rPr>
                        <a:t> </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25792">
                <a:tc>
                  <a:txBody>
                    <a:bodyPr/>
                    <a:lstStyle/>
                    <a:p>
                      <a:pPr marL="0" marR="0">
                        <a:spcBef>
                          <a:spcPts val="0"/>
                        </a:spcBef>
                        <a:spcAft>
                          <a:spcPts val="0"/>
                        </a:spcAft>
                      </a:pPr>
                      <a:r>
                        <a:rPr lang="en-US" sz="2800" b="1" u="sng" dirty="0">
                          <a:effectLst/>
                        </a:rPr>
                        <a:t>Start pass 2</a:t>
                      </a:r>
                      <a:r>
                        <a:rPr lang="en-US" sz="2800" dirty="0">
                          <a:effectLst/>
                        </a:rPr>
                        <a:t>: compare 1 &amp; 3.</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effectLst/>
                        </a:rPr>
                        <a:t>1 3 2</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effectLst/>
                        </a:rPr>
                        <a:t>4</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425792">
                <a:tc>
                  <a:txBody>
                    <a:bodyPr/>
                    <a:lstStyle/>
                    <a:p>
                      <a:pPr marL="0" marR="0">
                        <a:spcBef>
                          <a:spcPts val="0"/>
                        </a:spcBef>
                        <a:spcAft>
                          <a:spcPts val="0"/>
                        </a:spcAft>
                      </a:pPr>
                      <a:r>
                        <a:rPr lang="en-US" sz="2800">
                          <a:effectLst/>
                        </a:rPr>
                        <a:t>3 &gt; 1 so no swap, now compare 3 &amp; 2.</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effectLst/>
                        </a:rPr>
                        <a:t>1 3 2</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4</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425792">
                <a:tc>
                  <a:txBody>
                    <a:bodyPr/>
                    <a:lstStyle/>
                    <a:p>
                      <a:pPr marL="0" marR="0">
                        <a:spcBef>
                          <a:spcPts val="0"/>
                        </a:spcBef>
                        <a:spcAft>
                          <a:spcPts val="0"/>
                        </a:spcAft>
                      </a:pPr>
                      <a:r>
                        <a:rPr lang="en-US" sz="2800">
                          <a:effectLst/>
                        </a:rPr>
                        <a:t>3 &gt; 2 so swapped, end of pass.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effectLst/>
                        </a:rPr>
                        <a:t>1 2 3</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effectLst/>
                        </a:rPr>
                        <a:t>4</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425792">
                <a:tc>
                  <a:txBody>
                    <a:bodyPr/>
                    <a:lstStyle/>
                    <a:p>
                      <a:pPr marL="0" marR="0">
                        <a:spcBef>
                          <a:spcPts val="0"/>
                        </a:spcBef>
                        <a:spcAft>
                          <a:spcPts val="0"/>
                        </a:spcAft>
                      </a:pPr>
                      <a:r>
                        <a:rPr lang="en-US" sz="2800" b="1" u="sng" dirty="0">
                          <a:effectLst/>
                        </a:rPr>
                        <a:t>Start pass 3</a:t>
                      </a:r>
                      <a:r>
                        <a:rPr lang="en-US" sz="2800" dirty="0">
                          <a:effectLst/>
                        </a:rPr>
                        <a:t>: now compare 1 &amp; 2.</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effectLst/>
                        </a:rPr>
                        <a:t>1 2</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effectLst/>
                        </a:rPr>
                        <a:t>3 4</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425792">
                <a:tc>
                  <a:txBody>
                    <a:bodyPr/>
                    <a:lstStyle/>
                    <a:p>
                      <a:pPr marL="0" marR="0">
                        <a:spcBef>
                          <a:spcPts val="0"/>
                        </a:spcBef>
                        <a:spcAft>
                          <a:spcPts val="0"/>
                        </a:spcAft>
                      </a:pPr>
                      <a:r>
                        <a:rPr lang="en-US" sz="2800">
                          <a:effectLst/>
                        </a:rPr>
                        <a:t>2 &gt; 1 so no swap.</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effectLst/>
                        </a:rPr>
                        <a:t>1 2</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effectLst/>
                        </a:rPr>
                        <a:t>3 4</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425792">
                <a:tc>
                  <a:txBody>
                    <a:bodyPr/>
                    <a:lstStyle/>
                    <a:p>
                      <a:pPr marL="0" marR="0">
                        <a:spcBef>
                          <a:spcPts val="0"/>
                        </a:spcBef>
                        <a:spcAft>
                          <a:spcPts val="0"/>
                        </a:spcAft>
                      </a:pPr>
                      <a:r>
                        <a:rPr lang="en-US" sz="2800">
                          <a:effectLst/>
                        </a:rPr>
                        <a:t>Only one item in this pass so it is done.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effectLst/>
                        </a:rPr>
                        <a:t>1</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effectLst/>
                        </a:rPr>
                        <a:t>2 3 4</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425792">
                <a:tc>
                  <a:txBody>
                    <a:bodyPr/>
                    <a:lstStyle/>
                    <a:p>
                      <a:pPr marL="0" marR="0">
                        <a:spcBef>
                          <a:spcPts val="0"/>
                        </a:spcBef>
                        <a:spcAft>
                          <a:spcPts val="0"/>
                        </a:spcAft>
                      </a:pPr>
                      <a:r>
                        <a:rPr lang="en-US" sz="2800" b="1" dirty="0">
                          <a:effectLst/>
                        </a:rPr>
                        <a:t>Done.</a:t>
                      </a:r>
                      <a:endPar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effectLst/>
                        </a:rPr>
                        <a:t> </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1 2 3 4</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11"/>
                  </a:ext>
                </a:extLst>
              </a:tr>
            </a:tbl>
          </a:graphicData>
        </a:graphic>
      </p:graphicFrame>
      <p:sp>
        <p:nvSpPr>
          <p:cNvPr id="6" name="Rectangle 1"/>
          <p:cNvSpPr>
            <a:spLocks noChangeArrowheads="1"/>
          </p:cNvSpPr>
          <p:nvPr/>
        </p:nvSpPr>
        <p:spPr bwMode="auto">
          <a:xfrm>
            <a:off x="3827462" y="2755900"/>
            <a:ext cx="21275911" cy="88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42933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ideThem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ideTheme" id="{C5C0CDD3-E1C7-4523-9EA2-411D1B642618}" vid="{C1200AF3-32EF-405B-A47F-FBAE56692CEF}"/>
    </a:ext>
  </a:extLst>
</a:theme>
</file>

<file path=docProps/app.xml><?xml version="1.0" encoding="utf-8"?>
<Properties xmlns="http://schemas.openxmlformats.org/officeDocument/2006/extended-properties" xmlns:vt="http://schemas.openxmlformats.org/officeDocument/2006/docPropsVTypes">
  <Template>SlideTheme</Template>
  <TotalTime>120</TotalTime>
  <Words>843</Words>
  <Application>Microsoft Office PowerPoint</Application>
  <PresentationFormat>Widescreen</PresentationFormat>
  <Paragraphs>128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Calisto MT</vt:lpstr>
      <vt:lpstr>Courier New</vt:lpstr>
      <vt:lpstr>Times New Roman</vt:lpstr>
      <vt:lpstr>Trebuchet MS</vt:lpstr>
      <vt:lpstr>Wingdings 2</vt:lpstr>
      <vt:lpstr>SlideTheme</vt:lpstr>
      <vt:lpstr>Quadratic Sorting Algorithms</vt:lpstr>
      <vt:lpstr>PowerPoint Presentation</vt:lpstr>
      <vt:lpstr>Bubble Sort Algorithms</vt:lpstr>
      <vt:lpstr>Bubble Sort Visualized</vt:lpstr>
      <vt:lpstr>Bubble Sort</vt:lpstr>
      <vt:lpstr>Bubble Sort</vt:lpstr>
      <vt:lpstr>Bubble Sort</vt:lpstr>
      <vt:lpstr>Bubble Sort</vt:lpstr>
      <vt:lpstr>Bubble Sort</vt:lpstr>
      <vt:lpstr>Bubble Sort</vt:lpstr>
      <vt:lpstr>Selection Sort Algorithms</vt:lpstr>
      <vt:lpstr>Selection Sort Visualizations</vt:lpstr>
      <vt:lpstr>Selection Sort</vt:lpstr>
      <vt:lpstr>Insertion Sort</vt:lpstr>
      <vt:lpstr>Selection Sort Visualizations</vt:lpstr>
      <vt:lpstr>Insertion Sort</vt:lpstr>
      <vt:lpstr>Insertion Sort</vt:lpstr>
      <vt:lpstr>Insertion Sort</vt:lpstr>
      <vt:lpstr>Insertion Sort</vt:lpstr>
      <vt:lpstr>Insertion Sort – Appropriate Use</vt:lpstr>
      <vt:lpstr>Counting Steps</vt:lpstr>
      <vt:lpstr>Counting Steps</vt:lpstr>
      <vt:lpstr>Counting Steps</vt:lpstr>
      <vt:lpstr>Counting Steps – Bubble Sort Example</vt:lpstr>
      <vt:lpstr>Counting Steps</vt:lpstr>
    </vt:vector>
  </TitlesOfParts>
  <Company>Austin Independent School District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Quadratic Sorting Algorithms</dc:title>
  <dc:creator>Elizabeth Phillips</dc:creator>
  <cp:lastModifiedBy>Windows User</cp:lastModifiedBy>
  <cp:revision>12</cp:revision>
  <dcterms:created xsi:type="dcterms:W3CDTF">2017-03-09T20:14:59Z</dcterms:created>
  <dcterms:modified xsi:type="dcterms:W3CDTF">2018-03-21T21:24:04Z</dcterms:modified>
</cp:coreProperties>
</file>