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8" r:id="rId4"/>
    <p:sldId id="259" r:id="rId5"/>
    <p:sldId id="260" r:id="rId6"/>
    <p:sldId id="280" r:id="rId7"/>
    <p:sldId id="281" r:id="rId8"/>
    <p:sldId id="282" r:id="rId9"/>
    <p:sldId id="283" r:id="rId10"/>
    <p:sldId id="284" r:id="rId11"/>
    <p:sldId id="264" r:id="rId12"/>
    <p:sldId id="261" r:id="rId13"/>
    <p:sldId id="265" r:id="rId14"/>
    <p:sldId id="269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23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49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4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3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3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5AE481-564B-42FF-B997-1333F0E85CC0}" type="datetimeFigureOut">
              <a:rPr lang="en-US" smtClean="0"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790BF6-F8A8-4F43-9088-57A705395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5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merge_sort_algorithm.htm" TargetMode="External"/><Relationship Id="rId2" Type="http://schemas.openxmlformats.org/officeDocument/2006/relationships/hyperlink" Target="http://www.cs.armstrong.edu/liang/animation/web/MergeLis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XaqR3G_NVoo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and </a:t>
            </a:r>
            <a:r>
              <a:rPr lang="en-US" dirty="0" err="1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8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Merging the two halves of the array in the modified merge method will require the use of a local temporary array.  </a:t>
            </a:r>
          </a:p>
          <a:p>
            <a:pPr marL="36900" indent="0" algn="ctr">
              <a:buNone/>
            </a:pPr>
            <a:r>
              <a:rPr lang="en-US" dirty="0">
                <a:effectLst/>
              </a:rPr>
              <a:t>Because the two </a:t>
            </a:r>
            <a:r>
              <a:rPr lang="en-US" dirty="0" err="1">
                <a:effectLst/>
              </a:rPr>
              <a:t>sublists</a:t>
            </a:r>
            <a:r>
              <a:rPr lang="en-US" dirty="0">
                <a:effectLst/>
              </a:rPr>
              <a:t> are stored within one array, the easiest approach is to merge the two </a:t>
            </a:r>
            <a:r>
              <a:rPr lang="en-US" dirty="0" err="1">
                <a:effectLst/>
              </a:rPr>
              <a:t>sublists</a:t>
            </a:r>
            <a:r>
              <a:rPr lang="en-US" dirty="0">
                <a:effectLst/>
              </a:rPr>
              <a:t> into another array, then copy the temp array back to the original.</a:t>
            </a:r>
          </a:p>
        </p:txBody>
      </p:sp>
    </p:spTree>
    <p:extLst>
      <p:ext uri="{BB962C8B-B14F-4D97-AF65-F5344CB8AC3E}">
        <p14:creationId xmlns:p14="http://schemas.microsoft.com/office/powerpoint/2010/main" val="385270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2757"/>
            <a:ext cx="12192000" cy="6025243"/>
          </a:xfrm>
        </p:spPr>
        <p:txBody>
          <a:bodyPr>
            <a:normAutofit fontScale="77500" lnSpcReduction="2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We divide the list into two equal-sized parts and sort each with the selection sort, then merge the two using an algorithm to be discussed later.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void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(</a:t>
            </a:r>
            <a:r>
              <a:rPr lang="en-US" b="1" dirty="0" err="1">
                <a:effectLst/>
              </a:rPr>
              <a:t>ArrayList</a:t>
            </a:r>
            <a:r>
              <a:rPr lang="en-US" b="1" dirty="0">
                <a:effectLst/>
              </a:rPr>
              <a:t> &lt;Integer&gt; A,</a:t>
            </a:r>
            <a:r>
              <a:rPr lang="en-US" dirty="0">
                <a:effectLst/>
              </a:rPr>
              <a:t>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first,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last){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 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 mid;</a:t>
            </a:r>
          </a:p>
          <a:p>
            <a:pPr marL="36900" indent="0" hangingPunct="0">
              <a:buNone/>
            </a:pPr>
            <a:r>
              <a:rPr lang="en-US" dirty="0">
                <a:effectLst/>
              </a:rPr>
              <a:t> 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//Find </a:t>
            </a:r>
            <a:r>
              <a:rPr lang="en-US" dirty="0">
                <a:effectLst/>
              </a:rPr>
              <a:t>midpoint of current </a:t>
            </a:r>
            <a:r>
              <a:rPr lang="en-US" dirty="0" err="1">
                <a:effectLst/>
              </a:rPr>
              <a:t>sublist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//Call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and process left </a:t>
            </a:r>
            <a:r>
              <a:rPr lang="en-US" dirty="0" err="1">
                <a:effectLst/>
              </a:rPr>
              <a:t>sublist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//Call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and process right </a:t>
            </a:r>
            <a:r>
              <a:rPr lang="en-US" dirty="0" err="1">
                <a:effectLst/>
              </a:rPr>
              <a:t>sublist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//merge </a:t>
            </a:r>
            <a:r>
              <a:rPr lang="en-US" dirty="0">
                <a:effectLst/>
              </a:rPr>
              <a:t>left and right </a:t>
            </a:r>
            <a:r>
              <a:rPr lang="en-US" dirty="0" err="1">
                <a:effectLst/>
              </a:rPr>
              <a:t>sublists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}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2598" y="4605778"/>
            <a:ext cx="5168274" cy="95410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3690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List A is unsorted, with </a:t>
            </a:r>
            <a:r>
              <a:rPr lang="en-US" sz="2800" dirty="0" err="1">
                <a:solidFill>
                  <a:schemeClr val="bg1"/>
                </a:solidFill>
              </a:rPr>
              <a:t>A.size</a:t>
            </a:r>
            <a:r>
              <a:rPr lang="en-US" sz="2800" dirty="0">
                <a:solidFill>
                  <a:schemeClr val="bg1"/>
                </a:solidFill>
              </a:rPr>
              <a:t>() </a:t>
            </a:r>
          </a:p>
          <a:p>
            <a:pPr marL="36900" indent="0" hangingPunct="0">
              <a:buNone/>
            </a:pPr>
            <a:r>
              <a:rPr lang="en-US" sz="2800" dirty="0">
                <a:solidFill>
                  <a:schemeClr val="bg1"/>
                </a:solidFill>
              </a:rPr>
              <a:t>values in the </a:t>
            </a:r>
            <a:r>
              <a:rPr lang="en-US" sz="2800" dirty="0" err="1">
                <a:solidFill>
                  <a:schemeClr val="bg1"/>
                </a:solidFill>
              </a:rPr>
              <a:t>ArrayList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6386" y="3496609"/>
            <a:ext cx="465300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36900" indent="0" hangingPunct="0">
              <a:buNone/>
            </a:pPr>
            <a:r>
              <a:rPr lang="en-US" sz="2400" dirty="0">
                <a:solidFill>
                  <a:schemeClr val="bg1"/>
                </a:solidFill>
              </a:rPr>
              <a:t>first is the index of the first value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1790" y="1982145"/>
            <a:ext cx="6620210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36900" indent="0" hangingPunct="0">
              <a:buNone/>
            </a:pPr>
            <a:r>
              <a:rPr lang="en-US" sz="2400" dirty="0">
                <a:solidFill>
                  <a:schemeClr val="bg1"/>
                </a:solidFill>
              </a:rPr>
              <a:t>last is the index of the last value in the </a:t>
            </a:r>
            <a:r>
              <a:rPr lang="en-US" sz="2400" dirty="0" err="1">
                <a:solidFill>
                  <a:schemeClr val="bg1"/>
                </a:solidFill>
              </a:rPr>
              <a:t>ArrayList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05857" y="2989070"/>
            <a:ext cx="1796741" cy="1616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132793" y="2912871"/>
            <a:ext cx="363593" cy="5837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742162" y="2443810"/>
            <a:ext cx="1479524" cy="407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6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88" y="642674"/>
            <a:ext cx="9387684" cy="24991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88" y="4289180"/>
            <a:ext cx="9387684" cy="21116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09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03" y="2272847"/>
            <a:ext cx="8539737" cy="228282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57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83363"/>
            <a:ext cx="10353762" cy="1794524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 smtClean="0">
                <a:effectLst/>
              </a:rPr>
              <a:t>Working </a:t>
            </a:r>
            <a:r>
              <a:rPr lang="en-US" dirty="0">
                <a:effectLst/>
              </a:rPr>
              <a:t>through the recursive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of a list of eight values.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60" y="3980626"/>
            <a:ext cx="6505432" cy="11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1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83363"/>
            <a:ext cx="10353762" cy="1794524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list is divided into two </a:t>
            </a:r>
            <a:r>
              <a:rPr lang="en-US" dirty="0" err="1">
                <a:effectLst/>
              </a:rPr>
              <a:t>sublists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62" y="3523426"/>
            <a:ext cx="6845028" cy="11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83363"/>
            <a:ext cx="10353762" cy="1794524"/>
          </a:xfrm>
        </p:spPr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Now let’s’ work on the left </a:t>
            </a:r>
            <a:r>
              <a:rPr lang="en-US" dirty="0" err="1">
                <a:effectLst/>
              </a:rPr>
              <a:t>sublist</a:t>
            </a:r>
            <a:r>
              <a:rPr lang="en-US" dirty="0">
                <a:effectLst/>
              </a:rPr>
              <a:t>. It will be divided into lists of two.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76" y="3557931"/>
            <a:ext cx="3463400" cy="11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83363"/>
            <a:ext cx="10353762" cy="179452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Each list of two is now very easy to sort.  After each list of two is sorted, we then merge these two lists back into a list of four.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241" r="24171"/>
          <a:stretch/>
        </p:blipFill>
        <p:spPr>
          <a:xfrm>
            <a:off x="4242917" y="3043220"/>
            <a:ext cx="3869871" cy="32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83363"/>
            <a:ext cx="10353762" cy="179452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Now the algorithm proceeds to solve the right </a:t>
            </a:r>
            <a:r>
              <a:rPr lang="en-US" dirty="0" err="1">
                <a:effectLst/>
              </a:rPr>
              <a:t>sublist</a:t>
            </a:r>
            <a:r>
              <a:rPr lang="en-US" dirty="0">
                <a:effectLst/>
              </a:rPr>
              <a:t> (positions 5-8) recursively.  Then the two lists of four are merged back together.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34" y="2992480"/>
            <a:ext cx="4154683" cy="355527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7786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hlinkClick r:id="rId2"/>
              </a:rPr>
              <a:t>Merge Sort Step Visualization</a:t>
            </a:r>
            <a:endParaRPr lang="en-US" dirty="0"/>
          </a:p>
          <a:p>
            <a:pPr marL="36900" indent="0" algn="ctr">
              <a:buNone/>
            </a:pPr>
            <a:r>
              <a:rPr lang="en-US" dirty="0">
                <a:hlinkClick r:id="rId3"/>
              </a:rPr>
              <a:t>Merge Sort Explained</a:t>
            </a:r>
            <a:endParaRPr lang="en-US" dirty="0"/>
          </a:p>
          <a:p>
            <a:pPr marL="36900" indent="0" algn="ctr">
              <a:buNone/>
            </a:pPr>
            <a:r>
              <a:rPr lang="en-US" dirty="0">
                <a:hlinkClick r:id="rId4"/>
              </a:rPr>
              <a:t>Merge Sort 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9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Recursive </a:t>
            </a:r>
            <a:r>
              <a:rPr lang="en-US" dirty="0" err="1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Suppose that we have a list of 8 numbers.  If we trace the migration of one value, it will be a member of the following sizes of lists:  eight, four, two.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10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number of calls of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needed to sort one value into its final resting spot is log2N.  </a:t>
            </a:r>
          </a:p>
          <a:p>
            <a:pPr marL="36900" indent="0" algn="ctr">
              <a:buNone/>
            </a:pPr>
            <a:r>
              <a:rPr lang="en-US" dirty="0">
                <a:effectLst/>
              </a:rPr>
              <a:t>If N = 8, then it will take three calls of the algorithm for one value to find its final resting spot.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7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We must apply log2N steps to sort N elements in the list.  </a:t>
            </a:r>
          </a:p>
          <a:p>
            <a:pPr marL="36900" indent="0" algn="ctr">
              <a:buNone/>
            </a:pPr>
            <a:r>
              <a:rPr lang="en-US" dirty="0">
                <a:effectLst/>
              </a:rPr>
              <a:t>The order of recursive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is O(N * log2N) or O(N * log N).</a:t>
            </a:r>
          </a:p>
        </p:txBody>
      </p:sp>
    </p:spTree>
    <p:extLst>
      <p:ext uri="{BB962C8B-B14F-4D97-AF65-F5344CB8AC3E}">
        <p14:creationId xmlns:p14="http://schemas.microsoft.com/office/powerpoint/2010/main" val="1380794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merge algorithm is a linear one, so when combined with the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routine, we have a O (N * log N) + O(N), which remains in the category of an O(N * log N)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7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Recursive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recursive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produces a dramatic increase in efficiency in comparison with the N2 order of the quadratic sorts.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2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4428" y="1732449"/>
            <a:ext cx="12266428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The overall logic of </a:t>
            </a:r>
            <a:r>
              <a:rPr lang="en-US" dirty="0" err="1">
                <a:effectLst/>
              </a:rPr>
              <a:t>mergeSort</a:t>
            </a:r>
            <a:r>
              <a:rPr lang="en-US" dirty="0">
                <a:effectLst/>
              </a:rPr>
              <a:t> is to "divide and conquer."  </a:t>
            </a:r>
          </a:p>
        </p:txBody>
      </p:sp>
    </p:spTree>
    <p:extLst>
      <p:ext uri="{BB962C8B-B14F-4D97-AF65-F5344CB8AC3E}">
        <p14:creationId xmlns:p14="http://schemas.microsoft.com/office/powerpoint/2010/main" val="32260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Step 1</a:t>
            </a:r>
          </a:p>
          <a:p>
            <a:pPr marL="36900" indent="0" algn="ctr">
              <a:buNone/>
            </a:pPr>
            <a:r>
              <a:rPr lang="en-US" dirty="0">
                <a:effectLst/>
              </a:rPr>
              <a:t>A list of random integers will be split into two or more equal-sized lists with each partial list or “</a:t>
            </a:r>
            <a:r>
              <a:rPr lang="en-US" dirty="0" err="1">
                <a:effectLst/>
              </a:rPr>
              <a:t>sublist</a:t>
            </a:r>
            <a:r>
              <a:rPr lang="en-US" dirty="0">
                <a:effectLst/>
              </a:rPr>
              <a:t>” sorted independently of the other.  </a:t>
            </a:r>
          </a:p>
        </p:txBody>
      </p:sp>
    </p:spTree>
    <p:extLst>
      <p:ext uri="{BB962C8B-B14F-4D97-AF65-F5344CB8AC3E}">
        <p14:creationId xmlns:p14="http://schemas.microsoft.com/office/powerpoint/2010/main" val="272213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Step 2</a:t>
            </a:r>
          </a:p>
          <a:p>
            <a:pPr marL="36900" indent="0" algn="ctr">
              <a:buNone/>
            </a:pPr>
            <a:r>
              <a:rPr lang="en-US" dirty="0">
                <a:effectLst/>
              </a:rPr>
              <a:t>The next step will be to merge the two sorted </a:t>
            </a:r>
            <a:r>
              <a:rPr lang="en-US" dirty="0" err="1">
                <a:effectLst/>
              </a:rPr>
              <a:t>sublists</a:t>
            </a:r>
            <a:r>
              <a:rPr lang="en-US" dirty="0">
                <a:effectLst/>
              </a:rPr>
              <a:t> back into one big sorted list.</a:t>
            </a:r>
          </a:p>
        </p:txBody>
      </p:sp>
    </p:spTree>
    <p:extLst>
      <p:ext uri="{BB962C8B-B14F-4D97-AF65-F5344CB8AC3E}">
        <p14:creationId xmlns:p14="http://schemas.microsoft.com/office/powerpoint/2010/main" val="170116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6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Non-Recursive Merge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>
            <a:normAutofit fontScale="92500"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/* Preconditions: Lists </a:t>
            </a:r>
            <a:r>
              <a:rPr lang="en-US" i="1" dirty="0">
                <a:effectLst/>
              </a:rPr>
              <a:t>A</a:t>
            </a:r>
            <a:r>
              <a:rPr lang="en-US" dirty="0">
                <a:effectLst/>
              </a:rPr>
              <a:t> and </a:t>
            </a:r>
            <a:r>
              <a:rPr lang="en-US" i="1" dirty="0">
                <a:effectLst/>
              </a:rPr>
              <a:t>B</a:t>
            </a:r>
            <a:r>
              <a:rPr lang="en-US" dirty="0">
                <a:effectLst/>
              </a:rPr>
              <a:t> are non-empty and in </a:t>
            </a:r>
            <a:r>
              <a:rPr lang="en-US" dirty="0" smtClean="0">
                <a:effectLst/>
              </a:rPr>
              <a:t>sorted 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* </a:t>
            </a:r>
            <a:r>
              <a:rPr lang="en-US" dirty="0" err="1" smtClean="0">
                <a:effectLst/>
              </a:rPr>
              <a:t>nondecreasing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order.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* Action</a:t>
            </a:r>
            <a:r>
              <a:rPr lang="en-US" dirty="0">
                <a:effectLst/>
              </a:rPr>
              <a:t>: Lists </a:t>
            </a:r>
            <a:r>
              <a:rPr lang="en-US" i="1" dirty="0">
                <a:effectLst/>
              </a:rPr>
              <a:t>A</a:t>
            </a:r>
            <a:r>
              <a:rPr lang="en-US" dirty="0">
                <a:effectLst/>
              </a:rPr>
              <a:t> and </a:t>
            </a:r>
            <a:r>
              <a:rPr lang="en-US" i="1" dirty="0">
                <a:effectLst/>
              </a:rPr>
              <a:t>B</a:t>
            </a:r>
            <a:r>
              <a:rPr lang="en-US" dirty="0">
                <a:effectLst/>
              </a:rPr>
              <a:t> are merged into one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C</a:t>
            </a:r>
            <a:r>
              <a:rPr lang="en-US" dirty="0">
                <a:effectLst/>
              </a:rPr>
              <a:t>.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*</a:t>
            </a:r>
            <a:r>
              <a:rPr lang="en-US" dirty="0" err="1" smtClean="0">
                <a:effectLst/>
              </a:rPr>
              <a:t>Postcondition</a:t>
            </a:r>
            <a:r>
              <a:rPr lang="en-US" dirty="0">
                <a:effectLst/>
              </a:rPr>
              <a:t>: List </a:t>
            </a:r>
            <a:r>
              <a:rPr lang="en-US" i="1" dirty="0">
                <a:effectLst/>
              </a:rPr>
              <a:t>C</a:t>
            </a:r>
            <a:r>
              <a:rPr lang="en-US" dirty="0">
                <a:effectLst/>
              </a:rPr>
              <a:t> contains all the values </a:t>
            </a:r>
            <a:r>
              <a:rPr lang="en-US" dirty="0" smtClean="0">
                <a:effectLst/>
              </a:rPr>
              <a:t>from Lists </a:t>
            </a:r>
            <a:r>
              <a:rPr lang="en-US" i="1" dirty="0" smtClean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endParaRPr lang="en-US" dirty="0" smtClean="0">
              <a:effectLst/>
            </a:endParaRP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* and </a:t>
            </a:r>
            <a:r>
              <a:rPr lang="en-US" i="1" dirty="0">
                <a:effectLst/>
              </a:rPr>
              <a:t>B</a:t>
            </a:r>
            <a:r>
              <a:rPr lang="en-US" dirty="0">
                <a:effectLst/>
              </a:rPr>
              <a:t>, in </a:t>
            </a:r>
            <a:r>
              <a:rPr lang="en-US" dirty="0" err="1">
                <a:effectLst/>
              </a:rPr>
              <a:t>nondecreasing</a:t>
            </a:r>
            <a:r>
              <a:rPr lang="en-US" dirty="0">
                <a:effectLst/>
              </a:rPr>
              <a:t> order.</a:t>
            </a:r>
          </a:p>
          <a:p>
            <a:pPr marL="36900" indent="0" hangingPunct="0">
              <a:buNone/>
            </a:pPr>
            <a:r>
              <a:rPr lang="en-US" dirty="0" smtClean="0">
                <a:effectLst/>
              </a:rPr>
              <a:t>*/</a:t>
            </a:r>
            <a:endParaRPr lang="en-US" dirty="0">
              <a:effectLst/>
            </a:endParaRP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void</a:t>
            </a:r>
            <a:r>
              <a:rPr lang="en-US" dirty="0">
                <a:effectLst/>
              </a:rPr>
              <a:t> merge (</a:t>
            </a:r>
            <a:r>
              <a:rPr lang="en-US" b="1" dirty="0" err="1">
                <a:effectLst/>
              </a:rPr>
              <a:t>ArrayList</a:t>
            </a:r>
            <a:r>
              <a:rPr lang="en-US" b="1" dirty="0">
                <a:effectLst/>
              </a:rPr>
              <a:t> &lt;Integer&gt; A</a:t>
            </a:r>
            <a:r>
              <a:rPr lang="en-US" dirty="0">
                <a:effectLst/>
              </a:rPr>
              <a:t>, </a:t>
            </a:r>
            <a:r>
              <a:rPr lang="en-US" b="1" dirty="0" err="1">
                <a:effectLst/>
              </a:rPr>
              <a:t>ArrayList</a:t>
            </a:r>
            <a:r>
              <a:rPr lang="en-US" b="1" dirty="0">
                <a:effectLst/>
              </a:rPr>
              <a:t> &lt;Integer&gt; B</a:t>
            </a:r>
            <a:r>
              <a:rPr lang="en-US" dirty="0">
                <a:effectLst/>
              </a:rPr>
              <a:t>, </a:t>
            </a:r>
            <a:r>
              <a:rPr lang="en-US" b="1" dirty="0" err="1">
                <a:effectLst/>
              </a:rPr>
              <a:t>ArrayList</a:t>
            </a:r>
            <a:r>
              <a:rPr lang="en-US" b="1" dirty="0">
                <a:effectLst/>
              </a:rPr>
              <a:t> &lt;Integer&gt; C</a:t>
            </a:r>
            <a:r>
              <a:rPr lang="en-US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49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470" y="1732449"/>
            <a:ext cx="11738919" cy="4882535"/>
          </a:xfrm>
        </p:spPr>
        <p:txBody>
          <a:bodyPr>
            <a:normAutofit lnSpcReduction="10000"/>
          </a:bodyPr>
          <a:lstStyle/>
          <a:p>
            <a:pPr marL="36900" indent="0" hangingPunct="0">
              <a:buNone/>
            </a:pPr>
            <a:r>
              <a:rPr lang="en-US" dirty="0">
                <a:effectLst/>
              </a:rPr>
              <a:t>The merge method breaks down into four cases:</a:t>
            </a:r>
          </a:p>
          <a:p>
            <a:pPr marL="779850" indent="-742950" hangingPunct="0">
              <a:buAutoNum type="arabicPeriod"/>
            </a:pPr>
            <a:r>
              <a:rPr lang="en-US" dirty="0" smtClean="0">
                <a:effectLst/>
              </a:rPr>
              <a:t>Sorting </a:t>
            </a:r>
            <a:r>
              <a:rPr lang="en-US" dirty="0" err="1" smtClean="0">
                <a:effectLst/>
              </a:rPr>
              <a:t>ArrayList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 is done, so pull a value from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B.</a:t>
            </a:r>
          </a:p>
          <a:p>
            <a:pPr marL="779850" indent="-742950" hangingPunct="0">
              <a:buAutoNum type="arabicPeriod"/>
            </a:pPr>
            <a:r>
              <a:rPr lang="en-US" dirty="0" err="1" smtClean="0">
                <a:effectLst/>
              </a:rPr>
              <a:t>ArrayList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B is done, so pull a value from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 A.</a:t>
            </a:r>
          </a:p>
          <a:p>
            <a:pPr marL="779850" indent="-742950" hangingPunct="0">
              <a:buFont typeface="+mj-lt"/>
              <a:buAutoNum type="arabicPeriod"/>
            </a:pPr>
            <a:r>
              <a:rPr lang="en-US" dirty="0">
                <a:effectLst/>
              </a:rPr>
              <a:t>Neither is done, and if A[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&lt; B[j] (where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&amp; j are index markers in lists A and B) then pull from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 A.</a:t>
            </a:r>
          </a:p>
          <a:p>
            <a:pPr marL="779850" indent="-742950" hangingPunct="0">
              <a:buFont typeface="+mj-lt"/>
              <a:buAutoNum type="arabicPeriod"/>
            </a:pPr>
            <a:r>
              <a:rPr lang="en-US" dirty="0">
                <a:effectLst/>
              </a:rPr>
              <a:t>Neither is done, and if B[j] &lt;= A[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] then pull from </a:t>
            </a:r>
            <a:r>
              <a:rPr lang="en-US" dirty="0" err="1">
                <a:effectLst/>
              </a:rPr>
              <a:t>ArrayList</a:t>
            </a:r>
            <a:r>
              <a:rPr lang="en-US" dirty="0">
                <a:effectLst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47484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Merge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2449"/>
            <a:ext cx="12192000" cy="5125551"/>
          </a:xfrm>
        </p:spPr>
        <p:txBody>
          <a:bodyPr>
            <a:normAutofit fontScale="62500" lnSpcReduction="20000"/>
          </a:bodyPr>
          <a:lstStyle/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Takes in entire vector, but will merge the following sections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together:  Left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a[first]..a[mid], right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a[mid+1]..a[last].  Precondition:  each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already in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ascending order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      reference to an array of integers to be sorted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@</a:t>
            </a:r>
            <a:r>
              <a:rPr lang="en-US" b="1" dirty="0" err="1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first  starting index of range of values to be sorted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mid    midpoint index of range of values to be sorted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last 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index of range of values to be sorted</a:t>
            </a:r>
          </a:p>
          <a:p>
            <a:pPr marL="36900" indent="0" hangingPunct="0">
              <a:buNone/>
            </a:pPr>
            <a:r>
              <a:rPr lang="en-US" b="1" dirty="0" smtClean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36900" indent="0" hangingPunct="0">
              <a:buNone/>
            </a:pPr>
            <a:r>
              <a:rPr lang="en-US" b="1" dirty="0">
                <a:effectLst/>
              </a:rPr>
              <a:t>void</a:t>
            </a:r>
            <a:r>
              <a:rPr lang="en-US" dirty="0">
                <a:effectLst/>
              </a:rPr>
              <a:t> merge (</a:t>
            </a:r>
            <a:r>
              <a:rPr lang="en-US" b="1" dirty="0" err="1">
                <a:effectLst/>
              </a:rPr>
              <a:t>ArrayList</a:t>
            </a:r>
            <a:r>
              <a:rPr lang="en-US" b="1" dirty="0">
                <a:effectLst/>
              </a:rPr>
              <a:t> &lt;Integer&gt; </a:t>
            </a:r>
            <a:r>
              <a:rPr lang="en-US" dirty="0">
                <a:effectLst/>
              </a:rPr>
              <a:t> A,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first,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mid, </a:t>
            </a:r>
            <a:r>
              <a:rPr lang="en-US" b="1" dirty="0" err="1">
                <a:effectLst/>
              </a:rPr>
              <a:t>int</a:t>
            </a:r>
            <a:r>
              <a:rPr lang="en-US" dirty="0">
                <a:effectLst/>
              </a:rPr>
              <a:t> last)</a:t>
            </a:r>
          </a:p>
        </p:txBody>
      </p:sp>
    </p:spTree>
    <p:extLst>
      <p:ext uri="{BB962C8B-B14F-4D97-AF65-F5344CB8AC3E}">
        <p14:creationId xmlns:p14="http://schemas.microsoft.com/office/powerpoint/2010/main" val="1127928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Them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" id="{C5C0CDD3-E1C7-4523-9EA2-411D1B642618}" vid="{C1200AF3-32EF-405B-A47F-FBAE56692C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</Template>
  <TotalTime>105</TotalTime>
  <Words>768</Words>
  <Application>Microsoft Office PowerPoint</Application>
  <PresentationFormat>Widescreen</PresentationFormat>
  <Paragraphs>78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Calisto MT</vt:lpstr>
      <vt:lpstr>Courier New</vt:lpstr>
      <vt:lpstr>Trebuchet MS</vt:lpstr>
      <vt:lpstr>Wingdings 2</vt:lpstr>
      <vt:lpstr>SlideTheme</vt:lpstr>
      <vt:lpstr>Merge and MergeSort</vt:lpstr>
      <vt:lpstr>Merge Sort</vt:lpstr>
      <vt:lpstr>MergeSort</vt:lpstr>
      <vt:lpstr>MergeSort</vt:lpstr>
      <vt:lpstr>MergeSort</vt:lpstr>
      <vt:lpstr>Merge Algorithm</vt:lpstr>
      <vt:lpstr>Non-Recursive Merge Algorithm</vt:lpstr>
      <vt:lpstr>Merge Algorithm</vt:lpstr>
      <vt:lpstr>Recursive Merge Algorithm</vt:lpstr>
      <vt:lpstr>MergeSort Algorithm</vt:lpstr>
      <vt:lpstr>MergeSort Algorithm</vt:lpstr>
      <vt:lpstr>MergeSort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of Recursive MergeSort</vt:lpstr>
      <vt:lpstr>Order of MergeSort</vt:lpstr>
      <vt:lpstr>Order of MergeSort</vt:lpstr>
      <vt:lpstr>Order of MergeSort</vt:lpstr>
      <vt:lpstr>Order of MergeSort</vt:lpstr>
      <vt:lpstr>Order of Recursive MergeSort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Phillips</dc:creator>
  <cp:lastModifiedBy>Elizabeth Phillips</cp:lastModifiedBy>
  <cp:revision>30</cp:revision>
  <dcterms:created xsi:type="dcterms:W3CDTF">2017-03-30T21:16:54Z</dcterms:created>
  <dcterms:modified xsi:type="dcterms:W3CDTF">2017-04-13T19:48:55Z</dcterms:modified>
</cp:coreProperties>
</file>