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62" r:id="rId9"/>
    <p:sldId id="578" r:id="rId10"/>
    <p:sldId id="652" r:id="rId11"/>
    <p:sldId id="663" r:id="rId12"/>
    <p:sldId id="581" r:id="rId13"/>
    <p:sldId id="659" r:id="rId14"/>
    <p:sldId id="583" r:id="rId15"/>
    <p:sldId id="664" r:id="rId16"/>
    <p:sldId id="585" r:id="rId17"/>
    <p:sldId id="665" r:id="rId18"/>
    <p:sldId id="587" r:id="rId19"/>
    <p:sldId id="666" r:id="rId20"/>
    <p:sldId id="657" r:id="rId21"/>
    <p:sldId id="667" r:id="rId22"/>
    <p:sldId id="668" r:id="rId23"/>
    <p:sldId id="591" r:id="rId24"/>
    <p:sldId id="656" r:id="rId25"/>
    <p:sldId id="669" r:id="rId26"/>
    <p:sldId id="613" r:id="rId27"/>
    <p:sldId id="670" r:id="rId28"/>
    <p:sldId id="615" r:id="rId29"/>
    <p:sldId id="641" r:id="rId30"/>
    <p:sldId id="672" r:id="rId31"/>
    <p:sldId id="644" r:id="rId32"/>
    <p:sldId id="655" r:id="rId33"/>
    <p:sldId id="673" r:id="rId34"/>
    <p:sldId id="674" r:id="rId35"/>
    <p:sldId id="624" r:id="rId36"/>
    <p:sldId id="625" r:id="rId37"/>
    <p:sldId id="626" r:id="rId38"/>
    <p:sldId id="654" r:id="rId39"/>
    <p:sldId id="658" r:id="rId40"/>
    <p:sldId id="660" r:id="rId41"/>
    <p:sldId id="661" r:id="rId42"/>
    <p:sldId id="63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C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576" autoAdjust="0"/>
  </p:normalViewPr>
  <p:slideViewPr>
    <p:cSldViewPr>
      <p:cViewPr>
        <p:scale>
          <a:sx n="80" d="100"/>
          <a:sy n="80" d="100"/>
        </p:scale>
        <p:origin x="1565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FC01B-FE54-443C-ACF9-400B627D5E1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EA18B-3128-49E0-904B-5EAD42978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8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dirty="0">
                <a:latin typeface="Times New Roman" pitchFamily="18" charset="0"/>
              </a:rPr>
              <a:t>// Java2131.java</a:t>
            </a:r>
          </a:p>
          <a:p>
            <a:pPr eaLnBrk="1" hangingPunct="1"/>
            <a:r>
              <a:rPr lang="en-US" sz="1200" dirty="0">
                <a:latin typeface="Times New Roman" pitchFamily="18" charset="0"/>
              </a:rPr>
              <a:t>// This program draws small squares using the &lt;update&gt; method rather than</a:t>
            </a:r>
          </a:p>
          <a:p>
            <a:pPr eaLnBrk="1" hangingPunct="1"/>
            <a:r>
              <a:rPr lang="en-US" sz="1200" dirty="0">
                <a:latin typeface="Times New Roman" pitchFamily="18" charset="0"/>
              </a:rPr>
              <a:t>// using arrays to store coordinate values.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EA18B-3128-49E0-904B-5EAD429781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1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380C6-D3CB-43DD-99ED-851842EBF2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8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D001B6-D9EF-4273-B516-AB1DD78272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8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609600"/>
            <a:ext cx="2688125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4451212" cy="1829338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763702"/>
            <a:ext cx="2456813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4451212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23F90-CA80-446D-BE2D-65397B0BF0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7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547807"/>
            <a:ext cx="760634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695010"/>
            <a:ext cx="738401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380C6-D3CB-43DD-99ED-851842EBF2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39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380C6-D3CB-43DD-99ED-851842EBF2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4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380C6-D3CB-43DD-99ED-851842EBF2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2950" y="88479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92825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856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380C6-D3CB-43DD-99ED-851842EBF2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9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380C6-D3CB-43DD-99ED-851842EBF2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7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818215"/>
            <a:ext cx="2504979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818215"/>
            <a:ext cx="2504979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818215"/>
            <a:ext cx="2504979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4480368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380C6-D3CB-43DD-99ED-851842EBF2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58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31D36-6081-4BD4-952D-C4EA2B6980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81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16C38F-B6F6-4BC5-BE71-4D72E8C7AF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517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27675" indent="0">
              <a:buNone/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8F68F-CCA5-44B2-BD39-5B65393C84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70450"/>
            <a:ext cx="6806821" cy="0"/>
          </a:xfrm>
          <a:prstGeom prst="line">
            <a:avLst/>
          </a:prstGeom>
          <a:ln w="66675" cap="flat">
            <a:gradFill flip="none" rotWithShape="1">
              <a:gsLst>
                <a:gs pos="73000">
                  <a:srgbClr val="7393B3"/>
                </a:gs>
                <a:gs pos="0">
                  <a:schemeClr val="tx2">
                    <a:lumMod val="25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334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3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380C6-D3CB-43DD-99ED-851842EBF2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39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380C6-D3CB-43DD-99ED-851842EBF2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84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3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380C6-D3CB-43DD-99ED-851842EBF2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9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et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6857999"/>
          </a:xfrm>
        </p:spPr>
        <p:txBody>
          <a:bodyPr anchor="ctr">
            <a:normAutofit/>
          </a:bodyPr>
          <a:lstStyle>
            <a:lvl1pPr marL="27675" indent="0">
              <a:buFont typeface="Arial" panose="020B0604020202020204" pitchFamily="34" charset="0"/>
              <a:buNone/>
              <a:defRPr sz="27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37500" indent="0">
              <a:buNone/>
              <a:defRPr sz="2400"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07500" indent="0">
              <a:buNone/>
              <a:defRPr sz="2100"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877500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093500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6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et Up -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4572000" cy="6857999"/>
          </a:xfrm>
        </p:spPr>
        <p:txBody>
          <a:bodyPr anchor="ctr">
            <a:normAutofit/>
          </a:bodyPr>
          <a:lstStyle>
            <a:lvl1pPr marL="27675" indent="0">
              <a:buFont typeface="Arial" panose="020B0604020202020204" pitchFamily="34" charset="0"/>
              <a:buNone/>
              <a:defRPr sz="27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37500" indent="0">
              <a:buNone/>
              <a:defRPr sz="2400"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07500" indent="0">
              <a:buNone/>
              <a:defRPr sz="2100"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877500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093500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56449" y="0"/>
            <a:ext cx="4572000" cy="6857999"/>
          </a:xfrm>
          <a:ln w="12700"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7675" indent="0">
              <a:buFont typeface="Arial" panose="020B0604020202020204" pitchFamily="34" charset="0"/>
              <a:buNone/>
              <a:defRPr sz="27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37500" indent="0">
              <a:buNone/>
              <a:defRPr sz="2400"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07500" indent="0">
              <a:buNone/>
              <a:defRPr sz="2100"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877500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093500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3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3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380C6-D3CB-43DD-99ED-851842EBF2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3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915E8-62B5-4372-8AEC-D4840D792C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970450"/>
            <a:ext cx="6806821" cy="0"/>
          </a:xfrm>
          <a:prstGeom prst="line">
            <a:avLst/>
          </a:prstGeom>
          <a:ln w="66675" cap="flat">
            <a:gradFill flip="none" rotWithShape="1">
              <a:gsLst>
                <a:gs pos="0">
                  <a:schemeClr val="tx2">
                    <a:lumMod val="25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27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734507"/>
            <a:ext cx="3816804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734507"/>
            <a:ext cx="3816804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4735E-6039-469A-B40C-EEDFBDF35F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970450"/>
            <a:ext cx="6806821" cy="0"/>
          </a:xfrm>
          <a:prstGeom prst="line">
            <a:avLst/>
          </a:prstGeom>
          <a:ln w="66675" cap="flat">
            <a:gradFill flip="none" rotWithShape="1">
              <a:gsLst>
                <a:gs pos="0">
                  <a:schemeClr val="tx2">
                    <a:lumMod val="25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82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3751C-796D-4ACD-A187-6AAE5697E1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70450"/>
            <a:ext cx="6806821" cy="0"/>
          </a:xfrm>
          <a:prstGeom prst="line">
            <a:avLst/>
          </a:prstGeom>
          <a:ln w="66675" cap="flat">
            <a:gradFill flip="none" rotWithShape="1">
              <a:gsLst>
                <a:gs pos="0">
                  <a:schemeClr val="tx2">
                    <a:lumMod val="25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57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5E32B-2694-42C3-94DD-7BCD2C654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2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70450"/>
            <a:ext cx="9144000" cy="5887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fld id="{954380C6-D3CB-43DD-99ED-851842EBF2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30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80" r:id="rId20"/>
    <p:sldLayoutId id="2147483681" r:id="rId21"/>
    <p:sldLayoutId id="2147483682" r:id="rId22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3" Type="http://schemas.openxmlformats.org/officeDocument/2006/relationships/image" Target="../media/image18.gif"/><Relationship Id="rId7" Type="http://schemas.openxmlformats.org/officeDocument/2006/relationships/image" Target="../media/image22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and Video Buffering</a:t>
            </a:r>
          </a:p>
        </p:txBody>
      </p:sp>
    </p:spTree>
    <p:extLst>
      <p:ext uri="{BB962C8B-B14F-4D97-AF65-F5344CB8AC3E}">
        <p14:creationId xmlns:p14="http://schemas.microsoft.com/office/powerpoint/2010/main" val="2382539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The next few programming examples demonstrate computer animation.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While an attempt will be made to duplicate the animation affects with PowerPoint, you need to compile and execute the programs for yourself to truly see the program output.</a:t>
            </a:r>
          </a:p>
        </p:txBody>
      </p:sp>
    </p:spTree>
    <p:extLst>
      <p:ext uri="{BB962C8B-B14F-4D97-AF65-F5344CB8AC3E}">
        <p14:creationId xmlns:p14="http://schemas.microsoft.com/office/powerpoint/2010/main" val="292428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"/>
            <a:ext cx="9144000" cy="6857999"/>
          </a:xfrm>
        </p:spPr>
        <p:txBody>
          <a:bodyPr>
            <a:normAutofit/>
          </a:bodyPr>
          <a:lstStyle/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public class GraphicsExCont4 extends Applet{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/**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* SAME AS GraphicsExCont3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**/</a:t>
            </a:r>
          </a:p>
          <a:p>
            <a:pPr marL="0" lvl="0" defTabSz="914400" fontAlgn="base">
              <a:lnSpc>
                <a:spcPct val="3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 	public void paint(Graphics g){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g.setColor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Color.BLACK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g.fillRect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(0,0,appletWidth,appletHeight);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    		for (int x = 20; x &lt; 700; x += 100) {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    			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drawSnowman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(g,x,200);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    			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eraseSnowman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(g,x,200);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    		}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}</a:t>
            </a:r>
          </a:p>
          <a:p>
            <a:pPr marL="0" lvl="0" defTabSz="914400" fontAlgn="base"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/**</a:t>
            </a:r>
          </a:p>
          <a:p>
            <a:pPr marL="0" lvl="0" defTabSz="914400" fontAlgn="base"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* SAME AS GraphicsExCont3</a:t>
            </a:r>
          </a:p>
          <a:p>
            <a:pPr marL="0" lvl="0" defTabSz="914400" fontAlgn="base"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**/</a:t>
            </a:r>
          </a:p>
          <a:p>
            <a:pPr marL="0" lvl="0" defTabSz="914400" fontAlgn="base"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</a:p>
          <a:p>
            <a:pPr marL="0" lvl="0" defTabSz="914400" fontAlgn="base"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public void delay(int n){</a:t>
            </a:r>
          </a:p>
          <a:p>
            <a:pPr marL="309825" lvl="1" defTabSz="914400" fontAlgn="base"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1300" dirty="0">
                <a:ln>
                  <a:noFill/>
                </a:ln>
                <a:solidFill>
                  <a:schemeClr val="tx1"/>
                </a:solidFill>
                <a:effectLst/>
              </a:rPr>
              <a:t>	long </a:t>
            </a:r>
            <a:r>
              <a:rPr lang="en-US" sz="1300" dirty="0" err="1">
                <a:ln>
                  <a:noFill/>
                </a:ln>
                <a:solidFill>
                  <a:schemeClr val="tx1"/>
                </a:solidFill>
                <a:effectLst/>
              </a:rPr>
              <a:t>startDelay</a:t>
            </a:r>
            <a:r>
              <a:rPr lang="en-US" sz="130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30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System.currentTimeMillis</a:t>
            </a:r>
            <a:r>
              <a:rPr lang="en-US" sz="130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309825" lvl="1" defTabSz="914400" fontAlgn="base"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1300" dirty="0">
                <a:ln>
                  <a:noFill/>
                </a:ln>
                <a:solidFill>
                  <a:schemeClr val="tx1"/>
                </a:solidFill>
                <a:effectLst/>
              </a:rPr>
              <a:t>	long </a:t>
            </a:r>
            <a:r>
              <a:rPr lang="en-US" sz="1300" dirty="0" err="1">
                <a:ln>
                  <a:noFill/>
                </a:ln>
                <a:solidFill>
                  <a:schemeClr val="tx1"/>
                </a:solidFill>
                <a:effectLst/>
              </a:rPr>
              <a:t>endDelay</a:t>
            </a:r>
            <a:r>
              <a:rPr lang="en-US" sz="1300" dirty="0">
                <a:ln>
                  <a:noFill/>
                </a:ln>
                <a:solidFill>
                  <a:schemeClr val="tx1"/>
                </a:solidFill>
                <a:effectLst/>
              </a:rPr>
              <a:t> = 0;</a:t>
            </a:r>
          </a:p>
          <a:p>
            <a:pPr marL="309825" lvl="1" defTabSz="914400" fontAlgn="base"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1300" dirty="0">
                <a:ln>
                  <a:noFill/>
                </a:ln>
                <a:solidFill>
                  <a:schemeClr val="tx1"/>
                </a:solidFill>
                <a:effectLst/>
              </a:rPr>
              <a:t>	while (</a:t>
            </a:r>
            <a:r>
              <a:rPr lang="en-US" sz="1300" dirty="0" err="1">
                <a:ln>
                  <a:noFill/>
                </a:ln>
                <a:solidFill>
                  <a:schemeClr val="tx1"/>
                </a:solidFill>
                <a:effectLst/>
              </a:rPr>
              <a:t>endDelay</a:t>
            </a:r>
            <a:r>
              <a:rPr lang="en-US" sz="1300" dirty="0">
                <a:ln>
                  <a:noFill/>
                </a:ln>
                <a:solidFill>
                  <a:schemeClr val="tx1"/>
                </a:solidFill>
                <a:effectLst/>
              </a:rPr>
              <a:t> - </a:t>
            </a:r>
            <a:r>
              <a:rPr lang="en-US" sz="1300" dirty="0" err="1">
                <a:ln>
                  <a:noFill/>
                </a:ln>
                <a:solidFill>
                  <a:schemeClr val="tx1"/>
                </a:solidFill>
                <a:effectLst/>
              </a:rPr>
              <a:t>startDelay</a:t>
            </a:r>
            <a:r>
              <a:rPr lang="en-US" sz="1300" dirty="0">
                <a:ln>
                  <a:noFill/>
                </a:ln>
                <a:solidFill>
                  <a:schemeClr val="tx1"/>
                </a:solidFill>
                <a:effectLst/>
              </a:rPr>
              <a:t> &lt; n)</a:t>
            </a:r>
          </a:p>
          <a:p>
            <a:pPr marL="309825" lvl="1" defTabSz="914400" fontAlgn="base"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1300" dirty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lang="en-US" sz="1300" dirty="0" err="1">
                <a:ln>
                  <a:noFill/>
                </a:ln>
                <a:solidFill>
                  <a:schemeClr val="tx1"/>
                </a:solidFill>
                <a:effectLst/>
              </a:rPr>
              <a:t>endDelay</a:t>
            </a:r>
            <a:r>
              <a:rPr lang="en-US" sz="130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30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System.currentTimeMillis</a:t>
            </a:r>
            <a:r>
              <a:rPr lang="en-US" sz="1300" dirty="0">
                <a:ln>
                  <a:noFill/>
                </a:ln>
                <a:solidFill>
                  <a:schemeClr val="tx1"/>
                </a:solidFill>
                <a:effectLst/>
              </a:rPr>
              <a:t>();	</a:t>
            </a:r>
          </a:p>
          <a:p>
            <a:pPr marL="309825" lvl="1" defTabSz="914400" fontAlgn="base"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130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marL="0" lvl="0" defTabSz="914400" fontAlgn="base"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518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7" b="-1"/>
          <a:stretch/>
        </p:blipFill>
        <p:spPr bwMode="auto">
          <a:xfrm>
            <a:off x="0" y="0"/>
            <a:ext cx="9144000" cy="689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1143000" y="2743200"/>
            <a:ext cx="914400" cy="1828800"/>
            <a:chOff x="960" y="1344"/>
            <a:chExt cx="576" cy="1152"/>
          </a:xfrm>
        </p:grpSpPr>
        <p:sp>
          <p:nvSpPr>
            <p:cNvPr id="48132" name="Oval 4"/>
            <p:cNvSpPr>
              <a:spLocks noChangeArrowheads="1"/>
            </p:cNvSpPr>
            <p:nvPr/>
          </p:nvSpPr>
          <p:spPr bwMode="auto">
            <a:xfrm>
              <a:off x="960" y="1920"/>
              <a:ext cx="576" cy="5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" name="Oval 5"/>
            <p:cNvSpPr>
              <a:spLocks noChangeArrowheads="1"/>
            </p:cNvSpPr>
            <p:nvPr/>
          </p:nvSpPr>
          <p:spPr bwMode="auto">
            <a:xfrm>
              <a:off x="1056" y="1584"/>
              <a:ext cx="384" cy="3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4" name="Oval 6"/>
            <p:cNvSpPr>
              <a:spLocks noChangeArrowheads="1"/>
            </p:cNvSpPr>
            <p:nvPr/>
          </p:nvSpPr>
          <p:spPr bwMode="auto">
            <a:xfrm>
              <a:off x="1104" y="134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WordArt 6"/>
          <p:cNvSpPr>
            <a:spLocks noChangeArrowheads="1" noChangeShapeType="1" noTextEdit="1"/>
          </p:cNvSpPr>
          <p:nvPr/>
        </p:nvSpPr>
        <p:spPr bwMode="auto">
          <a:xfrm>
            <a:off x="2781300" y="685800"/>
            <a:ext cx="3581400" cy="6096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fromWordArt="1">
            <a:scene3d>
              <a:camera prst="orthographicFront"/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solidFill>
                  <a:schemeClr val="tx1">
                    <a:lumMod val="95000"/>
                  </a:schemeClr>
                </a:solidFill>
              </a:rPr>
              <a:t>Simulated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-2.22222E-6 L 1.15833 -2.22222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6857999"/>
          </a:xfrm>
        </p:spPr>
        <p:txBody>
          <a:bodyPr>
            <a:normAutofit fontScale="4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public class GraphicsExCont5 extends Applet{</a:t>
            </a:r>
          </a:p>
          <a:p>
            <a:pPr>
              <a:spcBef>
                <a:spcPts val="0"/>
              </a:spcBef>
            </a:pPr>
            <a:r>
              <a:rPr lang="en-US" dirty="0"/>
              <a:t>	int </a:t>
            </a:r>
            <a:r>
              <a:rPr lang="en-US" dirty="0" err="1"/>
              <a:t>appletWidth</a:t>
            </a:r>
            <a:r>
              <a:rPr lang="en-US" dirty="0"/>
              <a:t>; 	</a:t>
            </a:r>
          </a:p>
          <a:p>
            <a:pPr>
              <a:spcBef>
                <a:spcPts val="0"/>
              </a:spcBef>
            </a:pPr>
            <a:r>
              <a:rPr lang="en-US" dirty="0"/>
              <a:t>	int </a:t>
            </a:r>
            <a:r>
              <a:rPr lang="en-US" dirty="0" err="1"/>
              <a:t>appletHeight</a:t>
            </a:r>
            <a:r>
              <a:rPr lang="en-US" dirty="0"/>
              <a:t>;		</a:t>
            </a:r>
          </a:p>
          <a:p>
            <a:pPr>
              <a:spcBef>
                <a:spcPts val="0"/>
              </a:spcBef>
            </a:pPr>
            <a:r>
              <a:rPr lang="en-US" dirty="0"/>
              <a:t>	public void </a:t>
            </a:r>
            <a:r>
              <a:rPr lang="en-US" dirty="0" err="1"/>
              <a:t>init</a:t>
            </a:r>
            <a:r>
              <a:rPr lang="en-US" dirty="0"/>
              <a:t>(){</a:t>
            </a:r>
          </a:p>
          <a:p>
            <a:pPr>
              <a:spcBef>
                <a:spcPts val="0"/>
              </a:spcBef>
            </a:pPr>
            <a:r>
              <a:rPr lang="en-US" dirty="0"/>
              <a:t>    		</a:t>
            </a:r>
            <a:r>
              <a:rPr lang="en-US" dirty="0" err="1"/>
              <a:t>appletWidth</a:t>
            </a:r>
            <a:r>
              <a:rPr lang="en-US" dirty="0"/>
              <a:t> = </a:t>
            </a:r>
            <a:r>
              <a:rPr lang="en-US" dirty="0" err="1"/>
              <a:t>getWidth</a:t>
            </a:r>
            <a:r>
              <a:rPr lang="en-US" dirty="0"/>
              <a:t>();</a:t>
            </a:r>
          </a:p>
          <a:p>
            <a:pPr>
              <a:spcBef>
                <a:spcPts val="0"/>
              </a:spcBef>
            </a:pPr>
            <a:r>
              <a:rPr lang="en-US" dirty="0"/>
              <a:t>			</a:t>
            </a:r>
            <a:r>
              <a:rPr lang="en-US" dirty="0" err="1"/>
              <a:t>appletHeight</a:t>
            </a:r>
            <a:r>
              <a:rPr lang="en-US" dirty="0"/>
              <a:t> = </a:t>
            </a:r>
            <a:r>
              <a:rPr lang="en-US" dirty="0" err="1"/>
              <a:t>getHeight</a:t>
            </a:r>
            <a:r>
              <a:rPr lang="en-US" dirty="0"/>
              <a:t>();	</a:t>
            </a:r>
          </a:p>
          <a:p>
            <a:pPr>
              <a:spcBef>
                <a:spcPts val="0"/>
              </a:spcBef>
            </a:pPr>
            <a:r>
              <a:rPr lang="en-US" dirty="0"/>
              <a:t>   }</a:t>
            </a:r>
          </a:p>
          <a:p>
            <a:pPr>
              <a:spcBef>
                <a:spcPts val="0"/>
              </a:spcBef>
            </a:pPr>
            <a:r>
              <a:rPr lang="en-US" dirty="0"/>
              <a:t> 	public void paint(Graphics g){</a:t>
            </a:r>
          </a:p>
          <a:p>
            <a:pPr>
              <a:spcBef>
                <a:spcPts val="0"/>
              </a:spcBef>
            </a:pPr>
            <a:r>
              <a:rPr lang="en-US" dirty="0"/>
              <a:t>	    	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Color.BLACK</a:t>
            </a:r>
            <a:r>
              <a:rPr lang="en-US" dirty="0"/>
              <a:t>);</a:t>
            </a:r>
          </a:p>
          <a:p>
            <a:pPr>
              <a:spcBef>
                <a:spcPts val="0"/>
              </a:spcBef>
            </a:pPr>
            <a:r>
              <a:rPr lang="en-US" dirty="0"/>
              <a:t>	    	</a:t>
            </a:r>
            <a:r>
              <a:rPr lang="en-US" dirty="0" err="1"/>
              <a:t>createBackGround</a:t>
            </a:r>
            <a:r>
              <a:rPr lang="en-US" dirty="0"/>
              <a:t>(g);</a:t>
            </a:r>
          </a:p>
          <a:p>
            <a:pPr>
              <a:spcBef>
                <a:spcPts val="0"/>
              </a:spcBef>
            </a:pPr>
            <a:r>
              <a:rPr lang="en-US" dirty="0"/>
              <a:t>       	for (int x = 20; x &lt; 700; x += 10{</a:t>
            </a:r>
          </a:p>
          <a:p>
            <a:pPr>
              <a:spcBef>
                <a:spcPts val="0"/>
              </a:spcBef>
            </a:pPr>
            <a:r>
              <a:rPr lang="en-US" dirty="0"/>
              <a:t>    			</a:t>
            </a:r>
            <a:r>
              <a:rPr lang="en-US" dirty="0" err="1"/>
              <a:t>drawSnowman</a:t>
            </a:r>
            <a:r>
              <a:rPr lang="en-US" dirty="0"/>
              <a:t>(g,x,200);</a:t>
            </a:r>
          </a:p>
          <a:p>
            <a:pPr>
              <a:spcBef>
                <a:spcPts val="0"/>
              </a:spcBef>
            </a:pPr>
            <a:r>
              <a:rPr lang="en-US" dirty="0"/>
              <a:t>				delay(50);</a:t>
            </a:r>
          </a:p>
          <a:p>
            <a:pPr>
              <a:spcBef>
                <a:spcPts val="0"/>
              </a:spcBef>
            </a:pPr>
            <a:r>
              <a:rPr lang="en-US" dirty="0"/>
              <a:t>    			</a:t>
            </a:r>
            <a:r>
              <a:rPr lang="en-US" dirty="0" err="1"/>
              <a:t>eraseSnowman</a:t>
            </a:r>
            <a:r>
              <a:rPr lang="en-US" dirty="0"/>
              <a:t>(g,x,200);</a:t>
            </a:r>
          </a:p>
          <a:p>
            <a:pPr>
              <a:spcBef>
                <a:spcPts val="0"/>
              </a:spcBef>
            </a:pPr>
            <a:r>
              <a:rPr lang="en-US" dirty="0"/>
              <a:t>    		}</a:t>
            </a:r>
          </a:p>
          <a:p>
            <a:pPr>
              <a:spcBef>
                <a:spcPts val="0"/>
              </a:spcBef>
            </a:pPr>
            <a:r>
              <a:rPr lang="en-US" dirty="0"/>
              <a:t>	}	</a:t>
            </a:r>
          </a:p>
          <a:p>
            <a:pPr>
              <a:spcBef>
                <a:spcPts val="0"/>
              </a:spcBef>
            </a:pPr>
            <a:r>
              <a:rPr lang="en-US" dirty="0"/>
              <a:t>	public void </a:t>
            </a:r>
            <a:r>
              <a:rPr lang="en-US" dirty="0" err="1"/>
              <a:t>createBackGround</a:t>
            </a:r>
            <a:r>
              <a:rPr lang="en-US" dirty="0"/>
              <a:t>(Graphics g){</a:t>
            </a:r>
          </a:p>
          <a:p>
            <a:pPr>
              <a:spcBef>
                <a:spcPts val="0"/>
              </a:spcBef>
            </a:pPr>
            <a:r>
              <a:rPr lang="en-US" dirty="0"/>
              <a:t>	 	Random </a:t>
            </a:r>
            <a:r>
              <a:rPr lang="en-US" dirty="0" err="1"/>
              <a:t>rnd</a:t>
            </a:r>
            <a:r>
              <a:rPr lang="en-US" dirty="0"/>
              <a:t> = new Random(12345);</a:t>
            </a:r>
          </a:p>
          <a:p>
            <a:pPr>
              <a:spcBef>
                <a:spcPts val="0"/>
              </a:spcBef>
            </a:pPr>
            <a:r>
              <a:rPr lang="en-US" dirty="0"/>
              <a:t>	 	for (int k = 1; k &lt;= 1000; k++){</a:t>
            </a:r>
          </a:p>
          <a:p>
            <a:pPr>
              <a:spcBef>
                <a:spcPts val="0"/>
              </a:spcBef>
            </a:pPr>
            <a:r>
              <a:rPr lang="en-US" dirty="0"/>
              <a:t>	 		int </a:t>
            </a:r>
            <a:r>
              <a:rPr lang="en-US" dirty="0" err="1"/>
              <a:t>rndX</a:t>
            </a:r>
            <a:r>
              <a:rPr lang="en-US" dirty="0"/>
              <a:t> = </a:t>
            </a:r>
            <a:r>
              <a:rPr lang="en-US" dirty="0" err="1"/>
              <a:t>rnd.nextInt</a:t>
            </a:r>
            <a:r>
              <a:rPr lang="en-US" dirty="0"/>
              <a:t>(750);</a:t>
            </a:r>
          </a:p>
          <a:p>
            <a:pPr>
              <a:spcBef>
                <a:spcPts val="0"/>
              </a:spcBef>
            </a:pPr>
            <a:r>
              <a:rPr lang="en-US" dirty="0"/>
              <a:t>	 		int </a:t>
            </a:r>
            <a:r>
              <a:rPr lang="en-US" dirty="0" err="1"/>
              <a:t>rndY</a:t>
            </a:r>
            <a:r>
              <a:rPr lang="en-US" dirty="0"/>
              <a:t> = </a:t>
            </a:r>
            <a:r>
              <a:rPr lang="en-US" dirty="0" err="1"/>
              <a:t>rnd.nextInt</a:t>
            </a:r>
            <a:r>
              <a:rPr lang="en-US" dirty="0"/>
              <a:t>(550);</a:t>
            </a:r>
          </a:p>
          <a:p>
            <a:pPr>
              <a:spcBef>
                <a:spcPts val="0"/>
              </a:spcBef>
            </a:pPr>
            <a:r>
              <a:rPr lang="en-US" dirty="0"/>
              <a:t>	 		</a:t>
            </a:r>
            <a:r>
              <a:rPr lang="en-US" dirty="0" err="1"/>
              <a:t>g.setColor</a:t>
            </a:r>
            <a:r>
              <a:rPr lang="en-US" dirty="0"/>
              <a:t>(new Color(</a:t>
            </a:r>
            <a:r>
              <a:rPr lang="en-US" dirty="0" err="1"/>
              <a:t>rnd.nextInt</a:t>
            </a:r>
            <a:r>
              <a:rPr lang="en-US" dirty="0"/>
              <a:t>(256),</a:t>
            </a:r>
          </a:p>
          <a:p>
            <a:pPr>
              <a:spcBef>
                <a:spcPts val="0"/>
              </a:spcBef>
            </a:pPr>
            <a:r>
              <a:rPr lang="en-US" dirty="0"/>
              <a:t>			</a:t>
            </a:r>
            <a:r>
              <a:rPr lang="en-US" dirty="0" err="1"/>
              <a:t>rnd.nextInt</a:t>
            </a:r>
            <a:r>
              <a:rPr lang="en-US" dirty="0"/>
              <a:t>(256),</a:t>
            </a:r>
            <a:r>
              <a:rPr lang="en-US" dirty="0" err="1"/>
              <a:t>rnd.nextInt</a:t>
            </a:r>
            <a:r>
              <a:rPr lang="en-US" dirty="0"/>
              <a:t>(256)));</a:t>
            </a:r>
          </a:p>
          <a:p>
            <a:pPr>
              <a:spcBef>
                <a:spcPts val="0"/>
              </a:spcBef>
            </a:pPr>
            <a:r>
              <a:rPr lang="en-US" dirty="0"/>
              <a:t>	 		</a:t>
            </a:r>
            <a:r>
              <a:rPr lang="en-US" dirty="0" err="1"/>
              <a:t>g.fillRect</a:t>
            </a:r>
            <a:r>
              <a:rPr lang="en-US" dirty="0"/>
              <a:t>(rndX,rndY,50,50);</a:t>
            </a:r>
          </a:p>
          <a:p>
            <a:pPr>
              <a:spcBef>
                <a:spcPts val="0"/>
              </a:spcBef>
            </a:pPr>
            <a:r>
              <a:rPr lang="en-US" dirty="0"/>
              <a:t>	 	}	</a:t>
            </a:r>
          </a:p>
          <a:p>
            <a:pPr>
              <a:spcBef>
                <a:spcPts val="0"/>
              </a:spcBef>
            </a:pPr>
            <a:r>
              <a:rPr lang="en-US" dirty="0"/>
              <a:t>	} 	</a:t>
            </a:r>
          </a:p>
          <a:p>
            <a:pPr marL="0" lvl="0" defTabSz="914400" fontAlgn="base">
              <a:spcBef>
                <a:spcPts val="0"/>
              </a:spcBef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dirty="0"/>
              <a:t>	</a:t>
            </a:r>
            <a:r>
              <a:rPr lang="en-US" sz="2800" dirty="0">
                <a:ln>
                  <a:noFill/>
                </a:ln>
                <a:solidFill>
                  <a:schemeClr val="tx1"/>
                </a:solidFill>
                <a:effectLst/>
              </a:rPr>
              <a:t>/**</a:t>
            </a:r>
          </a:p>
          <a:p>
            <a:pPr marL="0" lvl="0" defTabSz="914400" fontAlgn="base">
              <a:spcBef>
                <a:spcPts val="0"/>
              </a:spcBef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2800" dirty="0">
                <a:ln>
                  <a:noFill/>
                </a:ln>
                <a:solidFill>
                  <a:schemeClr val="tx1"/>
                </a:solidFill>
                <a:effectLst/>
              </a:rPr>
              <a:t>	* </a:t>
            </a:r>
            <a:r>
              <a:rPr lang="en-US" sz="2800" dirty="0" err="1">
                <a:ln>
                  <a:noFill/>
                </a:ln>
                <a:solidFill>
                  <a:schemeClr val="tx1"/>
                </a:solidFill>
                <a:effectLst/>
              </a:rPr>
              <a:t>drawSnowman</a:t>
            </a:r>
            <a:r>
              <a:rPr lang="en-US" sz="2800" dirty="0">
                <a:ln>
                  <a:noFill/>
                </a:ln>
                <a:solidFill>
                  <a:schemeClr val="tx1"/>
                </a:solidFill>
                <a:effectLst/>
              </a:rPr>
              <a:t>(), </a:t>
            </a:r>
            <a:r>
              <a:rPr lang="en-US" sz="2800" dirty="0" err="1">
                <a:ln>
                  <a:noFill/>
                </a:ln>
                <a:solidFill>
                  <a:schemeClr val="tx1"/>
                </a:solidFill>
                <a:effectLst/>
              </a:rPr>
              <a:t>eraseSnowman</a:t>
            </a:r>
            <a:r>
              <a:rPr lang="en-US" sz="2800" dirty="0">
                <a:ln>
                  <a:noFill/>
                </a:ln>
                <a:solidFill>
                  <a:schemeClr val="tx1"/>
                </a:solidFill>
                <a:effectLst/>
              </a:rPr>
              <a:t>() and </a:t>
            </a:r>
          </a:p>
          <a:p>
            <a:pPr marL="0" lvl="0" defTabSz="914400" fontAlgn="base">
              <a:spcBef>
                <a:spcPts val="0"/>
              </a:spcBef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2800" dirty="0">
                <a:ln>
                  <a:noFill/>
                </a:ln>
                <a:solidFill>
                  <a:schemeClr val="tx1"/>
                </a:solidFill>
                <a:effectLst/>
              </a:rPr>
              <a:t>	* delay() SAME AS GraphicsExCont4</a:t>
            </a:r>
          </a:p>
          <a:p>
            <a:pPr marL="0" lvl="0" defTabSz="914400" fontAlgn="base">
              <a:spcBef>
                <a:spcPts val="0"/>
              </a:spcBef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2800" dirty="0">
                <a:ln>
                  <a:noFill/>
                </a:ln>
                <a:solidFill>
                  <a:schemeClr val="tx1"/>
                </a:solidFill>
                <a:effectLst/>
              </a:rPr>
              <a:t>	**/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811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8" r="21294" b="1309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4800600" cy="6857999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public class GraphicsExCont6 extends Applet{</a:t>
            </a:r>
          </a:p>
          <a:p>
            <a:r>
              <a:rPr lang="en-US" dirty="0"/>
              <a:t>	int </a:t>
            </a:r>
            <a:r>
              <a:rPr lang="en-US" dirty="0" err="1"/>
              <a:t>appletWidth</a:t>
            </a:r>
            <a:r>
              <a:rPr lang="en-US" dirty="0"/>
              <a:t>;		</a:t>
            </a:r>
          </a:p>
          <a:p>
            <a:r>
              <a:rPr lang="en-US" dirty="0"/>
              <a:t>	int </a:t>
            </a:r>
            <a:r>
              <a:rPr lang="en-US" dirty="0" err="1"/>
              <a:t>appletHeight</a:t>
            </a:r>
            <a:r>
              <a:rPr lang="en-US" dirty="0"/>
              <a:t>; </a:t>
            </a:r>
          </a:p>
          <a:p>
            <a:r>
              <a:rPr lang="en-US" dirty="0"/>
              <a:t>   	Image </a:t>
            </a:r>
            <a:r>
              <a:rPr lang="en-US" dirty="0" err="1"/>
              <a:t>virtualMem</a:t>
            </a:r>
            <a:r>
              <a:rPr lang="en-US" dirty="0"/>
              <a:t>;</a:t>
            </a:r>
          </a:p>
          <a:p>
            <a:r>
              <a:rPr lang="en-US" dirty="0"/>
              <a:t>	Graphics </a:t>
            </a:r>
            <a:r>
              <a:rPr lang="en-US" dirty="0" err="1"/>
              <a:t>gBuffer</a:t>
            </a:r>
            <a:r>
              <a:rPr lang="en-US" dirty="0"/>
              <a:t>;</a:t>
            </a:r>
          </a:p>
          <a:p>
            <a:r>
              <a:rPr lang="en-US" dirty="0"/>
              <a:t>	public void </a:t>
            </a:r>
            <a:r>
              <a:rPr lang="en-US" dirty="0" err="1"/>
              <a:t>init</a:t>
            </a:r>
            <a:r>
              <a:rPr lang="en-US" dirty="0"/>
              <a:t>(){</a:t>
            </a:r>
          </a:p>
          <a:p>
            <a:r>
              <a:rPr lang="en-US" dirty="0"/>
              <a:t>    	</a:t>
            </a:r>
            <a:r>
              <a:rPr lang="en-US" dirty="0" err="1"/>
              <a:t>appletWidth</a:t>
            </a:r>
            <a:r>
              <a:rPr lang="en-US" dirty="0"/>
              <a:t> = </a:t>
            </a:r>
            <a:r>
              <a:rPr lang="en-US" dirty="0" err="1"/>
              <a:t>getWidth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appletHeight</a:t>
            </a:r>
            <a:r>
              <a:rPr lang="en-US" dirty="0"/>
              <a:t> = </a:t>
            </a:r>
            <a:r>
              <a:rPr lang="en-US" dirty="0" err="1"/>
              <a:t>getHeight</a:t>
            </a:r>
            <a:r>
              <a:rPr lang="en-US" dirty="0"/>
              <a:t>();	</a:t>
            </a:r>
          </a:p>
          <a:p>
            <a:r>
              <a:rPr lang="en-US" dirty="0"/>
              <a:t>		</a:t>
            </a:r>
            <a:r>
              <a:rPr lang="en-US" dirty="0" err="1"/>
              <a:t>virtualMem</a:t>
            </a:r>
            <a:r>
              <a:rPr lang="en-US" dirty="0"/>
              <a:t> = </a:t>
            </a:r>
            <a:r>
              <a:rPr lang="en-US" dirty="0" err="1"/>
              <a:t>createImage</a:t>
            </a:r>
            <a:r>
              <a:rPr lang="en-US" dirty="0"/>
              <a:t>(</a:t>
            </a:r>
            <a:r>
              <a:rPr lang="en-US" dirty="0" err="1"/>
              <a:t>appletWidth</a:t>
            </a:r>
            <a:r>
              <a:rPr lang="en-US" dirty="0"/>
              <a:t>, </a:t>
            </a:r>
          </a:p>
          <a:p>
            <a:r>
              <a:rPr lang="en-US" dirty="0"/>
              <a:t>								</a:t>
            </a:r>
            <a:r>
              <a:rPr lang="en-US" dirty="0" err="1"/>
              <a:t>appletHeight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gBuffer</a:t>
            </a:r>
            <a:r>
              <a:rPr lang="en-US" dirty="0"/>
              <a:t> = </a:t>
            </a:r>
            <a:r>
              <a:rPr lang="en-US" dirty="0" err="1"/>
              <a:t>virtualMem.getGraphics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	public void paint(Graphics g){</a:t>
            </a:r>
          </a:p>
          <a:p>
            <a:r>
              <a:rPr lang="en-US" dirty="0"/>
              <a:t>    		for (int x = 20; x &lt; 700; x += 5){</a:t>
            </a:r>
          </a:p>
          <a:p>
            <a:r>
              <a:rPr lang="en-US" dirty="0"/>
              <a:t>    			</a:t>
            </a:r>
            <a:r>
              <a:rPr lang="en-US" dirty="0" err="1"/>
              <a:t>drawSnowman</a:t>
            </a:r>
            <a:r>
              <a:rPr lang="en-US" dirty="0"/>
              <a:t>(g,x,200);</a:t>
            </a:r>
          </a:p>
          <a:p>
            <a:r>
              <a:rPr lang="en-US" dirty="0"/>
              <a:t>			delay(10);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 	</a:t>
            </a:r>
          </a:p>
          <a:p>
            <a:r>
              <a:rPr lang="en-US" dirty="0"/>
              <a:t>	public void </a:t>
            </a:r>
            <a:r>
              <a:rPr lang="en-US" dirty="0" err="1"/>
              <a:t>drawSnowman</a:t>
            </a:r>
            <a:r>
              <a:rPr lang="en-US" dirty="0"/>
              <a:t>(Graphics g, int x, int y)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createBackGround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gBuffer.setColor</a:t>
            </a:r>
            <a:r>
              <a:rPr lang="en-US" dirty="0"/>
              <a:t>(</a:t>
            </a:r>
            <a:r>
              <a:rPr lang="en-US" dirty="0" err="1"/>
              <a:t>Color.WHITE</a:t>
            </a:r>
            <a:r>
              <a:rPr lang="en-US" dirty="0"/>
              <a:t>);</a:t>
            </a:r>
          </a:p>
          <a:p>
            <a:r>
              <a:rPr lang="en-US" dirty="0"/>
              <a:t>       	</a:t>
            </a:r>
            <a:r>
              <a:rPr lang="en-US" dirty="0" err="1"/>
              <a:t>gBuffer.fillOval</a:t>
            </a:r>
            <a:r>
              <a:rPr lang="en-US" dirty="0"/>
              <a:t>(x+20,y,40,40);</a:t>
            </a:r>
          </a:p>
          <a:p>
            <a:r>
              <a:rPr lang="en-US" dirty="0"/>
              <a:t>        	</a:t>
            </a:r>
            <a:r>
              <a:rPr lang="en-US" dirty="0" err="1"/>
              <a:t>gBuffer.fillOval</a:t>
            </a:r>
            <a:r>
              <a:rPr lang="en-US" dirty="0"/>
              <a:t>(x+10,y+35,60,60);</a:t>
            </a:r>
          </a:p>
          <a:p>
            <a:r>
              <a:rPr lang="en-US" dirty="0"/>
              <a:t>        	</a:t>
            </a:r>
            <a:r>
              <a:rPr lang="en-US" dirty="0" err="1"/>
              <a:t>gBuffer.fillOval</a:t>
            </a:r>
            <a:r>
              <a:rPr lang="en-US" dirty="0"/>
              <a:t>(x,y+90,80,80);</a:t>
            </a:r>
          </a:p>
          <a:p>
            <a:r>
              <a:rPr lang="en-US" dirty="0"/>
              <a:t>        	</a:t>
            </a:r>
            <a:r>
              <a:rPr lang="en-US" dirty="0" err="1"/>
              <a:t>g.drawImage</a:t>
            </a:r>
            <a:r>
              <a:rPr lang="en-US" dirty="0"/>
              <a:t> (virtualMem,0,0, this);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public void </a:t>
            </a:r>
            <a:r>
              <a:rPr lang="en-US" sz="1200" dirty="0" err="1"/>
              <a:t>createBackGround</a:t>
            </a:r>
            <a:r>
              <a:rPr lang="en-US" sz="1200" dirty="0"/>
              <a:t>(){</a:t>
            </a:r>
          </a:p>
          <a:p>
            <a:r>
              <a:rPr lang="en-US" sz="1200" dirty="0"/>
              <a:t>	 	Random </a:t>
            </a:r>
            <a:r>
              <a:rPr lang="en-US" sz="1200" dirty="0" err="1"/>
              <a:t>rnd</a:t>
            </a:r>
            <a:r>
              <a:rPr lang="en-US" sz="1200" dirty="0"/>
              <a:t> = new Random(12345);</a:t>
            </a:r>
          </a:p>
          <a:p>
            <a:r>
              <a:rPr lang="en-US" sz="1200" dirty="0"/>
              <a:t>	 	for (int k = 1; k &lt;= 1000; k++){</a:t>
            </a:r>
          </a:p>
          <a:p>
            <a:r>
              <a:rPr lang="en-US" sz="1200" dirty="0"/>
              <a:t>	 		int </a:t>
            </a:r>
            <a:r>
              <a:rPr lang="en-US" sz="1200" dirty="0" err="1"/>
              <a:t>rndX</a:t>
            </a:r>
            <a:r>
              <a:rPr lang="en-US" sz="1200" dirty="0"/>
              <a:t> = </a:t>
            </a:r>
            <a:r>
              <a:rPr lang="en-US" sz="1200" dirty="0" err="1"/>
              <a:t>rnd.nextInt</a:t>
            </a:r>
            <a:r>
              <a:rPr lang="en-US" sz="1200" dirty="0"/>
              <a:t>(750);</a:t>
            </a:r>
          </a:p>
          <a:p>
            <a:r>
              <a:rPr lang="en-US" sz="1200" dirty="0"/>
              <a:t>	 		int </a:t>
            </a:r>
            <a:r>
              <a:rPr lang="en-US" sz="1200" dirty="0" err="1"/>
              <a:t>rndY</a:t>
            </a:r>
            <a:r>
              <a:rPr lang="en-US" sz="1200" dirty="0"/>
              <a:t> = </a:t>
            </a:r>
            <a:r>
              <a:rPr lang="en-US" sz="1200" dirty="0" err="1"/>
              <a:t>rnd.nextInt</a:t>
            </a:r>
            <a:r>
              <a:rPr lang="en-US" sz="1200" dirty="0"/>
              <a:t>(550);</a:t>
            </a:r>
          </a:p>
          <a:p>
            <a:r>
              <a:rPr lang="en-US" sz="1200" dirty="0"/>
              <a:t>	 		</a:t>
            </a:r>
            <a:r>
              <a:rPr lang="en-US" sz="1200" dirty="0" err="1"/>
              <a:t>gBuffer.setColor</a:t>
            </a:r>
            <a:r>
              <a:rPr lang="en-US" sz="1200" dirty="0"/>
              <a:t>(new Color( </a:t>
            </a:r>
          </a:p>
          <a:p>
            <a:r>
              <a:rPr lang="en-US" sz="1200" dirty="0"/>
              <a:t>						</a:t>
            </a:r>
            <a:r>
              <a:rPr lang="en-US" sz="1200" dirty="0" err="1"/>
              <a:t>rnd.nextInt</a:t>
            </a:r>
            <a:r>
              <a:rPr lang="en-US" sz="1200" dirty="0"/>
              <a:t>(256), </a:t>
            </a:r>
          </a:p>
          <a:p>
            <a:r>
              <a:rPr lang="en-US" sz="1200" dirty="0"/>
              <a:t>						</a:t>
            </a:r>
            <a:r>
              <a:rPr lang="en-US" sz="1200" dirty="0" err="1"/>
              <a:t>rnd.nextInt</a:t>
            </a:r>
            <a:r>
              <a:rPr lang="en-US" sz="1200" dirty="0"/>
              <a:t>(256),</a:t>
            </a:r>
          </a:p>
          <a:p>
            <a:r>
              <a:rPr lang="en-US" sz="1200" dirty="0"/>
              <a:t>						</a:t>
            </a:r>
            <a:r>
              <a:rPr lang="en-US" sz="1200" dirty="0" err="1"/>
              <a:t>rnd.nextInt</a:t>
            </a:r>
            <a:r>
              <a:rPr lang="en-US" sz="1200" dirty="0"/>
              <a:t>(256)));</a:t>
            </a:r>
          </a:p>
          <a:p>
            <a:r>
              <a:rPr lang="en-US" sz="1200" dirty="0"/>
              <a:t>	 		</a:t>
            </a:r>
            <a:r>
              <a:rPr lang="en-US" sz="1200" dirty="0" err="1"/>
              <a:t>gBuffer.fillRect</a:t>
            </a:r>
            <a:r>
              <a:rPr lang="en-US" sz="1200" dirty="0"/>
              <a:t>(rndX,rndY,50,50);</a:t>
            </a:r>
          </a:p>
          <a:p>
            <a:r>
              <a:rPr lang="en-US" sz="1200" dirty="0"/>
              <a:t>	 	}	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public void delay(int n) // same as before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1306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0"/>
            <a:ext cx="9144000" cy="6854890"/>
          </a:xfrm>
          <a:prstGeom prst="rect">
            <a:avLst/>
          </a:prstGeom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1143000" y="2743200"/>
            <a:ext cx="914400" cy="1828800"/>
            <a:chOff x="960" y="1344"/>
            <a:chExt cx="576" cy="1152"/>
          </a:xfrm>
        </p:grpSpPr>
        <p:sp>
          <p:nvSpPr>
            <p:cNvPr id="52228" name="Oval 4"/>
            <p:cNvSpPr>
              <a:spLocks noChangeArrowheads="1"/>
            </p:cNvSpPr>
            <p:nvPr/>
          </p:nvSpPr>
          <p:spPr bwMode="auto">
            <a:xfrm>
              <a:off x="960" y="1920"/>
              <a:ext cx="576" cy="5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9" name="Oval 5"/>
            <p:cNvSpPr>
              <a:spLocks noChangeArrowheads="1"/>
            </p:cNvSpPr>
            <p:nvPr/>
          </p:nvSpPr>
          <p:spPr bwMode="auto">
            <a:xfrm>
              <a:off x="1056" y="1584"/>
              <a:ext cx="384" cy="3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0" name="Oval 6"/>
            <p:cNvSpPr>
              <a:spLocks noChangeArrowheads="1"/>
            </p:cNvSpPr>
            <p:nvPr/>
          </p:nvSpPr>
          <p:spPr bwMode="auto">
            <a:xfrm>
              <a:off x="1104" y="134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2781300" y="685800"/>
            <a:ext cx="3581400" cy="609600"/>
          </a:xfrm>
          <a:prstGeom prst="rect">
            <a:avLst/>
          </a:prstGeom>
          <a:solidFill>
            <a:schemeClr val="tx1">
              <a:lumMod val="50000"/>
              <a:alpha val="70000"/>
            </a:schemeClr>
          </a:solidFill>
          <a:ln w="57150">
            <a:solidFill>
              <a:schemeClr val="bg1"/>
            </a:solidFill>
          </a:ln>
        </p:spPr>
        <p:txBody>
          <a:bodyPr wrap="none" fromWordArt="1">
            <a:scene3d>
              <a:camera prst="orthographicFront"/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solidFill>
                  <a:schemeClr val="bg1"/>
                </a:solidFill>
              </a:rPr>
              <a:t>Simulated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-2.22222E-6 L 1.15833 -2.22222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defTabSz="914400" fontAlgn="base">
              <a:lnSpc>
                <a:spcPct val="7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public class GraphicsContEx7 extends Applet{</a:t>
            </a:r>
          </a:p>
          <a:p>
            <a:pPr marL="0" lvl="0" defTabSz="914400" fontAlgn="base">
              <a:lnSpc>
                <a:spcPct val="8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	Image 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virtualMem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;</a:t>
            </a:r>
          </a:p>
          <a:p>
            <a:pPr marL="0" lvl="0" defTabSz="914400" fontAlgn="base">
              <a:lnSpc>
                <a:spcPct val="8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	Graphics 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gBuffer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;</a:t>
            </a:r>
          </a:p>
          <a:p>
            <a:pPr marL="0" lvl="0" defTabSz="914400" fontAlgn="base">
              <a:lnSpc>
                <a:spcPct val="8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	int 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oldX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, 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oldY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, 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newX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, 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newY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;</a:t>
            </a:r>
          </a:p>
          <a:p>
            <a:pPr marL="0" lvl="0" defTabSz="914400" fontAlgn="base">
              <a:lnSpc>
                <a:spcPct val="8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	int 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appletWidth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, 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appletHeight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;			</a:t>
            </a:r>
          </a:p>
          <a:p>
            <a:pPr marL="0" lvl="0" defTabSz="914400" fontAlgn="base">
              <a:lnSpc>
                <a:spcPct val="8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	public void 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init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(){</a:t>
            </a:r>
          </a:p>
          <a:p>
            <a:pPr marL="0" lvl="0" defTabSz="914400" fontAlgn="base">
              <a:lnSpc>
                <a:spcPct val="8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		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appletWidth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 = 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getWidth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();</a:t>
            </a:r>
          </a:p>
          <a:p>
            <a:pPr marL="0" lvl="0" defTabSz="914400" fontAlgn="base">
              <a:lnSpc>
                <a:spcPct val="8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		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appletHeight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 = 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getHeight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();	</a:t>
            </a:r>
          </a:p>
          <a:p>
            <a:pPr marL="0" lvl="0" defTabSz="914400" fontAlgn="base">
              <a:lnSpc>
                <a:spcPct val="8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		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virtualMem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 = 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createImage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(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appletWidth,appletHeight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);</a:t>
            </a:r>
          </a:p>
          <a:p>
            <a:pPr marL="0" lvl="0" defTabSz="914400" fontAlgn="base">
              <a:lnSpc>
                <a:spcPct val="8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		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gBuffer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 = 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virtualMem.getGraphics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();</a:t>
            </a:r>
          </a:p>
          <a:p>
            <a:pPr marL="0" lvl="0" defTabSz="914400" fontAlgn="base">
              <a:lnSpc>
                <a:spcPct val="8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		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gBuffer.setColor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(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Color.white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);</a:t>
            </a:r>
          </a:p>
          <a:p>
            <a:pPr marL="0" lvl="0" defTabSz="914400" fontAlgn="base">
              <a:lnSpc>
                <a:spcPct val="8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		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gBuffer.fillRect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(0,0,appletWidth,appletHeight);</a:t>
            </a:r>
          </a:p>
          <a:p>
            <a:pPr marL="0" lvl="0" defTabSz="914400" fontAlgn="base">
              <a:lnSpc>
                <a:spcPct val="7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	}</a:t>
            </a:r>
          </a:p>
          <a:p>
            <a:pPr marL="0" lvl="0" defTabSz="914400" fontAlgn="base">
              <a:lnSpc>
                <a:spcPct val="8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	public void paint(Graphics g){</a:t>
            </a:r>
          </a:p>
          <a:p>
            <a:pPr marL="0" lvl="0" defTabSz="914400" fontAlgn="base">
              <a:lnSpc>
                <a:spcPct val="8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		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gBuffer.setColor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(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Color.black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);</a:t>
            </a:r>
          </a:p>
          <a:p>
            <a:pPr marL="0" lvl="0" defTabSz="914400" fontAlgn="base">
              <a:lnSpc>
                <a:spcPct val="8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		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gBuffer.drawString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("Move inside the applet to draw", 20,20);</a:t>
            </a:r>
          </a:p>
          <a:p>
            <a:pPr marL="0" lvl="0" defTabSz="914400" fontAlgn="base">
              <a:lnSpc>
                <a:spcPct val="8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		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gBuffer.setColor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(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Color.blue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);</a:t>
            </a:r>
          </a:p>
          <a:p>
            <a:pPr marL="0" lvl="0" defTabSz="914400" fontAlgn="base">
              <a:lnSpc>
                <a:spcPct val="8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		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gBuffer.fillRect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(oldX,oldY,2,2);</a:t>
            </a:r>
          </a:p>
          <a:p>
            <a:pPr marL="0" lvl="0" defTabSz="914400" fontAlgn="base">
              <a:lnSpc>
                <a:spcPct val="8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		</a:t>
            </a:r>
            <a:r>
              <a:rPr lang="en-US" sz="120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g.drawImage</a:t>
            </a: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(virtualMem,0,0,this);</a:t>
            </a:r>
          </a:p>
          <a:p>
            <a:pPr marL="0" lvl="0" defTabSz="914400" fontAlgn="base">
              <a:lnSpc>
                <a:spcPct val="7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	}	</a:t>
            </a:r>
          </a:p>
          <a:p>
            <a:pPr marL="0" lvl="0" defTabSz="914400" fontAlgn="base">
              <a:lnSpc>
                <a:spcPct val="7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	public boolean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effectLst/>
              </a:rPr>
              <a:t>mouseDown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(Event e, int x, int y){</a:t>
            </a:r>
          </a:p>
          <a:p>
            <a:pPr marL="0" lvl="0" defTabSz="914400" fontAlgn="base">
              <a:lnSpc>
                <a:spcPct val="7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		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effectLst/>
              </a:rPr>
              <a:t>newX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 = x;</a:t>
            </a:r>
          </a:p>
          <a:p>
            <a:pPr marL="0" lvl="0" defTabSz="914400" fontAlgn="base">
              <a:lnSpc>
                <a:spcPct val="7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		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effectLst/>
              </a:rPr>
              <a:t>newY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 = y;</a:t>
            </a:r>
          </a:p>
          <a:p>
            <a:pPr marL="0" lvl="0" defTabSz="914400" fontAlgn="base">
              <a:lnSpc>
                <a:spcPct val="7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		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effectLst/>
              </a:rPr>
              <a:t>oldX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 =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effectLst/>
              </a:rPr>
              <a:t>newX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;</a:t>
            </a:r>
          </a:p>
          <a:p>
            <a:pPr marL="0" lvl="0" defTabSz="914400" fontAlgn="base">
              <a:lnSpc>
                <a:spcPct val="7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		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effectLst/>
              </a:rPr>
              <a:t>oldY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 =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effectLst/>
              </a:rPr>
              <a:t>newY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;</a:t>
            </a:r>
          </a:p>
          <a:p>
            <a:pPr marL="0" lvl="0" defTabSz="914400" fontAlgn="base">
              <a:lnSpc>
                <a:spcPct val="7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		repaint();</a:t>
            </a:r>
          </a:p>
          <a:p>
            <a:pPr marL="0" lvl="0" defTabSz="914400" fontAlgn="base">
              <a:lnSpc>
                <a:spcPct val="7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		return true;</a:t>
            </a:r>
          </a:p>
          <a:p>
            <a:pPr marL="0" lvl="0" defTabSz="914400" fontAlgn="base">
              <a:lnSpc>
                <a:spcPct val="7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	}</a:t>
            </a:r>
          </a:p>
          <a:p>
            <a:pPr marL="0" lvl="0" defTabSz="914400" fontAlgn="base">
              <a:lnSpc>
                <a:spcPct val="7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	</a:t>
            </a:r>
          </a:p>
          <a:p>
            <a:pPr marL="0" lvl="0" defTabSz="914400" fontAlgn="base">
              <a:lnSpc>
                <a:spcPct val="7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	public boolean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effectLst/>
              </a:rPr>
              <a:t>mouseDrag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(Event e, int x, int y){</a:t>
            </a:r>
          </a:p>
          <a:p>
            <a:pPr marL="0" lvl="0" defTabSz="914400" fontAlgn="base">
              <a:lnSpc>
                <a:spcPct val="7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		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effectLst/>
              </a:rPr>
              <a:t>newX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 = x;</a:t>
            </a:r>
          </a:p>
          <a:p>
            <a:pPr marL="0" lvl="0" defTabSz="914400" fontAlgn="base">
              <a:lnSpc>
                <a:spcPct val="7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		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effectLst/>
              </a:rPr>
              <a:t>newY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 = y;</a:t>
            </a:r>
          </a:p>
          <a:p>
            <a:pPr marL="0" lvl="0" defTabSz="914400" fontAlgn="base">
              <a:lnSpc>
                <a:spcPct val="7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		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effectLst/>
              </a:rPr>
              <a:t>oldX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 =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effectLst/>
              </a:rPr>
              <a:t>newX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;</a:t>
            </a:r>
          </a:p>
          <a:p>
            <a:pPr marL="0" lvl="0" defTabSz="914400" fontAlgn="base">
              <a:lnSpc>
                <a:spcPct val="7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		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effectLst/>
              </a:rPr>
              <a:t>oldY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 =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effectLst/>
              </a:rPr>
              <a:t>newY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;</a:t>
            </a:r>
          </a:p>
          <a:p>
            <a:pPr marL="0" lvl="0" defTabSz="914400" fontAlgn="base">
              <a:lnSpc>
                <a:spcPct val="7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		repaint();</a:t>
            </a:r>
          </a:p>
          <a:p>
            <a:pPr marL="0" lvl="0" defTabSz="914400" fontAlgn="base">
              <a:lnSpc>
                <a:spcPct val="7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		return true;</a:t>
            </a:r>
          </a:p>
          <a:p>
            <a:pPr marL="0" lvl="0" defTabSz="914400" fontAlgn="base">
              <a:lnSpc>
                <a:spcPct val="7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	}</a:t>
            </a:r>
          </a:p>
          <a:p>
            <a:pPr marL="0" lvl="0" defTabSz="914400" fontAlgn="base">
              <a:lnSpc>
                <a:spcPct val="7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  <a:effectLst/>
              </a:rPr>
              <a:t>}</a:t>
            </a:r>
          </a:p>
          <a:p>
            <a:pPr marL="0" lvl="0" defTabSz="914400" fontAlgn="base">
              <a:lnSpc>
                <a:spcPct val="7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802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88" y="0"/>
            <a:ext cx="818761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public class </a:t>
            </a:r>
            <a:r>
              <a:rPr lang="en-US" sz="280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</a:rPr>
              <a:t>GraphicsContEx8</a:t>
            </a:r>
            <a:r>
              <a:rPr lang="en-US" dirty="0"/>
              <a:t> extends Applet{</a:t>
            </a:r>
          </a:p>
          <a:p>
            <a:r>
              <a:rPr lang="en-US" dirty="0"/>
              <a:t>	Image </a:t>
            </a:r>
            <a:r>
              <a:rPr lang="en-US" dirty="0" err="1"/>
              <a:t>virtualMem</a:t>
            </a:r>
            <a:r>
              <a:rPr lang="en-US" dirty="0"/>
              <a:t>;</a:t>
            </a:r>
          </a:p>
          <a:p>
            <a:r>
              <a:rPr lang="en-US" dirty="0"/>
              <a:t>	Graphics </a:t>
            </a:r>
            <a:r>
              <a:rPr lang="en-US" dirty="0" err="1"/>
              <a:t>gBuffer</a:t>
            </a:r>
            <a:r>
              <a:rPr lang="en-US" dirty="0"/>
              <a:t>;</a:t>
            </a:r>
          </a:p>
          <a:p>
            <a:r>
              <a:rPr lang="en-US" dirty="0"/>
              <a:t>	int </a:t>
            </a:r>
            <a:r>
              <a:rPr lang="en-US" dirty="0" err="1"/>
              <a:t>oldX</a:t>
            </a:r>
            <a:r>
              <a:rPr lang="en-US" dirty="0"/>
              <a:t>, </a:t>
            </a:r>
            <a:r>
              <a:rPr lang="en-US" dirty="0" err="1"/>
              <a:t>oldY</a:t>
            </a:r>
            <a:r>
              <a:rPr lang="en-US" dirty="0"/>
              <a:t>, </a:t>
            </a:r>
            <a:r>
              <a:rPr lang="en-US" dirty="0" err="1"/>
              <a:t>newX</a:t>
            </a:r>
            <a:r>
              <a:rPr lang="en-US" dirty="0"/>
              <a:t>, </a:t>
            </a:r>
            <a:r>
              <a:rPr lang="en-US" dirty="0" err="1"/>
              <a:t>newY</a:t>
            </a:r>
            <a:r>
              <a:rPr lang="en-US" dirty="0"/>
              <a:t>;</a:t>
            </a:r>
          </a:p>
          <a:p>
            <a:r>
              <a:rPr lang="en-US" dirty="0"/>
              <a:t>	int </a:t>
            </a:r>
            <a:r>
              <a:rPr lang="en-US" dirty="0" err="1"/>
              <a:t>appletWidth</a:t>
            </a:r>
            <a:r>
              <a:rPr lang="en-US" dirty="0"/>
              <a:t>, </a:t>
            </a:r>
            <a:r>
              <a:rPr lang="en-US" dirty="0" err="1"/>
              <a:t>appletHeight</a:t>
            </a:r>
            <a:r>
              <a:rPr lang="en-US" dirty="0"/>
              <a:t>;			</a:t>
            </a:r>
          </a:p>
          <a:p>
            <a:r>
              <a:rPr lang="en-US" dirty="0"/>
              <a:t>	public void </a:t>
            </a:r>
            <a:r>
              <a:rPr lang="en-US" dirty="0" err="1"/>
              <a:t>init</a:t>
            </a:r>
            <a:r>
              <a:rPr lang="en-US" dirty="0"/>
              <a:t>(){</a:t>
            </a:r>
          </a:p>
          <a:p>
            <a:r>
              <a:rPr lang="en-US" dirty="0"/>
              <a:t>		</a:t>
            </a:r>
            <a:r>
              <a:rPr lang="en-US" dirty="0" err="1"/>
              <a:t>appletWidth</a:t>
            </a:r>
            <a:r>
              <a:rPr lang="en-US" dirty="0"/>
              <a:t> = </a:t>
            </a:r>
            <a:r>
              <a:rPr lang="en-US" dirty="0" err="1"/>
              <a:t>getWidth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appletHeight</a:t>
            </a:r>
            <a:r>
              <a:rPr lang="en-US" dirty="0"/>
              <a:t> = </a:t>
            </a:r>
            <a:r>
              <a:rPr lang="en-US" dirty="0" err="1"/>
              <a:t>getHeight</a:t>
            </a:r>
            <a:r>
              <a:rPr lang="en-US" dirty="0"/>
              <a:t>();	</a:t>
            </a:r>
          </a:p>
          <a:p>
            <a:r>
              <a:rPr lang="en-US" dirty="0"/>
              <a:t>		</a:t>
            </a:r>
            <a:r>
              <a:rPr lang="en-US" dirty="0" err="1"/>
              <a:t>virtualMem</a:t>
            </a:r>
            <a:r>
              <a:rPr lang="en-US" dirty="0"/>
              <a:t> = </a:t>
            </a:r>
            <a:r>
              <a:rPr lang="en-US" dirty="0" err="1"/>
              <a:t>createImage</a:t>
            </a:r>
            <a:r>
              <a:rPr lang="en-US" dirty="0"/>
              <a:t>(</a:t>
            </a:r>
            <a:r>
              <a:rPr lang="en-US" dirty="0" err="1"/>
              <a:t>appletWidth,appletHeight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gBuffer</a:t>
            </a:r>
            <a:r>
              <a:rPr lang="en-US" dirty="0"/>
              <a:t> = </a:t>
            </a:r>
            <a:r>
              <a:rPr lang="en-US" dirty="0" err="1"/>
              <a:t>virtualMem.getGraphics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gBuffer.setColor</a:t>
            </a:r>
            <a:r>
              <a:rPr lang="en-US" dirty="0"/>
              <a:t>(</a:t>
            </a:r>
            <a:r>
              <a:rPr lang="en-US" dirty="0" err="1"/>
              <a:t>Color.white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gBuffer.fillRect</a:t>
            </a:r>
            <a:r>
              <a:rPr lang="en-US" dirty="0"/>
              <a:t>(0,0,appletWidth,appletHeight);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paint(Graphics g){</a:t>
            </a:r>
          </a:p>
          <a:p>
            <a:r>
              <a:rPr lang="en-US" dirty="0"/>
              <a:t>		</a:t>
            </a:r>
            <a:r>
              <a:rPr lang="en-US" dirty="0" err="1"/>
              <a:t>gBuffer.setColor</a:t>
            </a:r>
            <a:r>
              <a:rPr lang="en-US" dirty="0"/>
              <a:t>(</a:t>
            </a:r>
            <a:r>
              <a:rPr lang="en-US" dirty="0" err="1"/>
              <a:t>Color.black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gBuffer.drawString</a:t>
            </a:r>
            <a:r>
              <a:rPr lang="en-US" dirty="0"/>
              <a:t>("Move inside the applet to draw", 20,20);</a:t>
            </a:r>
          </a:p>
          <a:p>
            <a:r>
              <a:rPr lang="en-US" dirty="0"/>
              <a:t>		</a:t>
            </a:r>
            <a:r>
              <a:rPr lang="en-US" dirty="0" err="1"/>
              <a:t>gBuffer.setColor</a:t>
            </a:r>
            <a:r>
              <a:rPr lang="en-US" dirty="0"/>
              <a:t>(</a:t>
            </a:r>
            <a:r>
              <a:rPr lang="en-US" dirty="0" err="1"/>
              <a:t>Color.blue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gBuffer.fillRect</a:t>
            </a:r>
            <a:r>
              <a:rPr lang="en-US" dirty="0"/>
              <a:t>(oldX,oldY,2,2);</a:t>
            </a:r>
          </a:p>
          <a:p>
            <a:r>
              <a:rPr lang="en-US" dirty="0"/>
              <a:t>		</a:t>
            </a:r>
            <a:r>
              <a:rPr lang="en-US" dirty="0" err="1"/>
              <a:t>g.drawImage</a:t>
            </a:r>
            <a:r>
              <a:rPr lang="en-US" dirty="0"/>
              <a:t>(virtualMem,0,0,this);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	// </a:t>
            </a:r>
            <a:r>
              <a:rPr lang="en-US" dirty="0" err="1"/>
              <a:t>mouseDown</a:t>
            </a:r>
            <a:r>
              <a:rPr lang="en-US" dirty="0"/>
              <a:t> and </a:t>
            </a:r>
            <a:r>
              <a:rPr lang="en-US" dirty="0" err="1"/>
              <a:t>mouseDrag</a:t>
            </a:r>
            <a:r>
              <a:rPr lang="en-US" dirty="0"/>
              <a:t> are the same as before</a:t>
            </a:r>
          </a:p>
          <a:p>
            <a:r>
              <a:rPr lang="en-US" dirty="0"/>
              <a:t>	public void update(Graphics g){</a:t>
            </a:r>
          </a:p>
          <a:p>
            <a:r>
              <a:rPr lang="en-US" dirty="0"/>
              <a:t>		paint(g);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1066800"/>
            <a:ext cx="365132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Same as before, but not less </a:t>
            </a:r>
            <a:r>
              <a:rPr lang="en-US" dirty="0" err="1"/>
              <a:t>flickery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4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and Video Buffering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8" t="14250" r="34033" b="19218"/>
          <a:stretch>
            <a:fillRect/>
          </a:stretch>
        </p:blipFill>
        <p:spPr bwMode="auto">
          <a:xfrm>
            <a:off x="1954182" y="1480507"/>
            <a:ext cx="5235635" cy="48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703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of Method Update</a:t>
            </a:r>
          </a:p>
        </p:txBody>
      </p:sp>
    </p:spTree>
    <p:extLst>
      <p:ext uri="{BB962C8B-B14F-4D97-AF65-F5344CB8AC3E}">
        <p14:creationId xmlns:p14="http://schemas.microsoft.com/office/powerpoint/2010/main" val="1538864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public class GraphicsExCont9 extends Applet{</a:t>
            </a:r>
          </a:p>
          <a:p>
            <a:r>
              <a:rPr lang="en-US" dirty="0"/>
              <a:t>	int </a:t>
            </a:r>
            <a:r>
              <a:rPr lang="en-US" dirty="0" err="1"/>
              <a:t>xCoord</a:t>
            </a:r>
            <a:r>
              <a:rPr lang="en-US" dirty="0"/>
              <a:t>;</a:t>
            </a:r>
          </a:p>
          <a:p>
            <a:r>
              <a:rPr lang="en-US" dirty="0"/>
              <a:t>	int </a:t>
            </a:r>
            <a:r>
              <a:rPr lang="en-US" dirty="0" err="1"/>
              <a:t>yCoord</a:t>
            </a:r>
            <a:r>
              <a:rPr lang="en-US" dirty="0"/>
              <a:t>;</a:t>
            </a:r>
          </a:p>
          <a:p>
            <a:r>
              <a:rPr lang="en-US" dirty="0"/>
              <a:t>	boolean </a:t>
            </a:r>
            <a:r>
              <a:rPr lang="en-US" dirty="0" err="1"/>
              <a:t>firstPaint</a:t>
            </a:r>
            <a:r>
              <a:rPr lang="en-US" dirty="0"/>
              <a:t>;</a:t>
            </a:r>
          </a:p>
          <a:p>
            <a:r>
              <a:rPr lang="en-US" dirty="0"/>
              <a:t>	public void </a:t>
            </a:r>
            <a:r>
              <a:rPr lang="en-US" dirty="0" err="1"/>
              <a:t>init</a:t>
            </a:r>
            <a:r>
              <a:rPr lang="en-US" dirty="0"/>
              <a:t>()	{  </a:t>
            </a:r>
            <a:r>
              <a:rPr lang="en-US" dirty="0" err="1"/>
              <a:t>firstPaint</a:t>
            </a:r>
            <a:r>
              <a:rPr lang="en-US" dirty="0"/>
              <a:t> = true;  }</a:t>
            </a:r>
          </a:p>
          <a:p>
            <a:r>
              <a:rPr lang="en-US" dirty="0"/>
              <a:t>	public void paint(Graphics g){</a:t>
            </a:r>
          </a:p>
          <a:p>
            <a:r>
              <a:rPr lang="en-US" dirty="0"/>
              <a:t>		if (</a:t>
            </a:r>
            <a:r>
              <a:rPr lang="en-US" dirty="0" err="1"/>
              <a:t>firstPaint</a:t>
            </a:r>
            <a:r>
              <a:rPr lang="en-US" dirty="0"/>
              <a:t>)</a:t>
            </a:r>
          </a:p>
          <a:p>
            <a:r>
              <a:rPr lang="en-US" dirty="0"/>
              <a:t>			</a:t>
            </a:r>
            <a:r>
              <a:rPr lang="en-US" dirty="0" err="1"/>
              <a:t>firstPaint</a:t>
            </a:r>
            <a:r>
              <a:rPr lang="en-US" dirty="0"/>
              <a:t> = false;</a:t>
            </a:r>
          </a:p>
          <a:p>
            <a:r>
              <a:rPr lang="en-US" dirty="0"/>
              <a:t>		else{</a:t>
            </a:r>
          </a:p>
          <a:p>
            <a:r>
              <a:rPr lang="en-US" dirty="0"/>
              <a:t>			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Color.red</a:t>
            </a:r>
            <a:r>
              <a:rPr lang="en-US" dirty="0"/>
              <a:t>);</a:t>
            </a:r>
          </a:p>
          <a:p>
            <a:r>
              <a:rPr lang="en-US" dirty="0"/>
              <a:t>			</a:t>
            </a:r>
            <a:r>
              <a:rPr lang="en-US" dirty="0" err="1"/>
              <a:t>g.fillRect</a:t>
            </a:r>
            <a:r>
              <a:rPr lang="en-US" dirty="0"/>
              <a:t>(xCoord,yCoord,15,15);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boolean </a:t>
            </a:r>
            <a:r>
              <a:rPr lang="en-US" dirty="0" err="1"/>
              <a:t>mouseDown</a:t>
            </a:r>
            <a:r>
              <a:rPr lang="en-US" dirty="0"/>
              <a:t>(Event e, int x, int y){</a:t>
            </a:r>
          </a:p>
          <a:p>
            <a:r>
              <a:rPr lang="en-US" dirty="0"/>
              <a:t>		</a:t>
            </a:r>
            <a:r>
              <a:rPr lang="en-US" dirty="0" err="1"/>
              <a:t>xCoord</a:t>
            </a:r>
            <a:r>
              <a:rPr lang="en-US" dirty="0"/>
              <a:t> = x;	</a:t>
            </a:r>
            <a:r>
              <a:rPr lang="en-US" dirty="0" err="1"/>
              <a:t>yCoord</a:t>
            </a:r>
            <a:r>
              <a:rPr lang="en-US" dirty="0"/>
              <a:t> = y;</a:t>
            </a:r>
          </a:p>
          <a:p>
            <a:r>
              <a:rPr lang="en-US" dirty="0"/>
              <a:t>		repaint();</a:t>
            </a:r>
          </a:p>
          <a:p>
            <a:r>
              <a:rPr lang="en-US" dirty="0"/>
              <a:t>		return true;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	public void update(Graphics g)  {  paint(g);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004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public class GraphicsExCont10 extends Applet{</a:t>
            </a:r>
          </a:p>
          <a:p>
            <a:r>
              <a:rPr lang="en-US" dirty="0"/>
              <a:t>	int </a:t>
            </a:r>
            <a:r>
              <a:rPr lang="en-US" dirty="0" err="1"/>
              <a:t>startX,startY,endX,endY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public void paint(Graphics g){</a:t>
            </a:r>
          </a:p>
          <a:p>
            <a:r>
              <a:rPr lang="en-US" dirty="0"/>
              <a:t>		</a:t>
            </a:r>
            <a:r>
              <a:rPr lang="en-US" dirty="0" err="1"/>
              <a:t>g.drawLine</a:t>
            </a:r>
            <a:r>
              <a:rPr lang="en-US" dirty="0"/>
              <a:t>(</a:t>
            </a:r>
            <a:r>
              <a:rPr lang="en-US" dirty="0" err="1"/>
              <a:t>startX,startY,endX,endY</a:t>
            </a:r>
            <a:r>
              <a:rPr lang="en-US" dirty="0"/>
              <a:t>);</a:t>
            </a:r>
          </a:p>
          <a:p>
            <a:r>
              <a:rPr lang="en-US" dirty="0"/>
              <a:t>	}		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public void update(Graphics g){</a:t>
            </a:r>
          </a:p>
          <a:p>
            <a:r>
              <a:rPr lang="en-US" dirty="0"/>
              <a:t>		paint(g);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boolean </a:t>
            </a:r>
            <a:r>
              <a:rPr lang="en-US" dirty="0" err="1"/>
              <a:t>mouseDown</a:t>
            </a:r>
            <a:r>
              <a:rPr lang="en-US" dirty="0"/>
              <a:t>(Event e, int x, int y){</a:t>
            </a:r>
          </a:p>
          <a:p>
            <a:r>
              <a:rPr lang="en-US" dirty="0"/>
              <a:t>		</a:t>
            </a:r>
            <a:r>
              <a:rPr lang="en-US" dirty="0" err="1"/>
              <a:t>startX</a:t>
            </a:r>
            <a:r>
              <a:rPr lang="en-US" dirty="0"/>
              <a:t> = x;</a:t>
            </a:r>
          </a:p>
          <a:p>
            <a:r>
              <a:rPr lang="en-US" dirty="0"/>
              <a:t>		</a:t>
            </a:r>
            <a:r>
              <a:rPr lang="en-US" dirty="0" err="1"/>
              <a:t>startY</a:t>
            </a:r>
            <a:r>
              <a:rPr lang="en-US" dirty="0"/>
              <a:t> = y;</a:t>
            </a:r>
          </a:p>
          <a:p>
            <a:r>
              <a:rPr lang="en-US" dirty="0"/>
              <a:t>		return true;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boolean </a:t>
            </a:r>
            <a:r>
              <a:rPr lang="en-US" dirty="0" err="1"/>
              <a:t>mouseDrag</a:t>
            </a:r>
            <a:r>
              <a:rPr lang="en-US" dirty="0"/>
              <a:t>(Event e, int x, int y){</a:t>
            </a:r>
          </a:p>
          <a:p>
            <a:r>
              <a:rPr lang="en-US" dirty="0"/>
              <a:t>		</a:t>
            </a:r>
            <a:r>
              <a:rPr lang="en-US" dirty="0" err="1"/>
              <a:t>endX</a:t>
            </a:r>
            <a:r>
              <a:rPr lang="en-US" dirty="0"/>
              <a:t> = x;</a:t>
            </a:r>
          </a:p>
          <a:p>
            <a:r>
              <a:rPr lang="en-US" dirty="0"/>
              <a:t>		</a:t>
            </a:r>
            <a:r>
              <a:rPr lang="en-US" dirty="0" err="1"/>
              <a:t>endY</a:t>
            </a:r>
            <a:r>
              <a:rPr lang="en-US" dirty="0"/>
              <a:t> = y;</a:t>
            </a:r>
          </a:p>
          <a:p>
            <a:r>
              <a:rPr lang="en-US" dirty="0"/>
              <a:t>		repaint();</a:t>
            </a:r>
          </a:p>
          <a:p>
            <a:r>
              <a:rPr lang="en-US" dirty="0"/>
              <a:t>		return true;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619762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9" r="21294" b="13148"/>
          <a:stretch/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Images</a:t>
            </a:r>
          </a:p>
        </p:txBody>
      </p:sp>
    </p:spTree>
    <p:extLst>
      <p:ext uri="{BB962C8B-B14F-4D97-AF65-F5344CB8AC3E}">
        <p14:creationId xmlns:p14="http://schemas.microsoft.com/office/powerpoint/2010/main" val="721630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6857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public class GraphicsExCont11 extends </a:t>
            </a:r>
            <a:r>
              <a:rPr lang="en-US" dirty="0" err="1"/>
              <a:t>java.applet.Applet</a:t>
            </a:r>
            <a:r>
              <a:rPr lang="en-US" dirty="0"/>
              <a:t>{</a:t>
            </a:r>
          </a:p>
          <a:p>
            <a:r>
              <a:rPr lang="en-US" dirty="0"/>
              <a:t>	Image picture;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</a:t>
            </a:r>
            <a:r>
              <a:rPr lang="en-US" dirty="0" err="1"/>
              <a:t>init</a:t>
            </a:r>
            <a:r>
              <a:rPr lang="en-US" dirty="0"/>
              <a:t>(){</a:t>
            </a:r>
          </a:p>
          <a:p>
            <a:r>
              <a:rPr lang="en-US" dirty="0"/>
              <a:t>			picture= </a:t>
            </a:r>
          </a:p>
          <a:p>
            <a:r>
              <a:rPr lang="en-US" dirty="0"/>
              <a:t>				</a:t>
            </a:r>
            <a:r>
              <a:rPr lang="en-US" dirty="0" err="1"/>
              <a:t>getImage</a:t>
            </a:r>
            <a:r>
              <a:rPr lang="en-US" dirty="0"/>
              <a:t>(</a:t>
            </a:r>
            <a:r>
              <a:rPr lang="en-US" dirty="0" err="1"/>
              <a:t>getDocumentBase</a:t>
            </a:r>
            <a:r>
              <a:rPr lang="en-US" dirty="0"/>
              <a:t>(),“Akin.gif");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paint(Graphics g){</a:t>
            </a:r>
          </a:p>
          <a:p>
            <a:r>
              <a:rPr lang="en-US" dirty="0"/>
              <a:t>		</a:t>
            </a:r>
            <a:r>
              <a:rPr lang="en-US" dirty="0" err="1"/>
              <a:t>g.drawImage</a:t>
            </a:r>
            <a:r>
              <a:rPr lang="en-US" dirty="0"/>
              <a:t>(picture,0,0,this);</a:t>
            </a:r>
          </a:p>
          <a:p>
            <a:r>
              <a:rPr lang="en-US" dirty="0"/>
              <a:t>		</a:t>
            </a:r>
            <a:r>
              <a:rPr lang="en-US" dirty="0" err="1"/>
              <a:t>g.drawImage</a:t>
            </a:r>
            <a:r>
              <a:rPr lang="en-US" dirty="0"/>
              <a:t>(picture,600,150,this);		</a:t>
            </a:r>
          </a:p>
          <a:p>
            <a:r>
              <a:rPr lang="en-US" dirty="0"/>
              <a:t>		</a:t>
            </a:r>
            <a:r>
              <a:rPr lang="en-US" dirty="0" err="1"/>
              <a:t>g.drawImage</a:t>
            </a:r>
            <a:r>
              <a:rPr lang="en-US" dirty="0"/>
              <a:t>(picture,300,400,this);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057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2"/>
          <a:stretch/>
        </p:blipFill>
        <p:spPr bwMode="auto">
          <a:xfrm>
            <a:off x="457200" y="147964"/>
            <a:ext cx="8153400" cy="655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05" name="Oval 5"/>
          <p:cNvSpPr>
            <a:spLocks noChangeArrowheads="1"/>
          </p:cNvSpPr>
          <p:nvPr/>
        </p:nvSpPr>
        <p:spPr bwMode="auto">
          <a:xfrm>
            <a:off x="381000" y="255587"/>
            <a:ext cx="304800" cy="304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6" name="Oval 6"/>
          <p:cNvSpPr>
            <a:spLocks noChangeArrowheads="1"/>
          </p:cNvSpPr>
          <p:nvPr/>
        </p:nvSpPr>
        <p:spPr bwMode="auto">
          <a:xfrm>
            <a:off x="6400800" y="1779587"/>
            <a:ext cx="304800" cy="304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7" name="Oval 7"/>
          <p:cNvSpPr>
            <a:spLocks noChangeArrowheads="1"/>
          </p:cNvSpPr>
          <p:nvPr/>
        </p:nvSpPr>
        <p:spPr bwMode="auto">
          <a:xfrm>
            <a:off x="3381375" y="4294187"/>
            <a:ext cx="304800" cy="304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8" name="WordArt 8"/>
          <p:cNvSpPr>
            <a:spLocks noChangeArrowheads="1" noChangeShapeType="1" noTextEdit="1"/>
          </p:cNvSpPr>
          <p:nvPr/>
        </p:nvSpPr>
        <p:spPr bwMode="auto">
          <a:xfrm>
            <a:off x="2362200" y="560387"/>
            <a:ext cx="1047750" cy="7191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481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0,0</a:t>
            </a:r>
          </a:p>
        </p:txBody>
      </p:sp>
      <p:sp>
        <p:nvSpPr>
          <p:cNvPr id="614409" name="WordArt 9"/>
          <p:cNvSpPr>
            <a:spLocks noChangeArrowheads="1" noChangeShapeType="1" noTextEdit="1"/>
          </p:cNvSpPr>
          <p:nvPr/>
        </p:nvSpPr>
        <p:spPr bwMode="auto">
          <a:xfrm>
            <a:off x="3505200" y="2279650"/>
            <a:ext cx="2895600" cy="71913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481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600,150</a:t>
            </a:r>
          </a:p>
        </p:txBody>
      </p:sp>
      <p:sp>
        <p:nvSpPr>
          <p:cNvPr id="614410" name="WordArt 10"/>
          <p:cNvSpPr>
            <a:spLocks noChangeArrowheads="1" noChangeShapeType="1" noTextEdit="1"/>
          </p:cNvSpPr>
          <p:nvPr/>
        </p:nvSpPr>
        <p:spPr bwMode="auto">
          <a:xfrm>
            <a:off x="5410200" y="4827587"/>
            <a:ext cx="2895600" cy="7191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481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300,400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44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6144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6144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6144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6144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144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5" grpId="0" animBg="1"/>
      <p:bldP spid="614406" grpId="0" animBg="1"/>
      <p:bldP spid="614407" grpId="0" animBg="1"/>
      <p:bldP spid="614408" grpId="0" animBg="1"/>
      <p:bldP spid="614409" grpId="0" animBg="1"/>
      <p:bldP spid="6144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public class GraphicsExCont12 extends </a:t>
            </a:r>
            <a:r>
              <a:rPr lang="en-US" dirty="0" err="1"/>
              <a:t>java.applet.Applet</a:t>
            </a:r>
            <a:r>
              <a:rPr lang="en-US" dirty="0"/>
              <a:t>{</a:t>
            </a:r>
          </a:p>
          <a:p>
            <a:r>
              <a:rPr lang="en-US" dirty="0"/>
              <a:t>	Image picture1, picture2, picture3, picture4;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init</a:t>
            </a:r>
            <a:r>
              <a:rPr lang="en-US" dirty="0"/>
              <a:t>(){</a:t>
            </a:r>
          </a:p>
          <a:p>
            <a:r>
              <a:rPr lang="en-US" dirty="0"/>
              <a:t>		picture1 = </a:t>
            </a:r>
            <a:r>
              <a:rPr lang="en-US" dirty="0" err="1"/>
              <a:t>getImage</a:t>
            </a:r>
            <a:r>
              <a:rPr lang="en-US" dirty="0"/>
              <a:t>(</a:t>
            </a:r>
            <a:r>
              <a:rPr lang="en-US" dirty="0" err="1"/>
              <a:t>getDocumentBase</a:t>
            </a:r>
            <a:r>
              <a:rPr lang="en-US" dirty="0"/>
              <a:t>(),"LSchram.gif");</a:t>
            </a:r>
          </a:p>
          <a:p>
            <a:r>
              <a:rPr lang="en-US" dirty="0"/>
              <a:t>		picture2 = </a:t>
            </a:r>
            <a:r>
              <a:rPr lang="en-US" dirty="0" err="1"/>
              <a:t>getImage</a:t>
            </a:r>
            <a:r>
              <a:rPr lang="en-US" dirty="0"/>
              <a:t>(</a:t>
            </a:r>
            <a:r>
              <a:rPr lang="en-US" dirty="0" err="1"/>
              <a:t>getDocumentBase</a:t>
            </a:r>
            <a:r>
              <a:rPr lang="en-US" dirty="0"/>
              <a:t>(),"JSchram.jpg");</a:t>
            </a:r>
          </a:p>
          <a:p>
            <a:r>
              <a:rPr lang="en-US" dirty="0"/>
              <a:t>		picture3 = </a:t>
            </a:r>
          </a:p>
          <a:p>
            <a:r>
              <a:rPr lang="en-US" dirty="0"/>
              <a:t>				</a:t>
            </a:r>
            <a:r>
              <a:rPr lang="en-US" dirty="0" err="1"/>
              <a:t>getImage</a:t>
            </a:r>
            <a:r>
              <a:rPr lang="en-US" dirty="0"/>
              <a:t>(</a:t>
            </a:r>
            <a:r>
              <a:rPr lang="en-US" dirty="0" err="1"/>
              <a:t>getDocumentBase</a:t>
            </a:r>
            <a:r>
              <a:rPr lang="en-US" dirty="0"/>
              <a:t>(),"ShortCircuit.bmp");</a:t>
            </a:r>
          </a:p>
          <a:p>
            <a:r>
              <a:rPr lang="en-US" dirty="0"/>
              <a:t>		picture4 = </a:t>
            </a:r>
            <a:r>
              <a:rPr lang="en-US" dirty="0" err="1"/>
              <a:t>getImage</a:t>
            </a:r>
            <a:r>
              <a:rPr lang="en-US" dirty="0"/>
              <a:t>(</a:t>
            </a:r>
            <a:r>
              <a:rPr lang="en-US" dirty="0" err="1"/>
              <a:t>getDocumentBase</a:t>
            </a:r>
            <a:r>
              <a:rPr lang="en-US" dirty="0"/>
              <a:t>(),"bunny.png");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paint(Graphics g){</a:t>
            </a:r>
          </a:p>
          <a:p>
            <a:r>
              <a:rPr lang="en-US" dirty="0"/>
              <a:t>		</a:t>
            </a:r>
            <a:r>
              <a:rPr lang="en-US" dirty="0" err="1"/>
              <a:t>g.drawImage</a:t>
            </a:r>
            <a:r>
              <a:rPr lang="en-US" dirty="0"/>
              <a:t>(picture1,0,0,this);</a:t>
            </a:r>
          </a:p>
          <a:p>
            <a:r>
              <a:rPr lang="en-US" dirty="0"/>
              <a:t>		</a:t>
            </a:r>
            <a:r>
              <a:rPr lang="en-US" dirty="0" err="1"/>
              <a:t>g.drawImage</a:t>
            </a:r>
            <a:r>
              <a:rPr lang="en-US" dirty="0"/>
              <a:t>(picture2,300,0,this);</a:t>
            </a:r>
          </a:p>
          <a:p>
            <a:r>
              <a:rPr lang="en-US" dirty="0"/>
              <a:t>		</a:t>
            </a:r>
            <a:r>
              <a:rPr lang="en-US" dirty="0" err="1"/>
              <a:t>g.drawImage</a:t>
            </a:r>
            <a:r>
              <a:rPr lang="en-US" dirty="0"/>
              <a:t>(picture3,50,300,this);</a:t>
            </a:r>
          </a:p>
          <a:p>
            <a:r>
              <a:rPr lang="en-US" dirty="0"/>
              <a:t>		</a:t>
            </a:r>
            <a:r>
              <a:rPr lang="en-US" dirty="0" err="1"/>
              <a:t>g.drawImage</a:t>
            </a:r>
            <a:r>
              <a:rPr lang="en-US" dirty="0"/>
              <a:t>(picture4,400,400,this);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9504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00013"/>
            <a:ext cx="7791450" cy="665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00013"/>
            <a:ext cx="7791450" cy="665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 descr="electroc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581400"/>
            <a:ext cx="25812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3352800" y="4038600"/>
            <a:ext cx="2667000" cy="38100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5562600" y="3733800"/>
            <a:ext cx="2667000" cy="236220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Impact"/>
              </a:rPr>
              <a:t>This is the </a:t>
            </a:r>
          </a:p>
          <a:p>
            <a:pPr algn="ctr"/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Impact"/>
              </a:rPr>
              <a:t>bmp image</a:t>
            </a:r>
          </a:p>
          <a:p>
            <a:pPr algn="ctr"/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Impact"/>
              </a:rPr>
              <a:t>that was </a:t>
            </a:r>
          </a:p>
          <a:p>
            <a:pPr algn="ctr"/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Impact"/>
              </a:rPr>
              <a:t>NOT displayed.</a:t>
            </a:r>
          </a:p>
        </p:txBody>
      </p:sp>
    </p:spTree>
    <p:extLst>
      <p:ext uri="{BB962C8B-B14F-4D97-AF65-F5344CB8AC3E}">
        <p14:creationId xmlns:p14="http://schemas.microsoft.com/office/powerpoint/2010/main" val="352967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Program Examples</a:t>
            </a:r>
          </a:p>
        </p:txBody>
      </p:sp>
    </p:spTree>
    <p:extLst>
      <p:ext uri="{BB962C8B-B14F-4D97-AF65-F5344CB8AC3E}">
        <p14:creationId xmlns:p14="http://schemas.microsoft.com/office/powerpoint/2010/main" val="2525012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public class GraphicsExCont13 extends </a:t>
            </a:r>
            <a:r>
              <a:rPr lang="en-US" dirty="0" err="1"/>
              <a:t>java.applet.Applet</a:t>
            </a:r>
            <a:r>
              <a:rPr lang="en-US" dirty="0"/>
              <a:t>{</a:t>
            </a:r>
          </a:p>
          <a:p>
            <a:r>
              <a:rPr lang="en-US" dirty="0"/>
              <a:t>	Image picture1, picture2, picture3, picture4, picture5, picture6;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</a:t>
            </a:r>
            <a:r>
              <a:rPr lang="en-US" dirty="0" err="1"/>
              <a:t>init</a:t>
            </a:r>
            <a:r>
              <a:rPr lang="en-US" dirty="0"/>
              <a:t>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picture1 = </a:t>
            </a:r>
            <a:r>
              <a:rPr lang="en-US" dirty="0" err="1"/>
              <a:t>getImage</a:t>
            </a:r>
            <a:r>
              <a:rPr lang="en-US" dirty="0"/>
              <a:t>(</a:t>
            </a:r>
            <a:r>
              <a:rPr lang="en-US" dirty="0" err="1"/>
              <a:t>getDocumentBase</a:t>
            </a:r>
            <a:r>
              <a:rPr lang="en-US" dirty="0"/>
              <a:t>(),"space.gif");</a:t>
            </a:r>
          </a:p>
          <a:p>
            <a:r>
              <a:rPr lang="en-US" dirty="0"/>
              <a:t>		picture2 = </a:t>
            </a:r>
            <a:r>
              <a:rPr lang="en-US" dirty="0" err="1"/>
              <a:t>getImage</a:t>
            </a:r>
            <a:r>
              <a:rPr lang="en-US" dirty="0"/>
              <a:t>(</a:t>
            </a:r>
            <a:r>
              <a:rPr lang="en-US" dirty="0" err="1"/>
              <a:t>getDocumentBase</a:t>
            </a:r>
            <a:r>
              <a:rPr lang="en-US" dirty="0"/>
              <a:t>(),"computer.gif");</a:t>
            </a:r>
          </a:p>
          <a:p>
            <a:r>
              <a:rPr lang="en-US" dirty="0"/>
              <a:t>		picture3 = </a:t>
            </a:r>
            <a:r>
              <a:rPr lang="en-US" dirty="0" err="1"/>
              <a:t>getImage</a:t>
            </a:r>
            <a:r>
              <a:rPr lang="en-US" dirty="0"/>
              <a:t>(</a:t>
            </a:r>
            <a:r>
              <a:rPr lang="en-US" dirty="0" err="1"/>
              <a:t>getDocumentBase</a:t>
            </a:r>
            <a:r>
              <a:rPr lang="en-US" dirty="0"/>
              <a:t>(),"gears.gif");</a:t>
            </a:r>
          </a:p>
          <a:p>
            <a:r>
              <a:rPr lang="en-US" dirty="0"/>
              <a:t>		picture4 = </a:t>
            </a:r>
            <a:r>
              <a:rPr lang="en-US" dirty="0" err="1"/>
              <a:t>getImage</a:t>
            </a:r>
            <a:r>
              <a:rPr lang="en-US" dirty="0"/>
              <a:t>(</a:t>
            </a:r>
            <a:r>
              <a:rPr lang="en-US" dirty="0" err="1"/>
              <a:t>getDocumentBase</a:t>
            </a:r>
            <a:r>
              <a:rPr lang="en-US" dirty="0"/>
              <a:t>(),"butterfly.gif");</a:t>
            </a:r>
          </a:p>
          <a:p>
            <a:r>
              <a:rPr lang="en-US" dirty="0"/>
              <a:t>		picture5 = </a:t>
            </a:r>
            <a:r>
              <a:rPr lang="en-US" dirty="0" err="1"/>
              <a:t>getImage</a:t>
            </a:r>
            <a:r>
              <a:rPr lang="en-US" dirty="0"/>
              <a:t>(</a:t>
            </a:r>
            <a:r>
              <a:rPr lang="en-US" dirty="0" err="1"/>
              <a:t>getDocumentBase</a:t>
            </a:r>
            <a:r>
              <a:rPr lang="en-US" dirty="0"/>
              <a:t>(),"pizza.gif");</a:t>
            </a:r>
          </a:p>
          <a:p>
            <a:r>
              <a:rPr lang="en-US" dirty="0"/>
              <a:t>		picture6 = </a:t>
            </a:r>
            <a:r>
              <a:rPr lang="en-US" dirty="0" err="1"/>
              <a:t>getImage</a:t>
            </a:r>
            <a:r>
              <a:rPr lang="en-US" dirty="0"/>
              <a:t>(</a:t>
            </a:r>
            <a:r>
              <a:rPr lang="en-US" dirty="0" err="1"/>
              <a:t>getDocumentBase</a:t>
            </a:r>
            <a:r>
              <a:rPr lang="en-US" dirty="0"/>
              <a:t>(),"jet.gif");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paint(Graphics g)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g.drawImage</a:t>
            </a:r>
            <a:r>
              <a:rPr lang="en-US" dirty="0"/>
              <a:t>(picture1,100,100,this);     </a:t>
            </a:r>
            <a:r>
              <a:rPr lang="en-US" dirty="0" err="1"/>
              <a:t>g.drawImage</a:t>
            </a:r>
            <a:r>
              <a:rPr lang="en-US" dirty="0"/>
              <a:t>(picture2,450,100,this);</a:t>
            </a:r>
          </a:p>
          <a:p>
            <a:r>
              <a:rPr lang="en-US" dirty="0"/>
              <a:t>		</a:t>
            </a:r>
            <a:r>
              <a:rPr lang="en-US" dirty="0" err="1"/>
              <a:t>g.drawImage</a:t>
            </a:r>
            <a:r>
              <a:rPr lang="en-US" dirty="0"/>
              <a:t>(picture3,700,100,this);     </a:t>
            </a:r>
            <a:r>
              <a:rPr lang="en-US" dirty="0" err="1"/>
              <a:t>g.drawImage</a:t>
            </a:r>
            <a:r>
              <a:rPr lang="en-US" dirty="0"/>
              <a:t>(picture4,100,400,this);</a:t>
            </a:r>
          </a:p>
          <a:p>
            <a:r>
              <a:rPr lang="en-US" dirty="0"/>
              <a:t>		</a:t>
            </a:r>
            <a:r>
              <a:rPr lang="en-US" dirty="0" err="1"/>
              <a:t>g.drawImage</a:t>
            </a:r>
            <a:r>
              <a:rPr lang="en-US" dirty="0"/>
              <a:t>(picture5,400,350,this);     </a:t>
            </a:r>
            <a:r>
              <a:rPr lang="en-US" dirty="0" err="1"/>
              <a:t>g.drawImage</a:t>
            </a:r>
            <a:r>
              <a:rPr lang="en-US" dirty="0"/>
              <a:t>(picture6,700,400,this);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update(Graphics g)   {   paint(g);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WordArt 3"/>
          <p:cNvSpPr>
            <a:spLocks noChangeArrowheads="1" noChangeShapeType="1" noTextEdit="1"/>
          </p:cNvSpPr>
          <p:nvPr/>
        </p:nvSpPr>
        <p:spPr bwMode="auto">
          <a:xfrm>
            <a:off x="6477000" y="2362200"/>
            <a:ext cx="2514600" cy="160020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dirty="0"/>
              <a:t>Check the output</a:t>
            </a:r>
          </a:p>
          <a:p>
            <a:pPr algn="ctr"/>
            <a:r>
              <a:rPr lang="en-US" dirty="0"/>
              <a:t>on your computer</a:t>
            </a:r>
          </a:p>
        </p:txBody>
      </p:sp>
    </p:spTree>
    <p:extLst>
      <p:ext uri="{BB962C8B-B14F-4D97-AF65-F5344CB8AC3E}">
        <p14:creationId xmlns:p14="http://schemas.microsoft.com/office/powerpoint/2010/main" val="2178465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238029"/>
            <a:ext cx="8686801" cy="639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90999"/>
            <a:ext cx="1905000" cy="1407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82568"/>
            <a:ext cx="2133600" cy="2389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82" y="1676400"/>
            <a:ext cx="1082518" cy="985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167640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139184"/>
            <a:ext cx="1447800" cy="144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76400"/>
            <a:ext cx="914400" cy="609600"/>
          </a:xfrm>
          <a:prstGeom prst="rect">
            <a:avLst/>
          </a:prstGeom>
        </p:spPr>
      </p:pic>
      <p:sp>
        <p:nvSpPr>
          <p:cNvPr id="10" name="WordArt 3"/>
          <p:cNvSpPr>
            <a:spLocks noChangeArrowheads="1" noChangeShapeType="1" noTextEdit="1"/>
          </p:cNvSpPr>
          <p:nvPr/>
        </p:nvSpPr>
        <p:spPr bwMode="auto">
          <a:xfrm>
            <a:off x="6477000" y="2705100"/>
            <a:ext cx="2133600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4505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Simulated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23850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Output</a:t>
            </a:r>
          </a:p>
        </p:txBody>
      </p:sp>
    </p:spTree>
    <p:extLst>
      <p:ext uri="{BB962C8B-B14F-4D97-AF65-F5344CB8AC3E}">
        <p14:creationId xmlns:p14="http://schemas.microsoft.com/office/powerpoint/2010/main" val="1632436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public class GraphicsExCont14 extends </a:t>
            </a:r>
            <a:r>
              <a:rPr lang="en-US" dirty="0" err="1"/>
              <a:t>java.applet.Applet</a:t>
            </a:r>
            <a:r>
              <a:rPr lang="en-US" dirty="0"/>
              <a:t>{</a:t>
            </a:r>
          </a:p>
          <a:p>
            <a:r>
              <a:rPr lang="en-US" dirty="0"/>
              <a:t>	int </a:t>
            </a:r>
            <a:r>
              <a:rPr lang="en-US" dirty="0" err="1"/>
              <a:t>numClicks</a:t>
            </a:r>
            <a:r>
              <a:rPr lang="en-US" dirty="0"/>
              <a:t>;</a:t>
            </a:r>
          </a:p>
          <a:p>
            <a:r>
              <a:rPr lang="en-US" dirty="0"/>
              <a:t>	public void </a:t>
            </a:r>
            <a:r>
              <a:rPr lang="en-US" dirty="0" err="1"/>
              <a:t>init</a:t>
            </a:r>
            <a:r>
              <a:rPr lang="en-US" dirty="0"/>
              <a:t>()   {   </a:t>
            </a:r>
            <a:r>
              <a:rPr lang="en-US" dirty="0" err="1"/>
              <a:t>numClicks</a:t>
            </a:r>
            <a:r>
              <a:rPr lang="en-US" dirty="0"/>
              <a:t> = 0;   }</a:t>
            </a:r>
          </a:p>
          <a:p>
            <a:r>
              <a:rPr lang="en-US" dirty="0"/>
              <a:t>	public void paint(Graphics g){</a:t>
            </a:r>
          </a:p>
          <a:p>
            <a:r>
              <a:rPr lang="en-US" dirty="0"/>
              <a:t>		switch (</a:t>
            </a:r>
            <a:r>
              <a:rPr lang="en-US" dirty="0" err="1"/>
              <a:t>numClicks</a:t>
            </a:r>
            <a:r>
              <a:rPr lang="en-US" dirty="0"/>
              <a:t>){</a:t>
            </a:r>
          </a:p>
          <a:p>
            <a:r>
              <a:rPr lang="en-US" dirty="0"/>
              <a:t>			case 0: page1(g); break;</a:t>
            </a:r>
          </a:p>
          <a:p>
            <a:r>
              <a:rPr lang="en-US" dirty="0"/>
              <a:t>			case 1: page2(g); break;</a:t>
            </a:r>
          </a:p>
          <a:p>
            <a:r>
              <a:rPr lang="en-US" dirty="0"/>
              <a:t>			case 2: page3(g); break;</a:t>
            </a:r>
          </a:p>
          <a:p>
            <a:r>
              <a:rPr lang="en-US" dirty="0"/>
              <a:t>		}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public boolean </a:t>
            </a:r>
            <a:r>
              <a:rPr lang="en-US" dirty="0" err="1"/>
              <a:t>mouseDown</a:t>
            </a:r>
            <a:r>
              <a:rPr lang="en-US" dirty="0"/>
              <a:t>(Event e, int x, int y){</a:t>
            </a:r>
          </a:p>
          <a:p>
            <a:r>
              <a:rPr lang="en-US" dirty="0"/>
              <a:t>		</a:t>
            </a:r>
            <a:r>
              <a:rPr lang="en-US" dirty="0" err="1"/>
              <a:t>numClicks</a:t>
            </a:r>
            <a:r>
              <a:rPr lang="en-US" dirty="0"/>
              <a:t>++;</a:t>
            </a:r>
          </a:p>
          <a:p>
            <a:r>
              <a:rPr lang="en-US" dirty="0"/>
              <a:t>		repaint();</a:t>
            </a:r>
          </a:p>
          <a:p>
            <a:r>
              <a:rPr lang="en-US" dirty="0"/>
              <a:t>		return true;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31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	public void page1(Graphics g){</a:t>
            </a:r>
          </a:p>
          <a:p>
            <a:r>
              <a:rPr lang="en-US" dirty="0"/>
              <a:t>		</a:t>
            </a:r>
            <a:r>
              <a:rPr lang="en-US" dirty="0" err="1"/>
              <a:t>g.setFont</a:t>
            </a:r>
            <a:r>
              <a:rPr lang="en-US" dirty="0"/>
              <a:t>(new Font("Arial",Font.BOLD,100));</a:t>
            </a:r>
          </a:p>
          <a:p>
            <a:r>
              <a:rPr lang="en-US" dirty="0"/>
              <a:t>		</a:t>
            </a:r>
            <a:r>
              <a:rPr lang="en-US" dirty="0" err="1"/>
              <a:t>g.drawString</a:t>
            </a:r>
            <a:r>
              <a:rPr lang="en-US" dirty="0"/>
              <a:t>("TITLE PAGE",200,100);</a:t>
            </a:r>
          </a:p>
          <a:p>
            <a:r>
              <a:rPr lang="en-US" dirty="0"/>
              <a:t>		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Color.red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g.fillRect</a:t>
            </a:r>
            <a:r>
              <a:rPr lang="en-US" dirty="0"/>
              <a:t>(300,300,200,200);</a:t>
            </a:r>
          </a:p>
          <a:p>
            <a:r>
              <a:rPr lang="en-US" dirty="0"/>
              <a:t>		</a:t>
            </a:r>
            <a:r>
              <a:rPr lang="en-US" dirty="0" err="1"/>
              <a:t>g.setFont</a:t>
            </a:r>
            <a:r>
              <a:rPr lang="en-US" dirty="0"/>
              <a:t>(new Font("Times Roman",Font.PLAIN,20)); </a:t>
            </a:r>
          </a:p>
          <a:p>
            <a:r>
              <a:rPr lang="en-US" dirty="0"/>
              <a:t>		</a:t>
            </a:r>
            <a:r>
              <a:rPr lang="en-US" dirty="0" err="1"/>
              <a:t>g.drawString</a:t>
            </a:r>
            <a:r>
              <a:rPr lang="en-US" dirty="0"/>
              <a:t>("Click once to continue",100,500);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page2(Graphics g){</a:t>
            </a:r>
          </a:p>
          <a:p>
            <a:r>
              <a:rPr lang="en-US" dirty="0"/>
              <a:t>		</a:t>
            </a:r>
            <a:r>
              <a:rPr lang="en-US" dirty="0" err="1"/>
              <a:t>g.setFont</a:t>
            </a:r>
            <a:r>
              <a:rPr lang="en-US" dirty="0"/>
              <a:t>(new Font("Arial",Font.BOLD,100));</a:t>
            </a:r>
          </a:p>
          <a:p>
            <a:r>
              <a:rPr lang="en-US" dirty="0"/>
              <a:t>		</a:t>
            </a:r>
            <a:r>
              <a:rPr lang="en-US" dirty="0" err="1"/>
              <a:t>g.drawString</a:t>
            </a:r>
            <a:r>
              <a:rPr lang="en-US" dirty="0"/>
              <a:t>("PAGE 2",200,300);</a:t>
            </a:r>
          </a:p>
          <a:p>
            <a:r>
              <a:rPr lang="en-US" dirty="0"/>
              <a:t>		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Color.blue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g.fillRect</a:t>
            </a:r>
            <a:r>
              <a:rPr lang="en-US" dirty="0"/>
              <a:t>(0,0,100,100);</a:t>
            </a:r>
          </a:p>
          <a:p>
            <a:r>
              <a:rPr lang="en-US" dirty="0"/>
              <a:t>		</a:t>
            </a:r>
            <a:r>
              <a:rPr lang="en-US" dirty="0" err="1"/>
              <a:t>g.setFont</a:t>
            </a:r>
            <a:r>
              <a:rPr lang="en-US" dirty="0"/>
              <a:t>(new Font("Times Roman",Font.PLAIN,20)); </a:t>
            </a:r>
          </a:p>
          <a:p>
            <a:r>
              <a:rPr lang="en-US" dirty="0"/>
              <a:t>		</a:t>
            </a:r>
            <a:r>
              <a:rPr lang="en-US" dirty="0" err="1"/>
              <a:t>g.drawString</a:t>
            </a:r>
            <a:r>
              <a:rPr lang="en-US" dirty="0"/>
              <a:t>("Click once to continue",100,500);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page3(Graphics g){</a:t>
            </a:r>
          </a:p>
          <a:p>
            <a:r>
              <a:rPr lang="en-US" dirty="0"/>
              <a:t>		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Color.green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g.fillRect</a:t>
            </a:r>
            <a:r>
              <a:rPr lang="en-US" dirty="0"/>
              <a:t>(100,100,300,300);</a:t>
            </a:r>
          </a:p>
          <a:p>
            <a:r>
              <a:rPr lang="en-US" dirty="0"/>
              <a:t>		</a:t>
            </a:r>
            <a:r>
              <a:rPr lang="en-US" dirty="0" err="1"/>
              <a:t>g.setFont</a:t>
            </a:r>
            <a:r>
              <a:rPr lang="en-US" dirty="0"/>
              <a:t>(new Font("Arial",Font.BOLD,100));</a:t>
            </a:r>
          </a:p>
          <a:p>
            <a:r>
              <a:rPr lang="en-US" dirty="0"/>
              <a:t>		</a:t>
            </a:r>
            <a:r>
              <a:rPr lang="en-US" dirty="0" err="1"/>
              <a:t>g.drawString</a:t>
            </a:r>
            <a:r>
              <a:rPr lang="en-US" dirty="0"/>
              <a:t>("PAGE 3",200,500);</a:t>
            </a:r>
          </a:p>
          <a:p>
            <a:r>
              <a:rPr lang="en-US" dirty="0"/>
              <a:t>		</a:t>
            </a:r>
            <a:r>
              <a:rPr lang="en-US" dirty="0" err="1"/>
              <a:t>g.setFont</a:t>
            </a:r>
            <a:r>
              <a:rPr lang="en-US" dirty="0"/>
              <a:t>(new Font("Times Roman",Font.PLAIN,20)); </a:t>
            </a:r>
          </a:p>
          <a:p>
            <a:r>
              <a:rPr lang="en-US" dirty="0"/>
              <a:t>		</a:t>
            </a:r>
            <a:r>
              <a:rPr lang="en-US" dirty="0" err="1"/>
              <a:t>g.drawString</a:t>
            </a:r>
            <a:r>
              <a:rPr lang="en-US" dirty="0"/>
              <a:t>("Click to exit",400,600);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305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8"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"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Input with GUI Windows</a:t>
            </a:r>
          </a:p>
        </p:txBody>
      </p:sp>
    </p:spTree>
    <p:extLst>
      <p:ext uri="{BB962C8B-B14F-4D97-AF65-F5344CB8AC3E}">
        <p14:creationId xmlns:p14="http://schemas.microsoft.com/office/powerpoint/2010/main" val="1482975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0"/>
            <a:ext cx="9144000" cy="39624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public class GraphicsExCont15{</a:t>
            </a:r>
          </a:p>
          <a:p>
            <a:r>
              <a:rPr lang="en-US" dirty="0"/>
              <a:t>	public static void main 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r>
              <a:rPr lang="en-US" dirty="0"/>
              <a:t>		String </a:t>
            </a:r>
            <a:r>
              <a:rPr lang="en-US" dirty="0" err="1"/>
              <a:t>firstName</a:t>
            </a:r>
            <a:r>
              <a:rPr lang="en-US" dirty="0"/>
              <a:t> = </a:t>
            </a:r>
          </a:p>
          <a:p>
            <a:r>
              <a:rPr lang="en-US" dirty="0"/>
              <a:t>			</a:t>
            </a:r>
            <a:r>
              <a:rPr lang="en-US" dirty="0" err="1"/>
              <a:t>JOptionPane.showInputDialog</a:t>
            </a:r>
            <a:r>
              <a:rPr lang="en-US" dirty="0"/>
              <a:t>("Enter First Name"); </a:t>
            </a:r>
          </a:p>
          <a:p>
            <a:r>
              <a:rPr lang="en-US" dirty="0"/>
              <a:t>		String </a:t>
            </a:r>
            <a:r>
              <a:rPr lang="en-US" dirty="0" err="1"/>
              <a:t>lastName</a:t>
            </a:r>
            <a:r>
              <a:rPr lang="en-US" dirty="0"/>
              <a:t> = </a:t>
            </a:r>
            <a:r>
              <a:rPr lang="en-US" dirty="0" err="1"/>
              <a:t>JOptionPane.showInputDialog</a:t>
            </a:r>
            <a:r>
              <a:rPr lang="en-US" dirty="0"/>
              <a:t>("Enter Last Name");</a:t>
            </a:r>
          </a:p>
          <a:p>
            <a:r>
              <a:rPr lang="en-US" dirty="0"/>
              <a:t>		String </a:t>
            </a:r>
            <a:r>
              <a:rPr lang="en-US" dirty="0" err="1"/>
              <a:t>fullName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 + " " +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</a:t>
            </a:r>
            <a:r>
              <a:rPr lang="en-US" dirty="0" err="1"/>
              <a:t>JOptionPane.showMessageDialog</a:t>
            </a:r>
            <a:r>
              <a:rPr lang="en-US" dirty="0"/>
              <a:t>(</a:t>
            </a:r>
            <a:r>
              <a:rPr lang="en-US" dirty="0" err="1"/>
              <a:t>null,"Your</a:t>
            </a:r>
            <a:r>
              <a:rPr lang="en-US" dirty="0"/>
              <a:t> name is " + </a:t>
            </a:r>
            <a:r>
              <a:rPr lang="en-US" dirty="0" err="1"/>
              <a:t>fullName</a:t>
            </a:r>
            <a:r>
              <a:rPr lang="en-US" dirty="0"/>
              <a:t>);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		</a:t>
            </a:r>
            <a:r>
              <a:rPr lang="en-US" dirty="0" err="1"/>
              <a:t>System.exit</a:t>
            </a:r>
            <a:r>
              <a:rPr lang="en-US" dirty="0"/>
              <a:t>(0);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20" y="5092700"/>
            <a:ext cx="41148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1401"/>
            <a:ext cx="3886200" cy="158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8112"/>
            <a:ext cx="3962400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03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java.applet.Applet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GraphicsExCont1 extends Applet{</a:t>
            </a:r>
          </a:p>
          <a:p>
            <a:r>
              <a:rPr lang="en-US" dirty="0"/>
              <a:t>	int </a:t>
            </a:r>
            <a:r>
              <a:rPr lang="en-US" dirty="0" err="1"/>
              <a:t>appletWidth</a:t>
            </a:r>
            <a:r>
              <a:rPr lang="en-US" dirty="0"/>
              <a:t>;		//  width of the Applet window</a:t>
            </a:r>
          </a:p>
          <a:p>
            <a:r>
              <a:rPr lang="en-US" dirty="0"/>
              <a:t>	int </a:t>
            </a:r>
            <a:r>
              <a:rPr lang="en-US" dirty="0" err="1"/>
              <a:t>appletHeight</a:t>
            </a:r>
            <a:r>
              <a:rPr lang="en-US" dirty="0"/>
              <a:t>;	//  height of the Applet window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	public void </a:t>
            </a:r>
            <a:r>
              <a:rPr lang="en-US" dirty="0" err="1"/>
              <a:t>init</a:t>
            </a:r>
            <a:r>
              <a:rPr lang="en-US" dirty="0"/>
              <a:t>(){</a:t>
            </a:r>
          </a:p>
          <a:p>
            <a:r>
              <a:rPr lang="en-US" dirty="0"/>
              <a:t> 		</a:t>
            </a:r>
            <a:r>
              <a:rPr lang="en-US" dirty="0" err="1"/>
              <a:t>appletWidth</a:t>
            </a:r>
            <a:r>
              <a:rPr lang="en-US" dirty="0"/>
              <a:t> = </a:t>
            </a:r>
            <a:r>
              <a:rPr lang="en-US" dirty="0" err="1"/>
              <a:t>getWidth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appletHeight</a:t>
            </a:r>
            <a:r>
              <a:rPr lang="en-US" dirty="0"/>
              <a:t> = </a:t>
            </a:r>
            <a:r>
              <a:rPr lang="en-US" dirty="0" err="1"/>
              <a:t>getHeight</a:t>
            </a:r>
            <a:r>
              <a:rPr lang="en-US" dirty="0"/>
              <a:t>();	</a:t>
            </a:r>
          </a:p>
          <a:p>
            <a:r>
              <a:rPr lang="en-US" dirty="0"/>
              <a:t> 	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	public void paint(Graphics g){</a:t>
            </a:r>
          </a:p>
          <a:p>
            <a:r>
              <a:rPr lang="en-US" dirty="0"/>
              <a:t>		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Color.BLACK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g.fillRect</a:t>
            </a:r>
            <a:r>
              <a:rPr lang="en-US" dirty="0"/>
              <a:t>(0,0,appletWidth,appletHeight);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9843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"/>
            <a:ext cx="9142413" cy="47243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public class GraphicsExCont16{</a:t>
            </a:r>
          </a:p>
          <a:p>
            <a:r>
              <a:rPr lang="en-US" dirty="0"/>
              <a:t>	public static void main (String </a:t>
            </a:r>
            <a:r>
              <a:rPr lang="en-US" dirty="0" err="1"/>
              <a:t>args</a:t>
            </a:r>
            <a:r>
              <a:rPr lang="en-US" dirty="0"/>
              <a:t>[]){   </a:t>
            </a:r>
          </a:p>
          <a:p>
            <a:r>
              <a:rPr lang="en-US" dirty="0"/>
              <a:t>		String strNbr1 = </a:t>
            </a:r>
          </a:p>
          <a:p>
            <a:r>
              <a:rPr lang="en-US" dirty="0"/>
              <a:t>					</a:t>
            </a:r>
            <a:r>
              <a:rPr lang="en-US" dirty="0" err="1"/>
              <a:t>JOptionPane.showInputDialog</a:t>
            </a:r>
            <a:r>
              <a:rPr lang="en-US" dirty="0"/>
              <a:t>("Enter Number 1"); </a:t>
            </a:r>
          </a:p>
          <a:p>
            <a:r>
              <a:rPr lang="en-US" dirty="0"/>
              <a:t>		String strNbr2 = </a:t>
            </a:r>
          </a:p>
          <a:p>
            <a:r>
              <a:rPr lang="en-US" dirty="0"/>
              <a:t>					</a:t>
            </a:r>
            <a:r>
              <a:rPr lang="en-US" dirty="0" err="1"/>
              <a:t>JOptionPane.showInputDialog</a:t>
            </a:r>
            <a:r>
              <a:rPr lang="en-US" dirty="0"/>
              <a:t>("Enter Number 2");</a:t>
            </a:r>
          </a:p>
          <a:p>
            <a:r>
              <a:rPr lang="en-US" dirty="0"/>
              <a:t>		int intNbr1 = </a:t>
            </a:r>
            <a:r>
              <a:rPr lang="en-US" dirty="0" err="1"/>
              <a:t>Integer.parseInt</a:t>
            </a:r>
            <a:r>
              <a:rPr lang="en-US" dirty="0"/>
              <a:t>(strNbr1);</a:t>
            </a:r>
          </a:p>
          <a:p>
            <a:r>
              <a:rPr lang="en-US" dirty="0"/>
              <a:t>		int intNbr2 = </a:t>
            </a:r>
            <a:r>
              <a:rPr lang="en-US" dirty="0" err="1"/>
              <a:t>Integer.parseInt</a:t>
            </a:r>
            <a:r>
              <a:rPr lang="en-US" dirty="0"/>
              <a:t>(strNbr2);</a:t>
            </a:r>
          </a:p>
          <a:p>
            <a:r>
              <a:rPr lang="en-US" dirty="0"/>
              <a:t>		int sum = intNbr1 + intNbr2;</a:t>
            </a:r>
          </a:p>
          <a:p>
            <a:r>
              <a:rPr lang="en-US" dirty="0"/>
              <a:t>		</a:t>
            </a:r>
            <a:r>
              <a:rPr lang="en-US" dirty="0" err="1"/>
              <a:t>JOptionPane.showMessageDialog</a:t>
            </a:r>
            <a:r>
              <a:rPr lang="en-US" dirty="0"/>
              <a:t>(null,intNbr1 + " + " + intNbr2 + </a:t>
            </a:r>
          </a:p>
          <a:p>
            <a:r>
              <a:rPr lang="en-US" dirty="0"/>
              <a:t>							" = " + sum);</a:t>
            </a:r>
          </a:p>
          <a:p>
            <a:r>
              <a:rPr lang="en-US" dirty="0"/>
              <a:t>		</a:t>
            </a:r>
            <a:r>
              <a:rPr lang="en-US" dirty="0" err="1"/>
              <a:t>System.exit</a:t>
            </a:r>
            <a:r>
              <a:rPr lang="en-US" dirty="0"/>
              <a:t>(0);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44958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5026025"/>
            <a:ext cx="4497387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3166451"/>
            <a:ext cx="4341813" cy="186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22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public class GraphicsExCont17 extends </a:t>
            </a:r>
            <a:r>
              <a:rPr lang="en-US" dirty="0" err="1"/>
              <a:t>JApplet</a:t>
            </a:r>
            <a:r>
              <a:rPr lang="en-US" dirty="0"/>
              <a:t>{</a:t>
            </a:r>
          </a:p>
          <a:p>
            <a:r>
              <a:rPr lang="en-US" dirty="0"/>
              <a:t>	int size;		// size of squares to be displayed</a:t>
            </a:r>
          </a:p>
          <a:p>
            <a:r>
              <a:rPr lang="en-US" dirty="0"/>
              <a:t>	int count;		// the quantity of squares to be displayed</a:t>
            </a:r>
          </a:p>
          <a:p>
            <a:r>
              <a:rPr lang="en-US" dirty="0"/>
              <a:t>	public void </a:t>
            </a:r>
            <a:r>
              <a:rPr lang="en-US" dirty="0" err="1"/>
              <a:t>init</a:t>
            </a:r>
            <a:r>
              <a:rPr lang="en-US" dirty="0"/>
              <a:t>(){   </a:t>
            </a:r>
          </a:p>
          <a:p>
            <a:r>
              <a:rPr lang="en-US" dirty="0"/>
              <a:t>		String str1 = </a:t>
            </a:r>
            <a:r>
              <a:rPr lang="en-US" dirty="0" err="1"/>
              <a:t>JOptionPane.showInputDialog</a:t>
            </a:r>
            <a:r>
              <a:rPr lang="en-US" dirty="0"/>
              <a:t>("Enter Square Size"); </a:t>
            </a:r>
          </a:p>
          <a:p>
            <a:r>
              <a:rPr lang="en-US" dirty="0"/>
              <a:t>		String str2 = </a:t>
            </a:r>
            <a:r>
              <a:rPr lang="en-US" dirty="0" err="1"/>
              <a:t>JOptionPane.showInputDialog</a:t>
            </a:r>
            <a:r>
              <a:rPr lang="en-US" dirty="0"/>
              <a:t>("Enter Square Count");</a:t>
            </a:r>
          </a:p>
          <a:p>
            <a:r>
              <a:rPr lang="en-US" dirty="0"/>
              <a:t>		size = </a:t>
            </a:r>
            <a:r>
              <a:rPr lang="en-US" dirty="0" err="1"/>
              <a:t>Integer.parseInt</a:t>
            </a:r>
            <a:r>
              <a:rPr lang="en-US" dirty="0"/>
              <a:t>(str1);</a:t>
            </a:r>
          </a:p>
          <a:p>
            <a:r>
              <a:rPr lang="en-US" dirty="0"/>
              <a:t>		count = </a:t>
            </a:r>
            <a:r>
              <a:rPr lang="en-US" dirty="0" err="1"/>
              <a:t>Integer.parseInt</a:t>
            </a:r>
            <a:r>
              <a:rPr lang="en-US" dirty="0"/>
              <a:t>(str2);        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paint(Graphics g){</a:t>
            </a:r>
          </a:p>
          <a:p>
            <a:r>
              <a:rPr lang="en-US" dirty="0"/>
              <a:t>		Random </a:t>
            </a:r>
            <a:r>
              <a:rPr lang="en-US" dirty="0" err="1"/>
              <a:t>rnd</a:t>
            </a:r>
            <a:r>
              <a:rPr lang="en-US" dirty="0"/>
              <a:t> = new Random(12345);</a:t>
            </a:r>
          </a:p>
          <a:p>
            <a:r>
              <a:rPr lang="en-US" dirty="0"/>
              <a:t>		for (int k = 1; k &lt;= count; k++)  {</a:t>
            </a:r>
          </a:p>
          <a:p>
            <a:r>
              <a:rPr lang="en-US" dirty="0"/>
              <a:t>			int x = </a:t>
            </a:r>
            <a:r>
              <a:rPr lang="en-US" dirty="0" err="1"/>
              <a:t>rnd.nextInt</a:t>
            </a:r>
            <a:r>
              <a:rPr lang="en-US" dirty="0"/>
              <a:t>(800-size);</a:t>
            </a:r>
          </a:p>
          <a:p>
            <a:r>
              <a:rPr lang="en-US" dirty="0"/>
              <a:t>			int y = </a:t>
            </a:r>
            <a:r>
              <a:rPr lang="en-US" dirty="0" err="1"/>
              <a:t>rnd.nextInt</a:t>
            </a:r>
            <a:r>
              <a:rPr lang="en-US" dirty="0"/>
              <a:t>(600-size);</a:t>
            </a:r>
          </a:p>
          <a:p>
            <a:r>
              <a:rPr lang="en-US" dirty="0"/>
              <a:t>			int red = </a:t>
            </a:r>
            <a:r>
              <a:rPr lang="en-US" dirty="0" err="1"/>
              <a:t>rnd.nextInt</a:t>
            </a:r>
            <a:r>
              <a:rPr lang="en-US" dirty="0"/>
              <a:t>(256);</a:t>
            </a:r>
          </a:p>
          <a:p>
            <a:r>
              <a:rPr lang="en-US" dirty="0"/>
              <a:t>			int green = </a:t>
            </a:r>
            <a:r>
              <a:rPr lang="en-US" dirty="0" err="1"/>
              <a:t>rnd.nextInt</a:t>
            </a:r>
            <a:r>
              <a:rPr lang="en-US" dirty="0"/>
              <a:t>(256);</a:t>
            </a:r>
          </a:p>
          <a:p>
            <a:r>
              <a:rPr lang="en-US" dirty="0"/>
              <a:t>			int blue = </a:t>
            </a:r>
            <a:r>
              <a:rPr lang="en-US" dirty="0" err="1"/>
              <a:t>rnd.nextInt</a:t>
            </a:r>
            <a:r>
              <a:rPr lang="en-US" dirty="0"/>
              <a:t>(256);</a:t>
            </a:r>
          </a:p>
          <a:p>
            <a:r>
              <a:rPr lang="en-US" dirty="0"/>
              <a:t>			</a:t>
            </a:r>
            <a:r>
              <a:rPr lang="en-US" dirty="0" err="1"/>
              <a:t>g.setColor</a:t>
            </a:r>
            <a:r>
              <a:rPr lang="en-US" dirty="0"/>
              <a:t>(new Color(</a:t>
            </a:r>
            <a:r>
              <a:rPr lang="en-US" dirty="0" err="1"/>
              <a:t>red,green,blue</a:t>
            </a:r>
            <a:r>
              <a:rPr lang="en-US" dirty="0"/>
              <a:t>));</a:t>
            </a:r>
          </a:p>
          <a:p>
            <a:r>
              <a:rPr lang="en-US" dirty="0"/>
              <a:t>			</a:t>
            </a:r>
            <a:r>
              <a:rPr lang="en-US" dirty="0" err="1"/>
              <a:t>g.fillRect</a:t>
            </a:r>
            <a:r>
              <a:rPr lang="en-US" dirty="0"/>
              <a:t>(</a:t>
            </a:r>
            <a:r>
              <a:rPr lang="en-US" dirty="0" err="1"/>
              <a:t>x,y,size,size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81150"/>
            <a:ext cx="3977126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09950"/>
            <a:ext cx="3962400" cy="184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29200" y="5943600"/>
            <a:ext cx="3961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rest of the output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65331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2"/>
          <a:stretch/>
        </p:blipFill>
        <p:spPr bwMode="auto">
          <a:xfrm>
            <a:off x="0" y="0"/>
            <a:ext cx="9144000" cy="687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190" name="WordArt 6"/>
          <p:cNvSpPr>
            <a:spLocks noChangeArrowheads="1" noChangeShapeType="1" noTextEdit="1"/>
          </p:cNvSpPr>
          <p:nvPr/>
        </p:nvSpPr>
        <p:spPr bwMode="auto">
          <a:xfrm>
            <a:off x="838200" y="2438400"/>
            <a:ext cx="7772400" cy="1143000"/>
          </a:xfrm>
          <a:prstGeom prst="rect">
            <a:avLst/>
          </a:prstGeom>
          <a:solidFill>
            <a:schemeClr val="tx1">
              <a:lumMod val="50000"/>
              <a:alpha val="60000"/>
            </a:schemeClr>
          </a:solidFill>
          <a:ln w="15240">
            <a:solidFill>
              <a:schemeClr val="bg1"/>
            </a:solidFill>
          </a:ln>
        </p:spPr>
        <p:txBody>
          <a:bodyPr wrap="none" fromWordArt="1">
            <a:scene3d>
              <a:camera prst="orthographicFront"/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solidFill>
                  <a:schemeClr val="bg1"/>
                </a:solidFill>
                <a:latin typeface="Impact"/>
              </a:rPr>
              <a:t>Run the program again,</a:t>
            </a:r>
          </a:p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solidFill>
                  <a:schemeClr val="bg1"/>
                </a:solidFill>
                <a:latin typeface="Impact"/>
              </a:rPr>
              <a:t>and enter different values!</a:t>
            </a:r>
          </a:p>
        </p:txBody>
      </p:sp>
    </p:spTree>
    <p:extLst>
      <p:ext uri="{BB962C8B-B14F-4D97-AF65-F5344CB8AC3E}">
        <p14:creationId xmlns:p14="http://schemas.microsoft.com/office/powerpoint/2010/main" val="33244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6051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60519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GraphicsExCont1 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475" y="2051844"/>
            <a:ext cx="38290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0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java.applet.Applet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GraphicsExCont2 extends Applet {</a:t>
            </a:r>
          </a:p>
          <a:p>
            <a:r>
              <a:rPr lang="en-US" dirty="0"/>
              <a:t>    int </a:t>
            </a:r>
            <a:r>
              <a:rPr lang="en-US" dirty="0" err="1"/>
              <a:t>appletWidth</a:t>
            </a:r>
            <a:r>
              <a:rPr lang="en-US" dirty="0"/>
              <a:t>;	//  width of the Applet window</a:t>
            </a:r>
          </a:p>
          <a:p>
            <a:r>
              <a:rPr lang="en-US" dirty="0"/>
              <a:t>    int </a:t>
            </a:r>
            <a:r>
              <a:rPr lang="en-US" dirty="0" err="1"/>
              <a:t>appletHeight</a:t>
            </a:r>
            <a:r>
              <a:rPr lang="en-US" dirty="0"/>
              <a:t>;	//  height of the Applet window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dirty="0" err="1"/>
              <a:t>init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appletWidth</a:t>
            </a:r>
            <a:r>
              <a:rPr lang="en-US" dirty="0"/>
              <a:t> = </a:t>
            </a:r>
            <a:r>
              <a:rPr lang="en-US" dirty="0" err="1"/>
              <a:t>getWidth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appletHeight</a:t>
            </a:r>
            <a:r>
              <a:rPr lang="en-US" dirty="0"/>
              <a:t> = </a:t>
            </a:r>
            <a:r>
              <a:rPr lang="en-US" dirty="0" err="1"/>
              <a:t>getHeight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paint(Graphics g) {</a:t>
            </a:r>
          </a:p>
          <a:p>
            <a:r>
              <a:rPr lang="en-US" dirty="0"/>
              <a:t>        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Color.BLACK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g.fillRect</a:t>
            </a:r>
            <a:r>
              <a:rPr lang="en-US" dirty="0"/>
              <a:t>(0,0,appletWidth,appletHeight);</a:t>
            </a:r>
          </a:p>
          <a:p>
            <a:r>
              <a:rPr lang="en-US" dirty="0"/>
              <a:t>        </a:t>
            </a:r>
            <a:r>
              <a:rPr lang="en-US" dirty="0" err="1"/>
              <a:t>drawSnowman</a:t>
            </a:r>
            <a:r>
              <a:rPr lang="en-US" dirty="0"/>
              <a:t>(g,20,200);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dirty="0" err="1"/>
              <a:t>drawSnowman</a:t>
            </a:r>
            <a:r>
              <a:rPr lang="en-US" dirty="0"/>
              <a:t>(Graphics g, int x, int y) {</a:t>
            </a:r>
          </a:p>
          <a:p>
            <a:r>
              <a:rPr lang="en-US" dirty="0"/>
              <a:t>        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Color.WHITE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g.fillOval</a:t>
            </a:r>
            <a:r>
              <a:rPr lang="en-US" dirty="0"/>
              <a:t>(x+20,y,40,40);</a:t>
            </a:r>
          </a:p>
          <a:p>
            <a:r>
              <a:rPr lang="en-US" dirty="0"/>
              <a:t>        </a:t>
            </a:r>
            <a:r>
              <a:rPr lang="en-US" dirty="0" err="1"/>
              <a:t>g.fillOval</a:t>
            </a:r>
            <a:r>
              <a:rPr lang="en-US" dirty="0"/>
              <a:t>(x+10,y+35,60,60);</a:t>
            </a:r>
          </a:p>
          <a:p>
            <a:r>
              <a:rPr lang="en-US" dirty="0"/>
              <a:t>        </a:t>
            </a:r>
            <a:r>
              <a:rPr lang="en-US" dirty="0" err="1"/>
              <a:t>g.fillOval</a:t>
            </a:r>
            <a:r>
              <a:rPr lang="en-US" dirty="0"/>
              <a:t>(x,y+90,80,80);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231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GraphicsExCont2 Output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756" y="1752600"/>
            <a:ext cx="4662488" cy="45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3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"/>
            <a:ext cx="9144000" cy="6857999"/>
          </a:xfrm>
        </p:spPr>
        <p:txBody>
          <a:bodyPr>
            <a:normAutofit lnSpcReduction="10000"/>
          </a:bodyPr>
          <a:lstStyle/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public class GraphicsExCont3 extends Applet{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int 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appletWidth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; 	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int 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appletHeight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;		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public void 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init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(){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    		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appletWidth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getWidth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		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appletHeight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getHeight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}</a:t>
            </a:r>
          </a:p>
          <a:p>
            <a:pPr marL="0" lvl="0" defTabSz="914400" fontAlgn="base">
              <a:lnSpc>
                <a:spcPct val="3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 	public void paint(Graphics g){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g.setColor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Color.BLACK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g.fillRect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(0,0,appletWidth,appletHeight);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    		for (int x = 20; x &lt; 700; x += 100) {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    			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drawSnowman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(g,x,200);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    			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eraseSnowman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(g,x,200);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    		}</a:t>
            </a:r>
          </a:p>
          <a:p>
            <a:pPr marL="0" lvl="0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}</a:t>
            </a:r>
          </a:p>
          <a:p>
            <a:pPr marL="0" lvl="0" defTabSz="914400" fontAlgn="base"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public void 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drawSnowman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(Graphics g, int x, int y){</a:t>
            </a:r>
          </a:p>
          <a:p>
            <a:pPr marL="0" lvl="0" defTabSz="914400" fontAlgn="base"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g.setColor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Color.WHITE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pPr marL="0" lvl="0" defTabSz="914400" fontAlgn="base"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g.fillOval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(x+20,y,40,40);</a:t>
            </a:r>
          </a:p>
          <a:p>
            <a:pPr marL="0" lvl="0" defTabSz="914400" fontAlgn="base"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g.fillOval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(x+10,y+35,60,60);</a:t>
            </a:r>
          </a:p>
          <a:p>
            <a:pPr marL="0" lvl="0" defTabSz="914400" fontAlgn="base"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g.fillOval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(x,y+90,80,80);</a:t>
            </a:r>
          </a:p>
          <a:p>
            <a:pPr marL="0" lvl="0" defTabSz="914400" fontAlgn="base"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}	</a:t>
            </a:r>
          </a:p>
          <a:p>
            <a:pPr marL="0" lvl="0" defTabSz="914400" fontAlgn="base"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public void 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eraseSnowman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(Graphics g, int x, int y){</a:t>
            </a:r>
          </a:p>
          <a:p>
            <a:pPr marL="0" lvl="0" defTabSz="914400" fontAlgn="base"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g.setColor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Color.BLACK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pPr marL="0" lvl="0" defTabSz="914400" fontAlgn="base"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	</a:t>
            </a:r>
            <a:r>
              <a:rPr lang="en-US" sz="1600" dirty="0" err="1">
                <a:ln>
                  <a:noFill/>
                </a:ln>
                <a:solidFill>
                  <a:schemeClr val="tx1"/>
                </a:solidFill>
                <a:effectLst/>
              </a:rPr>
              <a:t>g.fillRect</a:t>
            </a: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(x,y,80,170);</a:t>
            </a:r>
          </a:p>
          <a:p>
            <a:pPr marL="0" lvl="0" defTabSz="914400" fontAlgn="base"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	}		</a:t>
            </a:r>
          </a:p>
          <a:p>
            <a:pPr marL="0" lvl="0" defTabSz="914400" fontAlgn="base">
              <a:spcAft>
                <a:spcPct val="0"/>
              </a:spcAft>
              <a:buClrTx/>
              <a:buSzTx/>
              <a:tabLst>
                <a:tab pos="236538" algn="l"/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  <a:tab pos="1828800" algn="l"/>
                <a:tab pos="2065338" algn="l"/>
                <a:tab pos="2286000" algn="l"/>
                <a:tab pos="2522538" algn="l"/>
                <a:tab pos="2743200" algn="l"/>
                <a:tab pos="2979738" algn="l"/>
                <a:tab pos="3200400" algn="l"/>
                <a:tab pos="3436938" algn="l"/>
                <a:tab pos="3657600" algn="l"/>
                <a:tab pos="3894138" algn="l"/>
                <a:tab pos="4114800" algn="l"/>
                <a:tab pos="4351338" algn="l"/>
              </a:tabLst>
            </a:pPr>
            <a:r>
              <a:rPr lang="en-US" sz="160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705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9" name="WordArt 3"/>
          <p:cNvSpPr>
            <a:spLocks noChangeArrowheads="1" noChangeShapeType="1" noTextEdit="1"/>
          </p:cNvSpPr>
          <p:nvPr/>
        </p:nvSpPr>
        <p:spPr bwMode="auto">
          <a:xfrm>
            <a:off x="1143000" y="2209800"/>
            <a:ext cx="6629400" cy="190500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none" fromWordArt="1">
            <a:scene3d>
              <a:camera prst="orthographicFront"/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solidFill>
                  <a:srgbClr val="FF0000"/>
                </a:solidFill>
                <a:latin typeface="Impact"/>
              </a:rPr>
              <a:t>The output is not visible</a:t>
            </a:r>
          </a:p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solidFill>
                  <a:srgbClr val="FF0000"/>
                </a:solidFill>
                <a:latin typeface="Impact"/>
              </a:rPr>
              <a:t>since the snowman moves</a:t>
            </a:r>
          </a:p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solidFill>
                  <a:srgbClr val="FF0000"/>
                </a:solidFill>
                <a:latin typeface="Impact"/>
              </a:rPr>
              <a:t>across the screen so fast.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775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Them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" id="{E9EE4131-B0FB-4D4B-AD76-EC2F42A4BD06}" vid="{A6D26CCB-7B22-4B71-B51F-E96DD6457D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</Template>
  <TotalTime>5340</TotalTime>
  <Words>313</Words>
  <Application>Microsoft Office PowerPoint</Application>
  <PresentationFormat>On-screen Show (4:3)</PresentationFormat>
  <Paragraphs>451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Calisto MT</vt:lpstr>
      <vt:lpstr>Courier New</vt:lpstr>
      <vt:lpstr>Impact</vt:lpstr>
      <vt:lpstr>Times New Roman</vt:lpstr>
      <vt:lpstr>Trebuchet MS</vt:lpstr>
      <vt:lpstr>Wingdings 2</vt:lpstr>
      <vt:lpstr>SlideTheme</vt:lpstr>
      <vt:lpstr>Virtual Memory and Video Buffering</vt:lpstr>
      <vt:lpstr>Virtual Memory and Video Buffering</vt:lpstr>
      <vt:lpstr>Buffering Program Examples</vt:lpstr>
      <vt:lpstr>PowerPoint Presentation</vt:lpstr>
      <vt:lpstr>GraphicsExCont1 Output</vt:lpstr>
      <vt:lpstr>PowerPoint Presentation</vt:lpstr>
      <vt:lpstr>GraphicsExCont2 Output</vt:lpstr>
      <vt:lpstr>PowerPoint Presentation</vt:lpstr>
      <vt:lpstr>PowerPoint Presentation</vt:lpstr>
      <vt:lpstr>IMPORTANT NOTE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Magic of Method Update</vt:lpstr>
      <vt:lpstr>PowerPoint Presentation</vt:lpstr>
      <vt:lpstr>PowerPoint Presentation</vt:lpstr>
      <vt:lpstr>PowerPoint Presentation</vt:lpstr>
      <vt:lpstr>Importing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Multi-Page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Input with GUI Windows</vt:lpstr>
      <vt:lpstr>PowerPoint Presentation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Elizabeth Phillips</cp:lastModifiedBy>
  <cp:revision>677</cp:revision>
  <dcterms:created xsi:type="dcterms:W3CDTF">2003-07-04T03:08:29Z</dcterms:created>
  <dcterms:modified xsi:type="dcterms:W3CDTF">2017-05-04T16:26:44Z</dcterms:modified>
</cp:coreProperties>
</file>