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B9-0943-459A-8ADB-0DE631DB75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070-BC66-4515-817E-66DEF21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9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B9-0943-459A-8ADB-0DE631DB75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070-BC66-4515-817E-66DEF21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B9-0943-459A-8ADB-0DE631DB75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070-BC66-4515-817E-66DEF21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0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B9-0943-459A-8ADB-0DE631DB75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070-BC66-4515-817E-66DEF21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06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B9-0943-459A-8ADB-0DE631DB75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070-BC66-4515-817E-66DEF21B14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7814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B9-0943-459A-8ADB-0DE631DB75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070-BC66-4515-817E-66DEF21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76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B9-0943-459A-8ADB-0DE631DB75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070-BC66-4515-817E-66DEF21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18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B9-0943-459A-8ADB-0DE631DB75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070-BC66-4515-817E-66DEF21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14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B9-0943-459A-8ADB-0DE631DB75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070-BC66-4515-817E-66DEF21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94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B9-0943-459A-8ADB-0DE631DB75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070-BC66-4515-817E-66DEF21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297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B9-0943-459A-8ADB-0DE631DB75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070-BC66-4515-817E-66DEF21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1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36900" indent="0">
              <a:buNone/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B9-0943-459A-8ADB-0DE631DB75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070-BC66-4515-817E-66DEF21B14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70450"/>
            <a:ext cx="9075761" cy="0"/>
          </a:xfrm>
          <a:prstGeom prst="line">
            <a:avLst/>
          </a:prstGeom>
          <a:ln w="66675" cap="flat">
            <a:gradFill flip="none" rotWithShape="1">
              <a:gsLst>
                <a:gs pos="73000">
                  <a:srgbClr val="7393B3"/>
                </a:gs>
                <a:gs pos="0">
                  <a:schemeClr val="tx2">
                    <a:lumMod val="25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182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B9-0943-459A-8ADB-0DE631DB75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070-BC66-4515-817E-66DEF21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14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B9-0943-459A-8ADB-0DE631DB75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070-BC66-4515-817E-66DEF21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96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B9-0943-459A-8ADB-0DE631DB75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070-BC66-4515-817E-66DEF21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et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>
            <a:lvl1pPr marL="36900" indent="0">
              <a:buFont typeface="Arial" panose="020B0604020202020204" pitchFamily="34" charset="0"/>
              <a:buNone/>
              <a:defRPr sz="36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0000" indent="0">
              <a:buNone/>
              <a:defRPr sz="3200"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81000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170000" indent="0">
              <a:buNone/>
              <a:defRPr sz="2400"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458000" indent="0">
              <a:buNone/>
              <a:defRPr sz="2400"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31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B9-0943-459A-8ADB-0DE631DB75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070-BC66-4515-817E-66DEF21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8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B9-0943-459A-8ADB-0DE631DB75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070-BC66-4515-817E-66DEF21B14D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970450"/>
            <a:ext cx="9075761" cy="0"/>
          </a:xfrm>
          <a:prstGeom prst="line">
            <a:avLst/>
          </a:prstGeom>
          <a:ln w="66675" cap="flat">
            <a:gradFill flip="none" rotWithShape="1">
              <a:gsLst>
                <a:gs pos="0">
                  <a:schemeClr val="tx2">
                    <a:lumMod val="25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85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B9-0943-459A-8ADB-0DE631DB75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070-BC66-4515-817E-66DEF21B14DF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970450"/>
            <a:ext cx="9075761" cy="0"/>
          </a:xfrm>
          <a:prstGeom prst="line">
            <a:avLst/>
          </a:prstGeom>
          <a:ln w="66675" cap="flat">
            <a:gradFill flip="none" rotWithShape="1">
              <a:gsLst>
                <a:gs pos="0">
                  <a:schemeClr val="tx2">
                    <a:lumMod val="25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5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B9-0943-459A-8ADB-0DE631DB75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070-BC66-4515-817E-66DEF21B14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70450"/>
            <a:ext cx="9075761" cy="0"/>
          </a:xfrm>
          <a:prstGeom prst="line">
            <a:avLst/>
          </a:prstGeom>
          <a:ln w="66675" cap="flat">
            <a:gradFill flip="none" rotWithShape="1">
              <a:gsLst>
                <a:gs pos="0">
                  <a:schemeClr val="tx2">
                    <a:lumMod val="25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29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B9-0943-459A-8ADB-0DE631DB75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070-BC66-4515-817E-66DEF21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B9-0943-459A-8ADB-0DE631DB75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5070-BC66-4515-817E-66DEF21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7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70450"/>
            <a:ext cx="12192000" cy="5887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37ECAB9-0943-459A-8ADB-0DE631DB75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E95070-BC66-4515-817E-66DEF21B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55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3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// Type is either "Courier","</a:t>
            </a:r>
            <a:r>
              <a:rPr lang="en-US" dirty="0" err="1"/>
              <a:t>TimesRoman</a:t>
            </a:r>
            <a:r>
              <a:rPr lang="en-US" dirty="0"/>
              <a:t>", "Arial", or any other available font.</a:t>
            </a:r>
          </a:p>
          <a:p>
            <a:pPr>
              <a:lnSpc>
                <a:spcPct val="90000"/>
              </a:lnSpc>
            </a:pPr>
            <a:r>
              <a:rPr lang="en-US" dirty="0"/>
              <a:t>// Style is either BOLD, ITALIC or PLAIN.   Size is the point value of the font.</a:t>
            </a:r>
          </a:p>
          <a:p>
            <a:pPr>
              <a:lnSpc>
                <a:spcPct val="140000"/>
              </a:lnSpc>
            </a:pPr>
            <a:r>
              <a:rPr lang="en-US" dirty="0"/>
              <a:t>import </a:t>
            </a:r>
            <a:r>
              <a:rPr lang="en-US" dirty="0" err="1"/>
              <a:t>java.awt</a:t>
            </a:r>
            <a:r>
              <a:rPr lang="en-US" dirty="0"/>
              <a:t>.*;</a:t>
            </a:r>
          </a:p>
          <a:p>
            <a:pPr>
              <a:lnSpc>
                <a:spcPct val="140000"/>
              </a:lnSpc>
            </a:pPr>
            <a:r>
              <a:rPr lang="en-US" dirty="0"/>
              <a:t>public class GraphicsEx3 extends </a:t>
            </a:r>
            <a:r>
              <a:rPr lang="en-US" dirty="0" err="1"/>
              <a:t>java.applet.Applet</a:t>
            </a:r>
            <a:r>
              <a:rPr lang="en-US" dirty="0"/>
              <a:t>{ </a:t>
            </a:r>
          </a:p>
          <a:p>
            <a:pPr>
              <a:lnSpc>
                <a:spcPct val="90000"/>
              </a:lnSpc>
            </a:pPr>
            <a:r>
              <a:rPr lang="en-US" dirty="0"/>
              <a:t>	public void paint(Graphics g){</a:t>
            </a:r>
          </a:p>
          <a:p>
            <a:pPr>
              <a:lnSpc>
                <a:spcPct val="90000"/>
              </a:lnSpc>
            </a:pPr>
            <a:r>
              <a:rPr lang="en-US" dirty="0"/>
              <a:t>		</a:t>
            </a:r>
            <a:r>
              <a:rPr lang="en-US" dirty="0" err="1"/>
              <a:t>g.drawString</a:t>
            </a:r>
            <a:r>
              <a:rPr lang="en-US" dirty="0"/>
              <a:t>("Default Appearance with drawString",20,20); </a:t>
            </a:r>
          </a:p>
          <a:p>
            <a:pPr>
              <a:lnSpc>
                <a:spcPct val="90000"/>
              </a:lnSpc>
            </a:pPr>
            <a:r>
              <a:rPr lang="en-US" dirty="0"/>
              <a:t>		</a:t>
            </a:r>
            <a:r>
              <a:rPr lang="en-US" dirty="0" err="1"/>
              <a:t>g.setFont</a:t>
            </a:r>
            <a:r>
              <a:rPr lang="en-US" dirty="0"/>
              <a:t>(new Font("Courier",Font.PLAIN,20));</a:t>
            </a:r>
          </a:p>
          <a:p>
            <a:pPr>
              <a:lnSpc>
                <a:spcPct val="90000"/>
              </a:lnSpc>
            </a:pPr>
            <a:r>
              <a:rPr lang="en-US" dirty="0"/>
              <a:t>		</a:t>
            </a:r>
            <a:r>
              <a:rPr lang="en-US" dirty="0" err="1"/>
              <a:t>g.drawString</a:t>
            </a:r>
            <a:r>
              <a:rPr lang="en-US" dirty="0"/>
              <a:t>("Courier 20-point plain font",20,60);  </a:t>
            </a:r>
          </a:p>
          <a:p>
            <a:pPr>
              <a:lnSpc>
                <a:spcPct val="90000"/>
              </a:lnSpc>
            </a:pPr>
            <a:r>
              <a:rPr lang="en-US" dirty="0"/>
              <a:t>		</a:t>
            </a:r>
            <a:r>
              <a:rPr lang="en-US" dirty="0" err="1"/>
              <a:t>g.setFont</a:t>
            </a:r>
            <a:r>
              <a:rPr lang="en-US" dirty="0"/>
              <a:t>(new Font("Courier",Font.BOLD,20));</a:t>
            </a:r>
          </a:p>
          <a:p>
            <a:pPr>
              <a:lnSpc>
                <a:spcPct val="90000"/>
              </a:lnSpc>
            </a:pPr>
            <a:r>
              <a:rPr lang="en-US" dirty="0"/>
              <a:t>		</a:t>
            </a:r>
            <a:r>
              <a:rPr lang="en-US" dirty="0" err="1"/>
              <a:t>g.drawString</a:t>
            </a:r>
            <a:r>
              <a:rPr lang="en-US" dirty="0"/>
              <a:t>("Courier 20-point bold font",20,100);  </a:t>
            </a:r>
          </a:p>
          <a:p>
            <a:pPr>
              <a:lnSpc>
                <a:spcPct val="90000"/>
              </a:lnSpc>
            </a:pPr>
            <a:r>
              <a:rPr lang="en-US" dirty="0"/>
              <a:t>		</a:t>
            </a:r>
            <a:r>
              <a:rPr lang="en-US" dirty="0" err="1"/>
              <a:t>g.setFont</a:t>
            </a:r>
            <a:r>
              <a:rPr lang="en-US" dirty="0"/>
              <a:t>(new Font("TimesRoman",Font.PLAIN,36));</a:t>
            </a:r>
          </a:p>
          <a:p>
            <a:pPr>
              <a:lnSpc>
                <a:spcPct val="90000"/>
              </a:lnSpc>
            </a:pPr>
            <a:r>
              <a:rPr lang="en-US" dirty="0"/>
              <a:t>		</a:t>
            </a:r>
            <a:r>
              <a:rPr lang="en-US" dirty="0" err="1"/>
              <a:t>g.drawString</a:t>
            </a:r>
            <a:r>
              <a:rPr lang="en-US" dirty="0"/>
              <a:t>("Times Roman 36-point plain font",20,180);</a:t>
            </a:r>
          </a:p>
          <a:p>
            <a:pPr>
              <a:lnSpc>
                <a:spcPct val="90000"/>
              </a:lnSpc>
            </a:pPr>
            <a:r>
              <a:rPr lang="en-US" dirty="0"/>
              <a:t>		</a:t>
            </a:r>
            <a:r>
              <a:rPr lang="en-US" dirty="0" err="1"/>
              <a:t>g.setFont</a:t>
            </a:r>
            <a:r>
              <a:rPr lang="en-US" dirty="0"/>
              <a:t>(new Font("TimesRoman",Font.ITALIC,36));</a:t>
            </a:r>
          </a:p>
          <a:p>
            <a:pPr>
              <a:lnSpc>
                <a:spcPct val="90000"/>
              </a:lnSpc>
            </a:pPr>
            <a:r>
              <a:rPr lang="en-US" dirty="0"/>
              <a:t>		</a:t>
            </a:r>
            <a:r>
              <a:rPr lang="en-US" dirty="0" err="1"/>
              <a:t>g.drawString</a:t>
            </a:r>
            <a:r>
              <a:rPr lang="en-US" dirty="0"/>
              <a:t>("Times Roman 36-point italic font",20,260);</a:t>
            </a:r>
          </a:p>
          <a:p>
            <a:pPr>
              <a:lnSpc>
                <a:spcPct val="90000"/>
              </a:lnSpc>
            </a:pPr>
            <a:r>
              <a:rPr lang="en-US" dirty="0"/>
              <a:t>		</a:t>
            </a:r>
            <a:r>
              <a:rPr lang="en-US" dirty="0" err="1"/>
              <a:t>g.setFont</a:t>
            </a:r>
            <a:r>
              <a:rPr lang="en-US" dirty="0"/>
              <a:t>(new Font("Arial",Font.PLAIN,48));</a:t>
            </a:r>
          </a:p>
          <a:p>
            <a:pPr>
              <a:lnSpc>
                <a:spcPct val="90000"/>
              </a:lnSpc>
            </a:pPr>
            <a:r>
              <a:rPr lang="en-US" dirty="0"/>
              <a:t>		</a:t>
            </a:r>
            <a:r>
              <a:rPr lang="en-US" dirty="0" err="1"/>
              <a:t>g.drawString</a:t>
            </a:r>
            <a:r>
              <a:rPr lang="en-US" dirty="0"/>
              <a:t>("Arial 48-point plain font",20,360); </a:t>
            </a:r>
          </a:p>
          <a:p>
            <a:pPr>
              <a:lnSpc>
                <a:spcPct val="90000"/>
              </a:lnSpc>
            </a:pPr>
            <a:r>
              <a:rPr lang="en-US" dirty="0"/>
              <a:t>		</a:t>
            </a:r>
            <a:r>
              <a:rPr lang="en-US" dirty="0" err="1"/>
              <a:t>g.setFont</a:t>
            </a:r>
            <a:r>
              <a:rPr lang="en-US" dirty="0"/>
              <a:t>(new Font("Arial", </a:t>
            </a:r>
            <a:r>
              <a:rPr lang="en-US" dirty="0" err="1"/>
              <a:t>Font.BOLD</a:t>
            </a:r>
            <a:r>
              <a:rPr lang="en-US" dirty="0"/>
              <a:t> + </a:t>
            </a:r>
            <a:r>
              <a:rPr lang="en-US" dirty="0" err="1"/>
              <a:t>Font.ITALIC</a:t>
            </a:r>
            <a:r>
              <a:rPr lang="en-US" dirty="0"/>
              <a:t>, 48));</a:t>
            </a:r>
          </a:p>
          <a:p>
            <a:pPr>
              <a:lnSpc>
                <a:spcPct val="90000"/>
              </a:lnSpc>
            </a:pPr>
            <a:r>
              <a:rPr lang="en-US" dirty="0"/>
              <a:t>		</a:t>
            </a:r>
            <a:r>
              <a:rPr lang="en-US" dirty="0" err="1"/>
              <a:t>g.drawString</a:t>
            </a:r>
            <a:r>
              <a:rPr lang="en-US" dirty="0"/>
              <a:t>("Arial 48-point bold and italic font",20,460);  </a:t>
            </a:r>
          </a:p>
          <a:p>
            <a:pPr>
              <a:lnSpc>
                <a:spcPct val="90000"/>
              </a:lnSpc>
            </a:pPr>
            <a:r>
              <a:rPr lang="en-US" dirty="0"/>
              <a:t>		</a:t>
            </a:r>
            <a:r>
              <a:rPr lang="en-US" dirty="0" err="1"/>
              <a:t>g.setFont</a:t>
            </a:r>
            <a:r>
              <a:rPr lang="en-US" dirty="0"/>
              <a:t>(new Font("Qwerty",Font.PLAIN,24));</a:t>
            </a:r>
          </a:p>
          <a:p>
            <a:pPr>
              <a:lnSpc>
                <a:spcPct val="90000"/>
              </a:lnSpc>
            </a:pPr>
            <a:r>
              <a:rPr lang="en-US" dirty="0"/>
              <a:t>		</a:t>
            </a:r>
            <a:r>
              <a:rPr lang="en-US" sz="3200" dirty="0" err="1"/>
              <a:t>g.drawString</a:t>
            </a:r>
            <a:r>
              <a:rPr lang="en-US" sz="3200" dirty="0"/>
              <a:t>("Arial 24-point plain font substituted for non-existent Qwerty font",20,520);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/>
              <a:t>	}</a:t>
            </a:r>
          </a:p>
          <a:p>
            <a:pPr>
              <a:lnSpc>
                <a:spcPct val="90000"/>
              </a:lnSpc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006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GraphicsEx3 Output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371" y="969963"/>
            <a:ext cx="7131258" cy="588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7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setFont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g.setFont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Font("Courier",Font.BOLD,20));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alters the default font to Courier, Bold and size 20.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An object of the Font class is used to change the font.</a:t>
            </a:r>
          </a:p>
        </p:txBody>
      </p:sp>
    </p:spTree>
    <p:extLst>
      <p:ext uri="{BB962C8B-B14F-4D97-AF65-F5344CB8AC3E}">
        <p14:creationId xmlns:p14="http://schemas.microsoft.com/office/powerpoint/2010/main" val="162601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and Polygons</a:t>
            </a:r>
          </a:p>
        </p:txBody>
      </p:sp>
    </p:spTree>
    <p:extLst>
      <p:ext uri="{BB962C8B-B14F-4D97-AF65-F5344CB8AC3E}">
        <p14:creationId xmlns:p14="http://schemas.microsoft.com/office/powerpoint/2010/main" val="55920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40000"/>
              </a:lnSpc>
            </a:pPr>
            <a:r>
              <a:rPr lang="en-US" dirty="0"/>
              <a:t>import </a:t>
            </a:r>
            <a:r>
              <a:rPr lang="en-US" dirty="0" err="1"/>
              <a:t>java.awt</a:t>
            </a:r>
            <a:r>
              <a:rPr lang="en-US" dirty="0"/>
              <a:t>.*;</a:t>
            </a:r>
          </a:p>
          <a:p>
            <a:pPr>
              <a:lnSpc>
                <a:spcPct val="140000"/>
              </a:lnSpc>
            </a:pPr>
            <a:r>
              <a:rPr lang="en-US" dirty="0"/>
              <a:t>public class GraphicsEx4 extends </a:t>
            </a:r>
            <a:r>
              <a:rPr lang="en-US" dirty="0" err="1"/>
              <a:t>java.applet.Applet</a:t>
            </a:r>
            <a:r>
              <a:rPr lang="en-US" dirty="0"/>
              <a:t>{ </a:t>
            </a:r>
          </a:p>
          <a:p>
            <a:pPr>
              <a:lnSpc>
                <a:spcPct val="90000"/>
              </a:lnSpc>
            </a:pPr>
            <a:r>
              <a:rPr lang="en-US" dirty="0"/>
              <a:t>	public void paint(Graphics g){</a:t>
            </a:r>
          </a:p>
          <a:p>
            <a:pPr>
              <a:lnSpc>
                <a:spcPct val="90000"/>
              </a:lnSpc>
            </a:pPr>
            <a:r>
              <a:rPr lang="en-US" dirty="0"/>
              <a:t>		int </a:t>
            </a:r>
            <a:r>
              <a:rPr lang="en-US" dirty="0" err="1"/>
              <a:t>x,y</a:t>
            </a:r>
            <a:r>
              <a:rPr lang="en-US" dirty="0"/>
              <a:t>;</a:t>
            </a:r>
          </a:p>
          <a:p>
            <a:pPr>
              <a:lnSpc>
                <a:spcPct val="90000"/>
              </a:lnSpc>
            </a:pPr>
            <a:r>
              <a:rPr lang="en-US" dirty="0"/>
              <a:t>		int radius = 100;</a:t>
            </a:r>
          </a:p>
          <a:p>
            <a:pPr>
              <a:lnSpc>
                <a:spcPct val="90000"/>
              </a:lnSpc>
            </a:pPr>
            <a:r>
              <a:rPr lang="en-US" dirty="0"/>
              <a:t>		int </a:t>
            </a:r>
            <a:r>
              <a:rPr lang="en-US" dirty="0" err="1"/>
              <a:t>centerX</a:t>
            </a:r>
            <a:r>
              <a:rPr lang="en-US" dirty="0"/>
              <a:t> = 200;</a:t>
            </a:r>
          </a:p>
          <a:p>
            <a:pPr>
              <a:lnSpc>
                <a:spcPct val="90000"/>
              </a:lnSpc>
            </a:pPr>
            <a:r>
              <a:rPr lang="en-US" dirty="0"/>
              <a:t>		int </a:t>
            </a:r>
            <a:r>
              <a:rPr lang="en-US" dirty="0" err="1"/>
              <a:t>centerY</a:t>
            </a:r>
            <a:r>
              <a:rPr lang="en-US" dirty="0"/>
              <a:t> = 200;</a:t>
            </a:r>
          </a:p>
          <a:p>
            <a:pPr>
              <a:lnSpc>
                <a:spcPct val="90000"/>
              </a:lnSpc>
            </a:pPr>
            <a:r>
              <a:rPr lang="en-US" dirty="0"/>
              <a:t>		</a:t>
            </a:r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Color.blue</a:t>
            </a:r>
            <a:r>
              <a:rPr lang="en-US" dirty="0"/>
              <a:t>);   </a:t>
            </a:r>
          </a:p>
          <a:p>
            <a:pPr>
              <a:lnSpc>
                <a:spcPct val="90000"/>
              </a:lnSpc>
            </a:pPr>
            <a:r>
              <a:rPr lang="en-US" dirty="0"/>
              <a:t>		for (double radian = 0; radian &lt;= 2 * </a:t>
            </a:r>
            <a:r>
              <a:rPr lang="en-US" dirty="0" err="1"/>
              <a:t>Math.PI</a:t>
            </a:r>
            <a:r>
              <a:rPr lang="en-US" dirty="0"/>
              <a:t>; radian += 0.01){</a:t>
            </a:r>
          </a:p>
          <a:p>
            <a:pPr>
              <a:lnSpc>
                <a:spcPct val="90000"/>
              </a:lnSpc>
            </a:pPr>
            <a:r>
              <a:rPr lang="en-US" dirty="0"/>
              <a:t>			x = (int) 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Math.cos</a:t>
            </a:r>
            <a:r>
              <a:rPr lang="en-US" dirty="0"/>
              <a:t>(radian) * radius) + </a:t>
            </a:r>
            <a:r>
              <a:rPr lang="en-US" dirty="0" err="1"/>
              <a:t>centerX</a:t>
            </a:r>
            <a:r>
              <a:rPr lang="en-US" dirty="0"/>
              <a:t>;</a:t>
            </a:r>
          </a:p>
          <a:p>
            <a:pPr>
              <a:lnSpc>
                <a:spcPct val="90000"/>
              </a:lnSpc>
            </a:pPr>
            <a:r>
              <a:rPr lang="en-US" dirty="0"/>
              <a:t>			y = (int) 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Math.sin</a:t>
            </a:r>
            <a:r>
              <a:rPr lang="en-US" dirty="0"/>
              <a:t>(radian) * radius) + </a:t>
            </a:r>
            <a:r>
              <a:rPr lang="en-US" dirty="0" err="1"/>
              <a:t>centerY</a:t>
            </a:r>
            <a:r>
              <a:rPr lang="en-US" dirty="0"/>
              <a:t>;</a:t>
            </a:r>
          </a:p>
          <a:p>
            <a:pPr>
              <a:lnSpc>
                <a:spcPct val="90000"/>
              </a:lnSpc>
            </a:pPr>
            <a:r>
              <a:rPr lang="en-US" dirty="0"/>
              <a:t>			</a:t>
            </a:r>
            <a:r>
              <a:rPr lang="en-US" dirty="0" err="1"/>
              <a:t>g.drawLine</a:t>
            </a:r>
            <a:r>
              <a:rPr lang="en-US" dirty="0"/>
              <a:t>(</a:t>
            </a:r>
            <a:r>
              <a:rPr lang="en-US" dirty="0" err="1"/>
              <a:t>x,y,x,y</a:t>
            </a:r>
            <a:r>
              <a:rPr lang="en-US" dirty="0"/>
              <a:t>);</a:t>
            </a:r>
          </a:p>
          <a:p>
            <a:pPr>
              <a:lnSpc>
                <a:spcPct val="90000"/>
              </a:lnSpc>
            </a:pPr>
            <a:r>
              <a:rPr lang="en-US" dirty="0"/>
              <a:t>		}</a:t>
            </a:r>
          </a:p>
          <a:p>
            <a:pPr>
              <a:lnSpc>
                <a:spcPct val="90000"/>
              </a:lnSpc>
            </a:pPr>
            <a:r>
              <a:rPr lang="en-US" dirty="0"/>
              <a:t>	}</a:t>
            </a:r>
          </a:p>
          <a:p>
            <a:pPr>
              <a:lnSpc>
                <a:spcPct val="90000"/>
              </a:lnSpc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0279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GraphicsEx4 Output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203" y="1569870"/>
            <a:ext cx="4893594" cy="47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8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public class GraphicsEx5 extends </a:t>
            </a:r>
            <a:r>
              <a:rPr lang="en-US" dirty="0" err="1"/>
              <a:t>java.applet.Applet</a:t>
            </a:r>
            <a:r>
              <a:rPr lang="en-US" dirty="0"/>
              <a:t>{</a:t>
            </a:r>
          </a:p>
          <a:p>
            <a:r>
              <a:rPr lang="en-US" dirty="0"/>
              <a:t>    public void paint(Graphics g){</a:t>
            </a:r>
          </a:p>
          <a:p>
            <a:r>
              <a:rPr lang="en-US" dirty="0"/>
              <a:t>        int radius = 100;   int </a:t>
            </a:r>
            <a:r>
              <a:rPr lang="en-US" dirty="0" err="1"/>
              <a:t>centerX</a:t>
            </a:r>
            <a:r>
              <a:rPr lang="en-US" dirty="0"/>
              <a:t> = 200;   int </a:t>
            </a:r>
            <a:r>
              <a:rPr lang="en-US" dirty="0" err="1"/>
              <a:t>centerY</a:t>
            </a:r>
            <a:r>
              <a:rPr lang="en-US" dirty="0"/>
              <a:t> = 200;</a:t>
            </a:r>
          </a:p>
          <a:p>
            <a:r>
              <a:rPr lang="en-US" dirty="0"/>
              <a:t>        double </a:t>
            </a:r>
            <a:r>
              <a:rPr lang="en-US" dirty="0" err="1"/>
              <a:t>twoPI</a:t>
            </a:r>
            <a:r>
              <a:rPr lang="en-US" dirty="0"/>
              <a:t> = 2 * </a:t>
            </a:r>
            <a:r>
              <a:rPr lang="en-US" dirty="0" err="1"/>
              <a:t>Math.PI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Color.blue</a:t>
            </a:r>
            <a:r>
              <a:rPr lang="en-US" dirty="0"/>
              <a:t>);</a:t>
            </a:r>
          </a:p>
          <a:p>
            <a:r>
              <a:rPr lang="en-US" dirty="0"/>
              <a:t>        int x1 = (int) 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Math.cos</a:t>
            </a:r>
            <a:r>
              <a:rPr lang="en-US" dirty="0"/>
              <a:t>(</a:t>
            </a:r>
            <a:r>
              <a:rPr lang="en-US" dirty="0" err="1"/>
              <a:t>twoPI</a:t>
            </a:r>
            <a:r>
              <a:rPr lang="en-US" dirty="0"/>
              <a:t> * 1/6) * radius) + </a:t>
            </a:r>
            <a:r>
              <a:rPr lang="en-US" dirty="0" err="1"/>
              <a:t>centerX</a:t>
            </a:r>
            <a:r>
              <a:rPr lang="en-US" dirty="0"/>
              <a:t>;</a:t>
            </a:r>
          </a:p>
          <a:p>
            <a:r>
              <a:rPr lang="en-US" dirty="0"/>
              <a:t>        int y1 = (int) 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Math.sin</a:t>
            </a:r>
            <a:r>
              <a:rPr lang="en-US" dirty="0"/>
              <a:t>(</a:t>
            </a:r>
            <a:r>
              <a:rPr lang="en-US" dirty="0" err="1"/>
              <a:t>twoPI</a:t>
            </a:r>
            <a:r>
              <a:rPr lang="en-US" dirty="0"/>
              <a:t> * 1/6) * radius) + </a:t>
            </a:r>
            <a:r>
              <a:rPr lang="en-US" dirty="0" err="1"/>
              <a:t>centerY</a:t>
            </a:r>
            <a:r>
              <a:rPr lang="en-US" dirty="0"/>
              <a:t>;</a:t>
            </a:r>
          </a:p>
          <a:p>
            <a:r>
              <a:rPr lang="en-US" dirty="0"/>
              <a:t>        int x2 = (int) 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Math.cos</a:t>
            </a:r>
            <a:r>
              <a:rPr lang="en-US" dirty="0"/>
              <a:t>(</a:t>
            </a:r>
            <a:r>
              <a:rPr lang="en-US" dirty="0" err="1"/>
              <a:t>twoPI</a:t>
            </a:r>
            <a:r>
              <a:rPr lang="en-US" dirty="0"/>
              <a:t> * 2/6) * radius) + </a:t>
            </a:r>
            <a:r>
              <a:rPr lang="en-US" dirty="0" err="1"/>
              <a:t>centerX</a:t>
            </a:r>
            <a:r>
              <a:rPr lang="en-US" dirty="0"/>
              <a:t>;</a:t>
            </a:r>
          </a:p>
          <a:p>
            <a:r>
              <a:rPr lang="en-US" dirty="0"/>
              <a:t>        int y2 = (int) 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Math.sin</a:t>
            </a:r>
            <a:r>
              <a:rPr lang="en-US" dirty="0"/>
              <a:t>(</a:t>
            </a:r>
            <a:r>
              <a:rPr lang="en-US" dirty="0" err="1"/>
              <a:t>twoPI</a:t>
            </a:r>
            <a:r>
              <a:rPr lang="en-US" dirty="0"/>
              <a:t> * 2/6) * radius) + </a:t>
            </a:r>
            <a:r>
              <a:rPr lang="en-US" dirty="0" err="1"/>
              <a:t>centerY</a:t>
            </a:r>
            <a:r>
              <a:rPr lang="en-US" dirty="0"/>
              <a:t>;</a:t>
            </a:r>
          </a:p>
          <a:p>
            <a:r>
              <a:rPr lang="en-US" dirty="0"/>
              <a:t>        int x3 = (int) 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Math.cos</a:t>
            </a:r>
            <a:r>
              <a:rPr lang="en-US" dirty="0"/>
              <a:t>(</a:t>
            </a:r>
            <a:r>
              <a:rPr lang="en-US" dirty="0" err="1"/>
              <a:t>twoPI</a:t>
            </a:r>
            <a:r>
              <a:rPr lang="en-US" dirty="0"/>
              <a:t> * 3/6) * radius) + </a:t>
            </a:r>
            <a:r>
              <a:rPr lang="en-US" dirty="0" err="1"/>
              <a:t>centerX</a:t>
            </a:r>
            <a:r>
              <a:rPr lang="en-US" dirty="0"/>
              <a:t>;</a:t>
            </a:r>
          </a:p>
          <a:p>
            <a:r>
              <a:rPr lang="en-US" dirty="0"/>
              <a:t>        int y3 = (int) 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Math.sin</a:t>
            </a:r>
            <a:r>
              <a:rPr lang="en-US" dirty="0"/>
              <a:t>(</a:t>
            </a:r>
            <a:r>
              <a:rPr lang="en-US" dirty="0" err="1"/>
              <a:t>twoPI</a:t>
            </a:r>
            <a:r>
              <a:rPr lang="en-US" dirty="0"/>
              <a:t> * 3/6) * radius) + </a:t>
            </a:r>
            <a:r>
              <a:rPr lang="en-US" dirty="0" err="1"/>
              <a:t>centerY</a:t>
            </a:r>
            <a:r>
              <a:rPr lang="en-US" dirty="0"/>
              <a:t>;</a:t>
            </a:r>
          </a:p>
          <a:p>
            <a:r>
              <a:rPr lang="en-US" dirty="0"/>
              <a:t>        int x4 = (int) 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Math.cos</a:t>
            </a:r>
            <a:r>
              <a:rPr lang="en-US" dirty="0"/>
              <a:t>(</a:t>
            </a:r>
            <a:r>
              <a:rPr lang="en-US" dirty="0" err="1"/>
              <a:t>twoPI</a:t>
            </a:r>
            <a:r>
              <a:rPr lang="en-US" dirty="0"/>
              <a:t> * 4/6) * radius) + </a:t>
            </a:r>
            <a:r>
              <a:rPr lang="en-US" dirty="0" err="1"/>
              <a:t>centerX</a:t>
            </a:r>
            <a:r>
              <a:rPr lang="en-US" dirty="0"/>
              <a:t>;</a:t>
            </a:r>
          </a:p>
          <a:p>
            <a:r>
              <a:rPr lang="en-US" dirty="0"/>
              <a:t>        int y4 = (int) 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Math.sin</a:t>
            </a:r>
            <a:r>
              <a:rPr lang="en-US" dirty="0"/>
              <a:t>(</a:t>
            </a:r>
            <a:r>
              <a:rPr lang="en-US" dirty="0" err="1"/>
              <a:t>twoPI</a:t>
            </a:r>
            <a:r>
              <a:rPr lang="en-US" dirty="0"/>
              <a:t> * 4/6) * radius) + </a:t>
            </a:r>
            <a:r>
              <a:rPr lang="en-US" dirty="0" err="1"/>
              <a:t>centerY</a:t>
            </a:r>
            <a:r>
              <a:rPr lang="en-US" dirty="0"/>
              <a:t>;</a:t>
            </a:r>
          </a:p>
          <a:p>
            <a:r>
              <a:rPr lang="en-US" dirty="0"/>
              <a:t>        int x5 = (int) 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Math.cos</a:t>
            </a:r>
            <a:r>
              <a:rPr lang="en-US" dirty="0"/>
              <a:t>(</a:t>
            </a:r>
            <a:r>
              <a:rPr lang="en-US" dirty="0" err="1"/>
              <a:t>twoPI</a:t>
            </a:r>
            <a:r>
              <a:rPr lang="en-US" dirty="0"/>
              <a:t> * 5/6) * radius) + </a:t>
            </a:r>
            <a:r>
              <a:rPr lang="en-US" dirty="0" err="1"/>
              <a:t>centerX</a:t>
            </a:r>
            <a:r>
              <a:rPr lang="en-US" dirty="0"/>
              <a:t>;</a:t>
            </a:r>
          </a:p>
          <a:p>
            <a:r>
              <a:rPr lang="en-US" dirty="0"/>
              <a:t>        int y5 = (int) 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Math.sin</a:t>
            </a:r>
            <a:r>
              <a:rPr lang="en-US" dirty="0"/>
              <a:t>(</a:t>
            </a:r>
            <a:r>
              <a:rPr lang="en-US" dirty="0" err="1"/>
              <a:t>twoPI</a:t>
            </a:r>
            <a:r>
              <a:rPr lang="en-US" dirty="0"/>
              <a:t> * 5/6) * radius) + </a:t>
            </a:r>
            <a:r>
              <a:rPr lang="en-US" dirty="0" err="1"/>
              <a:t>centerY</a:t>
            </a:r>
            <a:r>
              <a:rPr lang="en-US" dirty="0"/>
              <a:t>;</a:t>
            </a:r>
          </a:p>
          <a:p>
            <a:r>
              <a:rPr lang="en-US" dirty="0"/>
              <a:t>        int x6 = (int) 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Math.cos</a:t>
            </a:r>
            <a:r>
              <a:rPr lang="en-US" dirty="0"/>
              <a:t>(</a:t>
            </a:r>
            <a:r>
              <a:rPr lang="en-US" dirty="0" err="1"/>
              <a:t>twoPI</a:t>
            </a:r>
            <a:r>
              <a:rPr lang="en-US" dirty="0"/>
              <a:t>) * radius) + </a:t>
            </a:r>
            <a:r>
              <a:rPr lang="en-US" dirty="0" err="1"/>
              <a:t>centerX</a:t>
            </a:r>
            <a:r>
              <a:rPr lang="en-US" dirty="0"/>
              <a:t>;</a:t>
            </a:r>
          </a:p>
          <a:p>
            <a:r>
              <a:rPr lang="en-US" dirty="0"/>
              <a:t>        int y6 = (int) 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Math.sin</a:t>
            </a:r>
            <a:r>
              <a:rPr lang="en-US" dirty="0"/>
              <a:t>(</a:t>
            </a:r>
            <a:r>
              <a:rPr lang="en-US" dirty="0" err="1"/>
              <a:t>twoPI</a:t>
            </a:r>
            <a:r>
              <a:rPr lang="en-US" dirty="0"/>
              <a:t>) * radius) + </a:t>
            </a:r>
            <a:r>
              <a:rPr lang="en-US" dirty="0" err="1"/>
              <a:t>centerY</a:t>
            </a:r>
            <a:r>
              <a:rPr lang="en-US" dirty="0"/>
              <a:t>;</a:t>
            </a:r>
          </a:p>
          <a:p>
            <a:r>
              <a:rPr lang="en-US" dirty="0"/>
              <a:t>        Polygon hex = new Polygon();</a:t>
            </a:r>
          </a:p>
          <a:p>
            <a:r>
              <a:rPr lang="en-US" dirty="0"/>
              <a:t>        </a:t>
            </a:r>
            <a:r>
              <a:rPr lang="en-US" dirty="0" err="1"/>
              <a:t>hex.addPoint</a:t>
            </a:r>
            <a:r>
              <a:rPr lang="en-US" dirty="0"/>
              <a:t>(x1,y1);   </a:t>
            </a:r>
            <a:r>
              <a:rPr lang="en-US" dirty="0" err="1"/>
              <a:t>hex.addPoint</a:t>
            </a:r>
            <a:r>
              <a:rPr lang="en-US" dirty="0"/>
              <a:t>(x2,y2);   </a:t>
            </a:r>
            <a:r>
              <a:rPr lang="en-US" dirty="0" err="1"/>
              <a:t>hex.addPoint</a:t>
            </a:r>
            <a:r>
              <a:rPr lang="en-US" dirty="0"/>
              <a:t>(x3,y3);</a:t>
            </a:r>
          </a:p>
          <a:p>
            <a:r>
              <a:rPr lang="en-US" dirty="0"/>
              <a:t>        </a:t>
            </a:r>
            <a:r>
              <a:rPr lang="en-US" dirty="0" err="1"/>
              <a:t>hex.addPoint</a:t>
            </a:r>
            <a:r>
              <a:rPr lang="en-US" dirty="0"/>
              <a:t>(x4,y4);   </a:t>
            </a:r>
            <a:r>
              <a:rPr lang="en-US" dirty="0" err="1"/>
              <a:t>hex.addPoint</a:t>
            </a:r>
            <a:r>
              <a:rPr lang="en-US" dirty="0"/>
              <a:t>(x5,y5);   </a:t>
            </a:r>
            <a:r>
              <a:rPr lang="en-US" dirty="0" err="1"/>
              <a:t>hex.addPoint</a:t>
            </a:r>
            <a:r>
              <a:rPr lang="en-US" dirty="0"/>
              <a:t>(x6,y6);</a:t>
            </a:r>
          </a:p>
          <a:p>
            <a:r>
              <a:rPr lang="en-US" dirty="0"/>
              <a:t>        </a:t>
            </a:r>
            <a:r>
              <a:rPr lang="en-US" dirty="0" err="1"/>
              <a:t>g.fillPolygon</a:t>
            </a:r>
            <a:r>
              <a:rPr lang="en-US" dirty="0"/>
              <a:t>(hex);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2244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GraphicsEx5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4883" y="1297754"/>
            <a:ext cx="5325979" cy="513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37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java.awt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public class GraphicsEx6 extends </a:t>
            </a:r>
            <a:r>
              <a:rPr lang="en-US" dirty="0" err="1"/>
              <a:t>java.applet.Applet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void paint(Graphics g)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Color.red</a:t>
            </a:r>
            <a:r>
              <a:rPr lang="en-US" dirty="0"/>
              <a:t>);</a:t>
            </a:r>
          </a:p>
          <a:p>
            <a:r>
              <a:rPr lang="en-US" dirty="0"/>
              <a:t>        int </a:t>
            </a:r>
            <a:r>
              <a:rPr lang="en-US" dirty="0" err="1"/>
              <a:t>xCoord</a:t>
            </a:r>
            <a:r>
              <a:rPr lang="en-US" dirty="0"/>
              <a:t>[] = {400,550,500,300,250};</a:t>
            </a:r>
          </a:p>
          <a:p>
            <a:r>
              <a:rPr lang="en-US" dirty="0"/>
              <a:t>        int </a:t>
            </a:r>
            <a:r>
              <a:rPr lang="en-US" dirty="0" err="1"/>
              <a:t>yCoord</a:t>
            </a:r>
            <a:r>
              <a:rPr lang="en-US" dirty="0"/>
              <a:t>[] = {70,200,350,350,200};</a:t>
            </a:r>
          </a:p>
          <a:p>
            <a:r>
              <a:rPr lang="en-US" dirty="0"/>
              <a:t>        </a:t>
            </a:r>
            <a:r>
              <a:rPr lang="en-US" dirty="0" err="1"/>
              <a:t>g.fillPolygon</a:t>
            </a:r>
            <a:r>
              <a:rPr lang="en-US" dirty="0"/>
              <a:t>(xCoord,yCoord,5);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8254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GraphicsEx6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870" y="1283368"/>
            <a:ext cx="7124941" cy="553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8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Graphics Library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We are moving away from </a:t>
            </a:r>
            <a:r>
              <a:rPr lang="en-US" dirty="0" err="1"/>
              <a:t>gpdraw</a:t>
            </a:r>
            <a:r>
              <a:rPr lang="en-US" dirty="0"/>
              <a:t> so we can use extended capabilities in the java.awt.* library.</a:t>
            </a:r>
          </a:p>
        </p:txBody>
      </p:sp>
    </p:spTree>
    <p:extLst>
      <p:ext uri="{BB962C8B-B14F-4D97-AF65-F5344CB8AC3E}">
        <p14:creationId xmlns:p14="http://schemas.microsoft.com/office/powerpoint/2010/main" val="2976029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java.awt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public class GraphicsEx7 extends </a:t>
            </a:r>
            <a:r>
              <a:rPr lang="en-US" dirty="0" err="1"/>
              <a:t>java.applet.Applet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void paint(Graphics g)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Color.blue</a:t>
            </a:r>
            <a:r>
              <a:rPr lang="en-US" dirty="0"/>
              <a:t>);</a:t>
            </a:r>
          </a:p>
          <a:p>
            <a:r>
              <a:rPr lang="en-US" dirty="0"/>
              <a:t>        int </a:t>
            </a:r>
            <a:r>
              <a:rPr lang="en-US" dirty="0" err="1"/>
              <a:t>xCoord</a:t>
            </a:r>
            <a:r>
              <a:rPr lang="en-US" dirty="0"/>
              <a:t>[] = {400,550,500,300,250};</a:t>
            </a:r>
          </a:p>
          <a:p>
            <a:r>
              <a:rPr lang="en-US" dirty="0"/>
              <a:t>        int </a:t>
            </a:r>
            <a:r>
              <a:rPr lang="en-US" dirty="0" err="1"/>
              <a:t>yCoord</a:t>
            </a:r>
            <a:r>
              <a:rPr lang="en-US" dirty="0"/>
              <a:t>[] = {70,200,350,350,200};</a:t>
            </a:r>
          </a:p>
          <a:p>
            <a:r>
              <a:rPr lang="en-US" dirty="0"/>
              <a:t>        </a:t>
            </a:r>
            <a:r>
              <a:rPr lang="en-US" dirty="0" err="1"/>
              <a:t>g.drawPolyline</a:t>
            </a:r>
            <a:r>
              <a:rPr lang="en-US" dirty="0"/>
              <a:t>(xCoord,yCoord,5);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2297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GraphicsEx7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508919"/>
            <a:ext cx="60960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21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public class GraphicsEx8 extends </a:t>
            </a:r>
            <a:r>
              <a:rPr lang="en-US" dirty="0" err="1"/>
              <a:t>java.applet.Applet</a:t>
            </a:r>
            <a:r>
              <a:rPr lang="en-US" dirty="0"/>
              <a:t>{</a:t>
            </a:r>
          </a:p>
          <a:p>
            <a:r>
              <a:rPr lang="en-US" dirty="0"/>
              <a:t>    public void paint(Graphics g){</a:t>
            </a:r>
          </a:p>
          <a:p>
            <a:r>
              <a:rPr lang="en-US" dirty="0"/>
              <a:t> 		</a:t>
            </a:r>
            <a:r>
              <a:rPr lang="en-US" dirty="0">
                <a:latin typeface="Times New Roman" pitchFamily="18" charset="0"/>
              </a:rPr>
              <a:t>int </a:t>
            </a:r>
            <a:r>
              <a:rPr lang="en-US" dirty="0" err="1">
                <a:latin typeface="Times New Roman" pitchFamily="18" charset="0"/>
              </a:rPr>
              <a:t>centerX</a:t>
            </a:r>
            <a:r>
              <a:rPr lang="en-US" dirty="0">
                <a:latin typeface="Times New Roman" pitchFamily="18" charset="0"/>
              </a:rPr>
              <a:t> = 400;</a:t>
            </a:r>
          </a:p>
          <a:p>
            <a:r>
              <a:rPr lang="en-US" dirty="0">
                <a:latin typeface="Times New Roman" pitchFamily="18" charset="0"/>
              </a:rPr>
              <a:t>		int </a:t>
            </a:r>
            <a:r>
              <a:rPr lang="en-US" dirty="0" err="1">
                <a:latin typeface="Times New Roman" pitchFamily="18" charset="0"/>
              </a:rPr>
              <a:t>centerY</a:t>
            </a:r>
            <a:r>
              <a:rPr lang="en-US" dirty="0">
                <a:latin typeface="Times New Roman" pitchFamily="18" charset="0"/>
              </a:rPr>
              <a:t> = 300;</a:t>
            </a:r>
          </a:p>
          <a:p>
            <a:r>
              <a:rPr lang="en-US" dirty="0">
                <a:latin typeface="Times New Roman" pitchFamily="18" charset="0"/>
              </a:rPr>
              <a:t>		int radius = 200;</a:t>
            </a:r>
          </a:p>
          <a:p>
            <a:r>
              <a:rPr lang="en-US" dirty="0">
                <a:latin typeface="Times New Roman" pitchFamily="18" charset="0"/>
              </a:rPr>
              <a:t>		double 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= 2 * </a:t>
            </a:r>
            <a:r>
              <a:rPr lang="en-US" dirty="0" err="1">
                <a:latin typeface="Times New Roman" pitchFamily="18" charset="0"/>
              </a:rPr>
              <a:t>Math.PI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r>
              <a:rPr lang="en-US" dirty="0">
                <a:latin typeface="Times New Roman" pitchFamily="18" charset="0"/>
              </a:rPr>
              <a:t>		int </a:t>
            </a:r>
            <a:r>
              <a:rPr lang="en-US" dirty="0" err="1">
                <a:latin typeface="Times New Roman" pitchFamily="18" charset="0"/>
              </a:rPr>
              <a:t>xCoord</a:t>
            </a:r>
            <a:r>
              <a:rPr lang="en-US" dirty="0">
                <a:latin typeface="Times New Roman" pitchFamily="18" charset="0"/>
              </a:rPr>
              <a:t>[] = new int[6];</a:t>
            </a:r>
          </a:p>
          <a:p>
            <a:r>
              <a:rPr lang="en-US" dirty="0">
                <a:latin typeface="Times New Roman" pitchFamily="18" charset="0"/>
              </a:rPr>
              <a:t>		int </a:t>
            </a:r>
            <a:r>
              <a:rPr lang="en-US" dirty="0" err="1">
                <a:latin typeface="Times New Roman" pitchFamily="18" charset="0"/>
              </a:rPr>
              <a:t>yCoord</a:t>
            </a:r>
            <a:r>
              <a:rPr lang="en-US" dirty="0">
                <a:latin typeface="Times New Roman" pitchFamily="18" charset="0"/>
              </a:rPr>
              <a:t>[] = new int[6];</a:t>
            </a:r>
          </a:p>
          <a:p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g.setColor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Color.blue</a:t>
            </a:r>
            <a:r>
              <a:rPr lang="en-US" dirty="0">
                <a:latin typeface="Times New Roman" pitchFamily="18" charset="0"/>
              </a:rPr>
              <a:t>); </a:t>
            </a:r>
          </a:p>
          <a:p>
            <a:r>
              <a:rPr lang="en-US" dirty="0">
                <a:latin typeface="Times New Roman" pitchFamily="18" charset="0"/>
              </a:rPr>
              <a:t>		for (int k = 0; k &lt; 6; k++){</a:t>
            </a:r>
          </a:p>
          <a:p>
            <a:r>
              <a:rPr lang="en-US" dirty="0">
                <a:latin typeface="Times New Roman" pitchFamily="18" charset="0"/>
              </a:rPr>
              <a:t>			</a:t>
            </a:r>
            <a:r>
              <a:rPr lang="en-US" dirty="0" err="1">
                <a:latin typeface="Times New Roman" pitchFamily="18" charset="0"/>
              </a:rPr>
              <a:t>xCoord</a:t>
            </a:r>
            <a:r>
              <a:rPr lang="en-US" dirty="0">
                <a:latin typeface="Times New Roman" pitchFamily="18" charset="0"/>
              </a:rPr>
              <a:t>[k] = (int)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Math.cos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* k/6) * radius) + </a:t>
            </a:r>
            <a:r>
              <a:rPr lang="en-US" dirty="0" err="1">
                <a:latin typeface="Times New Roman" pitchFamily="18" charset="0"/>
              </a:rPr>
              <a:t>centerX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r>
              <a:rPr lang="en-US" dirty="0">
                <a:latin typeface="Times New Roman" pitchFamily="18" charset="0"/>
              </a:rPr>
              <a:t>			</a:t>
            </a:r>
            <a:r>
              <a:rPr lang="en-US" dirty="0" err="1">
                <a:latin typeface="Times New Roman" pitchFamily="18" charset="0"/>
              </a:rPr>
              <a:t>yCoord</a:t>
            </a:r>
            <a:r>
              <a:rPr lang="en-US" dirty="0">
                <a:latin typeface="Times New Roman" pitchFamily="18" charset="0"/>
              </a:rPr>
              <a:t>[k] = (int)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Math.sin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* k/6) * radius) + </a:t>
            </a:r>
            <a:r>
              <a:rPr lang="en-US" dirty="0" err="1">
                <a:latin typeface="Times New Roman" pitchFamily="18" charset="0"/>
              </a:rPr>
              <a:t>centerY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r>
              <a:rPr lang="en-US" dirty="0">
                <a:latin typeface="Times New Roman" pitchFamily="18" charset="0"/>
              </a:rPr>
              <a:t>		}</a:t>
            </a:r>
          </a:p>
          <a:p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g.fillPolygon</a:t>
            </a:r>
            <a:r>
              <a:rPr lang="en-US" dirty="0">
                <a:latin typeface="Times New Roman" pitchFamily="18" charset="0"/>
              </a:rPr>
              <a:t>(xCoord,yCoord,6);</a:t>
            </a:r>
            <a:r>
              <a:rPr lang="en-US" dirty="0"/>
              <a:t>   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7743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GraphicsEx8 Output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1204361"/>
            <a:ext cx="63055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06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public class GraphicsEx9 extends </a:t>
            </a:r>
            <a:r>
              <a:rPr lang="en-US" dirty="0" err="1"/>
              <a:t>java.applet.Applet</a:t>
            </a:r>
            <a:r>
              <a:rPr lang="en-US" dirty="0"/>
              <a:t>{</a:t>
            </a:r>
          </a:p>
          <a:p>
            <a:r>
              <a:rPr lang="en-US" dirty="0"/>
              <a:t>    public void paint(Graphics g) {</a:t>
            </a:r>
          </a:p>
          <a:p>
            <a:r>
              <a:rPr lang="en-US" dirty="0"/>
              <a:t>        int sides = 5;</a:t>
            </a:r>
          </a:p>
          <a:p>
            <a:r>
              <a:rPr lang="en-US" dirty="0"/>
              <a:t>        for (int y = 100; y &lt;= 500; y+=120) {</a:t>
            </a:r>
          </a:p>
          <a:p>
            <a:r>
              <a:rPr lang="en-US" dirty="0"/>
              <a:t>            for (int x = 100; x &lt;= 800; x+=120)</a:t>
            </a:r>
          </a:p>
          <a:p>
            <a:r>
              <a:rPr lang="en-US" dirty="0"/>
              <a:t>                </a:t>
            </a:r>
            <a:r>
              <a:rPr lang="en-US" dirty="0" err="1"/>
              <a:t>regPolygon</a:t>
            </a:r>
            <a:r>
              <a:rPr lang="en-US" dirty="0"/>
              <a:t>(g,50,x,y,sides);</a:t>
            </a:r>
          </a:p>
          <a:p>
            <a:r>
              <a:rPr lang="en-US" dirty="0"/>
              <a:t>            sides++;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void </a:t>
            </a:r>
            <a:r>
              <a:rPr lang="en-US" dirty="0" err="1"/>
              <a:t>regPolygon</a:t>
            </a:r>
            <a:r>
              <a:rPr lang="en-US" dirty="0"/>
              <a:t>(Graphics g, int radius, int </a:t>
            </a:r>
            <a:r>
              <a:rPr lang="en-US" dirty="0" err="1"/>
              <a:t>centerX</a:t>
            </a:r>
            <a:r>
              <a:rPr lang="en-US" dirty="0"/>
              <a:t>, int </a:t>
            </a:r>
            <a:r>
              <a:rPr lang="en-US" dirty="0" err="1"/>
              <a:t>centerY,int</a:t>
            </a:r>
            <a:r>
              <a:rPr lang="en-US" dirty="0"/>
              <a:t> sides) {</a:t>
            </a:r>
          </a:p>
          <a:p>
            <a:r>
              <a:rPr lang="en-US" dirty="0"/>
              <a:t>        double </a:t>
            </a:r>
            <a:r>
              <a:rPr lang="en-US" dirty="0" err="1"/>
              <a:t>twoPI</a:t>
            </a:r>
            <a:r>
              <a:rPr lang="en-US" dirty="0"/>
              <a:t> = 2 * </a:t>
            </a:r>
            <a:r>
              <a:rPr lang="en-US" dirty="0" err="1"/>
              <a:t>Math.PI</a:t>
            </a:r>
            <a:r>
              <a:rPr lang="en-US" dirty="0"/>
              <a:t>;</a:t>
            </a:r>
          </a:p>
          <a:p>
            <a:r>
              <a:rPr lang="en-US" dirty="0"/>
              <a:t>        int </a:t>
            </a:r>
            <a:r>
              <a:rPr lang="en-US" dirty="0" err="1"/>
              <a:t>xCoord</a:t>
            </a:r>
            <a:r>
              <a:rPr lang="en-US" dirty="0"/>
              <a:t>[] = new int[sides];</a:t>
            </a:r>
          </a:p>
          <a:p>
            <a:r>
              <a:rPr lang="en-US" dirty="0"/>
              <a:t>        int </a:t>
            </a:r>
            <a:r>
              <a:rPr lang="en-US" dirty="0" err="1"/>
              <a:t>yCoord</a:t>
            </a:r>
            <a:r>
              <a:rPr lang="en-US" dirty="0"/>
              <a:t>[] = new int[sides];</a:t>
            </a:r>
          </a:p>
          <a:p>
            <a:r>
              <a:rPr lang="en-US" dirty="0"/>
              <a:t>        </a:t>
            </a:r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Color.blue</a:t>
            </a:r>
            <a:r>
              <a:rPr lang="en-US" dirty="0"/>
              <a:t>);</a:t>
            </a:r>
          </a:p>
          <a:p>
            <a:r>
              <a:rPr lang="en-US" dirty="0"/>
              <a:t>        for (int k = 0; k &lt; sides; k++) {</a:t>
            </a:r>
          </a:p>
          <a:p>
            <a:r>
              <a:rPr lang="en-US" dirty="0"/>
              <a:t>            </a:t>
            </a:r>
            <a:r>
              <a:rPr lang="en-US" dirty="0" err="1"/>
              <a:t>xCoord</a:t>
            </a:r>
            <a:r>
              <a:rPr lang="en-US" dirty="0"/>
              <a:t>[k] = (int) 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Math.cos</a:t>
            </a:r>
            <a:r>
              <a:rPr lang="en-US" dirty="0"/>
              <a:t>(</a:t>
            </a:r>
            <a:r>
              <a:rPr lang="en-US" dirty="0" err="1"/>
              <a:t>twoPI</a:t>
            </a:r>
            <a:r>
              <a:rPr lang="en-US" dirty="0"/>
              <a:t> * k/sides) * radius) + </a:t>
            </a:r>
            <a:r>
              <a:rPr lang="en-US" dirty="0" err="1"/>
              <a:t>centerX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yCoord</a:t>
            </a:r>
            <a:r>
              <a:rPr lang="en-US" dirty="0"/>
              <a:t>[k] = (int) 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Math.sin</a:t>
            </a:r>
            <a:r>
              <a:rPr lang="en-US" dirty="0"/>
              <a:t>(</a:t>
            </a:r>
            <a:r>
              <a:rPr lang="en-US" dirty="0" err="1"/>
              <a:t>twoPI</a:t>
            </a:r>
            <a:r>
              <a:rPr lang="en-US" dirty="0"/>
              <a:t> * k/sides) * radius) + </a:t>
            </a:r>
            <a:r>
              <a:rPr lang="en-US" dirty="0" err="1"/>
              <a:t>centerY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g.fillPolygon</a:t>
            </a:r>
            <a:r>
              <a:rPr lang="en-US" dirty="0"/>
              <a:t>(</a:t>
            </a:r>
            <a:r>
              <a:rPr lang="en-US" dirty="0" err="1"/>
              <a:t>xCoord,yCoord,sides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5613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GraphicsEx9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970450"/>
            <a:ext cx="76866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87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Routines with Graphics</a:t>
            </a:r>
          </a:p>
        </p:txBody>
      </p:sp>
    </p:spTree>
    <p:extLst>
      <p:ext uri="{BB962C8B-B14F-4D97-AF65-F5344CB8AC3E}">
        <p14:creationId xmlns:p14="http://schemas.microsoft.com/office/powerpoint/2010/main" val="3267076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public class GraphicsEx10 extends Applet{</a:t>
            </a:r>
          </a:p>
          <a:p>
            <a:r>
              <a:rPr lang="en-US" dirty="0"/>
              <a:t>    int </a:t>
            </a:r>
            <a:r>
              <a:rPr lang="en-US" dirty="0" err="1"/>
              <a:t>numClicks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public void </a:t>
            </a:r>
            <a:r>
              <a:rPr lang="en-US" dirty="0" err="1"/>
              <a:t>init</a:t>
            </a:r>
            <a:r>
              <a:rPr lang="en-US" dirty="0"/>
              <a:t>()  {  </a:t>
            </a:r>
            <a:r>
              <a:rPr lang="en-US" dirty="0" err="1"/>
              <a:t>numClicks</a:t>
            </a:r>
            <a:r>
              <a:rPr lang="en-US" dirty="0"/>
              <a:t> = 0;  }</a:t>
            </a:r>
          </a:p>
          <a:p>
            <a:endParaRPr lang="en-US" dirty="0"/>
          </a:p>
          <a:p>
            <a:r>
              <a:rPr lang="en-US" dirty="0"/>
              <a:t>    public void paint(Graphics g) {</a:t>
            </a:r>
          </a:p>
          <a:p>
            <a:r>
              <a:rPr lang="en-US" dirty="0"/>
              <a:t>        </a:t>
            </a:r>
            <a:r>
              <a:rPr lang="en-US" dirty="0" err="1"/>
              <a:t>g.drawString</a:t>
            </a:r>
            <a:r>
              <a:rPr lang="en-US" dirty="0"/>
              <a:t>("Mouse is clicked " + </a:t>
            </a:r>
            <a:r>
              <a:rPr lang="en-US" dirty="0" err="1"/>
              <a:t>numClicks</a:t>
            </a:r>
            <a:r>
              <a:rPr lang="en-US" dirty="0"/>
              <a:t> + “ 				</a:t>
            </a:r>
          </a:p>
          <a:p>
            <a:r>
              <a:rPr lang="en-US" dirty="0"/>
              <a:t>								times.",20,20);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boolean </a:t>
            </a:r>
            <a:r>
              <a:rPr lang="en-US" dirty="0" err="1"/>
              <a:t>mouseDown</a:t>
            </a:r>
            <a:r>
              <a:rPr lang="en-US" dirty="0"/>
              <a:t>(Event e, int x, int y) {</a:t>
            </a:r>
          </a:p>
          <a:p>
            <a:r>
              <a:rPr lang="en-US" dirty="0"/>
              <a:t>        </a:t>
            </a:r>
            <a:r>
              <a:rPr lang="en-US" dirty="0" err="1"/>
              <a:t>numClicks</a:t>
            </a:r>
            <a:r>
              <a:rPr lang="en-US" dirty="0"/>
              <a:t>++;</a:t>
            </a:r>
          </a:p>
          <a:p>
            <a:r>
              <a:rPr lang="en-US" dirty="0"/>
              <a:t>        repaint();</a:t>
            </a:r>
          </a:p>
          <a:p>
            <a:r>
              <a:rPr lang="en-US" dirty="0"/>
              <a:t>        return true;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0756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GraphicsEx10 Output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0295" y="1073687"/>
            <a:ext cx="5694947" cy="55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8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public class GraphicsEx11 extends Applet{</a:t>
            </a:r>
          </a:p>
          <a:p>
            <a:r>
              <a:rPr lang="en-US" dirty="0"/>
              <a:t>   int </a:t>
            </a:r>
            <a:r>
              <a:rPr lang="en-US" dirty="0" err="1"/>
              <a:t>xCoord</a:t>
            </a:r>
            <a:r>
              <a:rPr lang="en-US" dirty="0"/>
              <a:t>, </a:t>
            </a:r>
            <a:r>
              <a:rPr lang="en-US" dirty="0" err="1"/>
              <a:t>yCoord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void paint(Graphics g){</a:t>
            </a:r>
          </a:p>
          <a:p>
            <a:r>
              <a:rPr lang="en-US" dirty="0"/>
              <a:t>		</a:t>
            </a:r>
            <a:r>
              <a:rPr lang="en-US" dirty="0" err="1"/>
              <a:t>g.drawString</a:t>
            </a:r>
            <a:r>
              <a:rPr lang="en-US" dirty="0"/>
              <a:t>("Mouse clicked at (" + </a:t>
            </a:r>
            <a:r>
              <a:rPr lang="en-US" dirty="0" err="1"/>
              <a:t>xCoord</a:t>
            </a:r>
            <a:r>
              <a:rPr lang="en-US" dirty="0"/>
              <a:t> + "," + </a:t>
            </a:r>
            <a:r>
              <a:rPr lang="en-US" dirty="0" err="1"/>
              <a:t>yCoord</a:t>
            </a:r>
            <a:r>
              <a:rPr lang="en-US" dirty="0"/>
              <a:t> </a:t>
            </a:r>
          </a:p>
          <a:p>
            <a:r>
              <a:rPr lang="en-US" dirty="0"/>
              <a:t>								+ ")",20,20);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public boolean </a:t>
            </a:r>
            <a:r>
              <a:rPr lang="en-US" dirty="0" err="1"/>
              <a:t>mouseDown</a:t>
            </a:r>
            <a:r>
              <a:rPr lang="en-US" dirty="0"/>
              <a:t>(Event e, int x, int y){</a:t>
            </a:r>
          </a:p>
          <a:p>
            <a:r>
              <a:rPr lang="en-US" dirty="0"/>
              <a:t>		</a:t>
            </a:r>
            <a:r>
              <a:rPr lang="en-US" dirty="0" err="1"/>
              <a:t>xCoord</a:t>
            </a:r>
            <a:r>
              <a:rPr lang="en-US" dirty="0"/>
              <a:t> = x;</a:t>
            </a:r>
          </a:p>
          <a:p>
            <a:r>
              <a:rPr lang="en-US" dirty="0"/>
              <a:t>		</a:t>
            </a:r>
            <a:r>
              <a:rPr lang="en-US" dirty="0" err="1"/>
              <a:t>yCoord</a:t>
            </a:r>
            <a:r>
              <a:rPr lang="en-US" dirty="0"/>
              <a:t> = y;</a:t>
            </a:r>
          </a:p>
          <a:p>
            <a:r>
              <a:rPr lang="en-US" dirty="0"/>
              <a:t>		repaint();</a:t>
            </a:r>
          </a:p>
          <a:p>
            <a:r>
              <a:rPr lang="en-US" dirty="0"/>
              <a:t>		return true;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023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java.awt.*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Contains all of the classes from creating user interfaces and for painting graphics and images</a:t>
            </a:r>
          </a:p>
        </p:txBody>
      </p:sp>
    </p:spTree>
    <p:extLst>
      <p:ext uri="{BB962C8B-B14F-4D97-AF65-F5344CB8AC3E}">
        <p14:creationId xmlns:p14="http://schemas.microsoft.com/office/powerpoint/2010/main" val="2778235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GraphicsEx11 Output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556" y="1228224"/>
            <a:ext cx="5576888" cy="536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52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public class GraphicsEx12 extends Applet{</a:t>
            </a:r>
          </a:p>
          <a:p>
            <a:r>
              <a:rPr lang="en-US" dirty="0"/>
              <a:t>   int </a:t>
            </a:r>
            <a:r>
              <a:rPr lang="en-US" dirty="0" err="1"/>
              <a:t>xCoord</a:t>
            </a:r>
            <a:r>
              <a:rPr lang="en-US" dirty="0"/>
              <a:t>, </a:t>
            </a:r>
            <a:r>
              <a:rPr lang="en-US" dirty="0" err="1"/>
              <a:t>yCoord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void paint(Graphics g){</a:t>
            </a:r>
          </a:p>
          <a:p>
            <a:r>
              <a:rPr lang="en-US" dirty="0"/>
              <a:t>		</a:t>
            </a:r>
            <a:r>
              <a:rPr lang="en-US" dirty="0" err="1"/>
              <a:t>g.drawString</a:t>
            </a:r>
            <a:r>
              <a:rPr lang="en-US" dirty="0"/>
              <a:t>("Mouse clicked at (" + </a:t>
            </a:r>
            <a:r>
              <a:rPr lang="en-US" dirty="0" err="1"/>
              <a:t>xCoord</a:t>
            </a:r>
            <a:r>
              <a:rPr lang="en-US" dirty="0"/>
              <a:t> + "," + </a:t>
            </a:r>
            <a:r>
              <a:rPr lang="en-US" dirty="0" err="1"/>
              <a:t>yCoord</a:t>
            </a:r>
            <a:r>
              <a:rPr lang="en-US" dirty="0"/>
              <a:t> </a:t>
            </a:r>
          </a:p>
          <a:p>
            <a:r>
              <a:rPr lang="en-US" dirty="0"/>
              <a:t>								+ ")",20,20);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public boolean </a:t>
            </a:r>
            <a:r>
              <a:rPr lang="en-US" dirty="0" err="1"/>
              <a:t>mouseDown</a:t>
            </a:r>
            <a:r>
              <a:rPr lang="en-US" dirty="0"/>
              <a:t>(Event e, int x, int y){</a:t>
            </a:r>
          </a:p>
          <a:p>
            <a:r>
              <a:rPr lang="en-US" dirty="0"/>
              <a:t>		</a:t>
            </a:r>
            <a:r>
              <a:rPr lang="en-US" dirty="0" err="1"/>
              <a:t>xCoord</a:t>
            </a:r>
            <a:r>
              <a:rPr lang="en-US" dirty="0"/>
              <a:t> = x;</a:t>
            </a:r>
          </a:p>
          <a:p>
            <a:r>
              <a:rPr lang="en-US" dirty="0"/>
              <a:t>		</a:t>
            </a:r>
            <a:r>
              <a:rPr lang="en-US" dirty="0" err="1"/>
              <a:t>yCoord</a:t>
            </a:r>
            <a:r>
              <a:rPr lang="en-US" dirty="0"/>
              <a:t> = y;</a:t>
            </a:r>
          </a:p>
          <a:p>
            <a:r>
              <a:rPr lang="en-US" dirty="0"/>
              <a:t>		repaint();</a:t>
            </a:r>
          </a:p>
          <a:p>
            <a:r>
              <a:rPr lang="en-US" dirty="0"/>
              <a:t>		return true;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430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GraphicsEx12 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2056"/>
            <a:ext cx="3810000" cy="3648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732" y="2022056"/>
            <a:ext cx="38195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28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public class GraphicsEx13 extends Applet{</a:t>
            </a:r>
          </a:p>
          <a:p>
            <a:pPr>
              <a:lnSpc>
                <a:spcPct val="90000"/>
              </a:lnSpc>
            </a:pPr>
            <a:r>
              <a:rPr lang="en-US" dirty="0"/>
              <a:t>   </a:t>
            </a:r>
            <a:r>
              <a:rPr lang="en-US" dirty="0">
                <a:latin typeface="Times New Roman" pitchFamily="18" charset="0"/>
              </a:rPr>
              <a:t>boolean </a:t>
            </a:r>
            <a:r>
              <a:rPr lang="en-US" dirty="0" err="1">
                <a:latin typeface="Times New Roman" pitchFamily="18" charset="0"/>
              </a:rPr>
              <a:t>singleClick,doubleClick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en-US" dirty="0">
                <a:latin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void paint(Graphics g){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if (</a:t>
            </a:r>
            <a:r>
              <a:rPr lang="en-US" dirty="0" err="1">
                <a:latin typeface="Times New Roman" pitchFamily="18" charset="0"/>
              </a:rPr>
              <a:t>singleClick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	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("Mouse was clicked once",20,20);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if (</a:t>
            </a:r>
            <a:r>
              <a:rPr lang="en-US" dirty="0" err="1">
                <a:latin typeface="Times New Roman" pitchFamily="18" charset="0"/>
              </a:rPr>
              <a:t>doubleClick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	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("Mouse was clicked twice",20,20);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boolean </a:t>
            </a:r>
            <a:r>
              <a:rPr lang="en-US" dirty="0" err="1">
                <a:latin typeface="Times New Roman" pitchFamily="18" charset="0"/>
              </a:rPr>
              <a:t>mouseDown</a:t>
            </a:r>
            <a:r>
              <a:rPr lang="en-US" dirty="0">
                <a:latin typeface="Times New Roman" pitchFamily="18" charset="0"/>
              </a:rPr>
              <a:t>(Event e, int x, int y){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switch (</a:t>
            </a:r>
            <a:r>
              <a:rPr lang="en-US" dirty="0" err="1">
                <a:latin typeface="Times New Roman" pitchFamily="18" charset="0"/>
              </a:rPr>
              <a:t>e.clickCount</a:t>
            </a:r>
            <a:r>
              <a:rPr lang="en-US" dirty="0">
                <a:latin typeface="Times New Roman" pitchFamily="18" charset="0"/>
              </a:rPr>
              <a:t>){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	case 1: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		</a:t>
            </a:r>
            <a:r>
              <a:rPr lang="en-US" dirty="0" err="1">
                <a:latin typeface="Times New Roman" pitchFamily="18" charset="0"/>
              </a:rPr>
              <a:t>singleClick</a:t>
            </a:r>
            <a:r>
              <a:rPr lang="en-US" dirty="0">
                <a:latin typeface="Times New Roman" pitchFamily="18" charset="0"/>
              </a:rPr>
              <a:t> = true; </a:t>
            </a:r>
            <a:r>
              <a:rPr lang="en-US" dirty="0" err="1">
                <a:latin typeface="Times New Roman" pitchFamily="18" charset="0"/>
              </a:rPr>
              <a:t>doubleClick</a:t>
            </a:r>
            <a:r>
              <a:rPr lang="en-US" dirty="0">
                <a:latin typeface="Times New Roman" pitchFamily="18" charset="0"/>
              </a:rPr>
              <a:t> = false;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	case 2: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		</a:t>
            </a:r>
            <a:r>
              <a:rPr lang="en-US" dirty="0" err="1">
                <a:latin typeface="Times New Roman" pitchFamily="18" charset="0"/>
              </a:rPr>
              <a:t>doubleClick</a:t>
            </a:r>
            <a:r>
              <a:rPr lang="en-US" dirty="0">
                <a:latin typeface="Times New Roman" pitchFamily="18" charset="0"/>
              </a:rPr>
              <a:t> = true; </a:t>
            </a:r>
            <a:r>
              <a:rPr lang="en-US" dirty="0" err="1">
                <a:latin typeface="Times New Roman" pitchFamily="18" charset="0"/>
              </a:rPr>
              <a:t>singleClick</a:t>
            </a:r>
            <a:r>
              <a:rPr lang="en-US" dirty="0">
                <a:latin typeface="Times New Roman" pitchFamily="18" charset="0"/>
              </a:rPr>
              <a:t> = false;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}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repaint();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return true;	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    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9594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GraphicsEx13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891" y="1585912"/>
            <a:ext cx="4972217" cy="484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74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java.awt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java.applet.Applet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GraphicsEx14 extends Applet{</a:t>
            </a:r>
          </a:p>
          <a:p>
            <a:pPr>
              <a:lnSpc>
                <a:spcPct val="90000"/>
              </a:lnSpc>
            </a:pPr>
            <a:r>
              <a:rPr lang="en-US" dirty="0"/>
              <a:t>   </a:t>
            </a:r>
            <a:r>
              <a:rPr lang="en-US" dirty="0">
                <a:latin typeface="Times New Roman" pitchFamily="18" charset="0"/>
              </a:rPr>
              <a:t>int </a:t>
            </a:r>
            <a:r>
              <a:rPr lang="en-US" dirty="0" err="1">
                <a:latin typeface="Times New Roman" pitchFamily="18" charset="0"/>
              </a:rPr>
              <a:t>xCoord</a:t>
            </a:r>
            <a:r>
              <a:rPr lang="en-US" dirty="0">
                <a:latin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</a:rPr>
              <a:t>yCoord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void paint(Graphics g){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("Mouse is located at (" + </a:t>
            </a:r>
            <a:r>
              <a:rPr lang="en-US" dirty="0" err="1">
                <a:latin typeface="Times New Roman" pitchFamily="18" charset="0"/>
              </a:rPr>
              <a:t>xCoord</a:t>
            </a:r>
            <a:r>
              <a:rPr lang="en-US" dirty="0">
                <a:latin typeface="Times New Roman" pitchFamily="18" charset="0"/>
              </a:rPr>
              <a:t> + "," + </a:t>
            </a:r>
            <a:r>
              <a:rPr lang="en-US" dirty="0" err="1">
                <a:latin typeface="Times New Roman" pitchFamily="18" charset="0"/>
              </a:rPr>
              <a:t>yCoord</a:t>
            </a:r>
            <a:r>
              <a:rPr lang="en-US" dirty="0">
                <a:latin typeface="Times New Roman" pitchFamily="18" charset="0"/>
              </a:rPr>
              <a:t> + ")",20,20);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boolean </a:t>
            </a:r>
            <a:r>
              <a:rPr lang="en-US" dirty="0" err="1">
                <a:latin typeface="Times New Roman" pitchFamily="18" charset="0"/>
              </a:rPr>
              <a:t>mouseMove</a:t>
            </a:r>
            <a:r>
              <a:rPr lang="en-US" dirty="0">
                <a:latin typeface="Times New Roman" pitchFamily="18" charset="0"/>
              </a:rPr>
              <a:t>(Event e, int x, int y){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xCoord</a:t>
            </a:r>
            <a:r>
              <a:rPr lang="en-US" dirty="0">
                <a:latin typeface="Times New Roman" pitchFamily="18" charset="0"/>
              </a:rPr>
              <a:t> = x;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yCoord</a:t>
            </a:r>
            <a:r>
              <a:rPr lang="en-US" dirty="0">
                <a:latin typeface="Times New Roman" pitchFamily="18" charset="0"/>
              </a:rPr>
              <a:t> = y;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repaint();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return true;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0352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GraphicsEx14 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37" y="1571625"/>
            <a:ext cx="38195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93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java.awt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java.applet.Applet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GraphicsEx15 extends Applet{</a:t>
            </a:r>
          </a:p>
          <a:p>
            <a:pPr>
              <a:lnSpc>
                <a:spcPct val="90000"/>
              </a:lnSpc>
            </a:pPr>
            <a:r>
              <a:rPr lang="en-US" dirty="0"/>
              <a:t>   </a:t>
            </a:r>
            <a:r>
              <a:rPr lang="en-US" dirty="0">
                <a:latin typeface="Times New Roman" pitchFamily="18" charset="0"/>
              </a:rPr>
              <a:t>int </a:t>
            </a:r>
            <a:r>
              <a:rPr lang="en-US" dirty="0" err="1">
                <a:latin typeface="Times New Roman" pitchFamily="18" charset="0"/>
              </a:rPr>
              <a:t>xCoord</a:t>
            </a:r>
            <a:r>
              <a:rPr lang="en-US" dirty="0">
                <a:latin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</a:rPr>
              <a:t>yCoord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void paint(Graphics g){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("Mouse is located at (" + </a:t>
            </a:r>
            <a:r>
              <a:rPr lang="en-US" dirty="0" err="1">
                <a:latin typeface="Times New Roman" pitchFamily="18" charset="0"/>
              </a:rPr>
              <a:t>xCoord</a:t>
            </a:r>
            <a:r>
              <a:rPr lang="en-US" dirty="0">
                <a:latin typeface="Times New Roman" pitchFamily="18" charset="0"/>
              </a:rPr>
              <a:t> + "," + </a:t>
            </a:r>
            <a:r>
              <a:rPr lang="en-US" dirty="0" err="1">
                <a:latin typeface="Times New Roman" pitchFamily="18" charset="0"/>
              </a:rPr>
              <a:t>yCoord</a:t>
            </a:r>
            <a:r>
              <a:rPr lang="en-US" dirty="0">
                <a:latin typeface="Times New Roman" pitchFamily="18" charset="0"/>
              </a:rPr>
              <a:t> + ")",20,20);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boolean </a:t>
            </a:r>
            <a:r>
              <a:rPr lang="en-US" dirty="0" err="1">
                <a:latin typeface="Times New Roman" pitchFamily="18" charset="0"/>
              </a:rPr>
              <a:t>mouseDrag</a:t>
            </a:r>
            <a:r>
              <a:rPr lang="en-US" dirty="0">
                <a:latin typeface="Times New Roman" pitchFamily="18" charset="0"/>
              </a:rPr>
              <a:t>(Event e, int x, int y){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xCoord</a:t>
            </a:r>
            <a:r>
              <a:rPr lang="en-US" dirty="0">
                <a:latin typeface="Times New Roman" pitchFamily="18" charset="0"/>
              </a:rPr>
              <a:t> = x;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yCoord</a:t>
            </a:r>
            <a:r>
              <a:rPr lang="en-US" dirty="0">
                <a:latin typeface="Times New Roman" pitchFamily="18" charset="0"/>
              </a:rPr>
              <a:t> = y;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repaint();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return true;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660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GraphicsEx15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51" y="1847348"/>
            <a:ext cx="3790950" cy="3676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838" y="1868904"/>
            <a:ext cx="38385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86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70358" y="0"/>
            <a:ext cx="6721643" cy="6857999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r>
              <a:rPr lang="en-US" dirty="0"/>
              <a:t>public void paint(Graphics g){</a:t>
            </a:r>
          </a:p>
          <a:p>
            <a:r>
              <a:rPr lang="en-US" dirty="0"/>
              <a:t>		</a:t>
            </a:r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Color.red</a:t>
            </a:r>
            <a:r>
              <a:rPr lang="en-US" dirty="0"/>
              <a:t>);</a:t>
            </a:r>
          </a:p>
          <a:p>
            <a:r>
              <a:rPr lang="en-US" dirty="0"/>
              <a:t>		for (int k = 0; k &lt; </a:t>
            </a:r>
            <a:r>
              <a:rPr lang="en-US" dirty="0" err="1"/>
              <a:t>numSquare</a:t>
            </a:r>
            <a:r>
              <a:rPr lang="en-US" dirty="0"/>
              <a:t>; k++)</a:t>
            </a:r>
          </a:p>
          <a:p>
            <a:r>
              <a:rPr lang="en-US" dirty="0"/>
              <a:t>						</a:t>
            </a:r>
            <a:r>
              <a:rPr lang="en-US" dirty="0" err="1"/>
              <a:t>g.fillRect</a:t>
            </a:r>
            <a:r>
              <a:rPr lang="en-US" dirty="0"/>
              <a:t>(</a:t>
            </a:r>
            <a:r>
              <a:rPr lang="en-US" dirty="0" err="1"/>
              <a:t>xCoord</a:t>
            </a:r>
            <a:r>
              <a:rPr lang="en-US" dirty="0"/>
              <a:t>[k],</a:t>
            </a:r>
            <a:r>
              <a:rPr lang="en-US" dirty="0" err="1"/>
              <a:t>yCoord</a:t>
            </a:r>
            <a:r>
              <a:rPr lang="en-US" dirty="0"/>
              <a:t>[k],15,15);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boolean </a:t>
            </a:r>
            <a:r>
              <a:rPr lang="en-US" dirty="0" err="1"/>
              <a:t>mouseDown</a:t>
            </a:r>
            <a:r>
              <a:rPr lang="en-US" dirty="0"/>
              <a:t>(Event e, int x, int y) {</a:t>
            </a:r>
          </a:p>
          <a:p>
            <a:r>
              <a:rPr lang="en-US" dirty="0"/>
              <a:t>		</a:t>
            </a:r>
            <a:r>
              <a:rPr lang="en-US" dirty="0" err="1"/>
              <a:t>xCoord</a:t>
            </a:r>
            <a:r>
              <a:rPr lang="en-US" dirty="0"/>
              <a:t>[</a:t>
            </a:r>
            <a:r>
              <a:rPr lang="en-US" dirty="0" err="1"/>
              <a:t>numSquare</a:t>
            </a:r>
            <a:r>
              <a:rPr lang="en-US" dirty="0"/>
              <a:t>] = x;</a:t>
            </a:r>
          </a:p>
          <a:p>
            <a:r>
              <a:rPr lang="en-US" dirty="0"/>
              <a:t>		</a:t>
            </a:r>
            <a:r>
              <a:rPr lang="en-US" dirty="0" err="1"/>
              <a:t>yCoord</a:t>
            </a:r>
            <a:r>
              <a:rPr lang="en-US" dirty="0"/>
              <a:t>[</a:t>
            </a:r>
            <a:r>
              <a:rPr lang="en-US" dirty="0" err="1"/>
              <a:t>numSquare</a:t>
            </a:r>
            <a:r>
              <a:rPr lang="en-US" dirty="0"/>
              <a:t>] = y;</a:t>
            </a:r>
          </a:p>
          <a:p>
            <a:r>
              <a:rPr lang="en-US" dirty="0"/>
              <a:t>		</a:t>
            </a:r>
            <a:r>
              <a:rPr lang="en-US" dirty="0" err="1"/>
              <a:t>numSquare</a:t>
            </a:r>
            <a:r>
              <a:rPr lang="en-US" dirty="0"/>
              <a:t>++;</a:t>
            </a:r>
          </a:p>
          <a:p>
            <a:r>
              <a:rPr lang="en-US" dirty="0"/>
              <a:t>		repaint();</a:t>
            </a:r>
          </a:p>
          <a:p>
            <a:r>
              <a:rPr lang="en-US" dirty="0"/>
              <a:t>		return true;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 </a:t>
            </a: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0" y="-1"/>
            <a:ext cx="5470357" cy="68579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69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None/>
              <a:defRPr sz="3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0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32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810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8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170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4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458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4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class GraphicsEx16 extends Applet{</a:t>
            </a:r>
          </a:p>
          <a:p>
            <a:r>
              <a:rPr lang="en-US" dirty="0"/>
              <a:t>	int </a:t>
            </a:r>
            <a:r>
              <a:rPr lang="en-US" dirty="0" err="1"/>
              <a:t>xCoord</a:t>
            </a:r>
            <a:r>
              <a:rPr lang="en-US" dirty="0"/>
              <a:t>[];</a:t>
            </a:r>
          </a:p>
          <a:p>
            <a:r>
              <a:rPr lang="en-US" dirty="0"/>
              <a:t>	int </a:t>
            </a:r>
            <a:r>
              <a:rPr lang="en-US" dirty="0" err="1"/>
              <a:t>yCoord</a:t>
            </a:r>
            <a:r>
              <a:rPr lang="en-US" dirty="0"/>
              <a:t>[];</a:t>
            </a:r>
          </a:p>
          <a:p>
            <a:r>
              <a:rPr lang="en-US" dirty="0"/>
              <a:t>	int </a:t>
            </a:r>
            <a:r>
              <a:rPr lang="en-US" dirty="0" err="1"/>
              <a:t>numSquare</a:t>
            </a:r>
            <a:r>
              <a:rPr lang="en-US" dirty="0"/>
              <a:t>;</a:t>
            </a:r>
          </a:p>
          <a:p>
            <a:r>
              <a:rPr lang="en-US" dirty="0"/>
              <a:t>	boolean </a:t>
            </a:r>
            <a:r>
              <a:rPr lang="en-US" dirty="0" err="1"/>
              <a:t>firstPaint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void </a:t>
            </a:r>
            <a:r>
              <a:rPr lang="en-US" dirty="0" err="1"/>
              <a:t>init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xCoord</a:t>
            </a:r>
            <a:r>
              <a:rPr lang="en-US" dirty="0"/>
              <a:t> = new int[100];</a:t>
            </a:r>
          </a:p>
          <a:p>
            <a:r>
              <a:rPr lang="en-US" dirty="0"/>
              <a:t>		</a:t>
            </a:r>
            <a:r>
              <a:rPr lang="en-US" dirty="0" err="1"/>
              <a:t>yCoord</a:t>
            </a:r>
            <a:r>
              <a:rPr lang="en-US" dirty="0"/>
              <a:t> = new int[100];</a:t>
            </a:r>
          </a:p>
          <a:p>
            <a:r>
              <a:rPr lang="en-US" dirty="0"/>
              <a:t>		</a:t>
            </a:r>
            <a:r>
              <a:rPr lang="en-US" dirty="0" err="1"/>
              <a:t>numSquare</a:t>
            </a:r>
            <a:r>
              <a:rPr lang="en-US" dirty="0"/>
              <a:t> = 0;</a:t>
            </a:r>
          </a:p>
          <a:p>
            <a:r>
              <a:rPr lang="en-US" dirty="0"/>
              <a:t>		</a:t>
            </a:r>
            <a:r>
              <a:rPr lang="en-US" dirty="0" err="1"/>
              <a:t>firstPaint</a:t>
            </a:r>
            <a:r>
              <a:rPr lang="en-US" dirty="0"/>
              <a:t> = true;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77909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Individual Pixels</a:t>
            </a:r>
          </a:p>
        </p:txBody>
      </p:sp>
    </p:spTree>
    <p:extLst>
      <p:ext uri="{BB962C8B-B14F-4D97-AF65-F5344CB8AC3E}">
        <p14:creationId xmlns:p14="http://schemas.microsoft.com/office/powerpoint/2010/main" val="40289765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GraphicsEx16 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935" y="1409449"/>
            <a:ext cx="5288130" cy="507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6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70358" y="0"/>
            <a:ext cx="6721643" cy="6857999"/>
          </a:xfrm>
          <a:ln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r>
              <a:rPr lang="en-US" dirty="0"/>
              <a:t>public void paint(Graphics g){</a:t>
            </a:r>
          </a:p>
          <a:p>
            <a:r>
              <a:rPr lang="en-US" dirty="0"/>
              <a:t>	</a:t>
            </a:r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Color.red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g.fillRect</a:t>
            </a:r>
            <a:r>
              <a:rPr lang="en-US" dirty="0"/>
              <a:t>(50,50,100,100);</a:t>
            </a:r>
          </a:p>
          <a:p>
            <a:r>
              <a:rPr lang="en-US" dirty="0"/>
              <a:t>	</a:t>
            </a:r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Color.green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g.fillRect</a:t>
            </a:r>
            <a:r>
              <a:rPr lang="en-US" dirty="0"/>
              <a:t>(50,200,100,100);</a:t>
            </a:r>
          </a:p>
          <a:p>
            <a:r>
              <a:rPr lang="en-US" dirty="0"/>
              <a:t>	</a:t>
            </a:r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Color.blue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g.fillRect</a:t>
            </a:r>
            <a:r>
              <a:rPr lang="en-US" dirty="0"/>
              <a:t>(50,350,100,100);</a:t>
            </a:r>
          </a:p>
          <a:p>
            <a:r>
              <a:rPr lang="en-US" dirty="0"/>
              <a:t>	switch (</a:t>
            </a:r>
            <a:r>
              <a:rPr lang="en-US" dirty="0" err="1"/>
              <a:t>numColor</a:t>
            </a:r>
            <a:r>
              <a:rPr lang="en-US" dirty="0"/>
              <a:t>){</a:t>
            </a:r>
          </a:p>
          <a:p>
            <a:r>
              <a:rPr lang="en-US" dirty="0"/>
              <a:t>		case 1:</a:t>
            </a:r>
          </a:p>
          <a:p>
            <a:r>
              <a:rPr lang="en-US" dirty="0"/>
              <a:t>			</a:t>
            </a:r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Color.red</a:t>
            </a:r>
            <a:r>
              <a:rPr lang="en-US" dirty="0"/>
              <a:t>);</a:t>
            </a:r>
          </a:p>
          <a:p>
            <a:r>
              <a:rPr lang="en-US" dirty="0"/>
              <a:t>			</a:t>
            </a:r>
            <a:r>
              <a:rPr lang="en-US" dirty="0" err="1"/>
              <a:t>g.drawString</a:t>
            </a:r>
            <a:r>
              <a:rPr lang="en-US" dirty="0"/>
              <a:t>("Mouse clicked inside red", 200,75);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case 2:</a:t>
            </a:r>
          </a:p>
          <a:p>
            <a:r>
              <a:rPr lang="en-US" dirty="0"/>
              <a:t>			</a:t>
            </a:r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Color.green</a:t>
            </a:r>
            <a:r>
              <a:rPr lang="en-US" dirty="0"/>
              <a:t>);</a:t>
            </a:r>
          </a:p>
          <a:p>
            <a:r>
              <a:rPr lang="en-US" dirty="0"/>
              <a:t>			</a:t>
            </a:r>
            <a:r>
              <a:rPr lang="en-US" dirty="0" err="1"/>
              <a:t>g.drawString</a:t>
            </a:r>
            <a:r>
              <a:rPr lang="en-US" dirty="0"/>
              <a:t>("Mouse clicked inside green", 200,225);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case 3:</a:t>
            </a:r>
          </a:p>
          <a:p>
            <a:r>
              <a:rPr lang="en-US" dirty="0"/>
              <a:t>			</a:t>
            </a:r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Color.blue</a:t>
            </a:r>
            <a:r>
              <a:rPr lang="en-US" dirty="0"/>
              <a:t>);</a:t>
            </a:r>
          </a:p>
          <a:p>
            <a:r>
              <a:rPr lang="en-US" dirty="0"/>
              <a:t>			</a:t>
            </a:r>
            <a:r>
              <a:rPr lang="en-US" dirty="0" err="1"/>
              <a:t>g.drawString</a:t>
            </a:r>
            <a:r>
              <a:rPr lang="en-US" dirty="0"/>
              <a:t>("Mouse clicked inside blue", 200,375);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case 4:</a:t>
            </a:r>
          </a:p>
          <a:p>
            <a:r>
              <a:rPr lang="en-US" dirty="0"/>
              <a:t>			</a:t>
            </a:r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Color.black</a:t>
            </a:r>
            <a:r>
              <a:rPr lang="en-US" dirty="0"/>
              <a:t>);</a:t>
            </a:r>
          </a:p>
          <a:p>
            <a:r>
              <a:rPr lang="en-US" dirty="0"/>
              <a:t>			</a:t>
            </a:r>
            <a:r>
              <a:rPr lang="en-US" dirty="0" err="1"/>
              <a:t>g.drawString</a:t>
            </a:r>
            <a:r>
              <a:rPr lang="en-US" dirty="0"/>
              <a:t>(</a:t>
            </a:r>
          </a:p>
          <a:p>
            <a:r>
              <a:rPr lang="en-US" dirty="0"/>
              <a:t>				"Mouse is clicked outside the colored squares", </a:t>
            </a:r>
          </a:p>
          <a:p>
            <a:r>
              <a:rPr lang="en-US" dirty="0"/>
              <a:t>				50,20);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}	}}</a:t>
            </a: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0" y="-1"/>
            <a:ext cx="5803641" cy="68579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69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None/>
              <a:defRPr sz="3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0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32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810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8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170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4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458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4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class GraphicsEx17 extends Applet{</a:t>
            </a:r>
          </a:p>
          <a:p>
            <a:r>
              <a:rPr lang="en-US" dirty="0"/>
              <a:t>	Rectangle red, green, blue;</a:t>
            </a:r>
          </a:p>
          <a:p>
            <a:r>
              <a:rPr lang="en-US" dirty="0"/>
              <a:t>	int </a:t>
            </a:r>
            <a:r>
              <a:rPr lang="en-US" dirty="0" err="1"/>
              <a:t>numColor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void </a:t>
            </a:r>
            <a:r>
              <a:rPr lang="en-US" dirty="0" err="1"/>
              <a:t>init</a:t>
            </a:r>
            <a:r>
              <a:rPr lang="en-US" dirty="0"/>
              <a:t>(){</a:t>
            </a:r>
          </a:p>
          <a:p>
            <a:r>
              <a:rPr lang="en-US" dirty="0"/>
              <a:t>		red = new Rectangle(50,50,100,100);</a:t>
            </a:r>
          </a:p>
          <a:p>
            <a:r>
              <a:rPr lang="en-US" dirty="0"/>
              <a:t>		green = new Rectangle(50,200,100,100);</a:t>
            </a:r>
          </a:p>
          <a:p>
            <a:r>
              <a:rPr lang="en-US" dirty="0"/>
              <a:t>		blue = new Rectangle(50,350,100,100);</a:t>
            </a:r>
          </a:p>
          <a:p>
            <a:r>
              <a:rPr lang="en-US" dirty="0"/>
              <a:t>		</a:t>
            </a:r>
            <a:r>
              <a:rPr lang="en-US" dirty="0" err="1"/>
              <a:t>numColor</a:t>
            </a:r>
            <a:r>
              <a:rPr lang="en-US" dirty="0"/>
              <a:t> = 0;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boolean </a:t>
            </a:r>
            <a:r>
              <a:rPr lang="en-US" dirty="0" err="1"/>
              <a:t>mouseDown</a:t>
            </a:r>
            <a:r>
              <a:rPr lang="en-US" dirty="0"/>
              <a:t>(Event e, int x, int y)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if(</a:t>
            </a:r>
            <a:r>
              <a:rPr lang="en-US" dirty="0" err="1"/>
              <a:t>red.inside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  <a:p>
            <a:r>
              <a:rPr lang="en-US" dirty="0"/>
              <a:t>			</a:t>
            </a:r>
            <a:r>
              <a:rPr lang="en-US" dirty="0" err="1"/>
              <a:t>numColor</a:t>
            </a:r>
            <a:r>
              <a:rPr lang="en-US" dirty="0"/>
              <a:t> = 1;</a:t>
            </a:r>
          </a:p>
          <a:p>
            <a:r>
              <a:rPr lang="en-US" dirty="0"/>
              <a:t>		else if(</a:t>
            </a:r>
            <a:r>
              <a:rPr lang="en-US" dirty="0" err="1"/>
              <a:t>green.inside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  <a:p>
            <a:r>
              <a:rPr lang="en-US" dirty="0"/>
              <a:t>			</a:t>
            </a:r>
            <a:r>
              <a:rPr lang="en-US" dirty="0" err="1"/>
              <a:t>numColor</a:t>
            </a:r>
            <a:r>
              <a:rPr lang="en-US" dirty="0"/>
              <a:t> = 2;</a:t>
            </a:r>
          </a:p>
          <a:p>
            <a:r>
              <a:rPr lang="en-US" dirty="0"/>
              <a:t>		else if(</a:t>
            </a:r>
            <a:r>
              <a:rPr lang="en-US" dirty="0" err="1"/>
              <a:t>blue.inside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  <a:p>
            <a:r>
              <a:rPr lang="en-US" dirty="0"/>
              <a:t>			</a:t>
            </a:r>
            <a:r>
              <a:rPr lang="en-US" dirty="0" err="1"/>
              <a:t>numColor</a:t>
            </a:r>
            <a:r>
              <a:rPr lang="en-US" dirty="0"/>
              <a:t> = 3;</a:t>
            </a:r>
          </a:p>
          <a:p>
            <a:r>
              <a:rPr lang="en-US" dirty="0"/>
              <a:t>		else</a:t>
            </a:r>
          </a:p>
          <a:p>
            <a:r>
              <a:rPr lang="en-US" dirty="0"/>
              <a:t>			</a:t>
            </a:r>
            <a:r>
              <a:rPr lang="en-US" dirty="0" err="1"/>
              <a:t>numColor</a:t>
            </a:r>
            <a:r>
              <a:rPr lang="en-US" dirty="0"/>
              <a:t> = 4;</a:t>
            </a:r>
          </a:p>
          <a:p>
            <a:r>
              <a:rPr lang="en-US" dirty="0"/>
              <a:t>		repaint();</a:t>
            </a:r>
          </a:p>
          <a:p>
            <a:r>
              <a:rPr lang="en-US" dirty="0"/>
              <a:t>		return true;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301034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GraphicsEx17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236746"/>
            <a:ext cx="38100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350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4"/>
          <p:cNvSpPr txBox="1">
            <a:spLocks/>
          </p:cNvSpPr>
          <p:nvPr/>
        </p:nvSpPr>
        <p:spPr>
          <a:xfrm>
            <a:off x="0" y="-1"/>
            <a:ext cx="12192000" cy="68579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369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None/>
              <a:defRPr sz="3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0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32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810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8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170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4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458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4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class GraphicsEx18 extends Applet{</a:t>
            </a:r>
          </a:p>
          <a:p>
            <a:r>
              <a:rPr lang="en-US" dirty="0"/>
              <a:t>int </a:t>
            </a:r>
            <a:r>
              <a:rPr lang="en-US" dirty="0" err="1"/>
              <a:t>startX,startY,endX,endY</a:t>
            </a:r>
            <a:r>
              <a:rPr lang="en-US" dirty="0"/>
              <a:t>;</a:t>
            </a:r>
          </a:p>
          <a:p>
            <a:r>
              <a:rPr lang="en-US" dirty="0"/>
              <a:t>	public void paint(Graphics g){</a:t>
            </a:r>
          </a:p>
          <a:p>
            <a:r>
              <a:rPr lang="en-US" dirty="0"/>
              <a:t>		</a:t>
            </a:r>
            <a:r>
              <a:rPr lang="en-US" dirty="0" err="1"/>
              <a:t>g.drawLine</a:t>
            </a:r>
            <a:r>
              <a:rPr lang="en-US" dirty="0"/>
              <a:t>(</a:t>
            </a:r>
            <a:r>
              <a:rPr lang="en-US" dirty="0" err="1"/>
              <a:t>startX,startY,endX,endY</a:t>
            </a:r>
            <a:r>
              <a:rPr lang="en-US" dirty="0"/>
              <a:t>);</a:t>
            </a:r>
          </a:p>
          <a:p>
            <a:r>
              <a:rPr lang="en-US" dirty="0"/>
              <a:t>	}		</a:t>
            </a:r>
          </a:p>
          <a:p>
            <a:r>
              <a:rPr lang="en-US" dirty="0"/>
              <a:t>	public boolean </a:t>
            </a:r>
            <a:r>
              <a:rPr lang="en-US" dirty="0" err="1"/>
              <a:t>mouseDown</a:t>
            </a:r>
            <a:r>
              <a:rPr lang="en-US" dirty="0"/>
              <a:t>(Event e, int x, int y){</a:t>
            </a:r>
          </a:p>
          <a:p>
            <a:r>
              <a:rPr lang="en-US" dirty="0"/>
              <a:t>		</a:t>
            </a:r>
            <a:r>
              <a:rPr lang="en-US" dirty="0" err="1"/>
              <a:t>startX</a:t>
            </a:r>
            <a:r>
              <a:rPr lang="en-US" dirty="0"/>
              <a:t> = x;</a:t>
            </a:r>
          </a:p>
          <a:p>
            <a:r>
              <a:rPr lang="en-US" dirty="0"/>
              <a:t>		</a:t>
            </a:r>
            <a:r>
              <a:rPr lang="en-US" dirty="0" err="1"/>
              <a:t>startY</a:t>
            </a:r>
            <a:r>
              <a:rPr lang="en-US" dirty="0"/>
              <a:t> = y;</a:t>
            </a:r>
          </a:p>
          <a:p>
            <a:r>
              <a:rPr lang="en-US" dirty="0"/>
              <a:t>		return true;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boolean </a:t>
            </a:r>
            <a:r>
              <a:rPr lang="en-US" dirty="0" err="1"/>
              <a:t>mouseUp</a:t>
            </a:r>
            <a:r>
              <a:rPr lang="en-US" dirty="0"/>
              <a:t>(Event e, int x, int y){</a:t>
            </a:r>
          </a:p>
          <a:p>
            <a:r>
              <a:rPr lang="en-US" dirty="0"/>
              <a:t>		</a:t>
            </a:r>
            <a:r>
              <a:rPr lang="en-US" dirty="0" err="1"/>
              <a:t>endX</a:t>
            </a:r>
            <a:r>
              <a:rPr lang="en-US" dirty="0"/>
              <a:t> = x;</a:t>
            </a:r>
          </a:p>
          <a:p>
            <a:r>
              <a:rPr lang="en-US" dirty="0"/>
              <a:t>		</a:t>
            </a:r>
            <a:r>
              <a:rPr lang="en-US" dirty="0" err="1"/>
              <a:t>endY</a:t>
            </a:r>
            <a:r>
              <a:rPr lang="en-US" dirty="0"/>
              <a:t> = y;</a:t>
            </a:r>
          </a:p>
          <a:p>
            <a:r>
              <a:rPr lang="en-US" dirty="0"/>
              <a:t>		repaint();</a:t>
            </a:r>
          </a:p>
          <a:p>
            <a:r>
              <a:rPr lang="en-US" dirty="0"/>
              <a:t>		return true;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413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GraphicsEx18 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085" y="1367840"/>
            <a:ext cx="5459830" cy="528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812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public class GraphicsEx19 extends Applet {</a:t>
            </a:r>
          </a:p>
          <a:p>
            <a:r>
              <a:rPr lang="en-US" dirty="0"/>
              <a:t>    int </a:t>
            </a:r>
            <a:r>
              <a:rPr lang="en-US" dirty="0" err="1"/>
              <a:t>startX,startY,endX,endY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public void paint(Graphics g) {</a:t>
            </a:r>
          </a:p>
          <a:p>
            <a:r>
              <a:rPr lang="en-US" dirty="0"/>
              <a:t>        </a:t>
            </a:r>
            <a:r>
              <a:rPr lang="en-US" dirty="0" err="1"/>
              <a:t>g.drawLine</a:t>
            </a:r>
            <a:r>
              <a:rPr lang="en-US" dirty="0"/>
              <a:t>(</a:t>
            </a:r>
            <a:r>
              <a:rPr lang="en-US" dirty="0" err="1"/>
              <a:t>startX,startY,endX,endY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boolean </a:t>
            </a:r>
            <a:r>
              <a:rPr lang="en-US" dirty="0" err="1"/>
              <a:t>mouseDown</a:t>
            </a:r>
            <a:r>
              <a:rPr lang="en-US" dirty="0"/>
              <a:t>(Event e, int x, int y) {</a:t>
            </a:r>
          </a:p>
          <a:p>
            <a:r>
              <a:rPr lang="en-US" dirty="0"/>
              <a:t>        </a:t>
            </a:r>
            <a:r>
              <a:rPr lang="en-US" dirty="0" err="1"/>
              <a:t>startX</a:t>
            </a:r>
            <a:r>
              <a:rPr lang="en-US" dirty="0"/>
              <a:t> = x;</a:t>
            </a:r>
          </a:p>
          <a:p>
            <a:r>
              <a:rPr lang="en-US" dirty="0"/>
              <a:t>        </a:t>
            </a:r>
            <a:r>
              <a:rPr lang="en-US" dirty="0" err="1"/>
              <a:t>startY</a:t>
            </a:r>
            <a:r>
              <a:rPr lang="en-US" dirty="0"/>
              <a:t> = y;</a:t>
            </a:r>
          </a:p>
          <a:p>
            <a:r>
              <a:rPr lang="en-US" dirty="0"/>
              <a:t>        return true;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boolean </a:t>
            </a:r>
            <a:r>
              <a:rPr lang="en-US" dirty="0" err="1"/>
              <a:t>mouseDrag</a:t>
            </a:r>
            <a:r>
              <a:rPr lang="en-US" dirty="0"/>
              <a:t>(Event e, int x, int y){</a:t>
            </a:r>
          </a:p>
          <a:p>
            <a:r>
              <a:rPr lang="en-US" dirty="0"/>
              <a:t>        </a:t>
            </a:r>
            <a:r>
              <a:rPr lang="en-US" dirty="0" err="1"/>
              <a:t>endX</a:t>
            </a:r>
            <a:r>
              <a:rPr lang="en-US" dirty="0"/>
              <a:t> = x;</a:t>
            </a:r>
          </a:p>
          <a:p>
            <a:r>
              <a:rPr lang="en-US" dirty="0"/>
              <a:t>        </a:t>
            </a:r>
            <a:r>
              <a:rPr lang="en-US" dirty="0" err="1"/>
              <a:t>endY</a:t>
            </a:r>
            <a:r>
              <a:rPr lang="en-US" dirty="0"/>
              <a:t> = y;</a:t>
            </a:r>
          </a:p>
          <a:p>
            <a:r>
              <a:rPr lang="en-US" dirty="0"/>
              <a:t>        repaint();</a:t>
            </a:r>
          </a:p>
          <a:p>
            <a:r>
              <a:rPr lang="en-US" dirty="0"/>
              <a:t>        return true;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0452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GraphicsEx19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9605" y="1579454"/>
            <a:ext cx="4872789" cy="470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83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6304547" cy="6857999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public class GraphicsEx20 extends Applet {</a:t>
            </a:r>
          </a:p>
          <a:p>
            <a:r>
              <a:rPr lang="en-US" dirty="0"/>
              <a:t>	int[] </a:t>
            </a:r>
            <a:r>
              <a:rPr lang="en-US" dirty="0" err="1"/>
              <a:t>startX,startY,endX,endY</a:t>
            </a:r>
            <a:r>
              <a:rPr lang="en-US" dirty="0"/>
              <a:t>;</a:t>
            </a:r>
          </a:p>
          <a:p>
            <a:r>
              <a:rPr lang="en-US" dirty="0"/>
              <a:t>	int </a:t>
            </a:r>
            <a:r>
              <a:rPr lang="en-US" dirty="0" err="1"/>
              <a:t>currentStartX,currentStartY</a:t>
            </a:r>
            <a:r>
              <a:rPr lang="en-US" dirty="0"/>
              <a:t>;</a:t>
            </a:r>
          </a:p>
          <a:p>
            <a:r>
              <a:rPr lang="en-US" dirty="0"/>
              <a:t>	int </a:t>
            </a:r>
            <a:r>
              <a:rPr lang="en-US" dirty="0" err="1"/>
              <a:t>currentEndX,currentEndY</a:t>
            </a:r>
            <a:r>
              <a:rPr lang="en-US" dirty="0"/>
              <a:t>;</a:t>
            </a:r>
          </a:p>
          <a:p>
            <a:r>
              <a:rPr lang="en-US" dirty="0"/>
              <a:t>	boolean </a:t>
            </a:r>
            <a:r>
              <a:rPr lang="en-US" dirty="0" err="1"/>
              <a:t>currentLineDone</a:t>
            </a:r>
            <a:r>
              <a:rPr lang="en-US" dirty="0"/>
              <a:t>;</a:t>
            </a:r>
          </a:p>
          <a:p>
            <a:r>
              <a:rPr lang="en-US" dirty="0"/>
              <a:t>	int </a:t>
            </a:r>
            <a:r>
              <a:rPr lang="en-US" dirty="0" err="1"/>
              <a:t>lineCount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void </a:t>
            </a:r>
            <a:r>
              <a:rPr lang="en-US" dirty="0" err="1"/>
              <a:t>init</a:t>
            </a:r>
            <a:r>
              <a:rPr lang="en-US" dirty="0"/>
              <a:t>(){</a:t>
            </a:r>
          </a:p>
          <a:p>
            <a:r>
              <a:rPr lang="en-US" dirty="0"/>
              <a:t>		</a:t>
            </a:r>
            <a:r>
              <a:rPr lang="en-US" dirty="0" err="1"/>
              <a:t>startX</a:t>
            </a:r>
            <a:r>
              <a:rPr lang="en-US" dirty="0"/>
              <a:t> = new int[100];</a:t>
            </a:r>
          </a:p>
          <a:p>
            <a:r>
              <a:rPr lang="en-US" dirty="0"/>
              <a:t>		</a:t>
            </a:r>
            <a:r>
              <a:rPr lang="en-US" dirty="0" err="1"/>
              <a:t>startY</a:t>
            </a:r>
            <a:r>
              <a:rPr lang="en-US" dirty="0"/>
              <a:t> = new int[100];</a:t>
            </a:r>
          </a:p>
          <a:p>
            <a:r>
              <a:rPr lang="en-US" dirty="0"/>
              <a:t>		</a:t>
            </a:r>
            <a:r>
              <a:rPr lang="en-US" dirty="0" err="1"/>
              <a:t>endX</a:t>
            </a:r>
            <a:r>
              <a:rPr lang="en-US" dirty="0"/>
              <a:t> = new int[100];</a:t>
            </a:r>
          </a:p>
          <a:p>
            <a:r>
              <a:rPr lang="en-US" dirty="0"/>
              <a:t>		</a:t>
            </a:r>
            <a:r>
              <a:rPr lang="en-US" dirty="0" err="1"/>
              <a:t>endY</a:t>
            </a:r>
            <a:r>
              <a:rPr lang="en-US" dirty="0"/>
              <a:t> = new int[100];</a:t>
            </a:r>
          </a:p>
          <a:p>
            <a:r>
              <a:rPr lang="en-US" dirty="0"/>
              <a:t>		</a:t>
            </a:r>
            <a:r>
              <a:rPr lang="en-US" dirty="0" err="1"/>
              <a:t>lineCount</a:t>
            </a:r>
            <a:r>
              <a:rPr lang="en-US" dirty="0"/>
              <a:t> = 0;</a:t>
            </a:r>
          </a:p>
          <a:p>
            <a:r>
              <a:rPr lang="en-US" dirty="0"/>
              <a:t>		</a:t>
            </a:r>
            <a:r>
              <a:rPr lang="en-US" dirty="0" err="1"/>
              <a:t>currentLineDone</a:t>
            </a:r>
            <a:r>
              <a:rPr lang="en-US" dirty="0"/>
              <a:t> = false;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public void paint(Graphics g)   {</a:t>
            </a:r>
          </a:p>
          <a:p>
            <a:r>
              <a:rPr lang="en-US" dirty="0"/>
              <a:t>	for (int k = 0; k &lt; </a:t>
            </a:r>
            <a:r>
              <a:rPr lang="en-US" dirty="0" err="1"/>
              <a:t>lineCount</a:t>
            </a:r>
            <a:r>
              <a:rPr lang="en-US" dirty="0"/>
              <a:t>; k++)</a:t>
            </a:r>
          </a:p>
          <a:p>
            <a:r>
              <a:rPr lang="en-US" dirty="0"/>
              <a:t>		</a:t>
            </a:r>
            <a:r>
              <a:rPr lang="en-US" dirty="0" err="1"/>
              <a:t>g.drawLine</a:t>
            </a:r>
            <a:r>
              <a:rPr lang="en-US" dirty="0"/>
              <a:t>(</a:t>
            </a:r>
            <a:r>
              <a:rPr lang="en-US" dirty="0" err="1"/>
              <a:t>startX</a:t>
            </a:r>
            <a:r>
              <a:rPr lang="en-US" dirty="0"/>
              <a:t>[k],</a:t>
            </a:r>
            <a:r>
              <a:rPr lang="en-US" dirty="0" err="1"/>
              <a:t>startY</a:t>
            </a:r>
            <a:r>
              <a:rPr lang="en-US" dirty="0"/>
              <a:t>[k],</a:t>
            </a:r>
            <a:r>
              <a:rPr lang="en-US" dirty="0" err="1"/>
              <a:t>endX</a:t>
            </a:r>
            <a:r>
              <a:rPr lang="en-US" dirty="0"/>
              <a:t>[k],</a:t>
            </a:r>
            <a:r>
              <a:rPr lang="en-US" dirty="0" err="1"/>
              <a:t>endY</a:t>
            </a:r>
            <a:r>
              <a:rPr lang="en-US" dirty="0"/>
              <a:t>[k]);</a:t>
            </a:r>
          </a:p>
          <a:p>
            <a:r>
              <a:rPr lang="en-US" dirty="0"/>
              <a:t>	if (!</a:t>
            </a:r>
            <a:r>
              <a:rPr lang="en-US" dirty="0" err="1"/>
              <a:t>currentLineDone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g.drawLine</a:t>
            </a:r>
            <a:r>
              <a:rPr lang="en-US" dirty="0"/>
              <a:t>(</a:t>
            </a:r>
            <a:r>
              <a:rPr lang="en-US" dirty="0" err="1"/>
              <a:t>currentStartX,currentStartY,currentEndX,currentEndY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currentLineDone</a:t>
            </a:r>
            <a:r>
              <a:rPr lang="en-US" dirty="0"/>
              <a:t> = false;</a:t>
            </a:r>
          </a:p>
          <a:p>
            <a:r>
              <a:rPr lang="en-US" dirty="0"/>
              <a:t>}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887453" y="1"/>
            <a:ext cx="6304547" cy="68579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69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None/>
              <a:defRPr sz="3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0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32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810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8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170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4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458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4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boolean </a:t>
            </a:r>
            <a:r>
              <a:rPr lang="en-US" dirty="0" err="1"/>
              <a:t>mouseDown</a:t>
            </a:r>
            <a:r>
              <a:rPr lang="en-US" dirty="0"/>
              <a:t>(Event e, int x, int y)   {</a:t>
            </a:r>
          </a:p>
          <a:p>
            <a:r>
              <a:rPr lang="en-US" dirty="0"/>
              <a:t>		</a:t>
            </a:r>
            <a:r>
              <a:rPr lang="en-US" dirty="0" err="1"/>
              <a:t>currentStartX</a:t>
            </a:r>
            <a:r>
              <a:rPr lang="en-US" dirty="0"/>
              <a:t> = x;   </a:t>
            </a:r>
            <a:r>
              <a:rPr lang="en-US" dirty="0" err="1"/>
              <a:t>currentStartY</a:t>
            </a:r>
            <a:r>
              <a:rPr lang="en-US" dirty="0"/>
              <a:t> = y;</a:t>
            </a:r>
          </a:p>
          <a:p>
            <a:r>
              <a:rPr lang="en-US" dirty="0"/>
              <a:t>		return true;</a:t>
            </a:r>
          </a:p>
          <a:p>
            <a:r>
              <a:rPr lang="en-US" dirty="0"/>
              <a:t>}	</a:t>
            </a:r>
          </a:p>
          <a:p>
            <a:r>
              <a:rPr lang="en-US" dirty="0"/>
              <a:t>public boolean </a:t>
            </a:r>
            <a:r>
              <a:rPr lang="en-US" dirty="0" err="1"/>
              <a:t>mouseDrag</a:t>
            </a:r>
            <a:r>
              <a:rPr lang="en-US" dirty="0"/>
              <a:t>(Event e, int x, int y)   {</a:t>
            </a:r>
          </a:p>
          <a:p>
            <a:r>
              <a:rPr lang="en-US" dirty="0"/>
              <a:t>			</a:t>
            </a:r>
            <a:r>
              <a:rPr lang="en-US" dirty="0" err="1"/>
              <a:t>currentEndX</a:t>
            </a:r>
            <a:r>
              <a:rPr lang="en-US" dirty="0"/>
              <a:t> = x;   </a:t>
            </a:r>
            <a:r>
              <a:rPr lang="en-US" dirty="0" err="1"/>
              <a:t>currentEndY</a:t>
            </a:r>
            <a:r>
              <a:rPr lang="en-US" dirty="0"/>
              <a:t> = y;</a:t>
            </a:r>
          </a:p>
          <a:p>
            <a:r>
              <a:rPr lang="en-US" dirty="0"/>
              <a:t>			repaint();</a:t>
            </a:r>
          </a:p>
          <a:p>
            <a:r>
              <a:rPr lang="en-US" dirty="0"/>
              <a:t>			return true;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boolean </a:t>
            </a:r>
            <a:r>
              <a:rPr lang="en-US" dirty="0" err="1"/>
              <a:t>mouseUp</a:t>
            </a:r>
            <a:r>
              <a:rPr lang="en-US" dirty="0"/>
              <a:t>(Event e, int x, int y)   {</a:t>
            </a:r>
          </a:p>
          <a:p>
            <a:r>
              <a:rPr lang="en-US" dirty="0"/>
              <a:t>		</a:t>
            </a:r>
            <a:r>
              <a:rPr lang="en-US" dirty="0" err="1"/>
              <a:t>addLine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currentLineDone</a:t>
            </a:r>
            <a:r>
              <a:rPr lang="en-US" dirty="0"/>
              <a:t> = true;</a:t>
            </a:r>
          </a:p>
          <a:p>
            <a:r>
              <a:rPr lang="en-US" dirty="0"/>
              <a:t>		return true;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addLine</a:t>
            </a:r>
            <a:r>
              <a:rPr lang="en-US" dirty="0"/>
              <a:t>(int x, int y)   {</a:t>
            </a:r>
          </a:p>
          <a:p>
            <a:r>
              <a:rPr lang="en-US" dirty="0"/>
              <a:t>		</a:t>
            </a:r>
            <a:r>
              <a:rPr lang="en-US" dirty="0" err="1"/>
              <a:t>startX</a:t>
            </a:r>
            <a:r>
              <a:rPr lang="en-US" dirty="0"/>
              <a:t>[</a:t>
            </a:r>
            <a:r>
              <a:rPr lang="en-US" dirty="0" err="1"/>
              <a:t>lineCount</a:t>
            </a:r>
            <a:r>
              <a:rPr lang="en-US" dirty="0"/>
              <a:t>] = </a:t>
            </a:r>
            <a:r>
              <a:rPr lang="en-US" dirty="0" err="1"/>
              <a:t>currentStartX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startY</a:t>
            </a:r>
            <a:r>
              <a:rPr lang="en-US" dirty="0"/>
              <a:t>[</a:t>
            </a:r>
            <a:r>
              <a:rPr lang="en-US" dirty="0" err="1"/>
              <a:t>lineCount</a:t>
            </a:r>
            <a:r>
              <a:rPr lang="en-US" dirty="0"/>
              <a:t>] = </a:t>
            </a:r>
            <a:r>
              <a:rPr lang="en-US" dirty="0" err="1"/>
              <a:t>currentStartY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endX</a:t>
            </a:r>
            <a:r>
              <a:rPr lang="en-US" dirty="0"/>
              <a:t>[</a:t>
            </a:r>
            <a:r>
              <a:rPr lang="en-US" dirty="0" err="1"/>
              <a:t>lineCount</a:t>
            </a:r>
            <a:r>
              <a:rPr lang="en-US" dirty="0"/>
              <a:t>] = x;</a:t>
            </a:r>
          </a:p>
          <a:p>
            <a:r>
              <a:rPr lang="en-US" dirty="0"/>
              <a:t>		</a:t>
            </a:r>
            <a:r>
              <a:rPr lang="en-US" dirty="0" err="1"/>
              <a:t>endY</a:t>
            </a:r>
            <a:r>
              <a:rPr lang="en-US" dirty="0"/>
              <a:t>[</a:t>
            </a:r>
            <a:r>
              <a:rPr lang="en-US" dirty="0" err="1"/>
              <a:t>lineCount</a:t>
            </a:r>
            <a:r>
              <a:rPr lang="en-US" dirty="0"/>
              <a:t>] = y;</a:t>
            </a:r>
          </a:p>
          <a:p>
            <a:r>
              <a:rPr lang="en-US" dirty="0"/>
              <a:t>		</a:t>
            </a:r>
            <a:r>
              <a:rPr lang="en-US" dirty="0" err="1"/>
              <a:t>lineCount</a:t>
            </a:r>
            <a:r>
              <a:rPr lang="en-US" dirty="0"/>
              <a:t>++;</a:t>
            </a:r>
          </a:p>
          <a:p>
            <a:r>
              <a:rPr lang="en-US" dirty="0"/>
              <a:t>		repaint();</a:t>
            </a:r>
          </a:p>
          <a:p>
            <a:r>
              <a:rPr lang="en-US" dirty="0"/>
              <a:t>} } </a:t>
            </a:r>
          </a:p>
        </p:txBody>
      </p:sp>
    </p:spTree>
    <p:extLst>
      <p:ext uri="{BB962C8B-B14F-4D97-AF65-F5344CB8AC3E}">
        <p14:creationId xmlns:p14="http://schemas.microsoft.com/office/powerpoint/2010/main" val="3452771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GraphicsEx20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282" y="1135616"/>
            <a:ext cx="5663435" cy="546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3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Dotted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java.awt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>
              <a:lnSpc>
                <a:spcPct val="70000"/>
              </a:lnSpc>
            </a:pPr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public class GraphicsEx1 extends </a:t>
            </a:r>
            <a:r>
              <a:rPr lang="en-US" dirty="0" err="1">
                <a:latin typeface="Times New Roman" pitchFamily="18" charset="0"/>
              </a:rPr>
              <a:t>java.applet.Applet</a:t>
            </a:r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{</a:t>
            </a:r>
          </a:p>
          <a:p>
            <a:r>
              <a:rPr lang="en-US" dirty="0">
                <a:latin typeface="Times New Roman" pitchFamily="18" charset="0"/>
              </a:rPr>
              <a:t>	public void paint(Graphics g)</a:t>
            </a:r>
          </a:p>
          <a:p>
            <a:r>
              <a:rPr lang="en-US" dirty="0">
                <a:latin typeface="Times New Roman" pitchFamily="18" charset="0"/>
              </a:rPr>
              <a:t>	{</a:t>
            </a:r>
          </a:p>
          <a:p>
            <a:r>
              <a:rPr lang="en-US" dirty="0">
                <a:latin typeface="Times New Roman" pitchFamily="18" charset="0"/>
              </a:rPr>
              <a:t>		for (int x=100, y=100; x &lt;= 500; x+=5, y+=5)</a:t>
            </a:r>
          </a:p>
          <a:p>
            <a:r>
              <a:rPr lang="en-US" dirty="0">
                <a:latin typeface="Times New Roman" pitchFamily="18" charset="0"/>
              </a:rPr>
              <a:t>			</a:t>
            </a:r>
            <a:r>
              <a:rPr lang="en-US" dirty="0" err="1">
                <a:latin typeface="Arial Black" pitchFamily="34" charset="0"/>
              </a:rPr>
              <a:t>g.drawLine</a:t>
            </a:r>
            <a:r>
              <a:rPr lang="en-US" dirty="0">
                <a:latin typeface="Arial Black" pitchFamily="34" charset="0"/>
              </a:rPr>
              <a:t>(</a:t>
            </a:r>
            <a:r>
              <a:rPr lang="en-US" dirty="0" err="1">
                <a:latin typeface="Arial Black" pitchFamily="34" charset="0"/>
              </a:rPr>
              <a:t>x,y,x,y</a:t>
            </a:r>
            <a:r>
              <a:rPr lang="en-US" dirty="0">
                <a:latin typeface="Arial Black" pitchFamily="34" charset="0"/>
              </a:rPr>
              <a:t>);</a:t>
            </a:r>
          </a:p>
          <a:p>
            <a:r>
              <a:rPr lang="en-US" dirty="0">
                <a:latin typeface="Times New Roman" pitchFamily="18" charset="0"/>
              </a:rPr>
              <a:t>	}</a:t>
            </a:r>
          </a:p>
          <a:p>
            <a:r>
              <a:rPr lang="en-US" dirty="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338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GraphicsEx1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6759" y="1244190"/>
            <a:ext cx="5395700" cy="522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3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Dotted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java.awt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>
              <a:lnSpc>
                <a:spcPct val="70000"/>
              </a:lnSpc>
            </a:pPr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public class GraphicsEx2 extends </a:t>
            </a:r>
            <a:r>
              <a:rPr lang="en-US" dirty="0" err="1">
                <a:latin typeface="Times New Roman" pitchFamily="18" charset="0"/>
              </a:rPr>
              <a:t>java.applet.Applet</a:t>
            </a:r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{</a:t>
            </a:r>
          </a:p>
          <a:p>
            <a:r>
              <a:rPr lang="en-US" dirty="0">
                <a:latin typeface="Times New Roman" pitchFamily="18" charset="0"/>
              </a:rPr>
              <a:t>	public void paint(Graphics g)</a:t>
            </a:r>
          </a:p>
          <a:p>
            <a:r>
              <a:rPr lang="en-US" dirty="0">
                <a:latin typeface="Times New Roman" pitchFamily="18" charset="0"/>
              </a:rPr>
              <a:t>	{</a:t>
            </a:r>
          </a:p>
          <a:p>
            <a:r>
              <a:rPr lang="en-US" dirty="0">
                <a:latin typeface="Times New Roman" pitchFamily="18" charset="0"/>
              </a:rPr>
              <a:t>		for (int x=100, y=100; x &lt;= 500; x+=5, y+=5)</a:t>
            </a:r>
          </a:p>
          <a:p>
            <a:r>
              <a:rPr lang="en-US" dirty="0">
                <a:latin typeface="Times New Roman" pitchFamily="18" charset="0"/>
              </a:rPr>
              <a:t>			</a:t>
            </a:r>
            <a:r>
              <a:rPr lang="en-US" dirty="0" err="1">
                <a:latin typeface="Arial Black" pitchFamily="34" charset="0"/>
              </a:rPr>
              <a:t>g.fillRect</a:t>
            </a:r>
            <a:r>
              <a:rPr lang="en-US" dirty="0">
                <a:latin typeface="Arial Black" pitchFamily="34" charset="0"/>
              </a:rPr>
              <a:t>(x,y,2,2);</a:t>
            </a:r>
          </a:p>
          <a:p>
            <a:r>
              <a:rPr lang="en-US" dirty="0">
                <a:latin typeface="Times New Roman" pitchFamily="18" charset="0"/>
              </a:rPr>
              <a:t>	}</a:t>
            </a:r>
          </a:p>
          <a:p>
            <a:r>
              <a:rPr lang="en-US" dirty="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100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GraphicsEx2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905" y="1439817"/>
            <a:ext cx="5406189" cy="52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1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Font Class</a:t>
            </a:r>
          </a:p>
        </p:txBody>
      </p:sp>
    </p:spTree>
    <p:extLst>
      <p:ext uri="{BB962C8B-B14F-4D97-AF65-F5344CB8AC3E}">
        <p14:creationId xmlns:p14="http://schemas.microsoft.com/office/powerpoint/2010/main" val="4162024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deThem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" id="{46CC9B49-4AAD-46B4-9859-BD751F680A7B}" vid="{1C935FE7-A111-42A1-9B85-620C218AB5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</Template>
  <TotalTime>174</TotalTime>
  <Words>1322</Words>
  <Application>Microsoft Office PowerPoint</Application>
  <PresentationFormat>Widescreen</PresentationFormat>
  <Paragraphs>437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 Black</vt:lpstr>
      <vt:lpstr>Calisto MT</vt:lpstr>
      <vt:lpstr>Courier New</vt:lpstr>
      <vt:lpstr>Times New Roman</vt:lpstr>
      <vt:lpstr>Trebuchet MS</vt:lpstr>
      <vt:lpstr>Wingdings 2</vt:lpstr>
      <vt:lpstr>SlideTheme</vt:lpstr>
      <vt:lpstr>Advanced Graphics</vt:lpstr>
      <vt:lpstr>New Graphics Library</vt:lpstr>
      <vt:lpstr>java.awt.*</vt:lpstr>
      <vt:lpstr>Drawing Individual Pixels</vt:lpstr>
      <vt:lpstr>Dotted Line</vt:lpstr>
      <vt:lpstr>GraphicsEx1 Output</vt:lpstr>
      <vt:lpstr>Dotted Line</vt:lpstr>
      <vt:lpstr>GraphicsEx2 Output</vt:lpstr>
      <vt:lpstr>Using the Font Class</vt:lpstr>
      <vt:lpstr>PowerPoint Presentation</vt:lpstr>
      <vt:lpstr>GraphicsEx3 Output</vt:lpstr>
      <vt:lpstr>setFont Method</vt:lpstr>
      <vt:lpstr>Mathematics and Polygons</vt:lpstr>
      <vt:lpstr>PowerPoint Presentation</vt:lpstr>
      <vt:lpstr>GraphicsEx4 Output</vt:lpstr>
      <vt:lpstr>PowerPoint Presentation</vt:lpstr>
      <vt:lpstr>GraphicsEx5 Output</vt:lpstr>
      <vt:lpstr>PowerPoint Presentation</vt:lpstr>
      <vt:lpstr>GraphicsEx6 Output</vt:lpstr>
      <vt:lpstr>PowerPoint Presentation</vt:lpstr>
      <vt:lpstr>GraphicsEx7 Output</vt:lpstr>
      <vt:lpstr>PowerPoint Presentation</vt:lpstr>
      <vt:lpstr>GraphicsEx8 Output</vt:lpstr>
      <vt:lpstr>PowerPoint Presentation</vt:lpstr>
      <vt:lpstr>GraphicsEx9 Output</vt:lpstr>
      <vt:lpstr>Mouse Routines with Graphics</vt:lpstr>
      <vt:lpstr>PowerPoint Presentation</vt:lpstr>
      <vt:lpstr>GraphicsEx10 Output</vt:lpstr>
      <vt:lpstr>PowerPoint Presentation</vt:lpstr>
      <vt:lpstr>GraphicsEx11 Output</vt:lpstr>
      <vt:lpstr>PowerPoint Presentation</vt:lpstr>
      <vt:lpstr>GraphicsEx12 Output</vt:lpstr>
      <vt:lpstr>PowerPoint Presentation</vt:lpstr>
      <vt:lpstr>GraphicsEx13 Output</vt:lpstr>
      <vt:lpstr>PowerPoint Presentation</vt:lpstr>
      <vt:lpstr>GraphicsEx14 Output</vt:lpstr>
      <vt:lpstr>PowerPoint Presentation</vt:lpstr>
      <vt:lpstr>GraphicsEx15 Output</vt:lpstr>
      <vt:lpstr>PowerPoint Presentation</vt:lpstr>
      <vt:lpstr>GraphicsEx16 Output</vt:lpstr>
      <vt:lpstr>PowerPoint Presentation</vt:lpstr>
      <vt:lpstr>GraphicsEx17 Output</vt:lpstr>
      <vt:lpstr>PowerPoint Presentation</vt:lpstr>
      <vt:lpstr>GraphicsEx18 Output</vt:lpstr>
      <vt:lpstr>PowerPoint Presentation</vt:lpstr>
      <vt:lpstr>GraphicsEx19</vt:lpstr>
      <vt:lpstr>PowerPoint Presentation</vt:lpstr>
      <vt:lpstr>GraphicsEx20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Graphics</dc:title>
  <dc:creator>Elizabeth Phillips</dc:creator>
  <cp:lastModifiedBy>Elizabeth Phillips</cp:lastModifiedBy>
  <cp:revision>46</cp:revision>
  <dcterms:created xsi:type="dcterms:W3CDTF">2017-05-03T15:30:10Z</dcterms:created>
  <dcterms:modified xsi:type="dcterms:W3CDTF">2017-05-04T03:21:05Z</dcterms:modified>
</cp:coreProperties>
</file>